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31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65" r:id="rId19"/>
    <p:sldId id="266" r:id="rId20"/>
    <p:sldId id="267" r:id="rId21"/>
    <p:sldId id="268" r:id="rId22"/>
    <p:sldId id="269" r:id="rId23"/>
    <p:sldId id="270" r:id="rId24"/>
    <p:sldId id="319" r:id="rId25"/>
    <p:sldId id="320" r:id="rId26"/>
    <p:sldId id="321" r:id="rId27"/>
    <p:sldId id="322" r:id="rId28"/>
    <p:sldId id="324" r:id="rId29"/>
    <p:sldId id="323" r:id="rId30"/>
    <p:sldId id="325" r:id="rId31"/>
    <p:sldId id="271" r:id="rId32"/>
    <p:sldId id="276" r:id="rId33"/>
    <p:sldId id="275" r:id="rId34"/>
    <p:sldId id="314" r:id="rId35"/>
    <p:sldId id="315" r:id="rId36"/>
    <p:sldId id="316" r:id="rId37"/>
    <p:sldId id="317" r:id="rId38"/>
    <p:sldId id="31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04" autoAdjust="0"/>
    <p:restoredTop sz="90402" autoAdjust="0"/>
  </p:normalViewPr>
  <p:slideViewPr>
    <p:cSldViewPr snapToGrid="0">
      <p:cViewPr varScale="1">
        <p:scale>
          <a:sx n="40" d="100"/>
          <a:sy n="40" d="100"/>
        </p:scale>
        <p:origin x="1016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5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1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ABFC-A145-46DC-969D-7DE4A4E319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CalcIII/GreensTheorem.aspx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ltcconline.net/greenl/courses/202/vectorIntegration/greensTheorem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hyperlink" Target="http://tutorial.math.lamar.edu/Classes/CalcIII/GreensTheorem.asp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blog.naver.com/PostView.nhn?blogId=mindo1103&amp;logNo=90179767504&amp;parentCategoryNo=35&amp;categoryNo=&amp;viewDate=&amp;isShowPopularPosts=true&amp;from=search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hyperlink" Target="http://tutorial.math.lamar.edu/Classes/CalcIII/GreensTheorem.asp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ltcconline.net/greenl/courses/202/vectorIntegration/greensTheorem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hyperlink" Target="http://tutorial.math.lamar.edu/Classes/CalcIII/GreensTheorem.asp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://tutorial.math.lamar.edu/Classes/CalcIII/GreensTheorem.asp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://tutorial.math.lamar.edu/Classes/CalcIII/GreensTheorem.asp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0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://tutorial.math.lamar.edu/Classes/CalcIII/GreensTheorem.aspx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tutorial.math.lamar.edu/Classes/CalcIII/GreensTheorem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tutorial.math.lamar.edu/Classes/CalcIII/GreensTheorem.asp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tutorial.math.lamar.edu/Classes/CalcIII/GreensTheorem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textbc.ca/calculusv3openstax/chapter/greens-theore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textbc.ca/calculusv3openstax/chapter/greens-theorem/" TargetMode="Externa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hyperlink" Target="https://opentextbc.ca/calculusv3openstax/chapter/greens-theorem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hyperlink" Target="https://opentextbc.ca/calculusv3openstax/chapter/greens-theorem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19EDBF-A8CF-4B48-B84E-081E68AA3333}"/>
              </a:ext>
            </a:extLst>
          </p:cNvPr>
          <p:cNvGrpSpPr>
            <a:grpSpLocks noChangeAspect="1"/>
          </p:cNvGrpSpPr>
          <p:nvPr/>
        </p:nvGrpSpPr>
        <p:grpSpPr>
          <a:xfrm>
            <a:off x="19050" y="0"/>
            <a:ext cx="9009863" cy="6858000"/>
            <a:chOff x="0" y="212449"/>
            <a:chExt cx="9144000" cy="69601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E26833C-9EEB-4523-AD26-550C83E78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12449"/>
              <a:ext cx="9144000" cy="409630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C88950-94E9-46A1-A814-3A4B289DA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308750"/>
              <a:ext cx="9144000" cy="179904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2DB046A-82A3-4AAD-9AF6-AAB31A1A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169353"/>
              <a:ext cx="9144000" cy="100319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681DF97-017A-4B0B-8C3C-CA517FB83FA8}"/>
              </a:ext>
            </a:extLst>
          </p:cNvPr>
          <p:cNvSpPr txBox="1"/>
          <p:nvPr/>
        </p:nvSpPr>
        <p:spPr>
          <a:xfrm>
            <a:off x="4960495" y="146710"/>
            <a:ext cx="395875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Please take ICON survey today</a:t>
            </a:r>
          </a:p>
        </p:txBody>
      </p:sp>
    </p:spTree>
    <p:extLst>
      <p:ext uri="{BB962C8B-B14F-4D97-AF65-F5344CB8AC3E}">
        <p14:creationId xmlns:p14="http://schemas.microsoft.com/office/powerpoint/2010/main" val="324273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2AD21A-E9AD-49DD-B7B8-0EAC13E80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0" y="0"/>
            <a:ext cx="891491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69898C-AEBA-4A1D-90A1-9FA399147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159" y="3060700"/>
            <a:ext cx="214496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6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B40D50-F544-4097-87FF-CBB2C1E75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9" y="164773"/>
            <a:ext cx="9333883" cy="66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6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1E0A0C-2609-46A7-8C63-BAF0A269A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295"/>
            <a:ext cx="9144000" cy="645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03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8F5F5-158A-4026-B1B7-E4A96B3D6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74"/>
            <a:ext cx="9401346" cy="636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68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5AA863-1754-4F1B-B861-56117E1AE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58"/>
            <a:ext cx="9144000" cy="65840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05577B-0AB6-4821-8A3B-1065177AE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019" y="3257895"/>
            <a:ext cx="868161" cy="4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45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15E7F4-77E0-457B-9BBB-77318D529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445"/>
            <a:ext cx="9144000" cy="6445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51927B-6E56-4E1B-870C-8BB5ED73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414" y="3307170"/>
            <a:ext cx="868161" cy="4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6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14D23A-F3DC-4A8F-9471-61758EE34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99"/>
            <a:ext cx="9144000" cy="6772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C49A5E-8FD3-4EB5-AF99-868A37322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543" y="3279795"/>
            <a:ext cx="868161" cy="494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419D88-22AD-4A53-995D-DA1B856C9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464" y="5004540"/>
            <a:ext cx="868161" cy="4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67B2A7-5A22-4961-8B68-6F289741F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376" y="97099"/>
            <a:ext cx="9346776" cy="6621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D2C343-6AA2-4DAF-87D2-020288B81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460" y="3265491"/>
            <a:ext cx="868161" cy="494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395B1C-FC9E-4B0A-82C1-A635F2381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893" y="4977810"/>
            <a:ext cx="868161" cy="4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26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394CAE-54C7-40F7-A412-75CE09E0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20" y="16692"/>
            <a:ext cx="9144000" cy="68246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37885B5-6FBA-44EA-A4EA-4FDD33F7B9ED}"/>
              </a:ext>
            </a:extLst>
          </p:cNvPr>
          <p:cNvGrpSpPr/>
          <p:nvPr/>
        </p:nvGrpSpPr>
        <p:grpSpPr>
          <a:xfrm>
            <a:off x="7010245" y="4619878"/>
            <a:ext cx="1041710" cy="923672"/>
            <a:chOff x="7010245" y="4619878"/>
            <a:chExt cx="1041710" cy="9236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96DB98D-F222-42D8-977D-1D6D9AE2DDE1}"/>
                </a:ext>
              </a:extLst>
            </p:cNvPr>
            <p:cNvSpPr/>
            <p:nvPr/>
          </p:nvSpPr>
          <p:spPr>
            <a:xfrm>
              <a:off x="7099300" y="4718050"/>
              <a:ext cx="863600" cy="825500"/>
            </a:xfrm>
            <a:prstGeom prst="ellipse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AD8C9CBC-A7F8-43D6-8197-2DD20669E185}"/>
                </a:ext>
              </a:extLst>
            </p:cNvPr>
            <p:cNvSpPr/>
            <p:nvPr/>
          </p:nvSpPr>
          <p:spPr>
            <a:xfrm>
              <a:off x="7855612" y="5045095"/>
              <a:ext cx="196343" cy="168295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909FA0E2-D195-4F72-A7BE-5A4024BE0CA3}"/>
                </a:ext>
              </a:extLst>
            </p:cNvPr>
            <p:cNvSpPr/>
            <p:nvPr/>
          </p:nvSpPr>
          <p:spPr>
            <a:xfrm rot="10800000">
              <a:off x="7010245" y="5054970"/>
              <a:ext cx="196343" cy="168295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B209489-7EE1-4F5A-AF4B-A44C5870E45F}"/>
                </a:ext>
              </a:extLst>
            </p:cNvPr>
            <p:cNvSpPr/>
            <p:nvPr/>
          </p:nvSpPr>
          <p:spPr>
            <a:xfrm rot="16200000">
              <a:off x="7432928" y="4633902"/>
              <a:ext cx="196343" cy="168295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4184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96CB01-6147-498A-B979-115F53053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32"/>
            <a:ext cx="9144000" cy="67888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0B9108B-915F-4AA5-A8E2-6846B040267B}"/>
              </a:ext>
            </a:extLst>
          </p:cNvPr>
          <p:cNvGrpSpPr/>
          <p:nvPr/>
        </p:nvGrpSpPr>
        <p:grpSpPr>
          <a:xfrm>
            <a:off x="7037952" y="4178211"/>
            <a:ext cx="1041710" cy="923672"/>
            <a:chOff x="7010245" y="4619878"/>
            <a:chExt cx="1041710" cy="92367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86F94B3-7283-4ACC-A9EA-C882961950CA}"/>
                </a:ext>
              </a:extLst>
            </p:cNvPr>
            <p:cNvSpPr/>
            <p:nvPr/>
          </p:nvSpPr>
          <p:spPr>
            <a:xfrm>
              <a:off x="7099300" y="4718050"/>
              <a:ext cx="863600" cy="825500"/>
            </a:xfrm>
            <a:prstGeom prst="ellipse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7295BE75-7C87-468D-B929-BDAB0CE9AFD7}"/>
                </a:ext>
              </a:extLst>
            </p:cNvPr>
            <p:cNvSpPr/>
            <p:nvPr/>
          </p:nvSpPr>
          <p:spPr>
            <a:xfrm>
              <a:off x="7855612" y="5045095"/>
              <a:ext cx="196343" cy="168295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826CB357-3D56-434E-B004-2790CA21ECF7}"/>
                </a:ext>
              </a:extLst>
            </p:cNvPr>
            <p:cNvSpPr/>
            <p:nvPr/>
          </p:nvSpPr>
          <p:spPr>
            <a:xfrm rot="10800000">
              <a:off x="7010245" y="5054970"/>
              <a:ext cx="196343" cy="168295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6570DE2-0D0C-4DC9-BFE1-A1FAA9C6F4D3}"/>
                </a:ext>
              </a:extLst>
            </p:cNvPr>
            <p:cNvSpPr/>
            <p:nvPr/>
          </p:nvSpPr>
          <p:spPr>
            <a:xfrm rot="16200000">
              <a:off x="7432928" y="4633902"/>
              <a:ext cx="196343" cy="168295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7F78C15-7F09-4A34-9E9F-47A54630E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6" y="10976"/>
            <a:ext cx="4908313" cy="6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0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48FA2D-B4E3-4291-9C90-29FA5798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6" y="0"/>
            <a:ext cx="9016068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B6F4DC9-51A3-4E54-81DC-135216824659}"/>
              </a:ext>
            </a:extLst>
          </p:cNvPr>
          <p:cNvCxnSpPr>
            <a:cxnSpLocks/>
          </p:cNvCxnSpPr>
          <p:nvPr/>
        </p:nvCxnSpPr>
        <p:spPr>
          <a:xfrm flipH="1">
            <a:off x="936173" y="4695371"/>
            <a:ext cx="1748970" cy="1589315"/>
          </a:xfrm>
          <a:prstGeom prst="straightConnector1">
            <a:avLst/>
          </a:prstGeom>
          <a:ln w="1206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C771A20-EF58-49B1-AD90-169F91791FCC}"/>
              </a:ext>
            </a:extLst>
          </p:cNvPr>
          <p:cNvSpPr txBox="1"/>
          <p:nvPr/>
        </p:nvSpPr>
        <p:spPr>
          <a:xfrm>
            <a:off x="1748971" y="3098800"/>
            <a:ext cx="2627086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Videos are posted under </a:t>
            </a:r>
            <a:r>
              <a:rPr lang="en-US" sz="3200" dirty="0" err="1">
                <a:solidFill>
                  <a:srgbClr val="C00000"/>
                </a:solidFill>
              </a:rPr>
              <a:t>UICapture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261C7-BA23-49F4-B9D9-5B2674CBD3B7}"/>
              </a:ext>
            </a:extLst>
          </p:cNvPr>
          <p:cNvSpPr txBox="1"/>
          <p:nvPr/>
        </p:nvSpPr>
        <p:spPr>
          <a:xfrm>
            <a:off x="1502482" y="582383"/>
            <a:ext cx="3705622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Quiz 3 due today</a:t>
            </a:r>
          </a:p>
          <a:p>
            <a:pPr algn="l"/>
            <a:r>
              <a:rPr lang="en-US" sz="2800" dirty="0"/>
              <a:t>Quiz 4 over 13.8 and ?</a:t>
            </a:r>
          </a:p>
          <a:p>
            <a:pPr algn="l"/>
            <a:r>
              <a:rPr lang="en-US" sz="2800" b="1" dirty="0"/>
              <a:t>If you need an extension for quiz 3 or HW 8, e-mail me.</a:t>
            </a:r>
          </a:p>
        </p:txBody>
      </p:sp>
    </p:spTree>
    <p:extLst>
      <p:ext uri="{BB962C8B-B14F-4D97-AF65-F5344CB8AC3E}">
        <p14:creationId xmlns:p14="http://schemas.microsoft.com/office/powerpoint/2010/main" val="1137362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1E3D49-8249-44E7-963A-6327B44D7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" y="52809"/>
            <a:ext cx="9144000" cy="675238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A13FDC4-5443-4DB1-A038-28B133E61D72}"/>
              </a:ext>
            </a:extLst>
          </p:cNvPr>
          <p:cNvGrpSpPr>
            <a:grpSpLocks noChangeAspect="1"/>
          </p:cNvGrpSpPr>
          <p:nvPr/>
        </p:nvGrpSpPr>
        <p:grpSpPr>
          <a:xfrm>
            <a:off x="5967209" y="3526851"/>
            <a:ext cx="1732767" cy="1536427"/>
            <a:chOff x="7010245" y="4619878"/>
            <a:chExt cx="1041710" cy="9236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B3FA26D-16C4-451C-B329-DE003452DB15}"/>
                </a:ext>
              </a:extLst>
            </p:cNvPr>
            <p:cNvSpPr/>
            <p:nvPr/>
          </p:nvSpPr>
          <p:spPr>
            <a:xfrm>
              <a:off x="7099300" y="4718050"/>
              <a:ext cx="863600" cy="825500"/>
            </a:xfrm>
            <a:prstGeom prst="ellipse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517CF236-AAB5-4A5F-95AF-4D38EAB49A97}"/>
                </a:ext>
              </a:extLst>
            </p:cNvPr>
            <p:cNvSpPr/>
            <p:nvPr/>
          </p:nvSpPr>
          <p:spPr>
            <a:xfrm>
              <a:off x="7855612" y="5045095"/>
              <a:ext cx="196343" cy="168295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5322ACA9-F539-4BC2-BA46-291D22BA2CD8}"/>
                </a:ext>
              </a:extLst>
            </p:cNvPr>
            <p:cNvSpPr/>
            <p:nvPr/>
          </p:nvSpPr>
          <p:spPr>
            <a:xfrm rot="10800000">
              <a:off x="7010245" y="5054970"/>
              <a:ext cx="196343" cy="168295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8C3EA546-C488-4195-BEC2-5255A40A54D4}"/>
                </a:ext>
              </a:extLst>
            </p:cNvPr>
            <p:cNvSpPr/>
            <p:nvPr/>
          </p:nvSpPr>
          <p:spPr>
            <a:xfrm rot="16200000">
              <a:off x="7432928" y="4633902"/>
              <a:ext cx="196343" cy="168295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4584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CD795C-A5BB-4BFE-98DC-0E4C7CEE1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" t="3408"/>
          <a:stretch/>
        </p:blipFill>
        <p:spPr>
          <a:xfrm>
            <a:off x="202591" y="110031"/>
            <a:ext cx="8996163" cy="1013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D7D86D-9BAB-4177-99D8-FB4D4BA1B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57" y="1094283"/>
            <a:ext cx="8076289" cy="5718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E2B352-8E9D-4722-A652-274B5F378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446" y="657656"/>
            <a:ext cx="1525140" cy="129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24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2EAC10-3DF5-4854-94F4-F72399AEC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87" b="11093"/>
          <a:stretch/>
        </p:blipFill>
        <p:spPr>
          <a:xfrm>
            <a:off x="142363" y="567925"/>
            <a:ext cx="8981521" cy="22339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159CA0-EC91-4617-8910-EA4E7F1BF7CC}"/>
              </a:ext>
            </a:extLst>
          </p:cNvPr>
          <p:cNvSpPr/>
          <p:nvPr/>
        </p:nvSpPr>
        <p:spPr>
          <a:xfrm>
            <a:off x="5379645" y="2663927"/>
            <a:ext cx="39258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http://tutorial.math.lamar.edu/Classes/CalcIII/GreensTheorem.aspx</a:t>
            </a:r>
            <a:r>
              <a:rPr lang="en-US" sz="10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0BC415-514E-499C-AFA4-01D0AB605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79" y="3203233"/>
            <a:ext cx="8835754" cy="2115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F346AB-59CB-4528-AC66-8E2E71ED1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88" y="5445759"/>
            <a:ext cx="8236631" cy="1283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3B6BF7-84E2-442F-86DF-D2391EBF6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7352"/>
            <a:ext cx="9144000" cy="401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67CDA4-F4F6-44F7-8057-3AC476263E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8575" y="2979632"/>
            <a:ext cx="1919372" cy="162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85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http://ltcconline.net/greenl/courses/202/vectorIntegration/greensTheorem.htm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628845B-3DCE-45BF-8EAD-3FBA258E3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3" y="3761835"/>
            <a:ext cx="9144000" cy="18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97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-1" y="6581001"/>
            <a:ext cx="93055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http://blog.naver.com/PostView.nhn?blogId=mindo1103&amp;logNo=90179767504&amp;parentCategoryNo=35&amp;categoryNo=&amp;viewDate=&amp;isShowPopularPosts=true&amp;from=search</a:t>
            </a:r>
            <a:r>
              <a:rPr lang="en-US" sz="10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4F1788B-7958-4236-8BAB-9CE1E5C6C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71" y="3665114"/>
            <a:ext cx="4143829" cy="24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25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http://ltcconline.net/greenl/courses/202/vectorIntegration/greensTheorem.htm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C9C19D7-071A-400B-A3A4-750CD820D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78" y="3719791"/>
            <a:ext cx="8915963" cy="18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76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605E29F-6A17-4FFC-91E1-F64C4E1A4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992" y="3968187"/>
            <a:ext cx="1943100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FF51D1-8231-40B4-98FD-425594BE8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726579" y="4191482"/>
            <a:ext cx="2045449" cy="22323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BDC80B-62A8-4701-A808-3CE9636DBD7E}"/>
              </a:ext>
            </a:extLst>
          </p:cNvPr>
          <p:cNvSpPr txBox="1"/>
          <p:nvPr/>
        </p:nvSpPr>
        <p:spPr>
          <a:xfrm>
            <a:off x="3084286" y="3488331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 closed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E7A0DB-C431-4AFC-B87E-1E03C7C52414}"/>
              </a:ext>
            </a:extLst>
          </p:cNvPr>
          <p:cNvSpPr/>
          <p:nvPr/>
        </p:nvSpPr>
        <p:spPr>
          <a:xfrm>
            <a:off x="965200" y="3315752"/>
            <a:ext cx="7104743" cy="3222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3AC76E-60FB-4298-8937-7E309C648D8B}"/>
              </a:ext>
            </a:extLst>
          </p:cNvPr>
          <p:cNvCxnSpPr/>
          <p:nvPr/>
        </p:nvCxnSpPr>
        <p:spPr>
          <a:xfrm>
            <a:off x="965200" y="3287345"/>
            <a:ext cx="7104743" cy="3251341"/>
          </a:xfrm>
          <a:prstGeom prst="line">
            <a:avLst/>
          </a:prstGeom>
          <a:ln w="142875">
            <a:solidFill>
              <a:srgbClr val="FF00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99A574-E7D3-423E-B2DB-387F84E8CBB6}"/>
              </a:ext>
            </a:extLst>
          </p:cNvPr>
          <p:cNvCxnSpPr>
            <a:cxnSpLocks/>
          </p:cNvCxnSpPr>
          <p:nvPr/>
        </p:nvCxnSpPr>
        <p:spPr>
          <a:xfrm flipV="1">
            <a:off x="965200" y="3301548"/>
            <a:ext cx="7104743" cy="3251341"/>
          </a:xfrm>
          <a:prstGeom prst="line">
            <a:avLst/>
          </a:prstGeom>
          <a:ln w="142875">
            <a:solidFill>
              <a:srgbClr val="FF00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702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B96EF73-B1A2-4878-9029-87A094E55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3" y="3798190"/>
            <a:ext cx="3680052" cy="1950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A85CB-2A5C-432A-B69D-728C0F2C4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965" y="3734668"/>
            <a:ext cx="3925898" cy="2101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FEF79-2F3E-4A90-A0D1-C7B1CF2E5E24}"/>
              </a:ext>
            </a:extLst>
          </p:cNvPr>
          <p:cNvSpPr txBox="1"/>
          <p:nvPr/>
        </p:nvSpPr>
        <p:spPr>
          <a:xfrm>
            <a:off x="3875315" y="3473058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closed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34BA0-29F8-48C5-A2FC-B5D7529F3D68}"/>
              </a:ext>
            </a:extLst>
          </p:cNvPr>
          <p:cNvSpPr/>
          <p:nvPr/>
        </p:nvSpPr>
        <p:spPr>
          <a:xfrm>
            <a:off x="6466114" y="4550229"/>
            <a:ext cx="609600" cy="51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3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B96EF73-B1A2-4878-9029-87A094E55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3" y="3798190"/>
            <a:ext cx="3680052" cy="1950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A85CB-2A5C-432A-B69D-728C0F2C4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965" y="3734668"/>
            <a:ext cx="3925898" cy="2101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FEF79-2F3E-4A90-A0D1-C7B1CF2E5E24}"/>
              </a:ext>
            </a:extLst>
          </p:cNvPr>
          <p:cNvSpPr txBox="1"/>
          <p:nvPr/>
        </p:nvSpPr>
        <p:spPr>
          <a:xfrm>
            <a:off x="3875315" y="3473058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closed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6AFC49-80A3-4022-9875-4DE6519B2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517" y="4133763"/>
            <a:ext cx="642484" cy="80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66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http://tutorial.math.lamar.edu/Classes/CalcIII/GreensTheorem.aspx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2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11" name="Picture 10" descr="A picture containing drawing, device, clock&#10;&#10;Description automatically generated">
            <a:extLst>
              <a:ext uri="{FF2B5EF4-FFF2-40B4-BE49-F238E27FC236}">
                <a16:creationId xmlns:a16="http://schemas.microsoft.com/office/drawing/2014/main" id="{F5F4A15B-40F1-4BB4-8ECD-FDF21FC1D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89" y="3267755"/>
            <a:ext cx="3540300" cy="337117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A89DE57-3E26-4DD9-BEB9-30F9544B050F}"/>
              </a:ext>
            </a:extLst>
          </p:cNvPr>
          <p:cNvGrpSpPr/>
          <p:nvPr/>
        </p:nvGrpSpPr>
        <p:grpSpPr>
          <a:xfrm>
            <a:off x="2146851" y="3429000"/>
            <a:ext cx="3540300" cy="3099190"/>
            <a:chOff x="965200" y="3287345"/>
            <a:chExt cx="7104743" cy="326554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1B74D99-E321-46D4-AE46-2DF715DD791E}"/>
                </a:ext>
              </a:extLst>
            </p:cNvPr>
            <p:cNvCxnSpPr/>
            <p:nvPr/>
          </p:nvCxnSpPr>
          <p:spPr>
            <a:xfrm>
              <a:off x="965200" y="3287345"/>
              <a:ext cx="7104743" cy="3251341"/>
            </a:xfrm>
            <a:prstGeom prst="line">
              <a:avLst/>
            </a:prstGeom>
            <a:ln w="142875">
              <a:solidFill>
                <a:srgbClr val="FF0000">
                  <a:alpha val="2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FD9C29-4A88-4E1A-BCAA-16897371CD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200" y="3301548"/>
              <a:ext cx="7104743" cy="3251341"/>
            </a:xfrm>
            <a:prstGeom prst="line">
              <a:avLst/>
            </a:prstGeom>
            <a:ln w="142875">
              <a:solidFill>
                <a:srgbClr val="FF0000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187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629A92-DEA1-45F2-A17B-FC3FD3262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989"/>
            <a:ext cx="9144000" cy="6544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29040A-75C2-4BC7-962E-ACD579941747}"/>
              </a:ext>
            </a:extLst>
          </p:cNvPr>
          <p:cNvSpPr txBox="1"/>
          <p:nvPr/>
        </p:nvSpPr>
        <p:spPr>
          <a:xfrm>
            <a:off x="326006" y="166981"/>
            <a:ext cx="8364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CC"/>
                </a:solidFill>
              </a:rPr>
              <a:t>Section 14.3:  Path Independence</a:t>
            </a:r>
          </a:p>
        </p:txBody>
      </p:sp>
    </p:spTree>
    <p:extLst>
      <p:ext uri="{BB962C8B-B14F-4D97-AF65-F5344CB8AC3E}">
        <p14:creationId xmlns:p14="http://schemas.microsoft.com/office/powerpoint/2010/main" val="2060518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http://tutorial.math.lamar.edu/Classes/CalcIII/GreensTheorem.aspx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2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11" name="Picture 10" descr="A picture containing drawing, device, clock&#10;&#10;Description automatically generated">
            <a:extLst>
              <a:ext uri="{FF2B5EF4-FFF2-40B4-BE49-F238E27FC236}">
                <a16:creationId xmlns:a16="http://schemas.microsoft.com/office/drawing/2014/main" id="{F5F4A15B-40F1-4BB4-8ECD-FDF21FC1D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89" y="3267755"/>
            <a:ext cx="3540300" cy="3371177"/>
          </a:xfrm>
          <a:prstGeom prst="rect">
            <a:avLst/>
          </a:prstGeom>
        </p:spPr>
      </p:pic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489D03B-87B3-4912-8241-EFE517F9F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2" y="3267755"/>
            <a:ext cx="3540299" cy="337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98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01DB2A-6CDE-4DDE-AD50-69B9DF40C17E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http://tutorial.math.lamar.edu/Classes/CalcIII/GreensTheorem.aspx</a:t>
            </a:r>
            <a:r>
              <a:rPr lang="en-US" sz="12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465FD-05B2-41FD-A115-FDC66C53B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71" y="206734"/>
            <a:ext cx="7252617" cy="6154310"/>
          </a:xfrm>
          <a:prstGeom prst="rect">
            <a:avLst/>
          </a:prstGeom>
        </p:spPr>
      </p:pic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59CDB49E-5E92-4101-9EAA-CD8725B76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2" y="3474721"/>
            <a:ext cx="2191496" cy="14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43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498FA6-CD9F-4707-8ABC-2B21CAAF1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33" y="2690749"/>
            <a:ext cx="5266452" cy="4114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8C25040-EF8D-472C-A138-6786749FD500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6424E8-8A36-4A3C-9057-8C9E3697A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47E795-2066-40EA-AB25-64E29E007F72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15EC37-AA76-42E4-B256-D9FF3A87993E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6B8A83-5181-4999-B733-12D511EEB11C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A8DCFB9-F5D7-4DDF-9389-FD38DE735DB1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4302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311"/>
            <a:ext cx="9194800" cy="1597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2F6ECF-851C-4A6E-8FB0-79403702B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0" t="15653" r="17104" b="6630"/>
          <a:stretch/>
        </p:blipFill>
        <p:spPr>
          <a:xfrm>
            <a:off x="5688991" y="3778475"/>
            <a:ext cx="3257893" cy="283470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D6C9170-FFCC-4EC2-A7A2-637B85C15AA0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1CAF1B-2069-4660-8CF0-3DFB24C50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4BF1AE-20DA-476D-BAF1-7F863E5CD829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7D529F-5DDD-4543-971A-A9652FB0B2B4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883FC7-D575-446F-9BB9-BE9350B03F92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E6DBD26-DA2A-4459-8B5C-2640D0BAA3FB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5425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CDBFCC-8CA1-454C-974B-65AFB5DDF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86"/>
            <a:ext cx="9144000" cy="2531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2311"/>
            <a:ext cx="9194800" cy="1597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DE79D0-6CFE-4B0E-8A18-FC73A6FAF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4" y="4656644"/>
            <a:ext cx="9144000" cy="1115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6678ED-EAA2-4CCE-826D-548DB26118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10" t="15653" r="17104" b="6630"/>
          <a:stretch/>
        </p:blipFill>
        <p:spPr>
          <a:xfrm>
            <a:off x="7242627" y="155601"/>
            <a:ext cx="1777071" cy="15462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F008E6-DC64-428A-B846-ED0B250467A5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1761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405"/>
            <a:ext cx="9194800" cy="1597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DE79D0-6CFE-4B0E-8A18-FC73A6FAF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2254538"/>
            <a:ext cx="9144000" cy="1115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6678ED-EAA2-4CCE-826D-548DB26118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ECB0A2-1A90-4ED8-873F-27C5C9A46DB5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4948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AC944-218C-41BA-898E-B5580608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5442855"/>
            <a:ext cx="8973820" cy="402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405"/>
            <a:ext cx="9194800" cy="1597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DE79D0-6CFE-4B0E-8A18-FC73A6FAF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2254538"/>
            <a:ext cx="9144000" cy="1115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33D59-71DA-4990-B454-A8D69D7023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906"/>
          <a:stretch/>
        </p:blipFill>
        <p:spPr>
          <a:xfrm>
            <a:off x="25400" y="5827486"/>
            <a:ext cx="9144000" cy="439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9B1D0-5748-4EF9-9FD0-44CCF9E0E5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4DAD68-23DE-49A9-BB59-4B6286711CBE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6344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AC944-218C-41BA-898E-B5580608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5442855"/>
            <a:ext cx="8973820" cy="402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33D59-71DA-4990-B454-A8D69D702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06"/>
          <a:stretch/>
        </p:blipFill>
        <p:spPr>
          <a:xfrm>
            <a:off x="25400" y="5827486"/>
            <a:ext cx="9144000" cy="439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9B1D0-5748-4EF9-9FD0-44CCF9E0E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E671C-5FAB-43DA-9E0C-611CEADE06E7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D44899-EE36-4293-B444-3AD044D20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90820E-9300-4B17-9670-6AB159124A68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ED8CDA-D900-4193-B1F6-7CE7E94BA0ED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321B1E-D31E-4A36-B621-66FCABB7849C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25C4766-ED3F-4ADE-9013-94610FB3A9CE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125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AC944-218C-41BA-898E-B5580608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5442855"/>
            <a:ext cx="8973820" cy="402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33D59-71DA-4990-B454-A8D69D702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06"/>
          <a:stretch/>
        </p:blipFill>
        <p:spPr>
          <a:xfrm>
            <a:off x="25400" y="5827486"/>
            <a:ext cx="9144000" cy="439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9B1D0-5748-4EF9-9FD0-44CCF9E0E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E671C-5FAB-43DA-9E0C-611CEADE06E7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D44899-EE36-4293-B444-3AD044D20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90820E-9300-4B17-9670-6AB159124A68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ED8CDA-D900-4193-B1F6-7CE7E94BA0ED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321B1E-D31E-4A36-B621-66FCABB7849C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BDDD80E-3D97-43A5-B0FC-95F7532D2635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601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3C932-754C-4739-A077-104EBC155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128"/>
            <a:ext cx="9144000" cy="530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4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1B8B4-92AD-4C67-8D03-C6A27423E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011"/>
            <a:ext cx="9144000" cy="622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1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C62F2D-3760-4CC4-9356-DF6FCAE43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880"/>
            <a:ext cx="9144000" cy="55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3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C94070-E900-4705-B878-B5EF52FE2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398"/>
            <a:ext cx="9144000" cy="519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4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5912CF-41E2-487E-A78D-D9062D693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689"/>
            <a:ext cx="9144000" cy="497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7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EF565C-6A68-45C5-9984-9A2024838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2"/>
            <a:ext cx="9144000" cy="684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15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427</Words>
  <Application>Microsoft Office PowerPoint</Application>
  <PresentationFormat>On-screen Show (4:3)</PresentationFormat>
  <Paragraphs>42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33</cp:revision>
  <dcterms:created xsi:type="dcterms:W3CDTF">2020-04-07T21:04:51Z</dcterms:created>
  <dcterms:modified xsi:type="dcterms:W3CDTF">2020-04-09T18:50:03Z</dcterms:modified>
</cp:coreProperties>
</file>