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7" r:id="rId2"/>
    <p:sldId id="266" r:id="rId3"/>
    <p:sldId id="269" r:id="rId4"/>
    <p:sldId id="264" r:id="rId5"/>
    <p:sldId id="268" r:id="rId6"/>
    <p:sldId id="271" r:id="rId7"/>
    <p:sldId id="465" r:id="rId8"/>
    <p:sldId id="467" r:id="rId9"/>
    <p:sldId id="468" r:id="rId10"/>
    <p:sldId id="459" r:id="rId11"/>
    <p:sldId id="460" r:id="rId12"/>
    <p:sldId id="476" r:id="rId13"/>
    <p:sldId id="490" r:id="rId14"/>
    <p:sldId id="491" r:id="rId15"/>
    <p:sldId id="480" r:id="rId16"/>
    <p:sldId id="481" r:id="rId17"/>
    <p:sldId id="482" r:id="rId18"/>
    <p:sldId id="477" r:id="rId19"/>
    <p:sldId id="483" r:id="rId20"/>
    <p:sldId id="489" r:id="rId21"/>
    <p:sldId id="49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FAFD"/>
    <a:srgbClr val="A6F8FC"/>
    <a:srgbClr val="4C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2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1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6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4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6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79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3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5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7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01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7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9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BA91-2C9F-4500-B81F-BC3BE5AD2358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1DC92-5624-4052-B2A9-6FF08732F6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utorial.math.lamar.edu/Classes/DE/IntroBVP.asp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://tutorial.math.lamar.edu/Classes/DE/FourierSeries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4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54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utorial.math.lamar.edu/Classes/DE/FourierSeries.aspx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utorial.math.lamar.edu/Classes/DE/PeriodicOrthogonal.asp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D4E5AA-60B8-4864-A334-F68ACE97400A}"/>
              </a:ext>
            </a:extLst>
          </p:cNvPr>
          <p:cNvSpPr/>
          <p:nvPr/>
        </p:nvSpPr>
        <p:spPr>
          <a:xfrm>
            <a:off x="266700" y="1499284"/>
            <a:ext cx="8667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http://tutorial.math.lamar.edu/Classes/DE/IntroBVP.aspx</a:t>
            </a:r>
            <a:r>
              <a:rPr lang="en-US" sz="28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1E887-16F9-4132-88A5-5DCF49B92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17623"/>
            <a:ext cx="9144000" cy="30514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5D3653-CE1A-418A-AF61-B620AD92A3A5}"/>
              </a:ext>
            </a:extLst>
          </p:cNvPr>
          <p:cNvSpPr txBox="1"/>
          <p:nvPr/>
        </p:nvSpPr>
        <p:spPr>
          <a:xfrm>
            <a:off x="317500" y="330200"/>
            <a:ext cx="8616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/>
              <a:t>Note:  Most of the slides for our </a:t>
            </a:r>
            <a:r>
              <a:rPr lang="en-US" sz="2800" dirty="0" err="1"/>
              <a:t>ch</a:t>
            </a:r>
            <a:r>
              <a:rPr lang="en-US" sz="2800" dirty="0"/>
              <a:t> 10 lectures will be based on Paul’s online notes often via cut and paste.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B02366-BCB0-476D-9CE6-03C0BB225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5" y="5588213"/>
            <a:ext cx="9032875" cy="9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9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E32BBA-DE57-4453-B59C-4A19747B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6467"/>
            <a:ext cx="9144000" cy="1165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383512-5FF5-4670-9454-1E2BCD9E6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973"/>
            <a:ext cx="9144000" cy="68635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9C0208-F6E0-479A-8174-47C7837761B2}"/>
              </a:ext>
            </a:extLst>
          </p:cNvPr>
          <p:cNvCxnSpPr/>
          <p:nvPr/>
        </p:nvCxnSpPr>
        <p:spPr>
          <a:xfrm>
            <a:off x="0" y="92075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0D13995-A6C6-4E43-A9A2-F3A65C23F488}"/>
              </a:ext>
            </a:extLst>
          </p:cNvPr>
          <p:cNvSpPr/>
          <p:nvPr/>
        </p:nvSpPr>
        <p:spPr>
          <a:xfrm>
            <a:off x="48014" y="-56141"/>
            <a:ext cx="6390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http://tutorial.math.lamar.edu/Classes/DE/FourierSeries.aspx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2DAC4-F9DC-4A4A-9B9D-8211A1C3E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062" y="3221037"/>
            <a:ext cx="5857875" cy="176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CDE38-992A-4E48-871A-C11D0EE47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450" y="5235575"/>
            <a:ext cx="30099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4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B9D231-5011-4AE9-8B6B-BE79664E2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413" y="6159565"/>
            <a:ext cx="4757737" cy="53968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9284D-A225-48C5-9E32-EB176E6B5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073"/>
            <a:ext cx="9144000" cy="2725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8931FE-E840-4260-B223-2CC321398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2835154"/>
            <a:ext cx="8997950" cy="30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12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3B2225-1C36-43F8-8A78-EAA0C338B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14"/>
            <a:ext cx="8799450" cy="13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27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92DAC4-F9DC-4A4A-9B9D-8211A1C3E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62" y="1773237"/>
            <a:ext cx="4322163" cy="1300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CDE38-992A-4E48-871A-C11D0EE47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2225181"/>
            <a:ext cx="2584450" cy="474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B2225-1C36-43F8-8A78-EAA0C338B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614"/>
            <a:ext cx="8799450" cy="1300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617BB2-F738-47A3-A560-27AD77BBA6E1}"/>
                  </a:ext>
                </a:extLst>
              </p:cNvPr>
              <p:cNvSpPr txBox="1"/>
              <p:nvPr/>
            </p:nvSpPr>
            <p:spPr>
              <a:xfrm>
                <a:off x="1849665" y="3399016"/>
                <a:ext cx="5270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C00000"/>
                    </a:solidFill>
                  </a:rPr>
                  <a:t>Period = 6, so let 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L</a:t>
                </a:r>
                <a:r>
                  <a:rPr lang="en-US" sz="3200" dirty="0">
                    <a:solidFill>
                      <a:srgbClr val="C00000"/>
                    </a:solidFill>
                  </a:rPr>
                  <a:t> = 6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2 = 3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617BB2-F738-47A3-A560-27AD77BBA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665" y="3399016"/>
                <a:ext cx="5270500" cy="584775"/>
              </a:xfrm>
              <a:prstGeom prst="rect">
                <a:avLst/>
              </a:prstGeom>
              <a:blipFill>
                <a:blip r:embed="rId5"/>
                <a:stretch>
                  <a:fillRect l="-289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F6C2771-B4F0-4625-AE88-EE47A26E3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029" y="4167873"/>
            <a:ext cx="61531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92DAC4-F9DC-4A4A-9B9D-8211A1C3E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62" y="1773237"/>
            <a:ext cx="4322163" cy="1300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CDE38-992A-4E48-871A-C11D0EE47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00" y="2225181"/>
            <a:ext cx="2584450" cy="4743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B2225-1C36-43F8-8A78-EAA0C338B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3614"/>
            <a:ext cx="8799450" cy="1300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617BB2-F738-47A3-A560-27AD77BBA6E1}"/>
                  </a:ext>
                </a:extLst>
              </p:cNvPr>
              <p:cNvSpPr txBox="1"/>
              <p:nvPr/>
            </p:nvSpPr>
            <p:spPr>
              <a:xfrm>
                <a:off x="1849665" y="3399016"/>
                <a:ext cx="52705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rgbClr val="C00000"/>
                    </a:solidFill>
                  </a:rPr>
                  <a:t>Period = 6, so let </a:t>
                </a:r>
                <a:r>
                  <a:rPr lang="en-US" sz="3200" i="1" dirty="0">
                    <a:solidFill>
                      <a:srgbClr val="C00000"/>
                    </a:solidFill>
                  </a:rPr>
                  <a:t>L</a:t>
                </a:r>
                <a:r>
                  <a:rPr lang="en-US" sz="3200" dirty="0">
                    <a:solidFill>
                      <a:srgbClr val="C00000"/>
                    </a:solidFill>
                  </a:rPr>
                  <a:t> = 6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2 = 3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E617BB2-F738-47A3-A560-27AD77BBA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665" y="3399016"/>
                <a:ext cx="5270500" cy="584775"/>
              </a:xfrm>
              <a:prstGeom prst="rect">
                <a:avLst/>
              </a:prstGeom>
              <a:blipFill>
                <a:blip r:embed="rId5"/>
                <a:stretch>
                  <a:fillRect l="-289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F6C2771-B4F0-4625-AE88-EE47A26E3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029" y="4167873"/>
            <a:ext cx="6153150" cy="1438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3593C3-6199-4601-A56F-0B3358EFA9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14" y="6120927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57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501426-5761-4C09-A3EB-2ECCF5042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35" y="357187"/>
            <a:ext cx="2443319" cy="9128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8BC0F7-C827-4487-BA85-3C2231D02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5" y="1247775"/>
            <a:ext cx="6305550" cy="43624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63BFCC-F93F-4EB2-A165-C72859C77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6120927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12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C6BF3C-1FEF-472A-996E-1937BB140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9" y="412149"/>
            <a:ext cx="9144000" cy="9246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86D316-9D90-4806-9EF6-FFA0F4152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87" y="1376592"/>
            <a:ext cx="6524625" cy="4438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005BA5-CE2E-4582-B36C-F7719762EB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6120927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66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FC3889-A19A-416B-98F1-6C67C8063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43" y="222143"/>
            <a:ext cx="9144000" cy="970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6FB2D-8E4B-40EA-9DCA-6AA165D4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482" y="1127690"/>
            <a:ext cx="6777035" cy="4787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886547-4EE9-4CDB-8FC8-693D84023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6120927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64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B7CDCE-6237-4EBA-91F5-1B2B1254A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5" t="38284" r="34048"/>
          <a:stretch/>
        </p:blipFill>
        <p:spPr>
          <a:xfrm>
            <a:off x="1085546" y="1145794"/>
            <a:ext cx="6940853" cy="4732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0DBBAE-7CB0-4448-815B-D7514B746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532"/>
            <a:ext cx="9144000" cy="9224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400419-1411-4302-A338-C05DBDAC3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6120927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63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FA06A7-FCA9-4B02-8132-2C041FC7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952"/>
            <a:ext cx="9144000" cy="804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594B55-AD10-49AF-85BF-5099A19FA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86" y="1195387"/>
            <a:ext cx="6907439" cy="46950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9A75E9-7631-4B72-B861-388A88A7A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6120927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6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E8C9D-3EE8-460A-BC4A-1ACC931B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430"/>
            <a:ext cx="9144000" cy="16140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12C16E-FF71-4F47-AC99-AF819A2AF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6" t="18592"/>
          <a:stretch/>
        </p:blipFill>
        <p:spPr>
          <a:xfrm>
            <a:off x="1504950" y="476250"/>
            <a:ext cx="4273550" cy="628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36CE2-BAA8-40F0-8F96-B6B843020D66}"/>
              </a:ext>
            </a:extLst>
          </p:cNvPr>
          <p:cNvSpPr txBox="1"/>
          <p:nvPr/>
        </p:nvSpPr>
        <p:spPr>
          <a:xfrm>
            <a:off x="273050" y="463550"/>
            <a:ext cx="118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10.2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5D26E-B962-44FC-82D0-60C6AF746F76}"/>
              </a:ext>
            </a:extLst>
          </p:cNvPr>
          <p:cNvSpPr/>
          <p:nvPr/>
        </p:nvSpPr>
        <p:spPr>
          <a:xfrm>
            <a:off x="3937000" y="-4224"/>
            <a:ext cx="63055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4"/>
              </a:rPr>
              <a:t>http://tutorial.math.lamar.edu/Classes/DE/FourierSeries.aspx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607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B8F2D-C369-4EBD-ACFC-70E840C3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71" y="180242"/>
            <a:ext cx="6916057" cy="1610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1CFEC-93F3-4193-9482-D8474E69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655818"/>
            <a:ext cx="6419850" cy="4162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F6D20B-6286-4E73-A350-A13350B70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6120927"/>
            <a:ext cx="9144000" cy="7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36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5B8F2D-C369-4EBD-ACFC-70E840C30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71" y="180242"/>
            <a:ext cx="6916057" cy="16100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1CFEC-93F3-4193-9482-D8474E699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655818"/>
            <a:ext cx="6419850" cy="4162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F6D20B-6286-4E73-A350-A13350B704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4" y="6120927"/>
            <a:ext cx="9144000" cy="79513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FCAB87-EBA7-448C-AAFD-2303AF4C8B37}"/>
              </a:ext>
            </a:extLst>
          </p:cNvPr>
          <p:cNvCxnSpPr>
            <a:cxnSpLocks/>
          </p:cNvCxnSpPr>
          <p:nvPr/>
        </p:nvCxnSpPr>
        <p:spPr>
          <a:xfrm flipV="1">
            <a:off x="3091543" y="2474686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6617FC-48B3-4C5D-8E75-A7701ABDCB29}"/>
              </a:ext>
            </a:extLst>
          </p:cNvPr>
          <p:cNvCxnSpPr>
            <a:cxnSpLocks/>
          </p:cNvCxnSpPr>
          <p:nvPr/>
        </p:nvCxnSpPr>
        <p:spPr>
          <a:xfrm flipV="1">
            <a:off x="5718628" y="2474685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BC9AC6-6622-4E6D-83A4-FDD56594FAE8}"/>
              </a:ext>
            </a:extLst>
          </p:cNvPr>
          <p:cNvCxnSpPr>
            <a:cxnSpLocks/>
          </p:cNvCxnSpPr>
          <p:nvPr/>
        </p:nvCxnSpPr>
        <p:spPr>
          <a:xfrm flipV="1">
            <a:off x="464458" y="2474685"/>
            <a:ext cx="2627085" cy="312057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65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359449-1136-49D7-9761-66F144228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121519"/>
            <a:ext cx="8389844" cy="44504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0FE01E-1D6B-4EF9-8275-691519C43635}"/>
              </a:ext>
            </a:extLst>
          </p:cNvPr>
          <p:cNvSpPr/>
          <p:nvPr/>
        </p:nvSpPr>
        <p:spPr>
          <a:xfrm>
            <a:off x="-76200" y="-8186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5789E5-172D-4FC3-A67B-9944729EA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4572001"/>
            <a:ext cx="77343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14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913CE9-9036-4368-AB52-EDFF8A908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84"/>
            <a:ext cx="9144000" cy="67606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58EC27-6913-430A-B920-32B63E7F501B}"/>
              </a:ext>
            </a:extLst>
          </p:cNvPr>
          <p:cNvSpPr/>
          <p:nvPr/>
        </p:nvSpPr>
        <p:spPr>
          <a:xfrm>
            <a:off x="3422650" y="3175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198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276BBB-0FE9-4451-9B60-ED999DDC5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93"/>
          <a:stretch/>
        </p:blipFill>
        <p:spPr>
          <a:xfrm>
            <a:off x="57150" y="85214"/>
            <a:ext cx="8991600" cy="6766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76046B1-00B6-4505-9720-F73081F3CFE7}"/>
              </a:ext>
            </a:extLst>
          </p:cNvPr>
          <p:cNvSpPr/>
          <p:nvPr/>
        </p:nvSpPr>
        <p:spPr>
          <a:xfrm>
            <a:off x="-76200" y="-81866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D8499A-9349-41AF-A58F-741D654FE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5386036"/>
            <a:ext cx="3317874" cy="14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52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AE6A028-0A44-4809-9687-D93565A84DC4}"/>
              </a:ext>
            </a:extLst>
          </p:cNvPr>
          <p:cNvGrpSpPr/>
          <p:nvPr/>
        </p:nvGrpSpPr>
        <p:grpSpPr>
          <a:xfrm>
            <a:off x="355600" y="177058"/>
            <a:ext cx="8775700" cy="1175587"/>
            <a:chOff x="450850" y="11958"/>
            <a:chExt cx="8775700" cy="11755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925430B-1961-4B5A-AECA-7939F11D2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0250" y="11958"/>
              <a:ext cx="7270750" cy="117558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0A3080-4E3B-49AE-B15A-69C3C2844AFE}"/>
                </a:ext>
              </a:extLst>
            </p:cNvPr>
            <p:cNvSpPr txBox="1"/>
            <p:nvPr/>
          </p:nvSpPr>
          <p:spPr>
            <a:xfrm>
              <a:off x="450850" y="267749"/>
              <a:ext cx="87757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200" dirty="0"/>
                <a:t> If                                                                          , then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8E1D48C-A6DF-4F7E-AD99-87569949E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50" y="1467687"/>
            <a:ext cx="7969250" cy="2048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0A592C-6FF6-4AD1-8860-8E665B682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" y="3733161"/>
            <a:ext cx="7372350" cy="10821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62D9D9-9217-4494-B436-608CCE71C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31813"/>
            <a:ext cx="9144000" cy="68717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812BB7-369D-449E-9B4E-AFD15FA563A6}"/>
              </a:ext>
            </a:extLst>
          </p:cNvPr>
          <p:cNvCxnSpPr/>
          <p:nvPr/>
        </p:nvCxnSpPr>
        <p:spPr>
          <a:xfrm>
            <a:off x="-12700" y="602615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CF35A0A-8056-43C5-B864-1B7480CF5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4650" y="5200577"/>
            <a:ext cx="4946650" cy="79377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481894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4AB1B8-89FD-4728-8A7A-6D80505C8727}"/>
              </a:ext>
            </a:extLst>
          </p:cNvPr>
          <p:cNvSpPr/>
          <p:nvPr/>
        </p:nvSpPr>
        <p:spPr>
          <a:xfrm>
            <a:off x="292100" y="113437"/>
            <a:ext cx="8718550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 function is said to be </a:t>
            </a:r>
            <a:r>
              <a:rPr lang="en-US" sz="2800" b="1" dirty="0"/>
              <a:t>even</a:t>
            </a:r>
            <a:r>
              <a:rPr lang="en-US" sz="2800" dirty="0"/>
              <a:t> if  </a:t>
            </a:r>
            <a:r>
              <a:rPr lang="en-US" sz="2800" i="1" dirty="0"/>
              <a:t>f(−x) = f(x)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 function is said to be </a:t>
            </a:r>
            <a:r>
              <a:rPr lang="en-US" sz="2800" b="1" dirty="0"/>
              <a:t>odd</a:t>
            </a:r>
            <a:r>
              <a:rPr lang="en-US" sz="2800" dirty="0"/>
              <a:t> </a:t>
            </a:r>
            <a:r>
              <a:rPr lang="en-US" sz="2800" i="1" dirty="0"/>
              <a:t>if  f(−x) = −f(x)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893CC-196F-4B16-B41E-0829D3510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" y="1352534"/>
            <a:ext cx="9790393" cy="52895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8DCBE8-45E8-422E-A185-ADE30130889F}"/>
              </a:ext>
            </a:extLst>
          </p:cNvPr>
          <p:cNvSpPr/>
          <p:nvPr/>
        </p:nvSpPr>
        <p:spPr>
          <a:xfrm>
            <a:off x="3422650" y="3175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11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4AB1B8-89FD-4728-8A7A-6D80505C8727}"/>
              </a:ext>
            </a:extLst>
          </p:cNvPr>
          <p:cNvSpPr/>
          <p:nvPr/>
        </p:nvSpPr>
        <p:spPr>
          <a:xfrm>
            <a:off x="292100" y="113437"/>
            <a:ext cx="871855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even</a:t>
            </a:r>
            <a:r>
              <a:rPr lang="en-US" sz="2400" dirty="0"/>
              <a:t> if  </a:t>
            </a:r>
            <a:r>
              <a:rPr lang="en-US" sz="2400" i="1" dirty="0"/>
              <a:t>f(−x) = f(x)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odd</a:t>
            </a:r>
            <a:r>
              <a:rPr lang="en-US" sz="2400" dirty="0"/>
              <a:t> </a:t>
            </a:r>
            <a:r>
              <a:rPr lang="en-US" sz="2400" i="1" dirty="0"/>
              <a:t>if  f(−x) = −f(x)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893CC-196F-4B16-B41E-0829D3510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63"/>
          <a:stretch/>
        </p:blipFill>
        <p:spPr>
          <a:xfrm>
            <a:off x="44450" y="1162035"/>
            <a:ext cx="5676900" cy="33288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8DCBE8-45E8-422E-A185-ADE30130889F}"/>
              </a:ext>
            </a:extLst>
          </p:cNvPr>
          <p:cNvSpPr/>
          <p:nvPr/>
        </p:nvSpPr>
        <p:spPr>
          <a:xfrm>
            <a:off x="3422650" y="3175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F13B0-1CD9-4590-85F5-2D5B60D4BC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" y="4490906"/>
            <a:ext cx="8953501" cy="217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2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4AB1B8-89FD-4728-8A7A-6D80505C8727}"/>
              </a:ext>
            </a:extLst>
          </p:cNvPr>
          <p:cNvSpPr/>
          <p:nvPr/>
        </p:nvSpPr>
        <p:spPr>
          <a:xfrm>
            <a:off x="292100" y="113437"/>
            <a:ext cx="871855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even</a:t>
            </a:r>
            <a:r>
              <a:rPr lang="en-US" sz="2400" dirty="0"/>
              <a:t> if  </a:t>
            </a:r>
            <a:r>
              <a:rPr lang="en-US" sz="2400" i="1" dirty="0"/>
              <a:t>f(−x) = f(x)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 function is said to be </a:t>
            </a:r>
            <a:r>
              <a:rPr lang="en-US" sz="2400" b="1" dirty="0"/>
              <a:t>odd</a:t>
            </a:r>
            <a:r>
              <a:rPr lang="en-US" sz="2400" dirty="0"/>
              <a:t> </a:t>
            </a:r>
            <a:r>
              <a:rPr lang="en-US" sz="2400" i="1" dirty="0"/>
              <a:t>if  f(−x) = −f(x)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893CC-196F-4B16-B41E-0829D3510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51"/>
          <a:stretch/>
        </p:blipFill>
        <p:spPr>
          <a:xfrm>
            <a:off x="44450" y="1162035"/>
            <a:ext cx="5702300" cy="33288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8DCBE8-45E8-422E-A185-ADE30130889F}"/>
              </a:ext>
            </a:extLst>
          </p:cNvPr>
          <p:cNvSpPr/>
          <p:nvPr/>
        </p:nvSpPr>
        <p:spPr>
          <a:xfrm>
            <a:off x="3422650" y="31750"/>
            <a:ext cx="586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http://tutorial.math.lamar.edu/Classes/DE/PeriodicOrthogonal.aspx</a:t>
            </a:r>
            <a:r>
              <a:rPr lang="en-US" sz="16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4BD882-D44F-42F3-8187-8E1205414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024" y="4490906"/>
            <a:ext cx="5356950" cy="223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21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6993</TotalTime>
  <Words>319</Words>
  <Application>Microsoft Office PowerPoint</Application>
  <PresentationFormat>On-screen Show (4:3)</PresentationFormat>
  <Paragraphs>20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98</cp:revision>
  <dcterms:created xsi:type="dcterms:W3CDTF">2020-04-23T18:35:18Z</dcterms:created>
  <dcterms:modified xsi:type="dcterms:W3CDTF">2020-04-29T20:09:29Z</dcterms:modified>
</cp:coreProperties>
</file>