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03" r:id="rId2"/>
    <p:sldId id="459" r:id="rId3"/>
    <p:sldId id="460" r:id="rId4"/>
    <p:sldId id="476" r:id="rId5"/>
    <p:sldId id="511" r:id="rId6"/>
    <p:sldId id="512" r:id="rId7"/>
    <p:sldId id="490" r:id="rId8"/>
    <p:sldId id="491" r:id="rId9"/>
    <p:sldId id="480" r:id="rId10"/>
    <p:sldId id="481" r:id="rId11"/>
    <p:sldId id="482" r:id="rId12"/>
    <p:sldId id="477" r:id="rId13"/>
    <p:sldId id="483" r:id="rId14"/>
    <p:sldId id="489" r:id="rId15"/>
    <p:sldId id="492" r:id="rId16"/>
    <p:sldId id="504" r:id="rId17"/>
    <p:sldId id="505" r:id="rId18"/>
    <p:sldId id="513" r:id="rId19"/>
    <p:sldId id="514" r:id="rId20"/>
    <p:sldId id="515" r:id="rId21"/>
    <p:sldId id="516" r:id="rId22"/>
    <p:sldId id="517" r:id="rId23"/>
    <p:sldId id="518" r:id="rId24"/>
    <p:sldId id="519" r:id="rId25"/>
    <p:sldId id="520" r:id="rId26"/>
    <p:sldId id="523" r:id="rId27"/>
    <p:sldId id="521" r:id="rId28"/>
    <p:sldId id="524" r:id="rId29"/>
    <p:sldId id="465" r:id="rId30"/>
    <p:sldId id="467" r:id="rId31"/>
    <p:sldId id="493" r:id="rId32"/>
    <p:sldId id="494" r:id="rId33"/>
    <p:sldId id="499" r:id="rId34"/>
    <p:sldId id="501" r:id="rId35"/>
    <p:sldId id="500" r:id="rId36"/>
    <p:sldId id="506" r:id="rId37"/>
    <p:sldId id="522" r:id="rId38"/>
    <p:sldId id="525" r:id="rId39"/>
    <p:sldId id="507" r:id="rId40"/>
    <p:sldId id="526" r:id="rId41"/>
    <p:sldId id="527" r:id="rId42"/>
    <p:sldId id="528" r:id="rId43"/>
    <p:sldId id="266" r:id="rId44"/>
    <p:sldId id="495" r:id="rId45"/>
    <p:sldId id="502" r:id="rId46"/>
    <p:sldId id="497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to" initials="p" lastIdx="1" clrIdx="0">
    <p:extLst>
      <p:ext uri="{19B8F6BF-5375-455C-9EA6-DF929625EA0E}">
        <p15:presenceInfo xmlns:p15="http://schemas.microsoft.com/office/powerpoint/2012/main" userId="pro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AFD"/>
    <a:srgbClr val="A6F8FC"/>
    <a:srgbClr val="4C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2" autoAdjust="0"/>
    <p:restoredTop sz="90422" autoAdjust="0"/>
  </p:normalViewPr>
  <p:slideViewPr>
    <p:cSldViewPr snapToGrid="0">
      <p:cViewPr varScale="1">
        <p:scale>
          <a:sx n="44" d="100"/>
          <a:sy n="44" d="100"/>
        </p:scale>
        <p:origin x="884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9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6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4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6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7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4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5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7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0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7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9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3BA91-2C9F-4500-B81F-BC3BE5AD235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1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tutorial.math.lamar.edu/Classes/DE/FourierSeries.asp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DE/PeriodicOrthogonal.aspx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tutorial.math.lamar.edu/Classes/DE/FourierSeries.aspx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tutorial.math.lamar.edu/Classes/DE/FourierSeries.aspx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E8C9D-3EE8-460A-BC4A-1ACC931BF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491"/>
            <a:ext cx="9144000" cy="16140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12C16E-FF71-4F47-AC99-AF819A2AF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6" t="18592"/>
          <a:stretch/>
        </p:blipFill>
        <p:spPr>
          <a:xfrm>
            <a:off x="1504950" y="200481"/>
            <a:ext cx="4273550" cy="628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36CE2-BAA8-40F0-8F96-B6B843020D66}"/>
              </a:ext>
            </a:extLst>
          </p:cNvPr>
          <p:cNvSpPr txBox="1"/>
          <p:nvPr/>
        </p:nvSpPr>
        <p:spPr>
          <a:xfrm>
            <a:off x="273050" y="187781"/>
            <a:ext cx="118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10.2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3B5BFC-46C0-4DA5-BB85-C4F6E1B6A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10" y="2705818"/>
            <a:ext cx="8097929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C6BF3C-1FEF-472A-996E-1937BB140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9" y="412149"/>
            <a:ext cx="9144000" cy="9246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86D316-9D90-4806-9EF6-FFA0F4152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7" y="1376592"/>
            <a:ext cx="6524625" cy="4438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5D0B8D-96E3-40E7-9595-BCD3C9D57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663733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6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FC3889-A19A-416B-98F1-6C67C8063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43" y="222143"/>
            <a:ext cx="9144000" cy="970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06FB2D-8E4B-40EA-9DCA-6AA165D44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595" y="1076891"/>
            <a:ext cx="6472052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948FBC-B8FF-455A-8D43-43EA522CE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663733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6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B7CDCE-6237-4EBA-91F5-1B2B1254A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5" t="38284" r="34048"/>
          <a:stretch/>
        </p:blipFill>
        <p:spPr>
          <a:xfrm>
            <a:off x="1085546" y="1145794"/>
            <a:ext cx="6940853" cy="4732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0DBBAE-7CB0-4448-815B-D7514B746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532"/>
            <a:ext cx="9144000" cy="922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0F7DE3-3002-4702-8714-92675E6E4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663733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63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FA06A7-FCA9-4B02-8132-2C041FC78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952"/>
            <a:ext cx="9144000" cy="804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594B55-AD10-49AF-85BF-5099A19FA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86" y="1195387"/>
            <a:ext cx="6907439" cy="4695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839AA8-3758-43AD-9DD9-AED0B435A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663733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67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B8F2D-C369-4EBD-ACFC-70E840C30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71" y="180242"/>
            <a:ext cx="6916057" cy="1610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31CFEC-93F3-4193-9482-D8474E699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1655818"/>
            <a:ext cx="6419850" cy="4162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ADAAD6-3E91-446C-9E6C-BA9C5B096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729046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36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B8F2D-C369-4EBD-ACFC-70E840C30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71" y="180242"/>
            <a:ext cx="6916057" cy="1610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31CFEC-93F3-4193-9482-D8474E699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1655818"/>
            <a:ext cx="6419850" cy="41624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FCAB87-EBA7-448C-AAFD-2303AF4C8B37}"/>
              </a:ext>
            </a:extLst>
          </p:cNvPr>
          <p:cNvCxnSpPr>
            <a:cxnSpLocks/>
          </p:cNvCxnSpPr>
          <p:nvPr/>
        </p:nvCxnSpPr>
        <p:spPr>
          <a:xfrm flipV="1">
            <a:off x="3091543" y="2474686"/>
            <a:ext cx="2627085" cy="31205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6617FC-48B3-4C5D-8E75-A7701ABDCB29}"/>
              </a:ext>
            </a:extLst>
          </p:cNvPr>
          <p:cNvCxnSpPr>
            <a:cxnSpLocks/>
          </p:cNvCxnSpPr>
          <p:nvPr/>
        </p:nvCxnSpPr>
        <p:spPr>
          <a:xfrm flipV="1">
            <a:off x="5718628" y="2474685"/>
            <a:ext cx="2627085" cy="31205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BC9AC6-6622-4E6D-83A4-FDD56594FAE8}"/>
              </a:ext>
            </a:extLst>
          </p:cNvPr>
          <p:cNvCxnSpPr>
            <a:cxnSpLocks/>
          </p:cNvCxnSpPr>
          <p:nvPr/>
        </p:nvCxnSpPr>
        <p:spPr>
          <a:xfrm flipV="1">
            <a:off x="464458" y="2474685"/>
            <a:ext cx="2627085" cy="31205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803B44A-29B0-4961-A850-7EB1D286D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823392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51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10F16E-D2C4-4970-A086-E528AFA14D97}"/>
              </a:ext>
            </a:extLst>
          </p:cNvPr>
          <p:cNvCxnSpPr>
            <a:cxnSpLocks/>
          </p:cNvCxnSpPr>
          <p:nvPr/>
        </p:nvCxnSpPr>
        <p:spPr>
          <a:xfrm rot="5400000">
            <a:off x="6812263" y="3564781"/>
            <a:ext cx="1669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86D7E7EF-CAD3-409D-8B39-299AB65E4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32" y="1268902"/>
            <a:ext cx="4610557" cy="4297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7CDAB5-8324-486F-8609-5081FBB4F9F5}"/>
              </a:ext>
            </a:extLst>
          </p:cNvPr>
          <p:cNvSpPr txBox="1"/>
          <p:nvPr/>
        </p:nvSpPr>
        <p:spPr>
          <a:xfrm flipH="1">
            <a:off x="5472720" y="2191663"/>
            <a:ext cx="338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i="1" dirty="0"/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FD4F7-B70E-4105-8102-9819C74B3208}"/>
              </a:ext>
            </a:extLst>
          </p:cNvPr>
          <p:cNvSpPr txBox="1"/>
          <p:nvPr/>
        </p:nvSpPr>
        <p:spPr>
          <a:xfrm flipH="1">
            <a:off x="5436438" y="1255499"/>
            <a:ext cx="338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i="1" dirty="0"/>
              <a:t>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4D6845-F4A9-40EA-AA72-BAFA8F1635B2}"/>
              </a:ext>
            </a:extLst>
          </p:cNvPr>
          <p:cNvSpPr/>
          <p:nvPr/>
        </p:nvSpPr>
        <p:spPr>
          <a:xfrm>
            <a:off x="5768088" y="1045029"/>
            <a:ext cx="33891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7EE78-438E-4E86-862A-C2543FC52E60}"/>
              </a:ext>
            </a:extLst>
          </p:cNvPr>
          <p:cNvSpPr/>
          <p:nvPr/>
        </p:nvSpPr>
        <p:spPr>
          <a:xfrm>
            <a:off x="6697000" y="3715646"/>
            <a:ext cx="4789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7996DA-1AE3-4C23-886E-BF7843AFAE1D}"/>
              </a:ext>
            </a:extLst>
          </p:cNvPr>
          <p:cNvSpPr txBox="1"/>
          <p:nvPr/>
        </p:nvSpPr>
        <p:spPr>
          <a:xfrm flipH="1">
            <a:off x="6720949" y="3599547"/>
            <a:ext cx="338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i="1" dirty="0"/>
              <a:t>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1F317C-A13D-43D5-94B2-657DA8745E61}"/>
              </a:ext>
            </a:extLst>
          </p:cNvPr>
          <p:cNvCxnSpPr>
            <a:cxnSpLocks/>
          </p:cNvCxnSpPr>
          <p:nvPr/>
        </p:nvCxnSpPr>
        <p:spPr>
          <a:xfrm>
            <a:off x="5891459" y="624114"/>
            <a:ext cx="0" cy="4942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3CE377-81E4-4A19-AF4E-9BAF3348D114}"/>
              </a:ext>
            </a:extLst>
          </p:cNvPr>
          <p:cNvCxnSpPr/>
          <p:nvPr/>
        </p:nvCxnSpPr>
        <p:spPr>
          <a:xfrm>
            <a:off x="5805300" y="2557807"/>
            <a:ext cx="1669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C36E53-2CEA-4DCA-BE6B-CE7E8526C8C3}"/>
              </a:ext>
            </a:extLst>
          </p:cNvPr>
          <p:cNvCxnSpPr/>
          <p:nvPr/>
        </p:nvCxnSpPr>
        <p:spPr>
          <a:xfrm>
            <a:off x="5818887" y="1538688"/>
            <a:ext cx="1669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971F9DE-B39D-409E-AE10-6779038AA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9" y="1045415"/>
            <a:ext cx="3809813" cy="174372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0686EFA-53FB-4352-9B02-F3CB06BE63EE}"/>
              </a:ext>
            </a:extLst>
          </p:cNvPr>
          <p:cNvSpPr txBox="1"/>
          <p:nvPr/>
        </p:nvSpPr>
        <p:spPr>
          <a:xfrm>
            <a:off x="577850" y="184762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i="1" dirty="0"/>
              <a:t>f</a:t>
            </a:r>
            <a:r>
              <a:rPr lang="en-US" sz="3200" dirty="0"/>
              <a:t> </a:t>
            </a:r>
            <a:r>
              <a:rPr lang="en-US" sz="2800" dirty="0"/>
              <a:t>is piecewise continuous</a:t>
            </a:r>
            <a:endParaRPr lang="en-US" sz="3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9CC468F-7977-481A-B547-38DC3E50F2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22" r="39576"/>
          <a:stretch/>
        </p:blipFill>
        <p:spPr>
          <a:xfrm>
            <a:off x="793751" y="3226007"/>
            <a:ext cx="1549400" cy="214882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DEBD8A4-2627-4E71-8883-32B2602CCE03}"/>
              </a:ext>
            </a:extLst>
          </p:cNvPr>
          <p:cNvSpPr txBox="1"/>
          <p:nvPr/>
        </p:nvSpPr>
        <p:spPr>
          <a:xfrm>
            <a:off x="308176" y="6105876"/>
            <a:ext cx="6582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7030A0"/>
                </a:solidFill>
              </a:rPr>
              <a:t>10.3  Convergence</a:t>
            </a:r>
          </a:p>
        </p:txBody>
      </p:sp>
    </p:spTree>
    <p:extLst>
      <p:ext uri="{BB962C8B-B14F-4D97-AF65-F5344CB8AC3E}">
        <p14:creationId xmlns:p14="http://schemas.microsoft.com/office/powerpoint/2010/main" val="42181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930D71-5B12-401D-806F-D641D2CE3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912" y="164496"/>
            <a:ext cx="9492343" cy="25125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DBC7119-38DC-4640-B401-9D341AE642AB}"/>
              </a:ext>
            </a:extLst>
          </p:cNvPr>
          <p:cNvGrpSpPr>
            <a:grpSpLocks noChangeAspect="1"/>
          </p:cNvGrpSpPr>
          <p:nvPr/>
        </p:nvGrpSpPr>
        <p:grpSpPr>
          <a:xfrm>
            <a:off x="2905590" y="2713856"/>
            <a:ext cx="6070152" cy="2651760"/>
            <a:chOff x="464458" y="2375298"/>
            <a:chExt cx="7881255" cy="344294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0A0842-2E3A-4CDC-9707-BF3252DD3A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7285"/>
            <a:stretch/>
          </p:blipFill>
          <p:spPr>
            <a:xfrm>
              <a:off x="1362075" y="2375298"/>
              <a:ext cx="6419850" cy="3442945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66F7430-CA09-419B-8CCC-79587EF810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1543" y="2474686"/>
              <a:ext cx="2627085" cy="312057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9BB04A-B798-4A78-8078-4ECB815577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8628" y="2474685"/>
              <a:ext cx="2627085" cy="312057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5B6509D-5E08-4271-8B71-3D7ECF80C6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58" y="2474685"/>
              <a:ext cx="2627085" cy="312057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8DFC17B-F9D9-48FC-8138-2A070334F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99" t="54888"/>
          <a:stretch/>
        </p:blipFill>
        <p:spPr>
          <a:xfrm>
            <a:off x="1402690" y="6188942"/>
            <a:ext cx="6221350" cy="586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BC6ED7-0248-4813-B154-DDB69DF88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62" y="2704565"/>
            <a:ext cx="3984085" cy="931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87AB14-D82B-4154-851E-8E7E23A70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14" y="5315387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68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501426-5761-4C09-A3EB-2ECCF5042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35" y="357187"/>
            <a:ext cx="2443319" cy="912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8BC0F7-C827-4487-BA85-3C2231D02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247775"/>
            <a:ext cx="6305550" cy="436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BC95E-6491-41D8-A4DB-162A93DB1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663733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80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C6BF3C-1FEF-472A-996E-1937BB140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9" y="412149"/>
            <a:ext cx="9144000" cy="9246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86D316-9D90-4806-9EF6-FFA0F4152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7" y="1376592"/>
            <a:ext cx="6524625" cy="4438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D020BD-61D4-417A-B60B-24B89348D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663733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3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E32BBA-DE57-4453-B59C-4A19747B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467"/>
            <a:ext cx="9144000" cy="1165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383512-5FF5-4670-9454-1E2BCD9E6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973"/>
            <a:ext cx="9144000" cy="68635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9C0208-F6E0-479A-8174-47C7837761B2}"/>
              </a:ext>
            </a:extLst>
          </p:cNvPr>
          <p:cNvCxnSpPr/>
          <p:nvPr/>
        </p:nvCxnSpPr>
        <p:spPr>
          <a:xfrm>
            <a:off x="0" y="9207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0D13995-A6C6-4E43-A9A2-F3A65C23F488}"/>
              </a:ext>
            </a:extLst>
          </p:cNvPr>
          <p:cNvSpPr/>
          <p:nvPr/>
        </p:nvSpPr>
        <p:spPr>
          <a:xfrm>
            <a:off x="48014" y="-56141"/>
            <a:ext cx="6390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http://tutorial.math.lamar.edu/Classes/DE/FourierSeries.aspx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92DAC4-F9DC-4A4A-9B9D-8211A1C3E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062" y="3221037"/>
            <a:ext cx="5857875" cy="1762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CDE38-992A-4E48-871A-C11D0EE47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450" y="5235575"/>
            <a:ext cx="30099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40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FC3889-A19A-416B-98F1-6C67C8063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43" y="222143"/>
            <a:ext cx="9144000" cy="970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06FB2D-8E4B-40EA-9DCA-6AA165D44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82" y="1127690"/>
            <a:ext cx="6777035" cy="4787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7C6880-EA2B-4DF3-B345-89D26E23D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779845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24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B7CDCE-6237-4EBA-91F5-1B2B1254A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5" t="38284" r="34048"/>
          <a:stretch/>
        </p:blipFill>
        <p:spPr>
          <a:xfrm>
            <a:off x="1085546" y="1145794"/>
            <a:ext cx="6940853" cy="4732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0DBBAE-7CB0-4448-815B-D7514B746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532"/>
            <a:ext cx="9144000" cy="922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83BCEA-CB08-4B6D-ABD4-0CF93A4C8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663733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46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FA06A7-FCA9-4B02-8132-2C041FC78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952"/>
            <a:ext cx="9144000" cy="804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594B55-AD10-49AF-85BF-5099A19FA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86" y="1195387"/>
            <a:ext cx="6907439" cy="4695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90B99-8D82-498F-BEF8-BE65AB1D2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663733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31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B8F2D-C369-4EBD-ACFC-70E840C30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71" y="180242"/>
            <a:ext cx="6916057" cy="1610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31CFEC-93F3-4193-9482-D8474E699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1655818"/>
            <a:ext cx="6419850" cy="4162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454502-77B9-4736-9609-24FF622E9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743560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66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B8F2D-C369-4EBD-ACFC-70E840C30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71" y="180242"/>
            <a:ext cx="6916057" cy="1610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31CFEC-93F3-4193-9482-D8474E699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1655818"/>
            <a:ext cx="6419850" cy="41624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FCAB87-EBA7-448C-AAFD-2303AF4C8B37}"/>
              </a:ext>
            </a:extLst>
          </p:cNvPr>
          <p:cNvCxnSpPr>
            <a:cxnSpLocks/>
          </p:cNvCxnSpPr>
          <p:nvPr/>
        </p:nvCxnSpPr>
        <p:spPr>
          <a:xfrm flipV="1">
            <a:off x="3091543" y="2474686"/>
            <a:ext cx="2627085" cy="310896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6617FC-48B3-4C5D-8E75-A7701ABDCB29}"/>
              </a:ext>
            </a:extLst>
          </p:cNvPr>
          <p:cNvCxnSpPr>
            <a:cxnSpLocks/>
          </p:cNvCxnSpPr>
          <p:nvPr/>
        </p:nvCxnSpPr>
        <p:spPr>
          <a:xfrm flipV="1">
            <a:off x="5718628" y="2474685"/>
            <a:ext cx="2627085" cy="31205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BC9AC6-6622-4E6D-83A4-FDD56594FAE8}"/>
              </a:ext>
            </a:extLst>
          </p:cNvPr>
          <p:cNvCxnSpPr>
            <a:cxnSpLocks/>
          </p:cNvCxnSpPr>
          <p:nvPr/>
        </p:nvCxnSpPr>
        <p:spPr>
          <a:xfrm flipV="1">
            <a:off x="464458" y="2474685"/>
            <a:ext cx="2627085" cy="31205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A39F80E-7D93-47C8-AC66-8A5109C7D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888703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40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930D71-5B12-401D-806F-D641D2CE3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912" y="164496"/>
            <a:ext cx="9492343" cy="25125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DBC7119-38DC-4640-B401-9D341AE642AB}"/>
              </a:ext>
            </a:extLst>
          </p:cNvPr>
          <p:cNvGrpSpPr>
            <a:grpSpLocks noChangeAspect="1"/>
          </p:cNvGrpSpPr>
          <p:nvPr/>
        </p:nvGrpSpPr>
        <p:grpSpPr>
          <a:xfrm>
            <a:off x="2905590" y="2713856"/>
            <a:ext cx="6070152" cy="2651760"/>
            <a:chOff x="464458" y="2375298"/>
            <a:chExt cx="7881255" cy="344294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0A0842-2E3A-4CDC-9707-BF3252DD3A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7285"/>
            <a:stretch/>
          </p:blipFill>
          <p:spPr>
            <a:xfrm>
              <a:off x="1362075" y="2375298"/>
              <a:ext cx="6419850" cy="3442945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66F7430-CA09-419B-8CCC-79587EF810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1543" y="2474686"/>
              <a:ext cx="2627085" cy="312057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9BB04A-B798-4A78-8078-4ECB815577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8628" y="2474685"/>
              <a:ext cx="2627085" cy="312057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5B6509D-5E08-4271-8B71-3D7ECF80C6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58" y="2474685"/>
              <a:ext cx="2627085" cy="312057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8DFC17B-F9D9-48FC-8138-2A070334F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99" t="54888"/>
          <a:stretch/>
        </p:blipFill>
        <p:spPr>
          <a:xfrm>
            <a:off x="1402690" y="6188942"/>
            <a:ext cx="6221350" cy="586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BC6ED7-0248-4813-B154-DDB69DF88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62" y="2704565"/>
            <a:ext cx="3984085" cy="931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87AB14-D82B-4154-851E-8E7E23A70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14" y="5315387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58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0A0842-2E3A-4CDC-9707-BF3252DD3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85"/>
          <a:stretch/>
        </p:blipFill>
        <p:spPr>
          <a:xfrm>
            <a:off x="3994178" y="303450"/>
            <a:ext cx="4944576" cy="2651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DFC17B-F9D9-48FC-8138-2A070334F8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99" t="54888"/>
          <a:stretch/>
        </p:blipFill>
        <p:spPr>
          <a:xfrm>
            <a:off x="1402690" y="6188942"/>
            <a:ext cx="6221350" cy="586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BC6ED7-0248-4813-B154-DDB69DF88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46" y="578222"/>
            <a:ext cx="3984085" cy="93126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2E6E090-F8A2-4DBE-9515-B2AE83E842CF}"/>
              </a:ext>
            </a:extLst>
          </p:cNvPr>
          <p:cNvGrpSpPr/>
          <p:nvPr/>
        </p:nvGrpSpPr>
        <p:grpSpPr>
          <a:xfrm>
            <a:off x="3245972" y="3172899"/>
            <a:ext cx="6070152" cy="2602436"/>
            <a:chOff x="2910786" y="102129"/>
            <a:chExt cx="6070152" cy="260243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66F7430-CA09-419B-8CCC-79587EF810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4170" y="228001"/>
              <a:ext cx="2023384" cy="24034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9BB04A-B798-4A78-8078-4ECB815577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7554" y="228000"/>
              <a:ext cx="2023384" cy="24034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5B6509D-5E08-4271-8B71-3D7ECF80C6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0786" y="228000"/>
              <a:ext cx="2023384" cy="24034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8869AD3-1C04-4A07-A119-E5BDFF6A489F}"/>
                </a:ext>
              </a:extLst>
            </p:cNvPr>
            <p:cNvCxnSpPr/>
            <p:nvPr/>
          </p:nvCxnSpPr>
          <p:spPr>
            <a:xfrm>
              <a:off x="6011175" y="102129"/>
              <a:ext cx="0" cy="26024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6C9ED6D-B1E0-489B-A4FB-57870C0B2827}"/>
                </a:ext>
              </a:extLst>
            </p:cNvPr>
            <p:cNvCxnSpPr/>
            <p:nvPr/>
          </p:nvCxnSpPr>
          <p:spPr>
            <a:xfrm>
              <a:off x="3824514" y="1349829"/>
              <a:ext cx="45647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9222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A1C5DAE-6CB0-4624-9B39-5CFC2AFF5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6" y="5674880"/>
            <a:ext cx="7038521" cy="1183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0A0842-2E3A-4CDC-9707-BF3252DD3A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85"/>
          <a:stretch/>
        </p:blipFill>
        <p:spPr>
          <a:xfrm>
            <a:off x="3994178" y="303450"/>
            <a:ext cx="4944576" cy="26517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92364B-1A0F-4A13-9748-91C99CE51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160" r="56319" b="1"/>
          <a:stretch/>
        </p:blipFill>
        <p:spPr>
          <a:xfrm>
            <a:off x="143442" y="2726923"/>
            <a:ext cx="4834958" cy="11342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53D92C-F8E0-434D-9725-6158F445C2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8" r="2257"/>
          <a:stretch/>
        </p:blipFill>
        <p:spPr>
          <a:xfrm>
            <a:off x="205246" y="145618"/>
            <a:ext cx="4664297" cy="1151227"/>
          </a:xfrm>
          <a:prstGeom prst="snip2DiagRect">
            <a:avLst>
              <a:gd name="adj1" fmla="val 40079"/>
              <a:gd name="adj2" fmla="val 39683"/>
            </a:avLst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400DD76-3D01-499F-B369-767199FF684E}"/>
              </a:ext>
            </a:extLst>
          </p:cNvPr>
          <p:cNvGrpSpPr/>
          <p:nvPr/>
        </p:nvGrpSpPr>
        <p:grpSpPr>
          <a:xfrm>
            <a:off x="3245972" y="3172899"/>
            <a:ext cx="6070152" cy="2602436"/>
            <a:chOff x="2910786" y="102129"/>
            <a:chExt cx="6070152" cy="260243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D651A96-9705-42EE-B29D-3DE517DCAA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4170" y="228001"/>
              <a:ext cx="2023384" cy="24034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DED5-AEE4-4329-8503-B45233D94F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7554" y="228000"/>
              <a:ext cx="2023384" cy="24034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F9B1D79-CFA4-47B2-8AB6-0725EB3D74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0786" y="228000"/>
              <a:ext cx="2023384" cy="24034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0429CD4-A49D-46AF-88F3-A3654242CBDC}"/>
                </a:ext>
              </a:extLst>
            </p:cNvPr>
            <p:cNvCxnSpPr/>
            <p:nvPr/>
          </p:nvCxnSpPr>
          <p:spPr>
            <a:xfrm>
              <a:off x="6011175" y="102129"/>
              <a:ext cx="0" cy="26024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0FF6FE8-85F4-4B79-BA8E-CDC388836818}"/>
                </a:ext>
              </a:extLst>
            </p:cNvPr>
            <p:cNvCxnSpPr/>
            <p:nvPr/>
          </p:nvCxnSpPr>
          <p:spPr>
            <a:xfrm>
              <a:off x="3824514" y="1349829"/>
              <a:ext cx="45647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2699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B8F2D-C369-4EBD-ACFC-70E840C30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71" y="180242"/>
            <a:ext cx="6916057" cy="1610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31CFEC-93F3-4193-9482-D8474E699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1655818"/>
            <a:ext cx="6419850" cy="4162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F6D20B-6286-4E73-A350-A13350B70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961274"/>
            <a:ext cx="9144000" cy="79513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FCAB87-EBA7-448C-AAFD-2303AF4C8B37}"/>
              </a:ext>
            </a:extLst>
          </p:cNvPr>
          <p:cNvCxnSpPr>
            <a:cxnSpLocks/>
          </p:cNvCxnSpPr>
          <p:nvPr/>
        </p:nvCxnSpPr>
        <p:spPr>
          <a:xfrm flipV="1">
            <a:off x="3091543" y="2474686"/>
            <a:ext cx="2627085" cy="310896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6617FC-48B3-4C5D-8E75-A7701ABDCB29}"/>
              </a:ext>
            </a:extLst>
          </p:cNvPr>
          <p:cNvCxnSpPr>
            <a:cxnSpLocks/>
          </p:cNvCxnSpPr>
          <p:nvPr/>
        </p:nvCxnSpPr>
        <p:spPr>
          <a:xfrm flipV="1">
            <a:off x="5718628" y="2474685"/>
            <a:ext cx="2627085" cy="31205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BC9AC6-6622-4E6D-83A4-FDD56594FAE8}"/>
              </a:ext>
            </a:extLst>
          </p:cNvPr>
          <p:cNvCxnSpPr>
            <a:cxnSpLocks/>
          </p:cNvCxnSpPr>
          <p:nvPr/>
        </p:nvCxnSpPr>
        <p:spPr>
          <a:xfrm flipV="1">
            <a:off x="464458" y="2474685"/>
            <a:ext cx="2627085" cy="31205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EDBCE82-9A26-4E7A-9318-E0148F8C68CC}"/>
              </a:ext>
            </a:extLst>
          </p:cNvPr>
          <p:cNvSpPr txBox="1"/>
          <p:nvPr/>
        </p:nvSpPr>
        <p:spPr>
          <a:xfrm>
            <a:off x="5831113" y="1841475"/>
            <a:ext cx="2899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7030A0"/>
                </a:solidFill>
              </a:rPr>
              <a:t>Gibbs phenomenon:</a:t>
            </a:r>
          </a:p>
          <a:p>
            <a:pPr algn="l"/>
            <a:r>
              <a:rPr lang="en-US" sz="2400" dirty="0">
                <a:solidFill>
                  <a:srgbClr val="7030A0"/>
                </a:solidFill>
              </a:rPr>
              <a:t>Larger error near discontinuities.</a:t>
            </a:r>
          </a:p>
          <a:p>
            <a:pPr algn="l"/>
            <a:r>
              <a:rPr lang="en-US" sz="2400" dirty="0">
                <a:solidFill>
                  <a:srgbClr val="7030A0"/>
                </a:solidFill>
              </a:rPr>
              <a:t>Overshot.</a:t>
            </a:r>
          </a:p>
        </p:txBody>
      </p:sp>
    </p:spTree>
    <p:extLst>
      <p:ext uri="{BB962C8B-B14F-4D97-AF65-F5344CB8AC3E}">
        <p14:creationId xmlns:p14="http://schemas.microsoft.com/office/powerpoint/2010/main" val="3669520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4AB1B8-89FD-4728-8A7A-6D80505C8727}"/>
              </a:ext>
            </a:extLst>
          </p:cNvPr>
          <p:cNvSpPr/>
          <p:nvPr/>
        </p:nvSpPr>
        <p:spPr>
          <a:xfrm>
            <a:off x="299357" y="136073"/>
            <a:ext cx="8718550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</a:rPr>
              <a:t>10.4  Even and Odd Functions: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	A function is said to be </a:t>
            </a:r>
            <a:r>
              <a:rPr lang="en-US" sz="2800" b="1" dirty="0"/>
              <a:t>even</a:t>
            </a:r>
            <a:r>
              <a:rPr lang="en-US" sz="2800" dirty="0"/>
              <a:t> if  </a:t>
            </a:r>
            <a:r>
              <a:rPr lang="en-US" sz="2800" i="1" dirty="0"/>
              <a:t>f(−x) = f(x)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	A function is said to be </a:t>
            </a:r>
            <a:r>
              <a:rPr lang="en-US" sz="2800" b="1" dirty="0"/>
              <a:t>odd</a:t>
            </a:r>
            <a:r>
              <a:rPr lang="en-US" sz="2800" dirty="0"/>
              <a:t> </a:t>
            </a:r>
            <a:r>
              <a:rPr lang="en-US" sz="2800" i="1" dirty="0"/>
              <a:t>if  f(−x) = −f(x)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893CC-196F-4B16-B41E-0829D3510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0"/>
          <a:stretch/>
        </p:blipFill>
        <p:spPr>
          <a:xfrm>
            <a:off x="-4533" y="2100585"/>
            <a:ext cx="9039819" cy="44181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8DCBE8-45E8-422E-A185-ADE30130889F}"/>
              </a:ext>
            </a:extLst>
          </p:cNvPr>
          <p:cNvSpPr/>
          <p:nvPr/>
        </p:nvSpPr>
        <p:spPr>
          <a:xfrm>
            <a:off x="-9974" y="6582234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01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B9D231-5011-4AE9-8B6B-BE79664E2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413" y="6159565"/>
            <a:ext cx="4757737" cy="53968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9284D-A225-48C5-9E32-EB176E6B5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016"/>
            <a:ext cx="9144000" cy="27251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4F66A8-CC7C-4060-9075-CE278C3B74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17"/>
          <a:stretch/>
        </p:blipFill>
        <p:spPr>
          <a:xfrm>
            <a:off x="-1" y="2880228"/>
            <a:ext cx="9144000" cy="299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12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4AB1B8-89FD-4728-8A7A-6D80505C8727}"/>
              </a:ext>
            </a:extLst>
          </p:cNvPr>
          <p:cNvSpPr/>
          <p:nvPr/>
        </p:nvSpPr>
        <p:spPr>
          <a:xfrm>
            <a:off x="292100" y="113437"/>
            <a:ext cx="871855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function is said to be </a:t>
            </a:r>
            <a:r>
              <a:rPr lang="en-US" sz="2400" b="1" dirty="0"/>
              <a:t>even</a:t>
            </a:r>
            <a:r>
              <a:rPr lang="en-US" sz="2400" dirty="0"/>
              <a:t> if  </a:t>
            </a:r>
            <a:r>
              <a:rPr lang="en-US" sz="2400" i="1" dirty="0"/>
              <a:t>f(−x) = f(x) 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 function is said to be </a:t>
            </a:r>
            <a:r>
              <a:rPr lang="en-US" sz="2400" b="1" dirty="0"/>
              <a:t>odd</a:t>
            </a:r>
            <a:r>
              <a:rPr lang="en-US" sz="2400" dirty="0"/>
              <a:t> </a:t>
            </a:r>
            <a:r>
              <a:rPr lang="en-US" sz="2400" i="1" dirty="0"/>
              <a:t>if  f(−x) = −f(x)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DDE40D-39BD-41CC-9EA9-3F7FFD281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1" y="2423885"/>
            <a:ext cx="8700408" cy="407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27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4AB1B8-89FD-4728-8A7A-6D80505C8727}"/>
              </a:ext>
            </a:extLst>
          </p:cNvPr>
          <p:cNvSpPr/>
          <p:nvPr/>
        </p:nvSpPr>
        <p:spPr>
          <a:xfrm>
            <a:off x="292100" y="113437"/>
            <a:ext cx="871855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function is said to be </a:t>
            </a:r>
            <a:r>
              <a:rPr lang="en-US" sz="2400" b="1" dirty="0"/>
              <a:t>even</a:t>
            </a:r>
            <a:r>
              <a:rPr lang="en-US" sz="2400" dirty="0"/>
              <a:t> if  </a:t>
            </a:r>
            <a:r>
              <a:rPr lang="en-US" sz="2400" i="1" dirty="0"/>
              <a:t>f(−x) = f(x)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 function is said to be </a:t>
            </a:r>
            <a:r>
              <a:rPr lang="en-US" sz="2400" b="1" dirty="0"/>
              <a:t>odd</a:t>
            </a:r>
            <a:r>
              <a:rPr lang="en-US" sz="2400" dirty="0"/>
              <a:t> </a:t>
            </a:r>
            <a:r>
              <a:rPr lang="en-US" sz="2400" i="1" dirty="0"/>
              <a:t>if  f(−x) = −f(x)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81F62-6515-4463-A8AC-817C778D5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6" y="1399626"/>
            <a:ext cx="9910179" cy="439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4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E8C9D-3EE8-460A-BC4A-1ACC931BF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150"/>
            <a:ext cx="9144000" cy="16140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36CE2-BAA8-40F0-8F96-B6B843020D66}"/>
              </a:ext>
            </a:extLst>
          </p:cNvPr>
          <p:cNvSpPr txBox="1"/>
          <p:nvPr/>
        </p:nvSpPr>
        <p:spPr>
          <a:xfrm>
            <a:off x="292553" y="237752"/>
            <a:ext cx="7288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10.4  If  f(x) is an odd function: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5645F0-7DB1-4A6E-AD96-FD1BF2E9E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865"/>
          <a:stretch/>
        </p:blipFill>
        <p:spPr>
          <a:xfrm>
            <a:off x="530541" y="2881088"/>
            <a:ext cx="5601746" cy="389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23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C36CE2-BAA8-40F0-8F96-B6B843020D66}"/>
              </a:ext>
            </a:extLst>
          </p:cNvPr>
          <p:cNvSpPr txBox="1"/>
          <p:nvPr/>
        </p:nvSpPr>
        <p:spPr>
          <a:xfrm>
            <a:off x="292553" y="237752"/>
            <a:ext cx="72888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10.4  If  f(x) is an odd function:</a:t>
            </a:r>
          </a:p>
          <a:p>
            <a:pPr algn="l"/>
            <a:endParaRPr lang="en-US" sz="2000" dirty="0"/>
          </a:p>
          <a:p>
            <a:pPr algn="l"/>
            <a:r>
              <a:rPr lang="en-US" sz="4000" dirty="0">
                <a:solidFill>
                  <a:srgbClr val="7030A0"/>
                </a:solidFill>
              </a:rPr>
              <a:t>Fourier sine series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5645F0-7DB1-4A6E-AD96-FD1BF2E9E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85" r="-2648"/>
          <a:stretch/>
        </p:blipFill>
        <p:spPr>
          <a:xfrm>
            <a:off x="443448" y="4542971"/>
            <a:ext cx="8986286" cy="11922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651CB9-9207-4B94-A39B-7F630FE60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19" y="2186211"/>
            <a:ext cx="6421471" cy="195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53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E8C9D-3EE8-460A-BC4A-1ACC931BF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150"/>
            <a:ext cx="9144000" cy="16140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36CE2-BAA8-40F0-8F96-B6B843020D66}"/>
              </a:ext>
            </a:extLst>
          </p:cNvPr>
          <p:cNvSpPr txBox="1"/>
          <p:nvPr/>
        </p:nvSpPr>
        <p:spPr>
          <a:xfrm>
            <a:off x="292553" y="237752"/>
            <a:ext cx="7288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10.4  If  f(x) is an even function: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5645F0-7DB1-4A6E-AD96-FD1BF2E9E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865"/>
          <a:stretch/>
        </p:blipFill>
        <p:spPr>
          <a:xfrm>
            <a:off x="530541" y="2881088"/>
            <a:ext cx="5601746" cy="389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35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E8C9D-3EE8-460A-BC4A-1ACC931BF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365"/>
          <a:stretch/>
        </p:blipFill>
        <p:spPr>
          <a:xfrm>
            <a:off x="1562553" y="1741148"/>
            <a:ext cx="5087257" cy="16140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36CE2-BAA8-40F0-8F96-B6B843020D66}"/>
              </a:ext>
            </a:extLst>
          </p:cNvPr>
          <p:cNvSpPr txBox="1"/>
          <p:nvPr/>
        </p:nvSpPr>
        <p:spPr>
          <a:xfrm>
            <a:off x="292553" y="237752"/>
            <a:ext cx="72888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10.4  If  f(x) is an even function:</a:t>
            </a:r>
          </a:p>
          <a:p>
            <a:endParaRPr lang="en-US" sz="2000" dirty="0"/>
          </a:p>
          <a:p>
            <a:r>
              <a:rPr lang="en-US" sz="4000" dirty="0">
                <a:solidFill>
                  <a:srgbClr val="7030A0"/>
                </a:solidFill>
              </a:rPr>
              <a:t>Fourier cosine series </a:t>
            </a:r>
            <a:r>
              <a:rPr lang="en-US" sz="40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5645F0-7DB1-4A6E-AD96-FD1BF2E9E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06" b="37649"/>
          <a:stretch/>
        </p:blipFill>
        <p:spPr>
          <a:xfrm>
            <a:off x="196712" y="3628572"/>
            <a:ext cx="8688154" cy="262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19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D591C1-B129-448A-BC27-231834FDC2A7}"/>
              </a:ext>
            </a:extLst>
          </p:cNvPr>
          <p:cNvSpPr txBox="1"/>
          <p:nvPr/>
        </p:nvSpPr>
        <p:spPr>
          <a:xfrm>
            <a:off x="1393371" y="2365829"/>
            <a:ext cx="7024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rgbClr val="7030A0"/>
                </a:solidFill>
              </a:rPr>
              <a:t>Even and Odd Extensions</a:t>
            </a:r>
          </a:p>
        </p:txBody>
      </p:sp>
    </p:spTree>
    <p:extLst>
      <p:ext uri="{BB962C8B-B14F-4D97-AF65-F5344CB8AC3E}">
        <p14:creationId xmlns:p14="http://schemas.microsoft.com/office/powerpoint/2010/main" val="2242322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E32BBA-DE57-4453-B59C-4A19747B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467"/>
            <a:ext cx="9144000" cy="1165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383512-5FF5-4670-9454-1E2BCD9E6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973"/>
            <a:ext cx="9144000" cy="68635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9C0208-F6E0-479A-8174-47C7837761B2}"/>
              </a:ext>
            </a:extLst>
          </p:cNvPr>
          <p:cNvCxnSpPr/>
          <p:nvPr/>
        </p:nvCxnSpPr>
        <p:spPr>
          <a:xfrm>
            <a:off x="0" y="9207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0D13995-A6C6-4E43-A9A2-F3A65C23F488}"/>
              </a:ext>
            </a:extLst>
          </p:cNvPr>
          <p:cNvSpPr/>
          <p:nvPr/>
        </p:nvSpPr>
        <p:spPr>
          <a:xfrm>
            <a:off x="48014" y="-56141"/>
            <a:ext cx="6390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http://tutorial.math.lamar.edu/Classes/DE/FourierSeries.aspx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92DAC4-F9DC-4A4A-9B9D-8211A1C3E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808" y="3221037"/>
            <a:ext cx="5857875" cy="1762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CDE38-992A-4E48-871A-C11D0EE47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196" y="5235575"/>
            <a:ext cx="3009900" cy="55245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A6B954F-85E4-48F3-98F4-CA52F18DAA09}"/>
              </a:ext>
            </a:extLst>
          </p:cNvPr>
          <p:cNvGrpSpPr/>
          <p:nvPr/>
        </p:nvGrpSpPr>
        <p:grpSpPr>
          <a:xfrm>
            <a:off x="6235242" y="3185589"/>
            <a:ext cx="2734056" cy="2602436"/>
            <a:chOff x="4615542" y="102129"/>
            <a:chExt cx="2734056" cy="260243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727FCA8-F54E-4838-A40E-220DF9B981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4170" y="228001"/>
              <a:ext cx="2023384" cy="24034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91361-0550-447C-9485-FC1532EF2FBA}"/>
                </a:ext>
              </a:extLst>
            </p:cNvPr>
            <p:cNvCxnSpPr/>
            <p:nvPr/>
          </p:nvCxnSpPr>
          <p:spPr>
            <a:xfrm>
              <a:off x="6011175" y="102129"/>
              <a:ext cx="0" cy="26024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C80F48B-B13A-4915-AE2E-B30974D7F64A}"/>
                </a:ext>
              </a:extLst>
            </p:cNvPr>
            <p:cNvCxnSpPr/>
            <p:nvPr/>
          </p:nvCxnSpPr>
          <p:spPr>
            <a:xfrm>
              <a:off x="4615542" y="1349829"/>
              <a:ext cx="273405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2204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4D6B2CA-9125-48F3-B2EE-EC3714547BEC}"/>
              </a:ext>
            </a:extLst>
          </p:cNvPr>
          <p:cNvGrpSpPr/>
          <p:nvPr/>
        </p:nvGrpSpPr>
        <p:grpSpPr>
          <a:xfrm>
            <a:off x="3245972" y="2439928"/>
            <a:ext cx="6070152" cy="2602436"/>
            <a:chOff x="2910786" y="102129"/>
            <a:chExt cx="6070152" cy="260243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57D204-D9EC-43BB-9B60-AF91AAF4CF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4170" y="228001"/>
              <a:ext cx="2023384" cy="24034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302B21-DA3C-452F-B5CD-895D00035B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7554" y="228000"/>
              <a:ext cx="2023384" cy="24034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B944AD-3A6E-430D-93E0-007B2F1758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0786" y="228000"/>
              <a:ext cx="2023384" cy="24034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0615DC9-4370-4044-9F52-AFA8FE6FB156}"/>
                </a:ext>
              </a:extLst>
            </p:cNvPr>
            <p:cNvCxnSpPr/>
            <p:nvPr/>
          </p:nvCxnSpPr>
          <p:spPr>
            <a:xfrm>
              <a:off x="6011175" y="102129"/>
              <a:ext cx="0" cy="26024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1334F0-1DF4-439F-A98A-C750EDEFD168}"/>
                </a:ext>
              </a:extLst>
            </p:cNvPr>
            <p:cNvCxnSpPr/>
            <p:nvPr/>
          </p:nvCxnSpPr>
          <p:spPr>
            <a:xfrm>
              <a:off x="3824514" y="1349829"/>
              <a:ext cx="45647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E709406-22EF-429E-885A-E3F4E03DF2E8}"/>
              </a:ext>
            </a:extLst>
          </p:cNvPr>
          <p:cNvSpPr txBox="1"/>
          <p:nvPr/>
        </p:nvSpPr>
        <p:spPr>
          <a:xfrm>
            <a:off x="367843" y="297541"/>
            <a:ext cx="8645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7030A0"/>
                </a:solidFill>
              </a:rPr>
              <a:t>Periodic extension</a:t>
            </a:r>
            <a:r>
              <a:rPr lang="en-US" sz="3200" dirty="0">
                <a:solidFill>
                  <a:srgbClr val="7030A0"/>
                </a:solidFill>
              </a:rPr>
              <a:t>:</a:t>
            </a: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Extend function  </a:t>
            </a:r>
            <a:r>
              <a:rPr lang="en-US" sz="3200" i="1" dirty="0"/>
              <a:t>f(x) = x,  -3 &lt; x &lt; 3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7030A0"/>
                </a:solidFill>
              </a:rPr>
              <a:t>via a periodic function</a:t>
            </a:r>
            <a:r>
              <a:rPr lang="en-US" sz="32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4F98FC-7180-41F4-87AE-07EDE3DBA803}"/>
              </a:ext>
            </a:extLst>
          </p:cNvPr>
          <p:cNvGrpSpPr/>
          <p:nvPr/>
        </p:nvGrpSpPr>
        <p:grpSpPr>
          <a:xfrm>
            <a:off x="-116501" y="2437286"/>
            <a:ext cx="2734056" cy="2602436"/>
            <a:chOff x="4615542" y="102129"/>
            <a:chExt cx="2734056" cy="260243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6132342-E349-41B5-957F-F24551005E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4170" y="228001"/>
              <a:ext cx="2023384" cy="24034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73BE9F-6EA1-409C-8384-6E9BF2F7F415}"/>
                </a:ext>
              </a:extLst>
            </p:cNvPr>
            <p:cNvCxnSpPr/>
            <p:nvPr/>
          </p:nvCxnSpPr>
          <p:spPr>
            <a:xfrm>
              <a:off x="6011175" y="102129"/>
              <a:ext cx="0" cy="26024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AE0F3A3-BC3C-43F9-A0E2-8A1D10135156}"/>
                </a:ext>
              </a:extLst>
            </p:cNvPr>
            <p:cNvCxnSpPr/>
            <p:nvPr/>
          </p:nvCxnSpPr>
          <p:spPr>
            <a:xfrm>
              <a:off x="4615542" y="1349829"/>
              <a:ext cx="273405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826E69-1879-4F0E-9B56-DD2ECB92DAB4}"/>
              </a:ext>
            </a:extLst>
          </p:cNvPr>
          <p:cNvSpPr/>
          <p:nvPr/>
        </p:nvSpPr>
        <p:spPr>
          <a:xfrm>
            <a:off x="2910117" y="3518074"/>
            <a:ext cx="582759" cy="30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996B54-F8FB-4DC0-BD2A-9F8B9E8AD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7" y="1340006"/>
            <a:ext cx="6662053" cy="11197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F5C7272-2345-48F1-B9FD-115A3E9F1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160" r="56319" b="1"/>
          <a:stretch/>
        </p:blipFill>
        <p:spPr>
          <a:xfrm>
            <a:off x="3492876" y="5354392"/>
            <a:ext cx="4834958" cy="11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00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1302E0-44F2-430F-B6FC-A6B70915E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726"/>
            <a:ext cx="9144000" cy="640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7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B2225-1C36-43F8-8A78-EAA0C338B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614"/>
            <a:ext cx="8799450" cy="130016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B8D81F-905E-4CBE-991F-7C2768725ACD}"/>
              </a:ext>
            </a:extLst>
          </p:cNvPr>
          <p:cNvCxnSpPr/>
          <p:nvPr/>
        </p:nvCxnSpPr>
        <p:spPr>
          <a:xfrm>
            <a:off x="0" y="145052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827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1302E0-44F2-430F-B6FC-A6B70915E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726"/>
            <a:ext cx="9144000" cy="6402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F304F8-4834-44CB-885E-C9A769112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160" r="56319" b="1"/>
          <a:stretch/>
        </p:blipFill>
        <p:spPr>
          <a:xfrm>
            <a:off x="2154521" y="1608141"/>
            <a:ext cx="4677173" cy="1097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D98D70-3A32-4689-BA65-A78ED98DD1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275" r="44365" b="14086"/>
          <a:stretch/>
        </p:blipFill>
        <p:spPr>
          <a:xfrm>
            <a:off x="2227519" y="3327324"/>
            <a:ext cx="3475270" cy="822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FAE8FD-DBE7-4FCB-A6AE-4F8DB0C43C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275"/>
          <a:stretch/>
        </p:blipFill>
        <p:spPr>
          <a:xfrm>
            <a:off x="1719944" y="5479143"/>
            <a:ext cx="642256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08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67095C-850C-4F85-AE76-A78A8052C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601"/>
            <a:ext cx="896227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15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67095C-850C-4F85-AE76-A78A8052C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198"/>
            <a:ext cx="8962274" cy="594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6C5B62-B14D-4FCE-908F-99CE56BA8D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75"/>
          <a:stretch/>
        </p:blipFill>
        <p:spPr>
          <a:xfrm>
            <a:off x="1661887" y="5907315"/>
            <a:ext cx="6422560" cy="10058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24BC09-AA9F-4172-9364-7329E3F5D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75" r="44365" b="14086"/>
          <a:stretch/>
        </p:blipFill>
        <p:spPr>
          <a:xfrm>
            <a:off x="2060608" y="4002238"/>
            <a:ext cx="3475270" cy="822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D4D94C-0AE0-4E52-9414-D28C87CDCE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85" b="15385"/>
          <a:stretch/>
        </p:blipFill>
        <p:spPr>
          <a:xfrm>
            <a:off x="1836126" y="2046362"/>
            <a:ext cx="390971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75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E8C9D-3EE8-460A-BC4A-1ACC931BF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260"/>
            <a:ext cx="9144000" cy="16140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12C16E-FF71-4F47-AC99-AF819A2AF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6" t="18592"/>
          <a:stretch/>
        </p:blipFill>
        <p:spPr>
          <a:xfrm>
            <a:off x="1504950" y="476250"/>
            <a:ext cx="4273550" cy="628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36CE2-BAA8-40F0-8F96-B6B843020D66}"/>
              </a:ext>
            </a:extLst>
          </p:cNvPr>
          <p:cNvSpPr txBox="1"/>
          <p:nvPr/>
        </p:nvSpPr>
        <p:spPr>
          <a:xfrm>
            <a:off x="273050" y="463550"/>
            <a:ext cx="118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10.2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5D26E-B962-44FC-82D0-60C6AF746F76}"/>
              </a:ext>
            </a:extLst>
          </p:cNvPr>
          <p:cNvSpPr/>
          <p:nvPr/>
        </p:nvSpPr>
        <p:spPr>
          <a:xfrm>
            <a:off x="3937000" y="-4224"/>
            <a:ext cx="6305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http://tutorial.math.lamar.edu/Classes/DE/FourierSeries.aspx</a:t>
            </a:r>
            <a:r>
              <a:rPr lang="en-US" sz="16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3B5BFC-46C0-4DA5-BB85-C4F6E1B6A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51" y="3286382"/>
            <a:ext cx="7259864" cy="344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07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FBB3B-B7F5-443C-BA0C-CD1F16F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6588"/>
            <a:ext cx="9144000" cy="4734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AACA94-F1F2-45E4-879A-E4036CFD24CB}"/>
              </a:ext>
            </a:extLst>
          </p:cNvPr>
          <p:cNvSpPr txBox="1"/>
          <p:nvPr/>
        </p:nvSpPr>
        <p:spPr>
          <a:xfrm>
            <a:off x="370114" y="331813"/>
            <a:ext cx="709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The following are all equivalent:</a:t>
            </a:r>
          </a:p>
        </p:txBody>
      </p:sp>
    </p:spTree>
    <p:extLst>
      <p:ext uri="{BB962C8B-B14F-4D97-AF65-F5344CB8AC3E}">
        <p14:creationId xmlns:p14="http://schemas.microsoft.com/office/powerpoint/2010/main" val="219651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E8C9D-3EE8-460A-BC4A-1ACC931BF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260"/>
            <a:ext cx="9144000" cy="16140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12C16E-FF71-4F47-AC99-AF819A2AF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6" t="18592"/>
          <a:stretch/>
        </p:blipFill>
        <p:spPr>
          <a:xfrm>
            <a:off x="1504950" y="476250"/>
            <a:ext cx="4273550" cy="628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36CE2-BAA8-40F0-8F96-B6B843020D66}"/>
              </a:ext>
            </a:extLst>
          </p:cNvPr>
          <p:cNvSpPr txBox="1"/>
          <p:nvPr/>
        </p:nvSpPr>
        <p:spPr>
          <a:xfrm>
            <a:off x="273050" y="463550"/>
            <a:ext cx="118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10.2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3B5BFC-46C0-4DA5-BB85-C4F6E1B6A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51" y="3286382"/>
            <a:ext cx="7259864" cy="344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266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C2085-16A2-4EDA-9210-29E7CD3FC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98" y="2496457"/>
            <a:ext cx="7940587" cy="40457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6CB499-7F4E-4DB0-8C8B-D0620FD1DE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996"/>
          <a:stretch/>
        </p:blipFill>
        <p:spPr>
          <a:xfrm>
            <a:off x="0" y="1170585"/>
            <a:ext cx="9144000" cy="1325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DD9D87-36C4-41B3-8680-2299647BF5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6" t="18592"/>
          <a:stretch/>
        </p:blipFill>
        <p:spPr>
          <a:xfrm>
            <a:off x="1504950" y="410937"/>
            <a:ext cx="4273550" cy="628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844270-73C4-4775-B9FA-277D7D169931}"/>
              </a:ext>
            </a:extLst>
          </p:cNvPr>
          <p:cNvSpPr txBox="1"/>
          <p:nvPr/>
        </p:nvSpPr>
        <p:spPr>
          <a:xfrm>
            <a:off x="273050" y="398237"/>
            <a:ext cx="118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10.2</a:t>
            </a:r>
          </a:p>
        </p:txBody>
      </p:sp>
    </p:spTree>
    <p:extLst>
      <p:ext uri="{BB962C8B-B14F-4D97-AF65-F5344CB8AC3E}">
        <p14:creationId xmlns:p14="http://schemas.microsoft.com/office/powerpoint/2010/main" val="53936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4186983-077A-45EB-AC37-1842C7F358BE}"/>
              </a:ext>
            </a:extLst>
          </p:cNvPr>
          <p:cNvGrpSpPr/>
          <p:nvPr/>
        </p:nvGrpSpPr>
        <p:grpSpPr>
          <a:xfrm>
            <a:off x="1643061" y="1606325"/>
            <a:ext cx="7062788" cy="1300163"/>
            <a:chOff x="830262" y="1773237"/>
            <a:chExt cx="7062788" cy="13001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92DAC4-F9DC-4A4A-9B9D-8211A1C3E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0262" y="1773237"/>
              <a:ext cx="4322163" cy="130016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FCDE38-992A-4E48-871A-C11D0EE47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8600" y="2225181"/>
              <a:ext cx="2584450" cy="474361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23B2225-1C36-43F8-8A78-EAA0C338B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614"/>
            <a:ext cx="8799450" cy="13001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853B2C-DCE7-48EB-B11E-CC99C7DE31E2}"/>
              </a:ext>
            </a:extLst>
          </p:cNvPr>
          <p:cNvSpPr txBox="1"/>
          <p:nvPr/>
        </p:nvSpPr>
        <p:spPr>
          <a:xfrm>
            <a:off x="438151" y="2015031"/>
            <a:ext cx="1132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Recall: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D88A69-565C-48B0-9820-0E1B909E9843}"/>
              </a:ext>
            </a:extLst>
          </p:cNvPr>
          <p:cNvCxnSpPr/>
          <p:nvPr/>
        </p:nvCxnSpPr>
        <p:spPr>
          <a:xfrm>
            <a:off x="0" y="145052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64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4186983-077A-45EB-AC37-1842C7F358BE}"/>
              </a:ext>
            </a:extLst>
          </p:cNvPr>
          <p:cNvGrpSpPr/>
          <p:nvPr/>
        </p:nvGrpSpPr>
        <p:grpSpPr>
          <a:xfrm>
            <a:off x="1643061" y="1606325"/>
            <a:ext cx="7062788" cy="1300163"/>
            <a:chOff x="830262" y="1773237"/>
            <a:chExt cx="7062788" cy="13001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92DAC4-F9DC-4A4A-9B9D-8211A1C3E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0262" y="1773237"/>
              <a:ext cx="4322163" cy="130016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FCDE38-992A-4E48-871A-C11D0EE47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8600" y="2225181"/>
              <a:ext cx="2584450" cy="474361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23B2225-1C36-43F8-8A78-EAA0C338B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614"/>
            <a:ext cx="8799450" cy="13001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617BB2-F738-47A3-A560-27AD77BBA6E1}"/>
              </a:ext>
            </a:extLst>
          </p:cNvPr>
          <p:cNvSpPr txBox="1"/>
          <p:nvPr/>
        </p:nvSpPr>
        <p:spPr>
          <a:xfrm>
            <a:off x="355600" y="3178609"/>
            <a:ext cx="868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</a:rPr>
              <a:t>If </a:t>
            </a:r>
            <a:r>
              <a:rPr lang="en-US" sz="3200" i="1" dirty="0">
                <a:solidFill>
                  <a:srgbClr val="C00000"/>
                </a:solidFill>
              </a:rPr>
              <a:t>f(x + 6) </a:t>
            </a:r>
            <a:r>
              <a:rPr lang="en-US" sz="3200" dirty="0">
                <a:solidFill>
                  <a:srgbClr val="C00000"/>
                </a:solidFill>
              </a:rPr>
              <a:t>= </a:t>
            </a:r>
            <a:r>
              <a:rPr lang="en-US" sz="3200" i="1" dirty="0">
                <a:solidFill>
                  <a:srgbClr val="C00000"/>
                </a:solidFill>
              </a:rPr>
              <a:t>f(x)</a:t>
            </a:r>
            <a:r>
              <a:rPr lang="en-US" sz="3200" dirty="0">
                <a:solidFill>
                  <a:srgbClr val="C00000"/>
                </a:solidFill>
              </a:rPr>
              <a:t>, then period =      ,  let </a:t>
            </a:r>
            <a:r>
              <a:rPr lang="en-US" sz="3200" i="1" dirty="0">
                <a:solidFill>
                  <a:srgbClr val="C00000"/>
                </a:solidFill>
              </a:rPr>
              <a:t>L</a:t>
            </a:r>
            <a:r>
              <a:rPr lang="en-US" sz="3200" dirty="0">
                <a:solidFill>
                  <a:srgbClr val="C00000"/>
                </a:solidFill>
              </a:rPr>
              <a:t> =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853B2C-DCE7-48EB-B11E-CC99C7DE31E2}"/>
              </a:ext>
            </a:extLst>
          </p:cNvPr>
          <p:cNvSpPr txBox="1"/>
          <p:nvPr/>
        </p:nvSpPr>
        <p:spPr>
          <a:xfrm>
            <a:off x="438151" y="2015031"/>
            <a:ext cx="1132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Recall: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D88A69-565C-48B0-9820-0E1B909E9843}"/>
              </a:ext>
            </a:extLst>
          </p:cNvPr>
          <p:cNvCxnSpPr/>
          <p:nvPr/>
        </p:nvCxnSpPr>
        <p:spPr>
          <a:xfrm>
            <a:off x="0" y="145052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58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4186983-077A-45EB-AC37-1842C7F358BE}"/>
              </a:ext>
            </a:extLst>
          </p:cNvPr>
          <p:cNvGrpSpPr/>
          <p:nvPr/>
        </p:nvGrpSpPr>
        <p:grpSpPr>
          <a:xfrm>
            <a:off x="1643061" y="1606325"/>
            <a:ext cx="7062788" cy="1300163"/>
            <a:chOff x="830262" y="1773237"/>
            <a:chExt cx="7062788" cy="13001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92DAC4-F9DC-4A4A-9B9D-8211A1C3E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0262" y="1773237"/>
              <a:ext cx="4322163" cy="130016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FCDE38-992A-4E48-871A-C11D0EE47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8600" y="2225181"/>
              <a:ext cx="2584450" cy="474361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23B2225-1C36-43F8-8A78-EAA0C338B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614"/>
            <a:ext cx="8799450" cy="13001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617BB2-F738-47A3-A560-27AD77BBA6E1}"/>
                  </a:ext>
                </a:extLst>
              </p:cNvPr>
              <p:cNvSpPr txBox="1"/>
              <p:nvPr/>
            </p:nvSpPr>
            <p:spPr>
              <a:xfrm>
                <a:off x="355600" y="3178609"/>
                <a:ext cx="86867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C00000"/>
                    </a:solidFill>
                  </a:rPr>
                  <a:t>If </a:t>
                </a:r>
                <a:r>
                  <a:rPr lang="en-US" sz="3200" i="1" dirty="0">
                    <a:solidFill>
                      <a:srgbClr val="C00000"/>
                    </a:solidFill>
                  </a:rPr>
                  <a:t>f(x + 6) </a:t>
                </a:r>
                <a:r>
                  <a:rPr lang="en-US" sz="3200" dirty="0">
                    <a:solidFill>
                      <a:srgbClr val="C00000"/>
                    </a:solidFill>
                  </a:rPr>
                  <a:t>= </a:t>
                </a:r>
                <a:r>
                  <a:rPr lang="en-US" sz="3200" i="1" dirty="0">
                    <a:solidFill>
                      <a:srgbClr val="C00000"/>
                    </a:solidFill>
                  </a:rPr>
                  <a:t>f(x)</a:t>
                </a:r>
                <a:r>
                  <a:rPr lang="en-US" sz="3200" dirty="0">
                    <a:solidFill>
                      <a:srgbClr val="C00000"/>
                    </a:solidFill>
                  </a:rPr>
                  <a:t>, then period = 6, so let </a:t>
                </a:r>
                <a:r>
                  <a:rPr lang="en-US" sz="3200" i="1" dirty="0">
                    <a:solidFill>
                      <a:srgbClr val="C00000"/>
                    </a:solidFill>
                  </a:rPr>
                  <a:t>L</a:t>
                </a:r>
                <a:r>
                  <a:rPr lang="en-US" sz="3200" dirty="0">
                    <a:solidFill>
                      <a:srgbClr val="C00000"/>
                    </a:solidFill>
                  </a:rPr>
                  <a:t> = 6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2 = 3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617BB2-F738-47A3-A560-27AD77BBA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3178609"/>
                <a:ext cx="8686799" cy="584775"/>
              </a:xfrm>
              <a:prstGeom prst="rect">
                <a:avLst/>
              </a:prstGeom>
              <a:blipFill>
                <a:blip r:embed="rId5"/>
                <a:stretch>
                  <a:fillRect l="-1754" t="-12500" r="-7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F6C2771-B4F0-4625-AE88-EE47A26E3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686" y="4029990"/>
            <a:ext cx="6153150" cy="1438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853B2C-DCE7-48EB-B11E-CC99C7DE31E2}"/>
              </a:ext>
            </a:extLst>
          </p:cNvPr>
          <p:cNvSpPr txBox="1"/>
          <p:nvPr/>
        </p:nvSpPr>
        <p:spPr>
          <a:xfrm>
            <a:off x="438151" y="2015031"/>
            <a:ext cx="1132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Recall: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D88A69-565C-48B0-9820-0E1B909E9843}"/>
              </a:ext>
            </a:extLst>
          </p:cNvPr>
          <p:cNvCxnSpPr/>
          <p:nvPr/>
        </p:nvCxnSpPr>
        <p:spPr>
          <a:xfrm>
            <a:off x="0" y="145052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2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B2225-1C36-43F8-8A78-EAA0C338B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614"/>
            <a:ext cx="8799450" cy="1300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3593C3-6199-4601-A56F-0B3358EFA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" y="5663733"/>
            <a:ext cx="9144000" cy="79513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0BFE1C1-758C-4F01-8FFB-6A17E2679C4E}"/>
              </a:ext>
            </a:extLst>
          </p:cNvPr>
          <p:cNvGrpSpPr/>
          <p:nvPr/>
        </p:nvGrpSpPr>
        <p:grpSpPr>
          <a:xfrm>
            <a:off x="1643061" y="1606325"/>
            <a:ext cx="7062788" cy="1300163"/>
            <a:chOff x="830262" y="1773237"/>
            <a:chExt cx="7062788" cy="130016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E49BFE-3DC9-42A3-9662-D37C7314B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0262" y="1773237"/>
              <a:ext cx="4322163" cy="130016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1B42D6-6F13-468D-92DF-1F68A4103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08600" y="2225181"/>
              <a:ext cx="2584450" cy="474361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866ABE-B9B7-4C1C-94D1-C6D4C5C853F2}"/>
                  </a:ext>
                </a:extLst>
              </p:cNvPr>
              <p:cNvSpPr txBox="1"/>
              <p:nvPr/>
            </p:nvSpPr>
            <p:spPr>
              <a:xfrm>
                <a:off x="355600" y="3178609"/>
                <a:ext cx="86867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C00000"/>
                    </a:solidFill>
                  </a:rPr>
                  <a:t>If </a:t>
                </a:r>
                <a:r>
                  <a:rPr lang="en-US" sz="3200" i="1" dirty="0">
                    <a:solidFill>
                      <a:srgbClr val="C00000"/>
                    </a:solidFill>
                  </a:rPr>
                  <a:t>f(x + 6) </a:t>
                </a:r>
                <a:r>
                  <a:rPr lang="en-US" sz="3200" dirty="0">
                    <a:solidFill>
                      <a:srgbClr val="C00000"/>
                    </a:solidFill>
                  </a:rPr>
                  <a:t>= </a:t>
                </a:r>
                <a:r>
                  <a:rPr lang="en-US" sz="3200" i="1" dirty="0">
                    <a:solidFill>
                      <a:srgbClr val="C00000"/>
                    </a:solidFill>
                  </a:rPr>
                  <a:t>f(x)</a:t>
                </a:r>
                <a:r>
                  <a:rPr lang="en-US" sz="3200" dirty="0">
                    <a:solidFill>
                      <a:srgbClr val="C00000"/>
                    </a:solidFill>
                  </a:rPr>
                  <a:t>, then period = 6, so let </a:t>
                </a:r>
                <a:r>
                  <a:rPr lang="en-US" sz="3200" i="1" dirty="0">
                    <a:solidFill>
                      <a:srgbClr val="C00000"/>
                    </a:solidFill>
                  </a:rPr>
                  <a:t>L</a:t>
                </a:r>
                <a:r>
                  <a:rPr lang="en-US" sz="3200" dirty="0">
                    <a:solidFill>
                      <a:srgbClr val="C00000"/>
                    </a:solidFill>
                  </a:rPr>
                  <a:t> = 6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2 = 3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866ABE-B9B7-4C1C-94D1-C6D4C5C85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3178609"/>
                <a:ext cx="8686799" cy="584775"/>
              </a:xfrm>
              <a:prstGeom prst="rect">
                <a:avLst/>
              </a:prstGeom>
              <a:blipFill>
                <a:blip r:embed="rId6"/>
                <a:stretch>
                  <a:fillRect l="-1754" t="-12500" r="-7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7DB8ED66-F1F3-499C-BCC5-18C9538DEA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0474" y="3993358"/>
            <a:ext cx="6153150" cy="14382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5DB0CF-2A13-47F7-A20B-EC137D166E7B}"/>
              </a:ext>
            </a:extLst>
          </p:cNvPr>
          <p:cNvSpPr txBox="1"/>
          <p:nvPr/>
        </p:nvSpPr>
        <p:spPr>
          <a:xfrm>
            <a:off x="438151" y="2015031"/>
            <a:ext cx="1132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Recall: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6E90AC-977C-43CA-9002-4255FBE297A3}"/>
              </a:ext>
            </a:extLst>
          </p:cNvPr>
          <p:cNvCxnSpPr/>
          <p:nvPr/>
        </p:nvCxnSpPr>
        <p:spPr>
          <a:xfrm>
            <a:off x="0" y="145052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95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501426-5761-4C09-A3EB-2ECCF5042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35" y="357187"/>
            <a:ext cx="2443319" cy="912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8BC0F7-C827-4487-BA85-3C2231D02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247775"/>
            <a:ext cx="6305550" cy="436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2A2DDD-6A37-4EEC-8BC9-F1631AAD3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663733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12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7932</TotalTime>
  <Words>334</Words>
  <Application>Microsoft Office PowerPoint</Application>
  <PresentationFormat>On-screen Show (4:3)</PresentationFormat>
  <Paragraphs>43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134</cp:revision>
  <dcterms:created xsi:type="dcterms:W3CDTF">2020-04-23T18:35:18Z</dcterms:created>
  <dcterms:modified xsi:type="dcterms:W3CDTF">2020-05-01T04:05:39Z</dcterms:modified>
</cp:coreProperties>
</file>