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9" r:id="rId2"/>
    <p:sldId id="330" r:id="rId3"/>
    <p:sldId id="332" r:id="rId4"/>
    <p:sldId id="348" r:id="rId5"/>
    <p:sldId id="407" r:id="rId6"/>
    <p:sldId id="457" r:id="rId7"/>
    <p:sldId id="430" r:id="rId8"/>
    <p:sldId id="379" r:id="rId9"/>
    <p:sldId id="378" r:id="rId10"/>
    <p:sldId id="429" r:id="rId11"/>
    <p:sldId id="437" r:id="rId12"/>
    <p:sldId id="278" r:id="rId13"/>
    <p:sldId id="436" r:id="rId14"/>
    <p:sldId id="431" r:id="rId15"/>
    <p:sldId id="445" r:id="rId16"/>
    <p:sldId id="446" r:id="rId17"/>
    <p:sldId id="439" r:id="rId18"/>
    <p:sldId id="440" r:id="rId19"/>
    <p:sldId id="448" r:id="rId20"/>
    <p:sldId id="447" r:id="rId21"/>
    <p:sldId id="433" r:id="rId22"/>
    <p:sldId id="435" r:id="rId23"/>
    <p:sldId id="441" r:id="rId24"/>
    <p:sldId id="434" r:id="rId25"/>
    <p:sldId id="444" r:id="rId26"/>
    <p:sldId id="442" r:id="rId27"/>
    <p:sldId id="443" r:id="rId28"/>
    <p:sldId id="273" r:id="rId29"/>
    <p:sldId id="257" r:id="rId30"/>
    <p:sldId id="261" r:id="rId31"/>
    <p:sldId id="449" r:id="rId32"/>
    <p:sldId id="258" r:id="rId33"/>
    <p:sldId id="259" r:id="rId34"/>
    <p:sldId id="260" r:id="rId35"/>
    <p:sldId id="266" r:id="rId36"/>
    <p:sldId id="262" r:id="rId37"/>
    <p:sldId id="263" r:id="rId38"/>
    <p:sldId id="264" r:id="rId39"/>
    <p:sldId id="450" r:id="rId40"/>
    <p:sldId id="451" r:id="rId41"/>
    <p:sldId id="452" r:id="rId42"/>
    <p:sldId id="265" r:id="rId43"/>
    <p:sldId id="454" r:id="rId44"/>
    <p:sldId id="267" r:id="rId45"/>
    <p:sldId id="268" r:id="rId46"/>
    <p:sldId id="269" r:id="rId47"/>
    <p:sldId id="270" r:id="rId48"/>
    <p:sldId id="455" r:id="rId49"/>
    <p:sldId id="456" r:id="rId50"/>
    <p:sldId id="271" r:id="rId51"/>
    <p:sldId id="272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FAFD"/>
    <a:srgbClr val="A6F8FC"/>
    <a:srgbClr val="4CF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2" autoAdjust="0"/>
    <p:restoredTop sz="94660"/>
  </p:normalViewPr>
  <p:slideViewPr>
    <p:cSldViewPr snapToGrid="0">
      <p:cViewPr varScale="1">
        <p:scale>
          <a:sx n="50" d="100"/>
          <a:sy n="50" d="100"/>
        </p:scale>
        <p:origin x="72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9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764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47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860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7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038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8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351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27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01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78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19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3BA91-2C9F-4500-B81F-BC3BE5AD23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1DC92-5624-4052-B2A9-6FF08732F6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1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hyperlink" Target="http://tutorial.math.lamar.edu/Classes/CalcIII/StokesTheorem.aspx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utorial.math.lamar.edu/Classes/CalcIII/StokesTheorem.aspx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CalcIII/StokesTheorem.aspx" TargetMode="Externa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://tutorial.math.lamar.edu/Classes/CalcIII/StokesTheorem.aspx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CalcIII/StokesTheorem.aspx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CalcIII/StokesTheorem.aspx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BoundaryValueProblem.asp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hyperlink" Target="http://tutorial.math.lamar.edu/Classes/DE/BoundaryValueProblem.aspx" TargetMode="Externa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BoundaryValueProblem.aspx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FourierSeries.aspx" TargetMode="Externa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CalcIII/StokesTheorem.aspx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hyperlink" Target="https://byjus.com/maths/stokes-theorem/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PeriodicOrthogonal.aspx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tutorial.math.lamar.edu/Classes/DE/PeriodicOrthogonal.aspx" TargetMode="External"/><Relationship Id="rId4" Type="http://schemas.openxmlformats.org/officeDocument/2006/relationships/image" Target="../media/image6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tutorial.math.lamar.edu/Classes/DE/PeriodicOrthogonal.aspx" TargetMode="External"/><Relationship Id="rId3" Type="http://schemas.openxmlformats.org/officeDocument/2006/relationships/image" Target="../media/image66.png"/><Relationship Id="rId7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tutorial.math.lamar.edu/Classes/DE/PeriodicOrthogonal.aspx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utorial.math.lamar.edu/Classes/DE/PeriodicOrthogonal.aspx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mathinsight.org/greens_theorem_idea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thinsight.org/stokes_theorem_idea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amtechnical.com/right-hand-grip-rule" TargetMode="External"/><Relationship Id="rId5" Type="http://schemas.openxmlformats.org/officeDocument/2006/relationships/hyperlink" Target="https://mathinsight.org/stokes_theorem_idea" TargetMode="Externa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2C9702-5262-4767-B27D-06B62BE85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86" y="751509"/>
            <a:ext cx="8602339" cy="5780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00D4D8-EBE4-4596-85E0-ED3579478D6F}"/>
              </a:ext>
            </a:extLst>
          </p:cNvPr>
          <p:cNvSpPr txBox="1"/>
          <p:nvPr/>
        </p:nvSpPr>
        <p:spPr>
          <a:xfrm>
            <a:off x="1778000" y="107950"/>
            <a:ext cx="4787900" cy="590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14.7 </a:t>
            </a:r>
            <a:r>
              <a:rPr lang="en-US" sz="3200" dirty="0" err="1"/>
              <a:t>Stoke’s</a:t>
            </a:r>
            <a:r>
              <a:rPr lang="en-US" sz="3200" dirty="0"/>
              <a:t> Theorem</a:t>
            </a:r>
          </a:p>
        </p:txBody>
      </p:sp>
    </p:spTree>
    <p:extLst>
      <p:ext uri="{BB962C8B-B14F-4D97-AF65-F5344CB8AC3E}">
        <p14:creationId xmlns:p14="http://schemas.microsoft.com/office/powerpoint/2010/main" val="350684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83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836" y="4539330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8F7927F-1F61-461A-80AD-614716AB05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" y="3729848"/>
            <a:ext cx="9144000" cy="31878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F3CABE8-18AD-4A6A-BB1E-3DB6A65D5B3D}"/>
              </a:ext>
            </a:extLst>
          </p:cNvPr>
          <p:cNvSpPr/>
          <p:nvPr/>
        </p:nvSpPr>
        <p:spPr>
          <a:xfrm>
            <a:off x="1865959" y="5253869"/>
            <a:ext cx="7111243" cy="400110"/>
          </a:xfrm>
          <a:prstGeom prst="rect">
            <a:avLst/>
          </a:prstGeom>
          <a:solidFill>
            <a:srgbClr val="BFFAFD"/>
          </a:solidFill>
        </p:spPr>
        <p:txBody>
          <a:bodyPr wrap="square">
            <a:spAutoFit/>
          </a:bodyPr>
          <a:lstStyle/>
          <a:p>
            <a:r>
              <a:rPr lang="en-US" sz="2000" dirty="0"/>
              <a:t>whose components have continuous first order partial derivatives.</a:t>
            </a:r>
          </a:p>
        </p:txBody>
      </p:sp>
    </p:spTree>
    <p:extLst>
      <p:ext uri="{BB962C8B-B14F-4D97-AF65-F5344CB8AC3E}">
        <p14:creationId xmlns:p14="http://schemas.microsoft.com/office/powerpoint/2010/main" val="1979771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3241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BAEBC1-2339-4949-B02F-E8F016E28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1682655"/>
            <a:ext cx="4864943" cy="41257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215E5-2E75-4F4B-857C-450F5E2FD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4499" y="1049571"/>
            <a:ext cx="4929501" cy="4638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9E905C-7BB6-49E9-9338-E915DFD4E207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5391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243" y="2556414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337B13-E420-4E53-8B22-B245F9FF80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557" r="45954"/>
          <a:stretch/>
        </p:blipFill>
        <p:spPr>
          <a:xfrm>
            <a:off x="607945" y="2683438"/>
            <a:ext cx="4941955" cy="1268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D45376-BC80-401F-86A9-4D41C985A224}"/>
              </a:ext>
            </a:extLst>
          </p:cNvPr>
          <p:cNvSpPr txBox="1"/>
          <p:nvPr/>
        </p:nvSpPr>
        <p:spPr>
          <a:xfrm>
            <a:off x="158750" y="4021407"/>
            <a:ext cx="6419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/>
              <a:t>S</a:t>
            </a:r>
            <a:r>
              <a:rPr lang="en-US" sz="2400" dirty="0"/>
              <a:t> = piecewise smooth positively oriented surface.</a:t>
            </a:r>
          </a:p>
          <a:p>
            <a:pPr algn="l"/>
            <a:r>
              <a:rPr lang="en-US" sz="2400" i="1" dirty="0"/>
              <a:t>C</a:t>
            </a:r>
            <a:r>
              <a:rPr lang="en-US" sz="2400" dirty="0"/>
              <a:t> = boundary of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</a:p>
          <a:p>
            <a:pPr algn="l"/>
            <a:r>
              <a:rPr lang="en-US" sz="2400" dirty="0"/>
              <a:t>   = simple closed positively oriented curve.</a:t>
            </a:r>
          </a:p>
          <a:p>
            <a:r>
              <a:rPr lang="en-US" sz="2400" i="1" dirty="0"/>
              <a:t>F</a:t>
            </a:r>
            <a:r>
              <a:rPr lang="en-US" sz="2400" dirty="0"/>
              <a:t> = vector field whose components have continuous first order partial derivatives.</a:t>
            </a:r>
          </a:p>
          <a:p>
            <a:pPr algn="l"/>
            <a:endParaRPr lang="en-US" sz="2400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5FE416-B0EF-4E1E-A8DE-BCA0065186BD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D155123-9A02-48D8-9694-3D0D3A174A88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55262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625A27-1571-4E1F-AC46-4FC4F9C80815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97B0F60-2633-40DA-B6F0-651E329C02E6}"/>
              </a:ext>
            </a:extLst>
          </p:cNvPr>
          <p:cNvSpPr txBox="1"/>
          <p:nvPr/>
        </p:nvSpPr>
        <p:spPr>
          <a:xfrm>
            <a:off x="381000" y="39344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</p:spTree>
    <p:extLst>
      <p:ext uri="{BB962C8B-B14F-4D97-AF65-F5344CB8AC3E}">
        <p14:creationId xmlns:p14="http://schemas.microsoft.com/office/powerpoint/2010/main" val="3590934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26C561-052A-4EA3-A59E-BD6B9F245133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CFEE576-0327-48BB-BEFA-5C9EBB2E6013}"/>
              </a:ext>
            </a:extLst>
          </p:cNvPr>
          <p:cNvSpPr txBox="1"/>
          <p:nvPr/>
        </p:nvSpPr>
        <p:spPr>
          <a:xfrm>
            <a:off x="215900" y="4048780"/>
            <a:ext cx="2044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Find C: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0AF3F9-28CB-4586-B080-7DE7EB3BA8A6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</p:spTree>
    <p:extLst>
      <p:ext uri="{BB962C8B-B14F-4D97-AF65-F5344CB8AC3E}">
        <p14:creationId xmlns:p14="http://schemas.microsoft.com/office/powerpoint/2010/main" val="3048083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E59094-A2F1-4DB9-BFDB-6E1D4A549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783230-12CA-4938-941A-C11B56446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1753" y="2512213"/>
            <a:ext cx="3482247" cy="40785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F3A7C0F-4143-40A7-8491-76907C17F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9" y="3845713"/>
            <a:ext cx="4140972" cy="14197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AFD6E-5CF4-4B7D-818F-75ECF48EE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53" y="5675988"/>
            <a:ext cx="6325304" cy="8615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0FF43D-4709-4D87-B33E-44F0AB1EDCA2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6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6159FA-A50C-445A-9BCF-26E0340897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557" r="45954"/>
          <a:stretch/>
        </p:blipFill>
        <p:spPr>
          <a:xfrm>
            <a:off x="607945" y="2588188"/>
            <a:ext cx="4941955" cy="126811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C4D65E-498C-4602-9791-7B828E031272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DC766EA-2531-4686-B701-18C8F2FCE1C7}"/>
              </a:ext>
            </a:extLst>
          </p:cNvPr>
          <p:cNvSpPr txBox="1"/>
          <p:nvPr/>
        </p:nvSpPr>
        <p:spPr>
          <a:xfrm>
            <a:off x="222250" y="5210830"/>
            <a:ext cx="2425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Parametrize C:</a:t>
            </a:r>
          </a:p>
        </p:txBody>
      </p:sp>
    </p:spTree>
    <p:extLst>
      <p:ext uri="{BB962C8B-B14F-4D97-AF65-F5344CB8AC3E}">
        <p14:creationId xmlns:p14="http://schemas.microsoft.com/office/powerpoint/2010/main" val="4203319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140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65FE745E-8891-4908-AC7C-69E072F662FC}"/>
              </a:ext>
            </a:extLst>
          </p:cNvPr>
          <p:cNvSpPr/>
          <p:nvPr/>
        </p:nvSpPr>
        <p:spPr>
          <a:xfrm>
            <a:off x="3365500" y="5703638"/>
            <a:ext cx="3276600" cy="1154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48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316B86-854A-4F2A-ACB3-60417352F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35" y="310023"/>
            <a:ext cx="8600152" cy="599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872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547181-2C81-416B-83FB-BA0B41E41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55" y="1516938"/>
            <a:ext cx="9144000" cy="2329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A3A23A0-E1C5-4750-B409-8E8DCFDCC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2369"/>
            <a:ext cx="9144000" cy="20908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64" y="37833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77" y="447679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79" y="5705582"/>
            <a:ext cx="6325304" cy="103022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02F034-CC7E-445E-B691-281E4EC3BC9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B207CC-05DB-48D0-876D-3B32024DEFFA}"/>
              </a:ext>
            </a:extLst>
          </p:cNvPr>
          <p:cNvCxnSpPr>
            <a:cxnSpLocks/>
          </p:cNvCxnSpPr>
          <p:nvPr/>
        </p:nvCxnSpPr>
        <p:spPr>
          <a:xfrm>
            <a:off x="88900" y="2400300"/>
            <a:ext cx="89281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471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120AED-07A3-4F00-966D-0DD3D78D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413657"/>
            <a:ext cx="9144000" cy="31350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50B09-5274-40D2-8608-60F0FC5FB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1331"/>
            <a:ext cx="9144000" cy="137503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A12577-8A8B-462B-9308-EBE3F47D2CA3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774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4E97C4-6184-4A5D-886D-6527242F6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" y="2416765"/>
            <a:ext cx="9144000" cy="4346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A1E94D-68D3-44CD-98DB-C6B3B773B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7811"/>
            <a:ext cx="9144000" cy="636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F4AD45-6ECA-4D56-BF20-26B4AE7E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679" y="2274657"/>
            <a:ext cx="1550977" cy="1816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E2B5C2-643A-4029-8AEA-7F33DB5893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816"/>
          <a:stretch/>
        </p:blipFill>
        <p:spPr>
          <a:xfrm>
            <a:off x="0" y="298450"/>
            <a:ext cx="9144000" cy="84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532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8379B4-9D2C-4E9B-8D5F-3EA62ABEED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9"/>
          <a:stretch/>
        </p:blipFill>
        <p:spPr>
          <a:xfrm>
            <a:off x="0" y="319186"/>
            <a:ext cx="8991600" cy="5732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372638-A2B2-4C1A-B19B-1056B036B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529" y="3225798"/>
            <a:ext cx="1550977" cy="181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924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A16999-B24E-4F55-A722-65E6F3111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3139620"/>
            <a:ext cx="3401839" cy="29282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D039A-6D6D-4445-84EE-608B2343D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2101842"/>
            <a:ext cx="3482247" cy="40785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6F722F-6D80-4D16-B8D6-43B3EF50D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7372"/>
            <a:ext cx="8909050" cy="126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80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FFB98F5-1294-4EBA-8A80-C7A2B967BDBF}"/>
              </a:ext>
            </a:extLst>
          </p:cNvPr>
          <p:cNvSpPr/>
          <p:nvPr/>
        </p:nvSpPr>
        <p:spPr>
          <a:xfrm>
            <a:off x="197515" y="6580575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90357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024084-171E-4DD2-83A6-F7C35184A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5321"/>
            <a:ext cx="9144000" cy="54270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9C6350-1A27-45AE-9A1C-476B31422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4379" y="-95252"/>
            <a:ext cx="1550977" cy="1816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C730B2-1958-4040-AA91-B6EFBF7181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879" y="2167163"/>
            <a:ext cx="1639796" cy="141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39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073DB8-7C2F-4E2C-8BB2-C489AA05C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64" y="113004"/>
            <a:ext cx="6325304" cy="8615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DDCF7-B847-41B4-A438-6F640948B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77" y="812847"/>
            <a:ext cx="8682825" cy="1226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888E94-BAB2-48DE-8316-7B415905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79" y="2009882"/>
            <a:ext cx="6325304" cy="10302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2777E87-62D8-48D1-9CC3-F74A54B09B21}"/>
              </a:ext>
            </a:extLst>
          </p:cNvPr>
          <p:cNvGrpSpPr/>
          <p:nvPr/>
        </p:nvGrpSpPr>
        <p:grpSpPr>
          <a:xfrm>
            <a:off x="279400" y="3183756"/>
            <a:ext cx="6794500" cy="3617094"/>
            <a:chOff x="222250" y="3312756"/>
            <a:chExt cx="6985000" cy="384763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6547181-2C81-416B-83FB-BA0B41E41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4931" t="38373"/>
            <a:stretch/>
          </p:blipFill>
          <p:spPr>
            <a:xfrm>
              <a:off x="222250" y="3312756"/>
              <a:ext cx="5949950" cy="143545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786070-C526-4F91-A99A-25EB2F1F0A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799"/>
            <a:stretch/>
          </p:blipFill>
          <p:spPr>
            <a:xfrm>
              <a:off x="1936750" y="4510811"/>
              <a:ext cx="5270500" cy="2649583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C275CF8-A1A6-4300-AE55-D19D95914D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2465" y="2775602"/>
            <a:ext cx="2613874" cy="2249987"/>
          </a:xfrm>
          <a:prstGeom prst="snip2SameRect">
            <a:avLst>
              <a:gd name="adj1" fmla="val 18643"/>
              <a:gd name="adj2" fmla="val 37818"/>
            </a:avLst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EE1268C-4064-4CF3-9D20-68A41F16F451}"/>
              </a:ext>
            </a:extLst>
          </p:cNvPr>
          <p:cNvSpPr/>
          <p:nvPr/>
        </p:nvSpPr>
        <p:spPr>
          <a:xfrm>
            <a:off x="88900" y="-39529"/>
            <a:ext cx="75120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http://tutorial.math.lamar.edu/Classes/CalcIII/StokesTheorem.aspx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5328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44FA952-617E-45D3-84FB-C815AFF3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9" y="5490550"/>
            <a:ext cx="2310711" cy="1387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8B6CFC-4760-4DDB-A9F4-5075B1B3146C}"/>
              </a:ext>
            </a:extLst>
          </p:cNvPr>
          <p:cNvSpPr txBox="1"/>
          <p:nvPr/>
        </p:nvSpPr>
        <p:spPr>
          <a:xfrm>
            <a:off x="477079" y="529717"/>
            <a:ext cx="77525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10.5 and 10.6 Heat Equation</a:t>
            </a: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8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10.7 Wave Equation</a:t>
            </a: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endParaRPr lang="en-US" sz="2400" dirty="0">
              <a:solidFill>
                <a:srgbClr val="7030A0"/>
              </a:solidFill>
            </a:endParaRPr>
          </a:p>
          <a:p>
            <a:r>
              <a:rPr lang="en-US" sz="2400" dirty="0">
                <a:solidFill>
                  <a:srgbClr val="7030A0"/>
                </a:solidFill>
              </a:rPr>
              <a:t>10.8 </a:t>
            </a:r>
            <a:r>
              <a:rPr lang="en-US" sz="2400" dirty="0" err="1">
                <a:solidFill>
                  <a:srgbClr val="7030A0"/>
                </a:solidFill>
              </a:rPr>
              <a:t>LaPlace</a:t>
            </a:r>
            <a:r>
              <a:rPr lang="en-US" sz="2400" dirty="0">
                <a:solidFill>
                  <a:srgbClr val="7030A0"/>
                </a:solidFill>
              </a:rPr>
              <a:t>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5F6699-61EA-44A9-BFB8-A4EE3C53A6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61"/>
          <a:stretch/>
        </p:blipFill>
        <p:spPr>
          <a:xfrm>
            <a:off x="377687" y="1504950"/>
            <a:ext cx="4846797" cy="1132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7C75E8-F084-4EAD-94AB-3ABFDA9EB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886" y="356152"/>
            <a:ext cx="4454179" cy="10706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CAC5B0-DC69-4D3D-915B-4DD8BABB35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382"/>
          <a:stretch/>
        </p:blipFill>
        <p:spPr>
          <a:xfrm>
            <a:off x="355600" y="3378200"/>
            <a:ext cx="5925399" cy="10706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B90AB-4DAE-4AF1-B776-E43291339A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427" y="5176916"/>
            <a:ext cx="2466975" cy="57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358E7-A296-4B0E-AC3C-B166A62AF1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6325" y="5118100"/>
            <a:ext cx="5620443" cy="17603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1A43106-4AA5-4826-ADFE-58C49C0199F6}"/>
              </a:ext>
            </a:extLst>
          </p:cNvPr>
          <p:cNvSpPr txBox="1"/>
          <p:nvPr/>
        </p:nvSpPr>
        <p:spPr>
          <a:xfrm>
            <a:off x="165100" y="68169"/>
            <a:ext cx="437515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Ch 10 Boundary Value Problems </a:t>
            </a:r>
          </a:p>
        </p:txBody>
      </p:sp>
    </p:spTree>
    <p:extLst>
      <p:ext uri="{BB962C8B-B14F-4D97-AF65-F5344CB8AC3E}">
        <p14:creationId xmlns:p14="http://schemas.microsoft.com/office/powerpoint/2010/main" val="4118109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84A3E-B2EA-4545-B966-34B0F36A54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36"/>
          <a:stretch/>
        </p:blipFill>
        <p:spPr>
          <a:xfrm>
            <a:off x="5719207" y="1003300"/>
            <a:ext cx="3316843" cy="18606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24ACB1-4CB3-48F5-8929-CFDE1073D8BC}"/>
              </a:ext>
            </a:extLst>
          </p:cNvPr>
          <p:cNvSpPr txBox="1"/>
          <p:nvPr/>
        </p:nvSpPr>
        <p:spPr>
          <a:xfrm flipH="1">
            <a:off x="261619" y="31750"/>
            <a:ext cx="845058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48C68F-1A03-467F-866A-0A5250D39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6" r="3048"/>
          <a:stretch/>
        </p:blipFill>
        <p:spPr>
          <a:xfrm>
            <a:off x="107950" y="2286000"/>
            <a:ext cx="7677150" cy="4362510"/>
          </a:xfrm>
          <a:prstGeom prst="snipRoundRect">
            <a:avLst>
              <a:gd name="adj1" fmla="val 954"/>
              <a:gd name="adj2" fmla="val 44619"/>
            </a:avLst>
          </a:prstGeom>
        </p:spPr>
      </p:pic>
    </p:spTree>
    <p:extLst>
      <p:ext uri="{BB962C8B-B14F-4D97-AF65-F5344CB8AC3E}">
        <p14:creationId xmlns:p14="http://schemas.microsoft.com/office/powerpoint/2010/main" val="19290805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17A185-3C71-413E-8361-B0CE2352D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53" y="397564"/>
            <a:ext cx="8595686" cy="554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3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9CF43-3854-4136-A618-268E5E6B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8220"/>
            <a:ext cx="9144000" cy="2869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05B0FA-C254-4D46-ACF3-C47C187313FD}"/>
              </a:ext>
            </a:extLst>
          </p:cNvPr>
          <p:cNvSpPr txBox="1"/>
          <p:nvPr/>
        </p:nvSpPr>
        <p:spPr>
          <a:xfrm flipH="1">
            <a:off x="261619" y="31750"/>
            <a:ext cx="8450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Boundary Value Problem vs Initial Value Problem</a:t>
            </a:r>
          </a:p>
          <a:p>
            <a:endParaRPr lang="en-US" sz="800" dirty="0"/>
          </a:p>
          <a:p>
            <a:r>
              <a:rPr lang="en-US" sz="2400" dirty="0"/>
              <a:t>In Math IV, you solved DE equations involving initial values: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E3BFC7-4D09-479E-8FAA-37CBE184D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36"/>
          <a:stretch/>
        </p:blipFill>
        <p:spPr>
          <a:xfrm>
            <a:off x="5643007" y="4124025"/>
            <a:ext cx="3316843" cy="18606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99F64D-AFB5-453C-BB44-10ED72694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6067189"/>
            <a:ext cx="4311650" cy="5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41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A3A97D-C6C7-4A73-9339-2DF535062877}"/>
              </a:ext>
            </a:extLst>
          </p:cNvPr>
          <p:cNvSpPr txBox="1"/>
          <p:nvPr/>
        </p:nvSpPr>
        <p:spPr>
          <a:xfrm>
            <a:off x="908050" y="933450"/>
            <a:ext cx="7099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For boundary value problems:</a:t>
            </a:r>
          </a:p>
          <a:p>
            <a:pPr algn="l"/>
            <a:endParaRPr lang="en-US" sz="3200" dirty="0"/>
          </a:p>
          <a:p>
            <a:pPr algn="ctr"/>
            <a:r>
              <a:rPr lang="en-US" sz="3200" dirty="0"/>
              <a:t>Solutions may not be unique.</a:t>
            </a:r>
          </a:p>
          <a:p>
            <a:pPr algn="ctr"/>
            <a:endParaRPr lang="en-US" sz="3200" dirty="0"/>
          </a:p>
          <a:p>
            <a:r>
              <a:rPr lang="en-US" sz="3200" dirty="0"/>
              <a:t>		  Solutions may not exist.</a:t>
            </a:r>
          </a:p>
        </p:txBody>
      </p:sp>
    </p:spTree>
    <p:extLst>
      <p:ext uri="{BB962C8B-B14F-4D97-AF65-F5344CB8AC3E}">
        <p14:creationId xmlns:p14="http://schemas.microsoft.com/office/powerpoint/2010/main" val="4082958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22996C-F88D-477F-96B6-54DD9A9206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187"/>
          <a:stretch/>
        </p:blipFill>
        <p:spPr>
          <a:xfrm>
            <a:off x="0" y="267327"/>
            <a:ext cx="9542540" cy="147257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8F2A8C-C30A-4F1C-A2FB-0439F918216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99F118-BAFB-4809-BB91-26B642C21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" y="2399009"/>
            <a:ext cx="8077200" cy="41440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832BB0-0FDB-4C76-A164-6D43A164D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386"/>
          <a:stretch/>
        </p:blipFill>
        <p:spPr>
          <a:xfrm>
            <a:off x="6540500" y="3673679"/>
            <a:ext cx="2489200" cy="23024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E520F6-972B-4283-B596-80EF17E46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8317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1550E1-6406-4495-A7A2-95E22C9AE366}"/>
              </a:ext>
            </a:extLst>
          </p:cNvPr>
          <p:cNvCxnSpPr>
            <a:cxnSpLocks/>
          </p:cNvCxnSpPr>
          <p:nvPr/>
        </p:nvCxnSpPr>
        <p:spPr>
          <a:xfrm>
            <a:off x="0" y="17780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2487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EF00BD-9DAD-4D8D-AB3E-5C44BABF9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303107"/>
            <a:ext cx="8070850" cy="14826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87D5DE-4740-4618-AD02-D22CEA13E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2247537"/>
            <a:ext cx="6750132" cy="24283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54441F-991C-40D6-A7D8-847726B26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300" y="4679613"/>
            <a:ext cx="7981950" cy="196171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44FB6D-A3F9-4C4B-AA62-E11FD2B4BABB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656D1-46E8-4CF7-A7C1-0B591BEF36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325" y="1938720"/>
            <a:ext cx="8255000" cy="39043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2B5765-2494-4156-A554-A0E2D31011E5}"/>
              </a:ext>
            </a:extLst>
          </p:cNvPr>
          <p:cNvCxnSpPr>
            <a:cxnSpLocks/>
          </p:cNvCxnSpPr>
          <p:nvPr/>
        </p:nvCxnSpPr>
        <p:spPr>
          <a:xfrm>
            <a:off x="146050" y="174625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866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43AC22-2455-49E6-B946-970C82FEF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963"/>
            <a:ext cx="8337444" cy="14341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3C9540-537B-4CE7-8400-592F6AF7E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" y="2158482"/>
            <a:ext cx="8705850" cy="42938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023D7F1-D193-45B4-9F6C-1BB19E7D070A}"/>
              </a:ext>
            </a:extLst>
          </p:cNvPr>
          <p:cNvSpPr/>
          <p:nvPr/>
        </p:nvSpPr>
        <p:spPr>
          <a:xfrm>
            <a:off x="95250" y="0"/>
            <a:ext cx="75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http://tutorial.math.lamar.edu/Classes/DE/BoundaryValueProblem.aspx</a:t>
            </a:r>
            <a:r>
              <a:rPr lang="en-US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7B9985-D5E2-44CD-B30D-6A3FBDDE75C7}"/>
              </a:ext>
            </a:extLst>
          </p:cNvPr>
          <p:cNvCxnSpPr>
            <a:cxnSpLocks/>
          </p:cNvCxnSpPr>
          <p:nvPr/>
        </p:nvCxnSpPr>
        <p:spPr>
          <a:xfrm>
            <a:off x="0" y="1701800"/>
            <a:ext cx="920115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8019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26A78C-19E8-461A-90A7-0EFFB6197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6612"/>
            <a:ext cx="9144000" cy="2864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2E8C9D-3EE8-460A-BC4A-1ACC931BF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3430"/>
            <a:ext cx="9144000" cy="16140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12C16E-FF71-4F47-AC99-AF819A2AF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6" t="18592"/>
          <a:stretch/>
        </p:blipFill>
        <p:spPr>
          <a:xfrm>
            <a:off x="1504950" y="476250"/>
            <a:ext cx="4273550" cy="6280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C36CE2-BAA8-40F0-8F96-B6B843020D66}"/>
              </a:ext>
            </a:extLst>
          </p:cNvPr>
          <p:cNvSpPr txBox="1"/>
          <p:nvPr/>
        </p:nvSpPr>
        <p:spPr>
          <a:xfrm>
            <a:off x="273050" y="463550"/>
            <a:ext cx="1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000" dirty="0"/>
              <a:t>10.2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55D26E-B962-44FC-82D0-60C6AF746F76}"/>
              </a:ext>
            </a:extLst>
          </p:cNvPr>
          <p:cNvSpPr/>
          <p:nvPr/>
        </p:nvSpPr>
        <p:spPr>
          <a:xfrm>
            <a:off x="3937000" y="-4224"/>
            <a:ext cx="63055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http://tutorial.math.lamar.edu/Classes/DE/FourierSeries.aspx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0607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F676B0-67DA-4484-9DE4-99BA518CB06E}"/>
              </a:ext>
            </a:extLst>
          </p:cNvPr>
          <p:cNvSpPr/>
          <p:nvPr/>
        </p:nvSpPr>
        <p:spPr>
          <a:xfrm>
            <a:off x="158750" y="247988"/>
            <a:ext cx="91059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Periodic Function</a:t>
            </a:r>
          </a:p>
          <a:p>
            <a:endParaRPr lang="en-US" sz="800" dirty="0"/>
          </a:p>
          <a:p>
            <a:r>
              <a:rPr lang="en-US" sz="2400" dirty="0"/>
              <a:t>A function is said to be </a:t>
            </a:r>
            <a:r>
              <a:rPr lang="en-US" sz="2400" b="1" dirty="0"/>
              <a:t>periodic</a:t>
            </a:r>
            <a:r>
              <a:rPr lang="en-US" sz="2400" dirty="0"/>
              <a:t> with </a:t>
            </a:r>
            <a:r>
              <a:rPr lang="en-US" sz="2400" b="1" dirty="0"/>
              <a:t>period T </a:t>
            </a:r>
            <a:r>
              <a:rPr lang="en-US" sz="2400" dirty="0"/>
              <a:t>if  </a:t>
            </a:r>
            <a:r>
              <a:rPr lang="en-US" sz="2400" i="1" dirty="0"/>
              <a:t>f(</a:t>
            </a:r>
            <a:r>
              <a:rPr lang="en-US" sz="2400" i="1" dirty="0" err="1"/>
              <a:t>x+T</a:t>
            </a:r>
            <a:r>
              <a:rPr lang="en-US" sz="2400" i="1" dirty="0"/>
              <a:t>) = f(x) </a:t>
            </a:r>
            <a:r>
              <a:rPr lang="en-US" sz="2400" dirty="0"/>
              <a:t>for all </a:t>
            </a:r>
            <a:r>
              <a:rPr lang="en-US" sz="2400" i="1" dirty="0"/>
              <a:t>x</a:t>
            </a:r>
          </a:p>
          <a:p>
            <a:r>
              <a:rPr lang="en-US" sz="2400" dirty="0"/>
              <a:t>The smallest value of T satisfying the above is called the </a:t>
            </a:r>
            <a:r>
              <a:rPr lang="en-US" sz="2400" b="1" dirty="0"/>
              <a:t>fundamental period.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33EEF0-6006-4A55-A731-BE719E071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" y="2079493"/>
            <a:ext cx="9144000" cy="14798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69E7131-338C-4E3B-A853-850317CF5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3539994"/>
            <a:ext cx="8185150" cy="844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381C29-72E7-40B2-8098-E790D5746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0" y="4568149"/>
            <a:ext cx="8942107" cy="212475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496EF3F-1085-4172-90EB-D13A2FC67FCE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5277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4AB1B8-89FD-4728-8A7A-6D80505C8727}"/>
              </a:ext>
            </a:extLst>
          </p:cNvPr>
          <p:cNvSpPr/>
          <p:nvPr/>
        </p:nvSpPr>
        <p:spPr>
          <a:xfrm>
            <a:off x="292100" y="329337"/>
            <a:ext cx="8718550" cy="13181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A function is said to be </a:t>
            </a:r>
            <a:r>
              <a:rPr lang="en-US" sz="2800" b="1" dirty="0"/>
              <a:t>even</a:t>
            </a:r>
            <a:r>
              <a:rPr lang="en-US" sz="2800" dirty="0"/>
              <a:t> if  </a:t>
            </a:r>
            <a:r>
              <a:rPr lang="en-US" sz="2800" i="1" dirty="0"/>
              <a:t>f(−x) = f(x) 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A function is said to be </a:t>
            </a:r>
            <a:r>
              <a:rPr lang="en-US" sz="2800" b="1" dirty="0"/>
              <a:t>odd</a:t>
            </a:r>
            <a:r>
              <a:rPr lang="en-US" sz="2800" dirty="0"/>
              <a:t> </a:t>
            </a:r>
            <a:r>
              <a:rPr lang="en-US" sz="2800" i="1" dirty="0"/>
              <a:t>if  f(−x) = −f(x)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F893CC-196F-4B16-B41E-0829D351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752584"/>
            <a:ext cx="9144000" cy="494033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8DCBE8-45E8-422E-A185-ADE30130889F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04866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913CE9-9036-4368-AB52-EDFF8A90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684"/>
            <a:ext cx="9144000" cy="67606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258EC27-6913-430A-B920-32B63E7F501B}"/>
              </a:ext>
            </a:extLst>
          </p:cNvPr>
          <p:cNvSpPr/>
          <p:nvPr/>
        </p:nvSpPr>
        <p:spPr>
          <a:xfrm>
            <a:off x="3422650" y="31750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51981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40D13-117A-4449-A38E-1E2D698BDB18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3207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ire&#10;&#10;Description automatically generated">
            <a:extLst>
              <a:ext uri="{FF2B5EF4-FFF2-40B4-BE49-F238E27FC236}">
                <a16:creationId xmlns:a16="http://schemas.microsoft.com/office/drawing/2014/main" id="{A9C7EC7D-3061-4AA7-9347-06D5B7DD5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89" y="1655036"/>
            <a:ext cx="2809875" cy="2705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E2BC33-73EC-49FB-9C02-D68EA6F40CEB}"/>
              </a:ext>
            </a:extLst>
          </p:cNvPr>
          <p:cNvSpPr/>
          <p:nvPr/>
        </p:nvSpPr>
        <p:spPr>
          <a:xfrm>
            <a:off x="5164373" y="409852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>
                <a:hlinkClick r:id="rId3"/>
              </a:rPr>
              <a:t>http://tutorial.math.lamar.edu/Classes/CalcIII/StokesTheorem.aspx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B8932594-D377-4CEA-8141-4262209B2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53" y="1345037"/>
            <a:ext cx="4460248" cy="2884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1F289BE-3512-4836-BF0C-E817765CF86A}"/>
              </a:ext>
            </a:extLst>
          </p:cNvPr>
          <p:cNvSpPr/>
          <p:nvPr/>
        </p:nvSpPr>
        <p:spPr>
          <a:xfrm>
            <a:off x="1014219" y="4098526"/>
            <a:ext cx="244329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hlinkClick r:id="rId5"/>
              </a:rPr>
              <a:t>https://byjus.com/maths/stokes-theorem/</a:t>
            </a:r>
            <a:r>
              <a:rPr lang="en-US" sz="1000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A33315-C553-4C16-A768-3A4C9E9941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511" y="97262"/>
            <a:ext cx="7800975" cy="1247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7C7058-DA92-40CA-9E61-D5E962944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653" y="4571818"/>
            <a:ext cx="8248650" cy="109537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91CA53-D4BF-4945-B6CB-43FD02C0929D}"/>
              </a:ext>
            </a:extLst>
          </p:cNvPr>
          <p:cNvCxnSpPr/>
          <p:nvPr/>
        </p:nvCxnSpPr>
        <p:spPr>
          <a:xfrm>
            <a:off x="0" y="4539330"/>
            <a:ext cx="92076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9834A11-3C36-42D1-A45A-A11BAC67DD35}"/>
              </a:ext>
            </a:extLst>
          </p:cNvPr>
          <p:cNvSpPr txBox="1"/>
          <p:nvPr/>
        </p:nvSpPr>
        <p:spPr>
          <a:xfrm>
            <a:off x="459257" y="5629459"/>
            <a:ext cx="6938493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800" dirty="0"/>
              <a:t>Green’s Theorem is a special case of </a:t>
            </a:r>
            <a:r>
              <a:rPr lang="en-US" sz="2800" dirty="0" err="1"/>
              <a:t>Stoke’s</a:t>
            </a:r>
            <a:r>
              <a:rPr lang="en-US" sz="2800" dirty="0"/>
              <a:t> theorem when your surface lies in the </a:t>
            </a:r>
            <a:r>
              <a:rPr lang="en-US" sz="2800" i="1" dirty="0" err="1"/>
              <a:t>xy</a:t>
            </a:r>
            <a:r>
              <a:rPr lang="en-US" sz="2800" dirty="0"/>
              <a:t> plane </a:t>
            </a:r>
          </a:p>
        </p:txBody>
      </p:sp>
    </p:spTree>
    <p:extLst>
      <p:ext uri="{BB962C8B-B14F-4D97-AF65-F5344CB8AC3E}">
        <p14:creationId xmlns:p14="http://schemas.microsoft.com/office/powerpoint/2010/main" val="1530086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151E407-B140-4C34-A951-3E8C9BF6480A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43622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3D3B8-6B82-4700-B49F-D857605DB6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103"/>
          <a:stretch/>
        </p:blipFill>
        <p:spPr>
          <a:xfrm>
            <a:off x="530225" y="3304580"/>
            <a:ext cx="8172450" cy="4863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5712A74-6C25-4A5C-9D36-615F8E26530D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0156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83D3B8-6B82-4700-B49F-D857605DB6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225" y="3304580"/>
            <a:ext cx="8172450" cy="24444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D9FA1D-70F2-4E8F-BAF5-151CD2062845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5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89294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A676E-D10F-48C4-A365-4B0F184CE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4266F-A375-46C0-A06D-E759382BD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1787685"/>
            <a:ext cx="8750300" cy="1078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F45A52-C8F1-463C-88BF-3C5F958A2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200" y="3128963"/>
            <a:ext cx="1879600" cy="4928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BE6F1A-83C9-4F29-9EFE-5DC51CDB0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50" y="3884988"/>
            <a:ext cx="9144000" cy="19104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97C36-588A-4F19-AC0D-F20999F3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1112" y="5795464"/>
            <a:ext cx="904875" cy="7905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56019F-F4D2-4038-96F8-5BA6417F6FBD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03645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E652B4-3AF8-49E5-922F-6D8C07BC2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238" y="1909763"/>
            <a:ext cx="1330644" cy="604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089AC-7A33-42B2-9C68-6C268206C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220960"/>
            <a:ext cx="9144000" cy="8661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1D174A-97E4-44B4-B6F9-7DDF41558C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" y="2747032"/>
            <a:ext cx="9144000" cy="255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950342-3DA4-4A4A-B549-F912593A0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9800" y="1822213"/>
            <a:ext cx="5359400" cy="692388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BAADC8-945E-4EFE-BC10-89F43EA42C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5275" y="5359400"/>
            <a:ext cx="757877" cy="7835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73EA46-8AE5-44AA-8229-90907A894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8150" y="6054164"/>
            <a:ext cx="7200900" cy="30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3CE12B-E6AE-47B4-8BEE-8076444DB99B}"/>
              </a:ext>
            </a:extLst>
          </p:cNvPr>
          <p:cNvSpPr txBox="1"/>
          <p:nvPr/>
        </p:nvSpPr>
        <p:spPr>
          <a:xfrm>
            <a:off x="974251" y="5953625"/>
            <a:ext cx="1198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200" dirty="0"/>
              <a:t>Since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D40215-145C-4F71-8BFF-62E3D9F3E06C}"/>
              </a:ext>
            </a:extLst>
          </p:cNvPr>
          <p:cNvSpPr/>
          <p:nvPr/>
        </p:nvSpPr>
        <p:spPr>
          <a:xfrm>
            <a:off x="-76200" y="-564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8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721583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276BBB-0FE9-4451-9B60-ED999DDC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593"/>
          <a:stretch/>
        </p:blipFill>
        <p:spPr>
          <a:xfrm>
            <a:off x="57150" y="85214"/>
            <a:ext cx="8991600" cy="67665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6046B1-00B6-4505-9720-F73081F3CFE7}"/>
              </a:ext>
            </a:extLst>
          </p:cNvPr>
          <p:cNvSpPr/>
          <p:nvPr/>
        </p:nvSpPr>
        <p:spPr>
          <a:xfrm>
            <a:off x="-76200" y="-818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3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64520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359449-1136-49D7-9761-66F144228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150" y="121518"/>
            <a:ext cx="9144000" cy="4850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4EF2BB-E6A0-4627-92A4-26FE532D4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4917956"/>
            <a:ext cx="4435475" cy="18828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0FE01E-1D6B-4EF9-8275-691519C43635}"/>
              </a:ext>
            </a:extLst>
          </p:cNvPr>
          <p:cNvSpPr/>
          <p:nvPr/>
        </p:nvSpPr>
        <p:spPr>
          <a:xfrm>
            <a:off x="-76200" y="-81866"/>
            <a:ext cx="5867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http://tutorial.math.lamar.edu/Classes/DE/PeriodicOrthogonal.aspx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61140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CDE7-8513-45C5-AB78-34FEF582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82" y="3860799"/>
            <a:ext cx="5177068" cy="28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227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</p:spTree>
    <p:extLst>
      <p:ext uri="{BB962C8B-B14F-4D97-AF65-F5344CB8AC3E}">
        <p14:creationId xmlns:p14="http://schemas.microsoft.com/office/powerpoint/2010/main" val="22141160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540FE5-66B8-41B8-9049-90264B9B7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11958"/>
            <a:ext cx="7270750" cy="11755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056B9A-92A4-46D6-B303-F1864968254C}"/>
              </a:ext>
            </a:extLst>
          </p:cNvPr>
          <p:cNvSpPr txBox="1"/>
          <p:nvPr/>
        </p:nvSpPr>
        <p:spPr>
          <a:xfrm>
            <a:off x="101600" y="323850"/>
            <a:ext cx="591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Find </a:t>
            </a:r>
            <a:r>
              <a:rPr lang="en-US" sz="2400" i="1" dirty="0"/>
              <a:t>A</a:t>
            </a:r>
            <a:r>
              <a:rPr lang="en-US" sz="2400" i="1" baseline="-25000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</a:t>
            </a:r>
            <a:r>
              <a:rPr lang="en-US" sz="2400" i="1" baseline="-25000" dirty="0"/>
              <a:t>n</a:t>
            </a:r>
            <a:r>
              <a:rPr lang="en-US" sz="2400" dirty="0"/>
              <a:t> if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CDE7-8513-45C5-AB78-34FEF58224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482" y="3860799"/>
            <a:ext cx="5177068" cy="287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152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06416F-766C-4A5C-8FCD-C99125ED7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821" y="1302430"/>
            <a:ext cx="4683031" cy="2506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54F70-22A6-46AC-AACD-C5774037E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33" y="3978275"/>
            <a:ext cx="8601075" cy="628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3BAF6-9573-4281-ACE0-C99E91D820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6815" b="17078"/>
          <a:stretch/>
        </p:blipFill>
        <p:spPr>
          <a:xfrm>
            <a:off x="55100" y="217717"/>
            <a:ext cx="9434293" cy="979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29AF21-C6B5-45C1-85AE-96666617D7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119808"/>
            <a:ext cx="8994988" cy="87152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79AACC-E059-438C-AE99-CE74268DFB16}"/>
              </a:ext>
            </a:extLst>
          </p:cNvPr>
          <p:cNvSpPr/>
          <p:nvPr/>
        </p:nvSpPr>
        <p:spPr>
          <a:xfrm>
            <a:off x="153756" y="6455617"/>
            <a:ext cx="46076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6"/>
              </a:rPr>
              <a:t>https://mathinsight.org/greens_theorem_idea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839898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8947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8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8D754-954F-4B69-B079-48DAFD94C1CD}"/>
              </a:ext>
            </a:extLst>
          </p:cNvPr>
          <p:cNvGrpSpPr/>
          <p:nvPr/>
        </p:nvGrpSpPr>
        <p:grpSpPr>
          <a:xfrm>
            <a:off x="21248" y="1049571"/>
            <a:ext cx="9122752" cy="4638675"/>
            <a:chOff x="21248" y="1049571"/>
            <a:chExt cx="9122752" cy="46386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FBAEBC1-2339-4949-B02F-E8F016E2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9E215E5-2E75-4F4B-857C-450F5E2FD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41332EE-1228-4BBB-BFE0-802FFF759ACF}"/>
              </a:ext>
            </a:extLst>
          </p:cNvPr>
          <p:cNvSpPr/>
          <p:nvPr/>
        </p:nvSpPr>
        <p:spPr>
          <a:xfrm>
            <a:off x="60572" y="6412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72621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C0A2B511-EE84-4C3C-AEE8-92982D0925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41" y="114392"/>
            <a:ext cx="6285796" cy="329075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B6D2A0C-03A7-4832-9990-8217C13C3119}"/>
              </a:ext>
            </a:extLst>
          </p:cNvPr>
          <p:cNvGrpSpPr/>
          <p:nvPr/>
        </p:nvGrpSpPr>
        <p:grpSpPr>
          <a:xfrm>
            <a:off x="508882" y="3252996"/>
            <a:ext cx="7975159" cy="3605004"/>
            <a:chOff x="21248" y="1049571"/>
            <a:chExt cx="9122752" cy="46386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6CBDA1-6292-4BF6-BE70-C030B113C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48" y="1463039"/>
              <a:ext cx="4864943" cy="412577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C7931C3-0767-4D2C-B6D6-734F0AC2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14499" y="1049571"/>
              <a:ext cx="4929501" cy="4638675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784F6D0-6FD8-4F3C-93B0-B4C8C9E14566}"/>
              </a:ext>
            </a:extLst>
          </p:cNvPr>
          <p:cNvSpPr/>
          <p:nvPr/>
        </p:nvSpPr>
        <p:spPr>
          <a:xfrm>
            <a:off x="60572" y="6539984"/>
            <a:ext cx="45643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https://mathinsight.org/stokes_theorem_idea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53713C-AC70-43F4-9D2A-B1E21BF1BB49}"/>
              </a:ext>
            </a:extLst>
          </p:cNvPr>
          <p:cNvSpPr/>
          <p:nvPr/>
        </p:nvSpPr>
        <p:spPr>
          <a:xfrm>
            <a:off x="5166501" y="12792"/>
            <a:ext cx="39774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6"/>
              </a:rPr>
              <a:t>http://iamtechnical.com/right-hand-grip-rule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4902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C96DB4E6-ACBA-41F4-A22B-AECD2F0419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4921" y="1268200"/>
            <a:ext cx="4511970" cy="4537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CEB40A-3ED7-408B-8BBA-53A18B8F3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102" y="174518"/>
            <a:ext cx="3267075" cy="69532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63BC0B6-D7BD-4D2B-9665-36EB3C5AE54A}"/>
              </a:ext>
            </a:extLst>
          </p:cNvPr>
          <p:cNvGrpSpPr/>
          <p:nvPr/>
        </p:nvGrpSpPr>
        <p:grpSpPr>
          <a:xfrm>
            <a:off x="260493" y="1849847"/>
            <a:ext cx="4027862" cy="4016674"/>
            <a:chOff x="260493" y="1506947"/>
            <a:chExt cx="4027862" cy="4016674"/>
          </a:xfrm>
        </p:grpSpPr>
        <p:pic>
          <p:nvPicPr>
            <p:cNvPr id="14" name="Picture 13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943D1139-40FD-4855-8E5C-6B7B3A61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493" y="1506947"/>
              <a:ext cx="4027862" cy="4016674"/>
            </a:xfrm>
            <a:prstGeom prst="rect">
              <a:avLst/>
            </a:prstGeom>
          </p:spPr>
        </p:pic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DDD801E0-DE15-407C-8055-882AE547D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1C7E9CB5-744B-41AA-A1FE-31714A0E1A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D89799-8755-48F1-B90F-8F2B82F77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6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03"/>
    </mc:Choice>
    <mc:Fallback xmlns="">
      <p:transition spd="slow" advTm="30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0470773F-9B02-4A6C-B647-AE7E796097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8354" y="1603375"/>
            <a:ext cx="4309952" cy="43340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6734A-59B5-43BA-B1C4-8793E6C51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3487" y="0"/>
            <a:ext cx="3438525" cy="130492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E6C7EDA-3DE6-47A2-83C8-4E71F3C90DAE}"/>
              </a:ext>
            </a:extLst>
          </p:cNvPr>
          <p:cNvGrpSpPr/>
          <p:nvPr/>
        </p:nvGrpSpPr>
        <p:grpSpPr>
          <a:xfrm>
            <a:off x="165028" y="1987250"/>
            <a:ext cx="3937812" cy="3926874"/>
            <a:chOff x="347109" y="1453450"/>
            <a:chExt cx="3937812" cy="3926874"/>
          </a:xfrm>
        </p:grpSpPr>
        <p:pic>
          <p:nvPicPr>
            <p:cNvPr id="11" name="Picture 10" descr="A picture containing room&#10;&#10;Description automatically generated">
              <a:extLst>
                <a:ext uri="{FF2B5EF4-FFF2-40B4-BE49-F238E27FC236}">
                  <a16:creationId xmlns:a16="http://schemas.microsoft.com/office/drawing/2014/main" id="{5EB5BBA5-AE4E-4A72-9712-EB4DD45329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109" y="1453450"/>
              <a:ext cx="3937812" cy="3926874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B1F4B738-00C0-45AC-93C1-1458938E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167" y="3691270"/>
              <a:ext cx="1205023" cy="120502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A7A9B4C-F6E6-443A-977B-66FB5662F5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863" y="765940"/>
            <a:ext cx="1868488" cy="6394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10B978-92B0-4D0F-8BAE-E5B73B0505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1966" y="593055"/>
            <a:ext cx="2315192" cy="99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07"/>
    </mc:Choice>
    <mc:Fallback xmlns="">
      <p:transition spd="slow" advTm="2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4851</TotalTime>
  <Words>757</Words>
  <Application>Microsoft Office PowerPoint</Application>
  <PresentationFormat>On-screen Show (4:3)</PresentationFormat>
  <Paragraphs>85</Paragraphs>
  <Slides>51</Slides>
  <Notes>0</Notes>
  <HiddenSlides>2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proto</cp:lastModifiedBy>
  <cp:revision>69</cp:revision>
  <dcterms:created xsi:type="dcterms:W3CDTF">2020-04-23T18:35:18Z</dcterms:created>
  <dcterms:modified xsi:type="dcterms:W3CDTF">2020-04-27T20:21:04Z</dcterms:modified>
</cp:coreProperties>
</file>