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63" r:id="rId4"/>
    <p:sldId id="261" r:id="rId5"/>
    <p:sldId id="266" r:id="rId6"/>
    <p:sldId id="260" r:id="rId7"/>
    <p:sldId id="267" r:id="rId8"/>
    <p:sldId id="268" r:id="rId9"/>
    <p:sldId id="265" r:id="rId10"/>
    <p:sldId id="28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3" r:id="rId24"/>
    <p:sldId id="282" r:id="rId25"/>
    <p:sldId id="281" r:id="rId26"/>
    <p:sldId id="287" r:id="rId27"/>
    <p:sldId id="284"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5" d="100"/>
          <a:sy n="85" d="100"/>
        </p:scale>
        <p:origin x="340" y="60"/>
      </p:cViewPr>
      <p:guideLst/>
    </p:cSldViewPr>
  </p:slideViewPr>
  <p:notesTextViewPr>
    <p:cViewPr>
      <p:scale>
        <a:sx n="1" d="1"/>
        <a:sy n="1" d="1"/>
      </p:scale>
      <p:origin x="0" y="0"/>
    </p:cViewPr>
  </p:notesTextViewPr>
  <p:sorterViewPr>
    <p:cViewPr>
      <p:scale>
        <a:sx n="200" d="100"/>
        <a:sy n="200" d="100"/>
      </p:scale>
      <p:origin x="0" y="-30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0E0A05-D850-4B76-BCC5-65325F1D338B}"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68561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E0A05-D850-4B76-BCC5-65325F1D338B}"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172504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E0A05-D850-4B76-BCC5-65325F1D338B}"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18908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E0A05-D850-4B76-BCC5-65325F1D338B}"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176564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E0A05-D850-4B76-BCC5-65325F1D338B}"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11050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0E0A05-D850-4B76-BCC5-65325F1D338B}"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90427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0E0A05-D850-4B76-BCC5-65325F1D338B}"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294552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0E0A05-D850-4B76-BCC5-65325F1D338B}"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20241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E0A05-D850-4B76-BCC5-65325F1D338B}"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287303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E0A05-D850-4B76-BCC5-65325F1D338B}"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228677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E0A05-D850-4B76-BCC5-65325F1D338B}"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382EA-91D8-4061-A624-567FAB1819D0}" type="slidenum">
              <a:rPr lang="en-US" smtClean="0"/>
              <a:t>‹#›</a:t>
            </a:fld>
            <a:endParaRPr lang="en-US"/>
          </a:p>
        </p:txBody>
      </p:sp>
    </p:spTree>
    <p:extLst>
      <p:ext uri="{BB962C8B-B14F-4D97-AF65-F5344CB8AC3E}">
        <p14:creationId xmlns:p14="http://schemas.microsoft.com/office/powerpoint/2010/main" val="281501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E0A05-D850-4B76-BCC5-65325F1D338B}" type="datetimeFigureOut">
              <a:rPr lang="en-US" smtClean="0"/>
              <a:t>5/5/2015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382EA-91D8-4061-A624-567FAB1819D0}" type="slidenum">
              <a:rPr lang="en-US" smtClean="0"/>
              <a:t>‹#›</a:t>
            </a:fld>
            <a:endParaRPr lang="en-US"/>
          </a:p>
        </p:txBody>
      </p:sp>
    </p:spTree>
    <p:extLst>
      <p:ext uri="{BB962C8B-B14F-4D97-AF65-F5344CB8AC3E}">
        <p14:creationId xmlns:p14="http://schemas.microsoft.com/office/powerpoint/2010/main" val="403112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uww.edu/Documents/urp/rui/cameron.pdf"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nsf.gov/crssprgm/reu/reu_contacts.jsp"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fastlane.nsf.gov/servlet/FastLane.A1FormSe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uww.edu/Documents/urp/rui/ProjectSummary-KC.pdf" TargetMode="External"/><Relationship Id="rId2" Type="http://schemas.openxmlformats.org/officeDocument/2006/relationships/hyperlink" Target="http://www.uww.edu/Documents/urp/rui/ProjectSummaryfromRUI2101-MW.pd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9636"/>
            <a:ext cx="9295002" cy="369332"/>
          </a:xfrm>
          <a:prstGeom prst="rect">
            <a:avLst/>
          </a:prstGeom>
        </p:spPr>
        <p:txBody>
          <a:bodyPr wrap="square">
            <a:spAutoFit/>
          </a:bodyPr>
          <a:lstStyle/>
          <a:p>
            <a:r>
              <a:rPr lang="en-US" dirty="0" smtClean="0"/>
              <a:t>http://www.nsf.gov/funding/pgm_list.jsp?ord=date&amp;org=NSF&amp;sel_org=MPS&amp;status=1&amp;x=9&amp;y=11</a:t>
            </a:r>
            <a:endParaRPr lang="en-US" dirty="0"/>
          </a:p>
        </p:txBody>
      </p:sp>
      <p:pic>
        <p:nvPicPr>
          <p:cNvPr id="5" name="Picture 4"/>
          <p:cNvPicPr>
            <a:picLocks noChangeAspect="1"/>
          </p:cNvPicPr>
          <p:nvPr/>
        </p:nvPicPr>
        <p:blipFill>
          <a:blip r:embed="rId2"/>
          <a:stretch>
            <a:fillRect/>
          </a:stretch>
        </p:blipFill>
        <p:spPr>
          <a:xfrm>
            <a:off x="0" y="827981"/>
            <a:ext cx="9144000" cy="6030019"/>
          </a:xfrm>
          <a:prstGeom prst="rect">
            <a:avLst/>
          </a:prstGeom>
        </p:spPr>
      </p:pic>
    </p:spTree>
    <p:extLst>
      <p:ext uri="{BB962C8B-B14F-4D97-AF65-F5344CB8AC3E}">
        <p14:creationId xmlns:p14="http://schemas.microsoft.com/office/powerpoint/2010/main" val="321359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18" y="388708"/>
            <a:ext cx="7948073" cy="1569660"/>
          </a:xfrm>
          <a:prstGeom prst="rect">
            <a:avLst/>
          </a:prstGeom>
        </p:spPr>
        <p:txBody>
          <a:bodyPr wrap="none">
            <a:spAutoFit/>
          </a:bodyPr>
          <a:lstStyle/>
          <a:p>
            <a:r>
              <a:rPr lang="en-US" sz="2400" b="1" dirty="0" smtClean="0"/>
              <a:t>References Cited </a:t>
            </a:r>
            <a:r>
              <a:rPr lang="en-US" sz="2400" dirty="0" smtClean="0"/>
              <a:t>– no page limit.</a:t>
            </a:r>
          </a:p>
          <a:p>
            <a:endParaRPr lang="en-US" sz="2400" dirty="0"/>
          </a:p>
          <a:p>
            <a:r>
              <a:rPr lang="en-US" sz="2400" dirty="0" smtClean="0"/>
              <a:t>If your references (or lack of) show that you aren’t sufficiently </a:t>
            </a:r>
          </a:p>
          <a:p>
            <a:r>
              <a:rPr lang="en-US" sz="2400" dirty="0" smtClean="0"/>
              <a:t>familiar with the field, you are unlikely to be funded.</a:t>
            </a:r>
            <a:endParaRPr lang="en-US" sz="2400" dirty="0"/>
          </a:p>
        </p:txBody>
      </p:sp>
    </p:spTree>
    <p:extLst>
      <p:ext uri="{BB962C8B-B14F-4D97-AF65-F5344CB8AC3E}">
        <p14:creationId xmlns:p14="http://schemas.microsoft.com/office/powerpoint/2010/main" val="337117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17190"/>
            <a:ext cx="9144000" cy="6020308"/>
          </a:xfrm>
          <a:prstGeom prst="rect">
            <a:avLst/>
          </a:prstGeom>
        </p:spPr>
      </p:pic>
    </p:spTree>
    <p:extLst>
      <p:ext uri="{BB962C8B-B14F-4D97-AF65-F5344CB8AC3E}">
        <p14:creationId xmlns:p14="http://schemas.microsoft.com/office/powerpoint/2010/main" val="3119747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008" y="-1617"/>
            <a:ext cx="8826107" cy="6858000"/>
          </a:xfrm>
          <a:prstGeom prst="rect">
            <a:avLst/>
          </a:prstGeom>
        </p:spPr>
      </p:pic>
    </p:spTree>
    <p:extLst>
      <p:ext uri="{BB962C8B-B14F-4D97-AF65-F5344CB8AC3E}">
        <p14:creationId xmlns:p14="http://schemas.microsoft.com/office/powerpoint/2010/main" val="398585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1" y="366320"/>
            <a:ext cx="9144000" cy="5993649"/>
          </a:xfrm>
          <a:prstGeom prst="rect">
            <a:avLst/>
          </a:prstGeom>
        </p:spPr>
      </p:pic>
    </p:spTree>
    <p:extLst>
      <p:ext uri="{BB962C8B-B14F-4D97-AF65-F5344CB8AC3E}">
        <p14:creationId xmlns:p14="http://schemas.microsoft.com/office/powerpoint/2010/main" val="2926554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24138"/>
            <a:ext cx="9144000" cy="5803039"/>
          </a:xfrm>
          <a:prstGeom prst="rect">
            <a:avLst/>
          </a:prstGeom>
        </p:spPr>
      </p:pic>
    </p:spTree>
    <p:extLst>
      <p:ext uri="{BB962C8B-B14F-4D97-AF65-F5344CB8AC3E}">
        <p14:creationId xmlns:p14="http://schemas.microsoft.com/office/powerpoint/2010/main" val="102949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9406"/>
            <a:ext cx="9144000" cy="5851420"/>
          </a:xfrm>
          <a:prstGeom prst="rect">
            <a:avLst/>
          </a:prstGeom>
        </p:spPr>
      </p:pic>
    </p:spTree>
    <p:extLst>
      <p:ext uri="{BB962C8B-B14F-4D97-AF65-F5344CB8AC3E}">
        <p14:creationId xmlns:p14="http://schemas.microsoft.com/office/powerpoint/2010/main" val="1094125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89"/>
            <a:ext cx="9144000" cy="6873384"/>
          </a:xfrm>
          <a:prstGeom prst="rect">
            <a:avLst/>
          </a:prstGeom>
        </p:spPr>
      </p:pic>
    </p:spTree>
    <p:extLst>
      <p:ext uri="{BB962C8B-B14F-4D97-AF65-F5344CB8AC3E}">
        <p14:creationId xmlns:p14="http://schemas.microsoft.com/office/powerpoint/2010/main" val="2976525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95519"/>
            <a:ext cx="9144000" cy="4556647"/>
          </a:xfrm>
          <a:prstGeom prst="rect">
            <a:avLst/>
          </a:prstGeom>
        </p:spPr>
      </p:pic>
    </p:spTree>
    <p:extLst>
      <p:ext uri="{BB962C8B-B14F-4D97-AF65-F5344CB8AC3E}">
        <p14:creationId xmlns:p14="http://schemas.microsoft.com/office/powerpoint/2010/main" val="2850143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0908" y="789813"/>
            <a:ext cx="14173200" cy="4874293"/>
          </a:xfrm>
          <a:prstGeom prst="rect">
            <a:avLst/>
          </a:prstGeom>
        </p:spPr>
      </p:pic>
    </p:spTree>
    <p:extLst>
      <p:ext uri="{BB962C8B-B14F-4D97-AF65-F5344CB8AC3E}">
        <p14:creationId xmlns:p14="http://schemas.microsoft.com/office/powerpoint/2010/main" val="3026286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9" y="111371"/>
            <a:ext cx="9144000" cy="5583040"/>
          </a:xfrm>
          <a:prstGeom prst="rect">
            <a:avLst/>
          </a:prstGeom>
        </p:spPr>
      </p:pic>
      <p:sp>
        <p:nvSpPr>
          <p:cNvPr id="3" name="TextBox 2"/>
          <p:cNvSpPr txBox="1"/>
          <p:nvPr/>
        </p:nvSpPr>
        <p:spPr>
          <a:xfrm>
            <a:off x="1568741" y="5931016"/>
            <a:ext cx="6073629" cy="461665"/>
          </a:xfrm>
          <a:prstGeom prst="rect">
            <a:avLst/>
          </a:prstGeom>
          <a:solidFill>
            <a:schemeClr val="accent4">
              <a:lumMod val="20000"/>
              <a:lumOff val="80000"/>
            </a:schemeClr>
          </a:solidFill>
        </p:spPr>
        <p:txBody>
          <a:bodyPr wrap="square" rtlCol="0">
            <a:spAutoFit/>
          </a:bodyPr>
          <a:lstStyle/>
          <a:p>
            <a:r>
              <a:rPr lang="en-US" sz="2400" dirty="0" smtClean="0"/>
              <a:t>Examples:  Computational, Office, Teaching, …</a:t>
            </a:r>
          </a:p>
        </p:txBody>
      </p:sp>
    </p:spTree>
    <p:extLst>
      <p:ext uri="{BB962C8B-B14F-4D97-AF65-F5344CB8AC3E}">
        <p14:creationId xmlns:p14="http://schemas.microsoft.com/office/powerpoint/2010/main" val="52329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73801"/>
            <a:ext cx="9219501" cy="369332"/>
          </a:xfrm>
          <a:prstGeom prst="rect">
            <a:avLst/>
          </a:prstGeom>
        </p:spPr>
        <p:txBody>
          <a:bodyPr wrap="square">
            <a:spAutoFit/>
          </a:bodyPr>
          <a:lstStyle/>
          <a:p>
            <a:r>
              <a:rPr lang="en-US" dirty="0" smtClean="0"/>
              <a:t>http://www.nsf.gov/funding/pgm_summ.jsp?pims_id=5517&amp;org=NSF&amp;sel_org=MPS&amp;from=fund</a:t>
            </a:r>
            <a:endParaRPr lang="en-US" dirty="0"/>
          </a:p>
        </p:txBody>
      </p:sp>
      <p:pic>
        <p:nvPicPr>
          <p:cNvPr id="4" name="Picture 3"/>
          <p:cNvPicPr>
            <a:picLocks noChangeAspect="1"/>
          </p:cNvPicPr>
          <p:nvPr/>
        </p:nvPicPr>
        <p:blipFill>
          <a:blip r:embed="rId2"/>
          <a:stretch>
            <a:fillRect/>
          </a:stretch>
        </p:blipFill>
        <p:spPr>
          <a:xfrm>
            <a:off x="0" y="559266"/>
            <a:ext cx="9144000" cy="5612292"/>
          </a:xfrm>
          <a:prstGeom prst="rect">
            <a:avLst/>
          </a:prstGeom>
        </p:spPr>
      </p:pic>
      <p:sp>
        <p:nvSpPr>
          <p:cNvPr id="5" name="Oval 4"/>
          <p:cNvSpPr/>
          <p:nvPr/>
        </p:nvSpPr>
        <p:spPr>
          <a:xfrm>
            <a:off x="2575420" y="5687736"/>
            <a:ext cx="1988191" cy="7046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630723" y="6040073"/>
            <a:ext cx="2466363" cy="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8389" y="4491570"/>
            <a:ext cx="9144000" cy="2366430"/>
          </a:xfrm>
          <a:prstGeom prst="rect">
            <a:avLst/>
          </a:prstGeom>
        </p:spPr>
      </p:pic>
      <p:sp>
        <p:nvSpPr>
          <p:cNvPr id="9" name="TextBox 8"/>
          <p:cNvSpPr txBox="1"/>
          <p:nvPr/>
        </p:nvSpPr>
        <p:spPr>
          <a:xfrm>
            <a:off x="5863904" y="5869191"/>
            <a:ext cx="3473042" cy="523220"/>
          </a:xfrm>
          <a:prstGeom prst="rect">
            <a:avLst/>
          </a:prstGeom>
          <a:noFill/>
        </p:spPr>
        <p:txBody>
          <a:bodyPr wrap="square" rtlCol="0">
            <a:spAutoFit/>
          </a:bodyPr>
          <a:lstStyle/>
          <a:p>
            <a:r>
              <a:rPr lang="en-US" sz="2800" dirty="0" smtClean="0"/>
              <a:t>At bottom of page</a:t>
            </a:r>
            <a:endParaRPr lang="en-US" sz="2800" dirty="0"/>
          </a:p>
        </p:txBody>
      </p:sp>
      <p:cxnSp>
        <p:nvCxnSpPr>
          <p:cNvPr id="10" name="Straight Arrow Connector 9"/>
          <p:cNvCxnSpPr/>
          <p:nvPr/>
        </p:nvCxnSpPr>
        <p:spPr>
          <a:xfrm>
            <a:off x="6233020" y="4840448"/>
            <a:ext cx="1082180" cy="1028743"/>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79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89964"/>
            <a:ext cx="9144000" cy="5382959"/>
          </a:xfrm>
          <a:prstGeom prst="rect">
            <a:avLst/>
          </a:prstGeom>
        </p:spPr>
      </p:pic>
    </p:spTree>
    <p:extLst>
      <p:ext uri="{BB962C8B-B14F-4D97-AF65-F5344CB8AC3E}">
        <p14:creationId xmlns:p14="http://schemas.microsoft.com/office/powerpoint/2010/main" val="90302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83" y="123630"/>
            <a:ext cx="2762295" cy="369332"/>
          </a:xfrm>
          <a:prstGeom prst="rect">
            <a:avLst/>
          </a:prstGeom>
        </p:spPr>
        <p:txBody>
          <a:bodyPr wrap="none">
            <a:spAutoFit/>
          </a:bodyPr>
          <a:lstStyle/>
          <a:p>
            <a:r>
              <a:rPr lang="en-US" b="1" i="0" dirty="0" smtClean="0">
                <a:solidFill>
                  <a:srgbClr val="324674"/>
                </a:solidFill>
                <a:effectLst/>
                <a:latin typeface="Verdana" panose="020B0604030504040204" pitchFamily="34" charset="0"/>
              </a:rPr>
              <a:t>Biographical Sketch</a:t>
            </a:r>
            <a:endParaRPr lang="en-US" dirty="0"/>
          </a:p>
        </p:txBody>
      </p:sp>
      <p:sp>
        <p:nvSpPr>
          <p:cNvPr id="5" name="Rectangle 4"/>
          <p:cNvSpPr/>
          <p:nvPr/>
        </p:nvSpPr>
        <p:spPr>
          <a:xfrm>
            <a:off x="151003" y="457418"/>
            <a:ext cx="8992998" cy="6401753"/>
          </a:xfrm>
          <a:prstGeom prst="rect">
            <a:avLst/>
          </a:prstGeom>
        </p:spPr>
        <p:txBody>
          <a:bodyPr wrap="square">
            <a:spAutoFit/>
          </a:bodyPr>
          <a:lstStyle/>
          <a:p>
            <a:r>
              <a:rPr lang="en-US" sz="2000" dirty="0" smtClean="0"/>
              <a:t>(a)	Professional Preparation</a:t>
            </a:r>
          </a:p>
          <a:p>
            <a:endParaRPr lang="en-US" sz="1200" dirty="0" smtClean="0"/>
          </a:p>
          <a:p>
            <a:r>
              <a:rPr lang="en-US" sz="2000" dirty="0" smtClean="0"/>
              <a:t>A list of the individual’s undergraduate and graduate education and postdoctoral training (including location) as indicated below:</a:t>
            </a:r>
          </a:p>
          <a:p>
            <a:endParaRPr lang="en-US" sz="1400" dirty="0" smtClean="0"/>
          </a:p>
          <a:p>
            <a:r>
              <a:rPr lang="en-US" sz="2000" dirty="0" smtClean="0"/>
              <a:t>Undergraduate Institution(s)	Location	          Major	Degree &amp; Year</a:t>
            </a:r>
          </a:p>
          <a:p>
            <a:r>
              <a:rPr lang="en-US" sz="2000" dirty="0" smtClean="0"/>
              <a:t>Graduate Institution(s)		Location	          Major	Degree &amp; Year</a:t>
            </a:r>
          </a:p>
          <a:p>
            <a:r>
              <a:rPr lang="en-US" sz="2000" dirty="0" smtClean="0"/>
              <a:t>Postdoctoral Institution(s)		Location	          Area	Inclusive Dates (years)</a:t>
            </a:r>
          </a:p>
          <a:p>
            <a:endParaRPr lang="en-US" sz="2000" dirty="0" smtClean="0"/>
          </a:p>
          <a:p>
            <a:r>
              <a:rPr lang="en-US" sz="2000" dirty="0" smtClean="0"/>
              <a:t>(b)	Appointments</a:t>
            </a:r>
          </a:p>
          <a:p>
            <a:endParaRPr lang="en-US" sz="1200" dirty="0" smtClean="0"/>
          </a:p>
          <a:p>
            <a:r>
              <a:rPr lang="en-US" sz="2000" dirty="0" smtClean="0"/>
              <a:t>A list, in reverse chronological order, of all the individual's academic/professional appointments beginning with the current appointment.</a:t>
            </a:r>
          </a:p>
          <a:p>
            <a:endParaRPr lang="en-US" sz="2000" dirty="0" smtClean="0"/>
          </a:p>
          <a:p>
            <a:pPr marL="457200" indent="-457200">
              <a:buAutoNum type="alphaLcParenBoth" startAt="3"/>
            </a:pPr>
            <a:r>
              <a:rPr lang="en-US" sz="2000" dirty="0" smtClean="0"/>
              <a:t>Products</a:t>
            </a:r>
          </a:p>
          <a:p>
            <a:pPr marL="457200" indent="-457200">
              <a:buAutoNum type="alphaLcParenBoth" startAt="3"/>
            </a:pPr>
            <a:endParaRPr lang="en-US" sz="1200" dirty="0"/>
          </a:p>
          <a:p>
            <a:pPr marL="971550" lvl="1" indent="-514350">
              <a:buAutoNum type="romanLcParenBoth"/>
            </a:pPr>
            <a:r>
              <a:rPr lang="en-US" sz="2000" dirty="0" smtClean="0"/>
              <a:t>up </a:t>
            </a:r>
            <a:r>
              <a:rPr lang="en-US" sz="2000" dirty="0"/>
              <a:t>to five products most closely related to the proposed project; and </a:t>
            </a:r>
            <a:endParaRPr lang="en-US" sz="2000" dirty="0" smtClean="0"/>
          </a:p>
          <a:p>
            <a:pPr marL="971550" lvl="1" indent="-514350">
              <a:buAutoNum type="romanLcParenBoth"/>
            </a:pPr>
            <a:r>
              <a:rPr lang="en-US" sz="2000" dirty="0" smtClean="0"/>
              <a:t>up </a:t>
            </a:r>
            <a:r>
              <a:rPr lang="en-US" sz="2000" dirty="0"/>
              <a:t>to five other significant products, whether or not related to the </a:t>
            </a:r>
            <a:r>
              <a:rPr lang="en-US" sz="2000" dirty="0" smtClean="0"/>
              <a:t>proposed </a:t>
            </a:r>
            <a:r>
              <a:rPr lang="en-US" sz="2000" dirty="0"/>
              <a:t>project. </a:t>
            </a:r>
            <a:endParaRPr lang="en-US" sz="2000" dirty="0" smtClean="0"/>
          </a:p>
          <a:p>
            <a:pPr marL="971550" lvl="1" indent="-514350">
              <a:buAutoNum type="romanLcParenBoth"/>
            </a:pPr>
            <a:endParaRPr lang="en-US" sz="1100" dirty="0" smtClean="0"/>
          </a:p>
          <a:p>
            <a:r>
              <a:rPr lang="en-US" sz="2000" dirty="0" smtClean="0"/>
              <a:t>Acceptable </a:t>
            </a:r>
            <a:r>
              <a:rPr lang="en-US" sz="2000" dirty="0"/>
              <a:t>products must be citable and accessible including but not limited to publications, data sets, software, patents, and copyrights.</a:t>
            </a:r>
          </a:p>
        </p:txBody>
      </p:sp>
      <p:sp>
        <p:nvSpPr>
          <p:cNvPr id="6" name="TextBox 5"/>
          <p:cNvSpPr txBox="1"/>
          <p:nvPr/>
        </p:nvSpPr>
        <p:spPr>
          <a:xfrm>
            <a:off x="3033778" y="31297"/>
            <a:ext cx="3447876" cy="461665"/>
          </a:xfrm>
          <a:prstGeom prst="rect">
            <a:avLst/>
          </a:prstGeom>
          <a:noFill/>
        </p:spPr>
        <p:txBody>
          <a:bodyPr wrap="square" rtlCol="0">
            <a:spAutoFit/>
          </a:bodyPr>
          <a:lstStyle/>
          <a:p>
            <a:r>
              <a:rPr lang="en-US" sz="2400" dirty="0" smtClean="0"/>
              <a:t>(2 pages max, usually)</a:t>
            </a:r>
          </a:p>
        </p:txBody>
      </p:sp>
    </p:spTree>
    <p:extLst>
      <p:ext uri="{BB962C8B-B14F-4D97-AF65-F5344CB8AC3E}">
        <p14:creationId xmlns:p14="http://schemas.microsoft.com/office/powerpoint/2010/main" val="347363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226" y="82353"/>
            <a:ext cx="8783273" cy="6740307"/>
          </a:xfrm>
          <a:prstGeom prst="rect">
            <a:avLst/>
          </a:prstGeom>
        </p:spPr>
        <p:txBody>
          <a:bodyPr wrap="square">
            <a:spAutoFit/>
          </a:bodyPr>
          <a:lstStyle/>
          <a:p>
            <a:r>
              <a:rPr lang="en-US" sz="2400" b="1" i="0" dirty="0" smtClean="0">
                <a:solidFill>
                  <a:srgbClr val="324674"/>
                </a:solidFill>
                <a:effectLst/>
              </a:rPr>
              <a:t>d) Synergistic Activities</a:t>
            </a:r>
            <a:endParaRPr lang="en-US" sz="2400" b="0" i="0" dirty="0" smtClean="0">
              <a:solidFill>
                <a:srgbClr val="324674"/>
              </a:solidFill>
              <a:effectLst/>
            </a:endParaRPr>
          </a:p>
          <a:p>
            <a:r>
              <a:rPr lang="en-US" sz="2400" b="0" i="0" dirty="0" smtClean="0">
                <a:solidFill>
                  <a:srgbClr val="324674"/>
                </a:solidFill>
                <a:effectLst/>
              </a:rPr>
              <a:t>A list of up to five examples that demonstrate the broader impact of the individual’s professional and scholarly activities that focuses on the integration and transfer of knowledge as well as its creation. Examples could include, among others: innovations in teaching and training (e.g., development of curricular materials and pedagogical methods); contributions to the science of learning; development and/or refinement of research tools; computation methodologies, and algorithms for problem-solving; development of databases to support research and education; broadening the participation of groups underrepresented in STEM; and service to the scientific and engineering community outside of the individual’s immediate organization.</a:t>
            </a:r>
          </a:p>
          <a:p>
            <a:endParaRPr lang="en-US" sz="800" b="0" i="0" dirty="0" smtClean="0">
              <a:solidFill>
                <a:srgbClr val="324674"/>
              </a:solidFill>
              <a:effectLst/>
            </a:endParaRPr>
          </a:p>
          <a:p>
            <a:r>
              <a:rPr lang="en-US" sz="2400" b="1" i="0" dirty="0" smtClean="0">
                <a:solidFill>
                  <a:srgbClr val="324674"/>
                </a:solidFill>
                <a:effectLst/>
              </a:rPr>
              <a:t>(e) Collaborators &amp; Other Affiliations</a:t>
            </a:r>
          </a:p>
          <a:p>
            <a:pPr marL="742950" lvl="1" indent="-285750">
              <a:buFont typeface="Arial" panose="020B0604020202020204" pitchFamily="34" charset="0"/>
              <a:buChar char="•"/>
            </a:pPr>
            <a:r>
              <a:rPr lang="en-US" sz="2400" i="0" dirty="0" smtClean="0">
                <a:solidFill>
                  <a:srgbClr val="324674"/>
                </a:solidFill>
                <a:effectLst/>
              </a:rPr>
              <a:t>Collaborators and Co-Editors</a:t>
            </a:r>
          </a:p>
          <a:p>
            <a:pPr marL="742950" lvl="1" indent="-285750">
              <a:buFont typeface="Arial" panose="020B0604020202020204" pitchFamily="34" charset="0"/>
              <a:buChar char="•"/>
            </a:pPr>
            <a:r>
              <a:rPr lang="en-US" sz="2400" i="0" dirty="0" smtClean="0">
                <a:solidFill>
                  <a:srgbClr val="324674"/>
                </a:solidFill>
                <a:effectLst/>
              </a:rPr>
              <a:t>Graduate Advisors and Postdoctoral Sponsors. </a:t>
            </a:r>
          </a:p>
          <a:p>
            <a:pPr marL="742950" lvl="1" indent="-285750">
              <a:buFont typeface="Arial" panose="020B0604020202020204" pitchFamily="34" charset="0"/>
              <a:buChar char="•"/>
            </a:pPr>
            <a:r>
              <a:rPr lang="en-US" sz="2400" i="0" dirty="0" smtClean="0">
                <a:solidFill>
                  <a:srgbClr val="324674"/>
                </a:solidFill>
                <a:effectLst/>
              </a:rPr>
              <a:t>Thesis Advisor and Postgraduate-Scholar Sponsor. </a:t>
            </a:r>
            <a:endParaRPr lang="en-US" sz="2400" i="0" dirty="0">
              <a:solidFill>
                <a:srgbClr val="324674"/>
              </a:solidFill>
              <a:effectLst/>
            </a:endParaRPr>
          </a:p>
        </p:txBody>
      </p:sp>
    </p:spTree>
    <p:extLst>
      <p:ext uri="{BB962C8B-B14F-4D97-AF65-F5344CB8AC3E}">
        <p14:creationId xmlns:p14="http://schemas.microsoft.com/office/powerpoint/2010/main" val="7980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18644"/>
            <a:ext cx="9144000" cy="5522071"/>
          </a:xfrm>
          <a:prstGeom prst="rect">
            <a:avLst/>
          </a:prstGeom>
        </p:spPr>
      </p:pic>
    </p:spTree>
    <p:extLst>
      <p:ext uri="{BB962C8B-B14F-4D97-AF65-F5344CB8AC3E}">
        <p14:creationId xmlns:p14="http://schemas.microsoft.com/office/powerpoint/2010/main" val="2760235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58566"/>
            <a:ext cx="9144000" cy="3686541"/>
          </a:xfrm>
          <a:prstGeom prst="rect">
            <a:avLst/>
          </a:prstGeom>
        </p:spPr>
      </p:pic>
    </p:spTree>
    <p:extLst>
      <p:ext uri="{BB962C8B-B14F-4D97-AF65-F5344CB8AC3E}">
        <p14:creationId xmlns:p14="http://schemas.microsoft.com/office/powerpoint/2010/main" val="2842455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7346221"/>
          </a:xfrm>
          <a:prstGeom prst="rect">
            <a:avLst/>
          </a:prstGeom>
        </p:spPr>
      </p:pic>
    </p:spTree>
    <p:extLst>
      <p:ext uri="{BB962C8B-B14F-4D97-AF65-F5344CB8AC3E}">
        <p14:creationId xmlns:p14="http://schemas.microsoft.com/office/powerpoint/2010/main" val="3677127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2111"/>
            <a:ext cx="9144000" cy="7920111"/>
          </a:xfrm>
          <a:prstGeom prst="rect">
            <a:avLst/>
          </a:prstGeom>
        </p:spPr>
      </p:pic>
    </p:spTree>
    <p:extLst>
      <p:ext uri="{BB962C8B-B14F-4D97-AF65-F5344CB8AC3E}">
        <p14:creationId xmlns:p14="http://schemas.microsoft.com/office/powerpoint/2010/main" val="3442559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43" y="211181"/>
            <a:ext cx="9144000" cy="6646819"/>
          </a:xfrm>
          <a:prstGeom prst="rect">
            <a:avLst/>
          </a:prstGeom>
        </p:spPr>
      </p:pic>
      <p:sp>
        <p:nvSpPr>
          <p:cNvPr id="3" name="Rectangle 2"/>
          <p:cNvSpPr/>
          <p:nvPr/>
        </p:nvSpPr>
        <p:spPr>
          <a:xfrm>
            <a:off x="297808" y="0"/>
            <a:ext cx="8409964" cy="369332"/>
          </a:xfrm>
          <a:prstGeom prst="rect">
            <a:avLst/>
          </a:prstGeom>
        </p:spPr>
        <p:txBody>
          <a:bodyPr wrap="square">
            <a:spAutoFit/>
          </a:bodyPr>
          <a:lstStyle/>
          <a:p>
            <a:r>
              <a:rPr lang="en-US" dirty="0" smtClean="0">
                <a:hlinkClick r:id="rId3"/>
              </a:rPr>
              <a:t>http://www.uww.edu/Documents/urp/rui/cameron.pdf</a:t>
            </a:r>
            <a:r>
              <a:rPr lang="en-US" dirty="0" smtClean="0"/>
              <a:t>      Vicki Cameron August 2009 </a:t>
            </a:r>
            <a:endParaRPr lang="en-US" dirty="0"/>
          </a:p>
        </p:txBody>
      </p:sp>
    </p:spTree>
    <p:extLst>
      <p:ext uri="{BB962C8B-B14F-4D97-AF65-F5344CB8AC3E}">
        <p14:creationId xmlns:p14="http://schemas.microsoft.com/office/powerpoint/2010/main" val="2297936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727" y="251669"/>
            <a:ext cx="8506437" cy="6370975"/>
          </a:xfrm>
          <a:prstGeom prst="rect">
            <a:avLst/>
          </a:prstGeom>
          <a:noFill/>
        </p:spPr>
        <p:txBody>
          <a:bodyPr wrap="square" rtlCol="0">
            <a:spAutoFit/>
          </a:bodyPr>
          <a:lstStyle/>
          <a:p>
            <a:r>
              <a:rPr lang="en-US" sz="2400" dirty="0" smtClean="0"/>
              <a:t>When reviewing 15 proposals, which are read first:</a:t>
            </a:r>
          </a:p>
          <a:p>
            <a:endParaRPr lang="en-US" sz="2400" dirty="0"/>
          </a:p>
          <a:p>
            <a:pPr marL="342900" indent="-342900">
              <a:lnSpc>
                <a:spcPct val="150000"/>
              </a:lnSpc>
              <a:buFont typeface="Arial" panose="020B0604020202020204" pitchFamily="34" charset="0"/>
              <a:buChar char="•"/>
            </a:pPr>
            <a:r>
              <a:rPr lang="en-US" sz="2400" dirty="0" smtClean="0"/>
              <a:t>Those most related to reviewers research area.</a:t>
            </a:r>
          </a:p>
          <a:p>
            <a:pPr marL="342900" indent="-342900">
              <a:lnSpc>
                <a:spcPct val="150000"/>
              </a:lnSpc>
              <a:buFont typeface="Arial" panose="020B0604020202020204" pitchFamily="34" charset="0"/>
              <a:buChar char="•"/>
            </a:pPr>
            <a:r>
              <a:rPr lang="en-US" sz="2400" dirty="0" smtClean="0"/>
              <a:t>Those with interesting titles.</a:t>
            </a:r>
          </a:p>
          <a:p>
            <a:pPr>
              <a:lnSpc>
                <a:spcPct val="150000"/>
              </a:lnSpc>
            </a:pPr>
            <a:endParaRPr lang="en-US" sz="800" dirty="0" smtClean="0"/>
          </a:p>
          <a:p>
            <a:pPr marL="342900" indent="-342900">
              <a:buFont typeface="Arial" panose="020B0604020202020204" pitchFamily="34" charset="0"/>
              <a:buChar char="•"/>
            </a:pPr>
            <a:r>
              <a:rPr lang="en-US" sz="2400" dirty="0" smtClean="0"/>
              <a:t>Nicely formatted with good size font, section heading, lots of figures with good figure captions.</a:t>
            </a:r>
          </a:p>
          <a:p>
            <a:pPr marL="342900" indent="-342900">
              <a:lnSpc>
                <a:spcPct val="150000"/>
              </a:lnSpc>
              <a:buFont typeface="Arial" panose="020B0604020202020204" pitchFamily="34" charset="0"/>
              <a:buChar char="•"/>
            </a:pPr>
            <a:r>
              <a:rPr lang="en-US" sz="2400" dirty="0" smtClean="0"/>
              <a:t>Well written.</a:t>
            </a:r>
          </a:p>
          <a:p>
            <a:endParaRPr lang="en-US" sz="2400" dirty="0" smtClean="0"/>
          </a:p>
          <a:p>
            <a:r>
              <a:rPr lang="en-US" sz="2400" dirty="0" smtClean="0"/>
              <a:t>Those that are read last:</a:t>
            </a:r>
          </a:p>
          <a:p>
            <a:endParaRPr lang="en-US" sz="2400" dirty="0"/>
          </a:p>
          <a:p>
            <a:r>
              <a:rPr lang="en-US" sz="2400" dirty="0" smtClean="0"/>
              <a:t>Small font, overly technical, no figures, no figure captions, poor formatting, small font, </a:t>
            </a:r>
            <a:r>
              <a:rPr lang="en-US" sz="2000" dirty="0" smtClean="0"/>
              <a:t>small font</a:t>
            </a:r>
            <a:r>
              <a:rPr lang="en-US" sz="2400" dirty="0" smtClean="0"/>
              <a:t>, </a:t>
            </a:r>
            <a:r>
              <a:rPr lang="en-US" sz="1600" dirty="0" smtClean="0"/>
              <a:t>small font</a:t>
            </a:r>
            <a:r>
              <a:rPr lang="en-US" sz="2400" dirty="0" smtClean="0"/>
              <a:t>, …</a:t>
            </a:r>
          </a:p>
          <a:p>
            <a:endParaRPr lang="en-US" sz="2400" dirty="0"/>
          </a:p>
          <a:p>
            <a:r>
              <a:rPr lang="en-US" sz="2400" dirty="0" smtClean="0"/>
              <a:t>Note that your proposal will be read by both experts in your field as well as non-experts.  You must satisfy both audiences.</a:t>
            </a:r>
            <a:endParaRPr lang="en-US" sz="2400" dirty="0"/>
          </a:p>
        </p:txBody>
      </p:sp>
    </p:spTree>
    <p:extLst>
      <p:ext uri="{BB962C8B-B14F-4D97-AF65-F5344CB8AC3E}">
        <p14:creationId xmlns:p14="http://schemas.microsoft.com/office/powerpoint/2010/main" val="54437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73801"/>
            <a:ext cx="9219501" cy="369332"/>
          </a:xfrm>
          <a:prstGeom prst="rect">
            <a:avLst/>
          </a:prstGeom>
        </p:spPr>
        <p:txBody>
          <a:bodyPr wrap="square">
            <a:spAutoFit/>
          </a:bodyPr>
          <a:lstStyle/>
          <a:p>
            <a:r>
              <a:rPr lang="en-US" dirty="0" smtClean="0"/>
              <a:t>http://www.nsf.gov/funding/pgm_summ.jsp?pims_id=5517&amp;org=NSF&amp;sel_org=MPS&amp;from=fund</a:t>
            </a:r>
            <a:endParaRPr lang="en-US" dirty="0"/>
          </a:p>
        </p:txBody>
      </p:sp>
      <p:pic>
        <p:nvPicPr>
          <p:cNvPr id="4" name="Picture 3"/>
          <p:cNvPicPr>
            <a:picLocks noChangeAspect="1"/>
          </p:cNvPicPr>
          <p:nvPr/>
        </p:nvPicPr>
        <p:blipFill>
          <a:blip r:embed="rId2"/>
          <a:stretch>
            <a:fillRect/>
          </a:stretch>
        </p:blipFill>
        <p:spPr>
          <a:xfrm>
            <a:off x="0" y="559266"/>
            <a:ext cx="9144000" cy="5612292"/>
          </a:xfrm>
          <a:prstGeom prst="rect">
            <a:avLst/>
          </a:prstGeom>
        </p:spPr>
      </p:pic>
      <p:sp>
        <p:nvSpPr>
          <p:cNvPr id="5" name="Oval 4"/>
          <p:cNvSpPr/>
          <p:nvPr/>
        </p:nvSpPr>
        <p:spPr>
          <a:xfrm>
            <a:off x="2575420" y="5687736"/>
            <a:ext cx="1988191" cy="7046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630723" y="6040073"/>
            <a:ext cx="2466363" cy="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78978"/>
            <a:ext cx="9144000" cy="5374934"/>
          </a:xfrm>
          <a:prstGeom prst="rect">
            <a:avLst/>
          </a:prstGeom>
        </p:spPr>
      </p:pic>
      <p:sp>
        <p:nvSpPr>
          <p:cNvPr id="3" name="Rectangle 2"/>
          <p:cNvSpPr/>
          <p:nvPr/>
        </p:nvSpPr>
        <p:spPr>
          <a:xfrm>
            <a:off x="348142" y="186466"/>
            <a:ext cx="8166683" cy="369332"/>
          </a:xfrm>
          <a:prstGeom prst="rect">
            <a:avLst/>
          </a:prstGeom>
        </p:spPr>
        <p:txBody>
          <a:bodyPr wrap="square">
            <a:spAutoFit/>
          </a:bodyPr>
          <a:lstStyle/>
          <a:p>
            <a:r>
              <a:rPr lang="en-US" dirty="0" smtClean="0"/>
              <a:t>http://www.nsf.gov/pubs/policydocs/pappguide/nsf15001/gpg_index.jsp</a:t>
            </a:r>
            <a:endParaRPr lang="en-US" dirty="0"/>
          </a:p>
        </p:txBody>
      </p:sp>
    </p:spTree>
    <p:extLst>
      <p:ext uri="{BB962C8B-B14F-4D97-AF65-F5344CB8AC3E}">
        <p14:creationId xmlns:p14="http://schemas.microsoft.com/office/powerpoint/2010/main" val="223571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69" y="-83766"/>
            <a:ext cx="8758106" cy="6924973"/>
          </a:xfrm>
          <a:prstGeom prst="rect">
            <a:avLst/>
          </a:prstGeom>
        </p:spPr>
        <p:txBody>
          <a:bodyPr wrap="square">
            <a:spAutoFit/>
          </a:bodyPr>
          <a:lstStyle/>
          <a:p>
            <a:pPr>
              <a:lnSpc>
                <a:spcPct val="150000"/>
              </a:lnSpc>
            </a:pPr>
            <a:r>
              <a:rPr lang="en-US" sz="2400" b="1" i="0" dirty="0" smtClean="0">
                <a:solidFill>
                  <a:srgbClr val="000000"/>
                </a:solidFill>
                <a:effectLst/>
              </a:rPr>
              <a:t>Parts of an NSF proposal:</a:t>
            </a:r>
          </a:p>
          <a:p>
            <a:pPr>
              <a:lnSpc>
                <a:spcPct val="150000"/>
              </a:lnSpc>
            </a:pPr>
            <a:r>
              <a:rPr lang="en-US" sz="2400" dirty="0" smtClean="0"/>
              <a:t>a.	Cover Sheet</a:t>
            </a:r>
          </a:p>
          <a:p>
            <a:pPr>
              <a:lnSpc>
                <a:spcPct val="150000"/>
              </a:lnSpc>
            </a:pPr>
            <a:r>
              <a:rPr lang="en-US" sz="2400" dirty="0" smtClean="0"/>
              <a:t>b.	Project Summary</a:t>
            </a:r>
          </a:p>
          <a:p>
            <a:pPr>
              <a:lnSpc>
                <a:spcPct val="150000"/>
              </a:lnSpc>
            </a:pPr>
            <a:r>
              <a:rPr lang="en-US" sz="2400" dirty="0" smtClean="0"/>
              <a:t>c.	Table of Contents</a:t>
            </a:r>
          </a:p>
          <a:p>
            <a:pPr>
              <a:lnSpc>
                <a:spcPct val="150000"/>
              </a:lnSpc>
            </a:pPr>
            <a:r>
              <a:rPr lang="en-US" sz="2400" dirty="0" smtClean="0"/>
              <a:t>d.	Project Description</a:t>
            </a:r>
          </a:p>
          <a:p>
            <a:pPr>
              <a:lnSpc>
                <a:spcPct val="150000"/>
              </a:lnSpc>
            </a:pPr>
            <a:r>
              <a:rPr lang="en-US" sz="2400" dirty="0" smtClean="0"/>
              <a:t>e.	References Cited</a:t>
            </a:r>
          </a:p>
          <a:p>
            <a:pPr>
              <a:lnSpc>
                <a:spcPct val="150000"/>
              </a:lnSpc>
            </a:pPr>
            <a:r>
              <a:rPr lang="en-US" sz="2400" dirty="0" smtClean="0"/>
              <a:t>f.	Biographical Sketch(</a:t>
            </a:r>
            <a:r>
              <a:rPr lang="en-US" sz="2400" dirty="0" err="1" smtClean="0"/>
              <a:t>es</a:t>
            </a:r>
            <a:r>
              <a:rPr lang="en-US" sz="2400" dirty="0" smtClean="0"/>
              <a:t>)</a:t>
            </a:r>
          </a:p>
          <a:p>
            <a:pPr>
              <a:lnSpc>
                <a:spcPct val="150000"/>
              </a:lnSpc>
            </a:pPr>
            <a:r>
              <a:rPr lang="en-US" sz="2400" dirty="0" smtClean="0"/>
              <a:t>g.	Budget and Budget Justification</a:t>
            </a:r>
          </a:p>
          <a:p>
            <a:pPr>
              <a:lnSpc>
                <a:spcPct val="150000"/>
              </a:lnSpc>
            </a:pPr>
            <a:r>
              <a:rPr lang="en-US" sz="2400" dirty="0" smtClean="0"/>
              <a:t>h.	Current and Pending Support</a:t>
            </a:r>
          </a:p>
          <a:p>
            <a:pPr>
              <a:lnSpc>
                <a:spcPct val="150000"/>
              </a:lnSpc>
            </a:pPr>
            <a:r>
              <a:rPr lang="en-US" sz="2400" dirty="0" err="1" smtClean="0"/>
              <a:t>i</a:t>
            </a:r>
            <a:r>
              <a:rPr lang="en-US" sz="2400" dirty="0" smtClean="0"/>
              <a:t>.	Facilities, Equipment and Other Resources</a:t>
            </a:r>
          </a:p>
          <a:p>
            <a:pPr>
              <a:lnSpc>
                <a:spcPct val="150000"/>
              </a:lnSpc>
            </a:pPr>
            <a:r>
              <a:rPr lang="en-US" sz="2400" dirty="0" smtClean="0"/>
              <a:t>j.	Special Information and Supplementary Documentation</a:t>
            </a:r>
          </a:p>
          <a:p>
            <a:pPr lvl="4"/>
            <a:r>
              <a:rPr lang="en-US" sz="2400" dirty="0" smtClean="0"/>
              <a:t>Data Management Plan</a:t>
            </a:r>
          </a:p>
          <a:p>
            <a:pPr lvl="4"/>
            <a:r>
              <a:rPr lang="en-US" sz="2400" dirty="0" smtClean="0"/>
              <a:t>Postdoctoral Mentoring Plan (if applicable)</a:t>
            </a:r>
            <a:endParaRPr lang="en-US" sz="2400" dirty="0"/>
          </a:p>
        </p:txBody>
      </p:sp>
    </p:spTree>
    <p:extLst>
      <p:ext uri="{BB962C8B-B14F-4D97-AF65-F5344CB8AC3E}">
        <p14:creationId xmlns:p14="http://schemas.microsoft.com/office/powerpoint/2010/main" val="332604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367" y="140408"/>
            <a:ext cx="8903040" cy="6509474"/>
          </a:xfrm>
          <a:prstGeom prst="rect">
            <a:avLst/>
          </a:prstGeom>
        </p:spPr>
        <p:txBody>
          <a:bodyPr wrap="square">
            <a:spAutoFit/>
          </a:bodyPr>
          <a:lstStyle/>
          <a:p>
            <a:pPr algn="ctr"/>
            <a:r>
              <a:rPr lang="en-US" sz="2400" b="1" i="0" dirty="0" smtClean="0">
                <a:solidFill>
                  <a:srgbClr val="000000"/>
                </a:solidFill>
                <a:effectLst/>
              </a:rPr>
              <a:t>Parts of an NSF proposal:</a:t>
            </a:r>
          </a:p>
          <a:p>
            <a:pPr algn="ctr"/>
            <a:endParaRPr lang="en-US" sz="900" b="1" i="0" dirty="0" smtClean="0">
              <a:solidFill>
                <a:srgbClr val="000000"/>
              </a:solidFill>
              <a:effectLst/>
            </a:endParaRPr>
          </a:p>
          <a:p>
            <a:r>
              <a:rPr lang="en-US" sz="2400" b="1" dirty="0" smtClean="0">
                <a:solidFill>
                  <a:srgbClr val="000000"/>
                </a:solidFill>
              </a:rPr>
              <a:t>Cover Pages</a:t>
            </a:r>
            <a:endParaRPr lang="en-US" sz="2400" b="1" i="0" dirty="0">
              <a:solidFill>
                <a:srgbClr val="000000"/>
              </a:solidFill>
              <a:effectLst/>
            </a:endParaRPr>
          </a:p>
          <a:p>
            <a:r>
              <a:rPr lang="en-US" sz="2400" b="1" dirty="0" smtClean="0">
                <a:solidFill>
                  <a:srgbClr val="000000"/>
                </a:solidFill>
              </a:rPr>
              <a:t>List of suggested Reviewers</a:t>
            </a:r>
            <a:endParaRPr lang="en-US" sz="1100" b="1" dirty="0">
              <a:solidFill>
                <a:srgbClr val="000000"/>
              </a:solidFill>
            </a:endParaRPr>
          </a:p>
          <a:p>
            <a:r>
              <a:rPr lang="en-US" sz="2400" b="1" i="0" dirty="0" smtClean="0">
                <a:solidFill>
                  <a:srgbClr val="000000"/>
                </a:solidFill>
                <a:effectLst/>
              </a:rPr>
              <a:t>Project Summary</a:t>
            </a:r>
            <a:r>
              <a:rPr lang="en-US" sz="2400" b="0" i="0" dirty="0" smtClean="0">
                <a:solidFill>
                  <a:srgbClr val="000000"/>
                </a:solidFill>
                <a:effectLst/>
              </a:rPr>
              <a:t> (limited to one page)</a:t>
            </a:r>
            <a:endParaRPr lang="en-US" sz="2400" dirty="0">
              <a:solidFill>
                <a:srgbClr val="000000"/>
              </a:solidFill>
            </a:endParaRPr>
          </a:p>
          <a:p>
            <a:r>
              <a:rPr lang="en-US" sz="2400" b="1" dirty="0"/>
              <a:t>Project </a:t>
            </a:r>
            <a:r>
              <a:rPr lang="en-US" sz="2400" b="1" dirty="0" smtClean="0"/>
              <a:t>Description </a:t>
            </a:r>
            <a:r>
              <a:rPr lang="en-US" sz="2400" dirty="0" smtClean="0"/>
              <a:t>(must </a:t>
            </a:r>
            <a:r>
              <a:rPr lang="en-US" sz="2400" dirty="0"/>
              <a:t>not exceed 15 </a:t>
            </a:r>
            <a:r>
              <a:rPr lang="en-US" sz="2400" dirty="0" smtClean="0"/>
              <a:t>pages).</a:t>
            </a:r>
            <a:endParaRPr lang="en-US" sz="2400" dirty="0"/>
          </a:p>
          <a:p>
            <a:r>
              <a:rPr lang="en-US" sz="2400" b="1" dirty="0"/>
              <a:t>References </a:t>
            </a:r>
            <a:r>
              <a:rPr lang="en-US" sz="2400" b="1" dirty="0" smtClean="0"/>
              <a:t>Cited</a:t>
            </a:r>
            <a:r>
              <a:rPr lang="en-US" sz="2400" b="1" dirty="0"/>
              <a:t> </a:t>
            </a:r>
            <a:r>
              <a:rPr lang="en-US" sz="2400" dirty="0" smtClean="0"/>
              <a:t>– no page limit.</a:t>
            </a:r>
            <a:endParaRPr lang="en-US" sz="2400" dirty="0"/>
          </a:p>
          <a:p>
            <a:r>
              <a:rPr lang="en-US" sz="2400" b="1" dirty="0"/>
              <a:t>Biographical </a:t>
            </a:r>
            <a:r>
              <a:rPr lang="en-US" sz="2400" b="1" dirty="0" smtClean="0"/>
              <a:t>Sketches </a:t>
            </a:r>
            <a:r>
              <a:rPr lang="en-US" sz="2400" b="0" i="0" dirty="0" smtClean="0">
                <a:solidFill>
                  <a:srgbClr val="000000"/>
                </a:solidFill>
                <a:effectLst/>
              </a:rPr>
              <a:t>(limited to two pages, usually)</a:t>
            </a:r>
            <a:endParaRPr lang="en-US" sz="2400" b="1" dirty="0"/>
          </a:p>
          <a:p>
            <a:r>
              <a:rPr lang="en-US" sz="2400" b="1" dirty="0" smtClean="0"/>
              <a:t>Budget </a:t>
            </a:r>
            <a:r>
              <a:rPr lang="en-US" sz="2400" dirty="0" smtClean="0"/>
              <a:t>(include </a:t>
            </a:r>
            <a:r>
              <a:rPr lang="en-US" sz="2400" dirty="0"/>
              <a:t>Budget </a:t>
            </a:r>
            <a:r>
              <a:rPr lang="en-US" sz="2400" dirty="0" smtClean="0"/>
              <a:t>Justification).</a:t>
            </a:r>
          </a:p>
          <a:p>
            <a:r>
              <a:rPr lang="en-US" sz="2400" dirty="0" smtClean="0"/>
              <a:t>When </a:t>
            </a:r>
            <a:r>
              <a:rPr lang="en-US" sz="2400" dirty="0"/>
              <a:t>preparing proposals, PIs are encouraged to contact the appropriate disciplinary REU program </a:t>
            </a:r>
            <a:r>
              <a:rPr lang="en-US" sz="2400" dirty="0" smtClean="0"/>
              <a:t>officer (see</a:t>
            </a:r>
            <a:r>
              <a:rPr lang="en-US" sz="2400" dirty="0"/>
              <a:t> </a:t>
            </a:r>
            <a:endParaRPr lang="en-US" sz="2400" dirty="0" smtClean="0"/>
          </a:p>
          <a:p>
            <a:r>
              <a:rPr lang="en-US" sz="2400" dirty="0" smtClean="0">
                <a:hlinkClick r:id="rId2"/>
              </a:rPr>
              <a:t>http</a:t>
            </a:r>
            <a:r>
              <a:rPr lang="en-US" sz="2400" dirty="0">
                <a:hlinkClick r:id="rId2"/>
              </a:rPr>
              <a:t>://www.nsf.gov/crssprgm/reu/reu_contacts.jsp</a:t>
            </a:r>
            <a:r>
              <a:rPr lang="en-US" sz="2400" dirty="0"/>
              <a:t>) with any questions about the budget or the appropriateness of charges in it</a:t>
            </a:r>
            <a:r>
              <a:rPr lang="en-US" sz="2400" dirty="0" smtClean="0"/>
              <a:t>.</a:t>
            </a:r>
            <a:endParaRPr lang="en-US" sz="1200" dirty="0"/>
          </a:p>
          <a:p>
            <a:r>
              <a:rPr lang="en-US" sz="2400" b="1" dirty="0"/>
              <a:t>Current and Pending Support</a:t>
            </a:r>
            <a:r>
              <a:rPr lang="en-US" sz="2400" b="1" dirty="0" smtClean="0"/>
              <a:t>.</a:t>
            </a:r>
          </a:p>
          <a:p>
            <a:r>
              <a:rPr lang="en-US" sz="2400" b="1" dirty="0"/>
              <a:t>Facilities, Equipment, and Other Resources.</a:t>
            </a:r>
          </a:p>
          <a:p>
            <a:r>
              <a:rPr lang="en-US" sz="2400" b="1" dirty="0"/>
              <a:t>Supplementary Documentation</a:t>
            </a:r>
            <a:r>
              <a:rPr lang="en-US" sz="2400" dirty="0" smtClean="0"/>
              <a:t>.</a:t>
            </a:r>
          </a:p>
          <a:p>
            <a:r>
              <a:rPr lang="en-US" sz="2400" dirty="0" smtClean="0"/>
              <a:t>E.g. Data Management, Post-doc Mentoring, Letters </a:t>
            </a:r>
            <a:r>
              <a:rPr lang="en-US" sz="2400" dirty="0"/>
              <a:t>of </a:t>
            </a:r>
            <a:r>
              <a:rPr lang="en-US" sz="2400" dirty="0" smtClean="0"/>
              <a:t>collaboration.</a:t>
            </a:r>
          </a:p>
          <a:p>
            <a:r>
              <a:rPr lang="en-US" sz="2400" b="1" dirty="0" smtClean="0"/>
              <a:t>Program specific requirements</a:t>
            </a:r>
            <a:endParaRPr lang="en-US" sz="2400" dirty="0"/>
          </a:p>
        </p:txBody>
      </p:sp>
    </p:spTree>
    <p:extLst>
      <p:ext uri="{BB962C8B-B14F-4D97-AF65-F5344CB8AC3E}">
        <p14:creationId xmlns:p14="http://schemas.microsoft.com/office/powerpoint/2010/main" val="250299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06" y="956826"/>
            <a:ext cx="9144000" cy="4685312"/>
          </a:xfrm>
          <a:prstGeom prst="rect">
            <a:avLst/>
          </a:prstGeom>
        </p:spPr>
      </p:pic>
      <p:sp>
        <p:nvSpPr>
          <p:cNvPr id="3" name="Rectangle 2"/>
          <p:cNvSpPr/>
          <p:nvPr/>
        </p:nvSpPr>
        <p:spPr>
          <a:xfrm>
            <a:off x="473977" y="186466"/>
            <a:ext cx="6597941" cy="646331"/>
          </a:xfrm>
          <a:prstGeom prst="rect">
            <a:avLst/>
          </a:prstGeom>
        </p:spPr>
        <p:txBody>
          <a:bodyPr wrap="square">
            <a:spAutoFit/>
          </a:bodyPr>
          <a:lstStyle/>
          <a:p>
            <a:r>
              <a:rPr lang="en-US" dirty="0" smtClean="0">
                <a:hlinkClick r:id="rId3"/>
              </a:rPr>
              <a:t>https://www.fastlane.nsf.gov/servlet/FastLane.A1FormSel</a:t>
            </a:r>
            <a:endParaRPr lang="en-US" dirty="0" smtClean="0"/>
          </a:p>
          <a:p>
            <a:endParaRPr lang="en-US" dirty="0"/>
          </a:p>
        </p:txBody>
      </p:sp>
    </p:spTree>
    <p:extLst>
      <p:ext uri="{BB962C8B-B14F-4D97-AF65-F5344CB8AC3E}">
        <p14:creationId xmlns:p14="http://schemas.microsoft.com/office/powerpoint/2010/main" val="382765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82136"/>
            <a:ext cx="9144000" cy="5793062"/>
          </a:xfrm>
          <a:prstGeom prst="rect">
            <a:avLst/>
          </a:prstGeom>
        </p:spPr>
      </p:pic>
      <p:sp>
        <p:nvSpPr>
          <p:cNvPr id="4" name="TextBox 3"/>
          <p:cNvSpPr txBox="1"/>
          <p:nvPr/>
        </p:nvSpPr>
        <p:spPr>
          <a:xfrm>
            <a:off x="54529" y="0"/>
            <a:ext cx="9034942" cy="1200329"/>
          </a:xfrm>
          <a:prstGeom prst="rect">
            <a:avLst/>
          </a:prstGeom>
          <a:solidFill>
            <a:schemeClr val="accent4">
              <a:lumMod val="20000"/>
              <a:lumOff val="80000"/>
            </a:schemeClr>
          </a:solidFill>
          <a:ln>
            <a:solidFill>
              <a:srgbClr val="C00000"/>
            </a:solidFill>
          </a:ln>
        </p:spPr>
        <p:txBody>
          <a:bodyPr wrap="square" rtlCol="0">
            <a:spAutoFit/>
          </a:bodyPr>
          <a:lstStyle/>
          <a:p>
            <a:r>
              <a:rPr lang="en-US" sz="2400" dirty="0" smtClean="0"/>
              <a:t>Including a list of suggested reviewers may help program officers to determine possible reviewers for your proposal.  Having an expert in your field advocating for your proposal can be very helpful</a:t>
            </a:r>
            <a:endParaRPr lang="en-US" sz="2400" dirty="0"/>
          </a:p>
        </p:txBody>
      </p:sp>
    </p:spTree>
    <p:extLst>
      <p:ext uri="{BB962C8B-B14F-4D97-AF65-F5344CB8AC3E}">
        <p14:creationId xmlns:p14="http://schemas.microsoft.com/office/powerpoint/2010/main" val="207799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900" y="526301"/>
            <a:ext cx="8699176" cy="6494085"/>
          </a:xfrm>
          <a:prstGeom prst="rect">
            <a:avLst/>
          </a:prstGeom>
        </p:spPr>
        <p:txBody>
          <a:bodyPr wrap="none">
            <a:spAutoFit/>
          </a:bodyPr>
          <a:lstStyle/>
          <a:p>
            <a:r>
              <a:rPr lang="en-US" sz="2400" b="1" i="0" dirty="0" smtClean="0">
                <a:solidFill>
                  <a:srgbClr val="000000"/>
                </a:solidFill>
                <a:effectLst/>
              </a:rPr>
              <a:t>Project Summary</a:t>
            </a:r>
            <a:r>
              <a:rPr lang="en-US" sz="2400" b="0" i="0" dirty="0" smtClean="0">
                <a:solidFill>
                  <a:srgbClr val="000000"/>
                </a:solidFill>
                <a:effectLst/>
              </a:rPr>
              <a:t> </a:t>
            </a:r>
          </a:p>
          <a:p>
            <a:r>
              <a:rPr lang="en-US" sz="2400" dirty="0">
                <a:solidFill>
                  <a:srgbClr val="000000"/>
                </a:solidFill>
              </a:rPr>
              <a:t>L</a:t>
            </a:r>
            <a:r>
              <a:rPr lang="en-US" sz="2400" b="0" i="0" dirty="0" smtClean="0">
                <a:solidFill>
                  <a:srgbClr val="000000"/>
                </a:solidFill>
                <a:effectLst/>
              </a:rPr>
              <a:t>imited to one page, </a:t>
            </a:r>
          </a:p>
          <a:p>
            <a:r>
              <a:rPr lang="en-US" sz="2400" dirty="0" smtClean="0"/>
              <a:t>character </a:t>
            </a:r>
            <a:r>
              <a:rPr lang="en-US" sz="2400" dirty="0"/>
              <a:t>limit is 4,600 </a:t>
            </a:r>
            <a:r>
              <a:rPr lang="en-US" sz="2400" dirty="0" smtClean="0"/>
              <a:t>characters</a:t>
            </a:r>
            <a:endParaRPr lang="en-US" sz="2400" b="0" i="0" dirty="0" smtClean="0">
              <a:solidFill>
                <a:srgbClr val="000000"/>
              </a:solidFill>
              <a:effectLst/>
            </a:endParaRPr>
          </a:p>
          <a:p>
            <a:endParaRPr lang="en-US" sz="2400" dirty="0">
              <a:solidFill>
                <a:srgbClr val="000000"/>
              </a:solidFill>
            </a:endParaRPr>
          </a:p>
          <a:p>
            <a:r>
              <a:rPr lang="en-US" sz="2400" dirty="0" smtClean="0">
                <a:solidFill>
                  <a:srgbClr val="000000"/>
                </a:solidFill>
              </a:rPr>
              <a:t>Audience:  General, not specialized.</a:t>
            </a:r>
          </a:p>
          <a:p>
            <a:endParaRPr lang="en-US" sz="2400" dirty="0" smtClean="0">
              <a:solidFill>
                <a:srgbClr val="000000"/>
              </a:solidFill>
            </a:endParaRPr>
          </a:p>
          <a:p>
            <a:r>
              <a:rPr lang="en-US" sz="2400" dirty="0" smtClean="0">
                <a:solidFill>
                  <a:srgbClr val="000000"/>
                </a:solidFill>
              </a:rPr>
              <a:t>Must include </a:t>
            </a:r>
          </a:p>
          <a:p>
            <a:pPr marL="342900" indent="-342900">
              <a:lnSpc>
                <a:spcPct val="150000"/>
              </a:lnSpc>
              <a:buFont typeface="Arial" panose="020B0604020202020204" pitchFamily="34" charset="0"/>
              <a:buChar char="•"/>
            </a:pPr>
            <a:r>
              <a:rPr lang="en-US" sz="2400" dirty="0" smtClean="0">
                <a:solidFill>
                  <a:srgbClr val="000000"/>
                </a:solidFill>
              </a:rPr>
              <a:t>Overview, </a:t>
            </a:r>
          </a:p>
          <a:p>
            <a:pPr marL="342900" indent="-342900">
              <a:lnSpc>
                <a:spcPct val="150000"/>
              </a:lnSpc>
              <a:buFont typeface="Arial" panose="020B0604020202020204" pitchFamily="34" charset="0"/>
              <a:buChar char="•"/>
            </a:pPr>
            <a:r>
              <a:rPr lang="en-US" sz="2400" dirty="0" smtClean="0"/>
              <a:t>Intellectual merit, and </a:t>
            </a:r>
          </a:p>
          <a:p>
            <a:pPr marL="342900" indent="-342900">
              <a:lnSpc>
                <a:spcPct val="150000"/>
              </a:lnSpc>
              <a:buFont typeface="Arial" panose="020B0604020202020204" pitchFamily="34" charset="0"/>
              <a:buChar char="•"/>
            </a:pPr>
            <a:r>
              <a:rPr lang="en-US" sz="2400" dirty="0" smtClean="0"/>
              <a:t>broader impact.</a:t>
            </a:r>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r>
              <a:rPr lang="en-US" sz="2400" dirty="0" smtClean="0">
                <a:solidFill>
                  <a:srgbClr val="000000"/>
                </a:solidFill>
              </a:rPr>
              <a:t>Samples:  </a:t>
            </a:r>
            <a:endParaRPr lang="en-US" sz="2400" dirty="0">
              <a:solidFill>
                <a:srgbClr val="000000"/>
              </a:solidFill>
            </a:endParaRPr>
          </a:p>
          <a:p>
            <a:r>
              <a:rPr lang="en-US" sz="2000" dirty="0" smtClean="0">
                <a:solidFill>
                  <a:srgbClr val="000000"/>
                </a:solidFill>
                <a:hlinkClick r:id="rId2"/>
              </a:rPr>
              <a:t>http://www.uww.edu/Documents/urp/rui/ProjectSummaryfromRUI2101-MW.pdf</a:t>
            </a:r>
            <a:endParaRPr lang="en-US" sz="2000" dirty="0" smtClean="0">
              <a:solidFill>
                <a:srgbClr val="000000"/>
              </a:solidFill>
            </a:endParaRPr>
          </a:p>
          <a:p>
            <a:r>
              <a:rPr lang="en-US" sz="2400" dirty="0" smtClean="0">
                <a:solidFill>
                  <a:srgbClr val="000000"/>
                </a:solidFill>
                <a:hlinkClick r:id="rId3"/>
              </a:rPr>
              <a:t>http://www.uww.edu/Documents/urp/rui/ProjectSummary-KC.pdf</a:t>
            </a:r>
            <a:endParaRPr lang="en-US" sz="2400" dirty="0" smtClean="0">
              <a:solidFill>
                <a:srgbClr val="000000"/>
              </a:solidFill>
            </a:endParaRPr>
          </a:p>
          <a:p>
            <a:endParaRPr lang="en-US" sz="2400" dirty="0">
              <a:solidFill>
                <a:srgbClr val="000000"/>
              </a:solidFill>
            </a:endParaRPr>
          </a:p>
        </p:txBody>
      </p:sp>
      <p:pic>
        <p:nvPicPr>
          <p:cNvPr id="3" name="Picture 2"/>
          <p:cNvPicPr>
            <a:picLocks noChangeAspect="1"/>
          </p:cNvPicPr>
          <p:nvPr/>
        </p:nvPicPr>
        <p:blipFill>
          <a:blip r:embed="rId4"/>
          <a:stretch>
            <a:fillRect/>
          </a:stretch>
        </p:blipFill>
        <p:spPr>
          <a:xfrm>
            <a:off x="5216001" y="357274"/>
            <a:ext cx="6217920" cy="5561864"/>
          </a:xfrm>
          <a:prstGeom prst="rect">
            <a:avLst/>
          </a:prstGeom>
        </p:spPr>
      </p:pic>
    </p:spTree>
    <p:extLst>
      <p:ext uri="{BB962C8B-B14F-4D97-AF65-F5344CB8AC3E}">
        <p14:creationId xmlns:p14="http://schemas.microsoft.com/office/powerpoint/2010/main" val="2608403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2400" b="1" i="0" dirty="0" smtClean="0">
            <a:solidFill>
              <a:srgbClr val="000000"/>
            </a:solidFill>
            <a:effectLst/>
            <a:latin typeface="Arial" panose="020B0604020202020204" pitchFamily="34" charset="0"/>
          </a:defRPr>
        </a:defPPr>
      </a:lstStyle>
    </a:spDef>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373</Words>
  <Application>Microsoft Office PowerPoint</Application>
  <PresentationFormat>On-screen Show (4:3)</PresentationFormat>
  <Paragraphs>97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Isabel K</dc:creator>
  <cp:lastModifiedBy>Darcy, Isabel K</cp:lastModifiedBy>
  <cp:revision>26</cp:revision>
  <dcterms:created xsi:type="dcterms:W3CDTF">2015-05-06T04:17:25Z</dcterms:created>
  <dcterms:modified xsi:type="dcterms:W3CDTF">2015-05-06T08:40:23Z</dcterms:modified>
</cp:coreProperties>
</file>