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97" r:id="rId3"/>
    <p:sldId id="298" r:id="rId4"/>
    <p:sldId id="299" r:id="rId5"/>
    <p:sldId id="300" r:id="rId6"/>
    <p:sldId id="301" r:id="rId7"/>
    <p:sldId id="302" r:id="rId8"/>
    <p:sldId id="258" r:id="rId9"/>
    <p:sldId id="259" r:id="rId10"/>
    <p:sldId id="266" r:id="rId11"/>
    <p:sldId id="260" r:id="rId12"/>
    <p:sldId id="270" r:id="rId13"/>
    <p:sldId id="267" r:id="rId14"/>
    <p:sldId id="261" r:id="rId15"/>
    <p:sldId id="288" r:id="rId16"/>
    <p:sldId id="304" r:id="rId17"/>
    <p:sldId id="271" r:id="rId18"/>
    <p:sldId id="303" r:id="rId19"/>
    <p:sldId id="263" r:id="rId20"/>
    <p:sldId id="289" r:id="rId21"/>
    <p:sldId id="291"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84" autoAdjust="0"/>
    <p:restoredTop sz="94660"/>
  </p:normalViewPr>
  <p:slideViewPr>
    <p:cSldViewPr snapToGrid="0">
      <p:cViewPr>
        <p:scale>
          <a:sx n="83" d="100"/>
          <a:sy n="83" d="100"/>
        </p:scale>
        <p:origin x="476" y="104"/>
      </p:cViewPr>
      <p:guideLst/>
    </p:cSldViewPr>
  </p:slideViewPr>
  <p:notesTextViewPr>
    <p:cViewPr>
      <p:scale>
        <a:sx n="1" d="1"/>
        <a:sy n="1" d="1"/>
      </p:scale>
      <p:origin x="0" y="0"/>
    </p:cViewPr>
  </p:notesTextViewPr>
  <p:sorterViewPr>
    <p:cViewPr>
      <p:scale>
        <a:sx n="130" d="100"/>
        <a:sy n="130" d="100"/>
      </p:scale>
      <p:origin x="0" y="-100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F70035-CDF7-41AA-A205-6A5FC0775ADA}"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1637B-0B08-46B8-800D-67286C8242EE}" type="slidenum">
              <a:rPr lang="en-US" smtClean="0"/>
              <a:t>‹#›</a:t>
            </a:fld>
            <a:endParaRPr lang="en-US"/>
          </a:p>
        </p:txBody>
      </p:sp>
    </p:spTree>
    <p:extLst>
      <p:ext uri="{BB962C8B-B14F-4D97-AF65-F5344CB8AC3E}">
        <p14:creationId xmlns:p14="http://schemas.microsoft.com/office/powerpoint/2010/main" val="343772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F70035-CDF7-41AA-A205-6A5FC0775ADA}"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1637B-0B08-46B8-800D-67286C8242EE}" type="slidenum">
              <a:rPr lang="en-US" smtClean="0"/>
              <a:t>‹#›</a:t>
            </a:fld>
            <a:endParaRPr lang="en-US"/>
          </a:p>
        </p:txBody>
      </p:sp>
    </p:spTree>
    <p:extLst>
      <p:ext uri="{BB962C8B-B14F-4D97-AF65-F5344CB8AC3E}">
        <p14:creationId xmlns:p14="http://schemas.microsoft.com/office/powerpoint/2010/main" val="822241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F70035-CDF7-41AA-A205-6A5FC0775ADA}"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1637B-0B08-46B8-800D-67286C8242EE}" type="slidenum">
              <a:rPr lang="en-US" smtClean="0"/>
              <a:t>‹#›</a:t>
            </a:fld>
            <a:endParaRPr lang="en-US"/>
          </a:p>
        </p:txBody>
      </p:sp>
    </p:spTree>
    <p:extLst>
      <p:ext uri="{BB962C8B-B14F-4D97-AF65-F5344CB8AC3E}">
        <p14:creationId xmlns:p14="http://schemas.microsoft.com/office/powerpoint/2010/main" val="96310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F70035-CDF7-41AA-A205-6A5FC0775ADA}"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1637B-0B08-46B8-800D-67286C8242EE}" type="slidenum">
              <a:rPr lang="en-US" smtClean="0"/>
              <a:t>‹#›</a:t>
            </a:fld>
            <a:endParaRPr lang="en-US"/>
          </a:p>
        </p:txBody>
      </p:sp>
    </p:spTree>
    <p:extLst>
      <p:ext uri="{BB962C8B-B14F-4D97-AF65-F5344CB8AC3E}">
        <p14:creationId xmlns:p14="http://schemas.microsoft.com/office/powerpoint/2010/main" val="356696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F70035-CDF7-41AA-A205-6A5FC0775ADA}"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1637B-0B08-46B8-800D-67286C8242EE}" type="slidenum">
              <a:rPr lang="en-US" smtClean="0"/>
              <a:t>‹#›</a:t>
            </a:fld>
            <a:endParaRPr lang="en-US"/>
          </a:p>
        </p:txBody>
      </p:sp>
    </p:spTree>
    <p:extLst>
      <p:ext uri="{BB962C8B-B14F-4D97-AF65-F5344CB8AC3E}">
        <p14:creationId xmlns:p14="http://schemas.microsoft.com/office/powerpoint/2010/main" val="421771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F70035-CDF7-41AA-A205-6A5FC0775ADA}" type="datetimeFigureOut">
              <a:rPr lang="en-US" smtClean="0"/>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1637B-0B08-46B8-800D-67286C8242EE}" type="slidenum">
              <a:rPr lang="en-US" smtClean="0"/>
              <a:t>‹#›</a:t>
            </a:fld>
            <a:endParaRPr lang="en-US"/>
          </a:p>
        </p:txBody>
      </p:sp>
    </p:spTree>
    <p:extLst>
      <p:ext uri="{BB962C8B-B14F-4D97-AF65-F5344CB8AC3E}">
        <p14:creationId xmlns:p14="http://schemas.microsoft.com/office/powerpoint/2010/main" val="201716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F70035-CDF7-41AA-A205-6A5FC0775ADA}" type="datetimeFigureOut">
              <a:rPr lang="en-US" smtClean="0"/>
              <a:t>4/30/2015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B1637B-0B08-46B8-800D-67286C8242EE}" type="slidenum">
              <a:rPr lang="en-US" smtClean="0"/>
              <a:t>‹#›</a:t>
            </a:fld>
            <a:endParaRPr lang="en-US"/>
          </a:p>
        </p:txBody>
      </p:sp>
    </p:spTree>
    <p:extLst>
      <p:ext uri="{BB962C8B-B14F-4D97-AF65-F5344CB8AC3E}">
        <p14:creationId xmlns:p14="http://schemas.microsoft.com/office/powerpoint/2010/main" val="99858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F70035-CDF7-41AA-A205-6A5FC0775ADA}" type="datetimeFigureOut">
              <a:rPr lang="en-US" smtClean="0"/>
              <a:t>4/30/2015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B1637B-0B08-46B8-800D-67286C8242EE}" type="slidenum">
              <a:rPr lang="en-US" smtClean="0"/>
              <a:t>‹#›</a:t>
            </a:fld>
            <a:endParaRPr lang="en-US"/>
          </a:p>
        </p:txBody>
      </p:sp>
    </p:spTree>
    <p:extLst>
      <p:ext uri="{BB962C8B-B14F-4D97-AF65-F5344CB8AC3E}">
        <p14:creationId xmlns:p14="http://schemas.microsoft.com/office/powerpoint/2010/main" val="226228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70035-CDF7-41AA-A205-6A5FC0775ADA}" type="datetimeFigureOut">
              <a:rPr lang="en-US" smtClean="0"/>
              <a:t>4/30/2015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B1637B-0B08-46B8-800D-67286C8242EE}" type="slidenum">
              <a:rPr lang="en-US" smtClean="0"/>
              <a:t>‹#›</a:t>
            </a:fld>
            <a:endParaRPr lang="en-US"/>
          </a:p>
        </p:txBody>
      </p:sp>
    </p:spTree>
    <p:extLst>
      <p:ext uri="{BB962C8B-B14F-4D97-AF65-F5344CB8AC3E}">
        <p14:creationId xmlns:p14="http://schemas.microsoft.com/office/powerpoint/2010/main" val="206887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70035-CDF7-41AA-A205-6A5FC0775ADA}" type="datetimeFigureOut">
              <a:rPr lang="en-US" smtClean="0"/>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1637B-0B08-46B8-800D-67286C8242EE}" type="slidenum">
              <a:rPr lang="en-US" smtClean="0"/>
              <a:t>‹#›</a:t>
            </a:fld>
            <a:endParaRPr lang="en-US"/>
          </a:p>
        </p:txBody>
      </p:sp>
    </p:spTree>
    <p:extLst>
      <p:ext uri="{BB962C8B-B14F-4D97-AF65-F5344CB8AC3E}">
        <p14:creationId xmlns:p14="http://schemas.microsoft.com/office/powerpoint/2010/main" val="328825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70035-CDF7-41AA-A205-6A5FC0775ADA}" type="datetimeFigureOut">
              <a:rPr lang="en-US" smtClean="0"/>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1637B-0B08-46B8-800D-67286C8242EE}" type="slidenum">
              <a:rPr lang="en-US" smtClean="0"/>
              <a:t>‹#›</a:t>
            </a:fld>
            <a:endParaRPr lang="en-US"/>
          </a:p>
        </p:txBody>
      </p:sp>
    </p:spTree>
    <p:extLst>
      <p:ext uri="{BB962C8B-B14F-4D97-AF65-F5344CB8AC3E}">
        <p14:creationId xmlns:p14="http://schemas.microsoft.com/office/powerpoint/2010/main" val="13301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70035-CDF7-41AA-A205-6A5FC0775ADA}" type="datetimeFigureOut">
              <a:rPr lang="en-US" smtClean="0"/>
              <a:t>4/30/2015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1637B-0B08-46B8-800D-67286C8242EE}" type="slidenum">
              <a:rPr lang="en-US" smtClean="0"/>
              <a:t>‹#›</a:t>
            </a:fld>
            <a:endParaRPr lang="en-US"/>
          </a:p>
        </p:txBody>
      </p:sp>
    </p:spTree>
    <p:extLst>
      <p:ext uri="{BB962C8B-B14F-4D97-AF65-F5344CB8AC3E}">
        <p14:creationId xmlns:p14="http://schemas.microsoft.com/office/powerpoint/2010/main" val="1008470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cr.incites.thomsonreuters.com/JCRJournalHomeAction.action"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lanl.arXiv.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elp.github.com/articles/what-is-my-disk-quota/" TargetMode="External"/><Relationship Id="rId2" Type="http://schemas.openxmlformats.org/officeDocument/2006/relationships/hyperlink" Target="https://help.github.com/articles/working-with-large-file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elp.github.co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elp.github.com/articles/good-resources-for-learning-git-and-github/"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git-scm.com/book/en/v2"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github.com/timothy-mcroy/mapp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iam.org/students/siuro/" TargetMode="External"/><Relationship Id="rId2" Type="http://schemas.openxmlformats.org/officeDocument/2006/relationships/hyperlink" Target="http://www.involvemath.org/" TargetMode="External"/><Relationship Id="rId1" Type="http://schemas.openxmlformats.org/officeDocument/2006/relationships/slideLayout" Target="../slideLayouts/slideLayout7.xml"/><Relationship Id="rId5" Type="http://schemas.openxmlformats.org/officeDocument/2006/relationships/hyperlink" Target="http://math.furman.edu/~mwoodard/fuejum/content/submission2.html" TargetMode="External"/><Relationship Id="rId4" Type="http://schemas.openxmlformats.org/officeDocument/2006/relationships/hyperlink" Target="http://www.rose-hulman.edu/mathjournal/index.php"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github.com/timothy-mcroy/mapp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pme-math.org/journal/overview.html" TargetMode="External"/><Relationship Id="rId2" Type="http://schemas.openxmlformats.org/officeDocument/2006/relationships/hyperlink" Target="http://curm.byu.edu/resources/journals" TargetMode="External"/><Relationship Id="rId1" Type="http://schemas.openxmlformats.org/officeDocument/2006/relationships/slideLayout" Target="../slideLayouts/slideLayout7.xml"/><Relationship Id="rId6" Type="http://schemas.openxmlformats.org/officeDocument/2006/relationships/hyperlink" Target="http://www.ajur.uni.edu/" TargetMode="External"/><Relationship Id="rId5" Type="http://schemas.openxmlformats.org/officeDocument/2006/relationships/hyperlink" Target="http://ms.appliedprobability.org/" TargetMode="External"/><Relationship Id="rId4" Type="http://schemas.openxmlformats.org/officeDocument/2006/relationships/hyperlink" Target="http://www2.moreheadstate.edu/meja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ams.org/notices/201502/rnoti-p169.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blog/1707-soft-wrapping-on-prose-diff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5021"/>
            <a:ext cx="9144000" cy="461665"/>
          </a:xfrm>
          <a:prstGeom prst="rect">
            <a:avLst/>
          </a:prstGeom>
          <a:noFill/>
        </p:spPr>
        <p:txBody>
          <a:bodyPr wrap="square" rtlCol="0">
            <a:spAutoFit/>
          </a:bodyPr>
          <a:lstStyle/>
          <a:p>
            <a:pPr algn="ctr"/>
            <a:r>
              <a:rPr lang="en-US" sz="2400" b="1" dirty="0" smtClean="0"/>
              <a:t>Submitting a paper for publication.</a:t>
            </a:r>
            <a:endParaRPr lang="en-US" sz="2400" b="1" dirty="0"/>
          </a:p>
        </p:txBody>
      </p:sp>
      <p:pic>
        <p:nvPicPr>
          <p:cNvPr id="3" name="Picture 2"/>
          <p:cNvPicPr>
            <a:picLocks noChangeAspect="1"/>
          </p:cNvPicPr>
          <p:nvPr/>
        </p:nvPicPr>
        <p:blipFill>
          <a:blip r:embed="rId2"/>
          <a:stretch>
            <a:fillRect/>
          </a:stretch>
        </p:blipFill>
        <p:spPr>
          <a:xfrm>
            <a:off x="289331" y="1892011"/>
            <a:ext cx="2209800" cy="3295650"/>
          </a:xfrm>
          <a:prstGeom prst="rect">
            <a:avLst/>
          </a:prstGeom>
        </p:spPr>
      </p:pic>
      <p:sp>
        <p:nvSpPr>
          <p:cNvPr id="4" name="TextBox 3"/>
          <p:cNvSpPr txBox="1"/>
          <p:nvPr/>
        </p:nvSpPr>
        <p:spPr>
          <a:xfrm>
            <a:off x="596899" y="871800"/>
            <a:ext cx="8264467" cy="7109639"/>
          </a:xfrm>
          <a:prstGeom prst="rect">
            <a:avLst/>
          </a:prstGeom>
          <a:noFill/>
        </p:spPr>
        <p:txBody>
          <a:bodyPr wrap="square" rtlCol="0">
            <a:spAutoFit/>
          </a:bodyPr>
          <a:lstStyle/>
          <a:p>
            <a:r>
              <a:rPr lang="en-US" sz="2400" dirty="0" smtClean="0"/>
              <a:t>Write paper       </a:t>
            </a:r>
            <a:r>
              <a:rPr lang="en-US" sz="2400" dirty="0" smtClean="0">
                <a:sym typeface="Wingdings" panose="05000000000000000000" pitchFamily="2" charset="2"/>
              </a:rPr>
              <a:t>     Determine where to submit paper.</a:t>
            </a:r>
          </a:p>
          <a:p>
            <a:endParaRPr lang="en-US" sz="2400" dirty="0" smtClean="0">
              <a:sym typeface="Wingdings" panose="05000000000000000000" pitchFamily="2" charset="2"/>
            </a:endParaRPr>
          </a:p>
          <a:p>
            <a:pPr marL="2628900" lvl="5" indent="-342900">
              <a:buFont typeface="Arial" panose="020B0604020202020204" pitchFamily="34" charset="0"/>
              <a:buChar char="•"/>
            </a:pPr>
            <a:r>
              <a:rPr lang="en-US" sz="2400" dirty="0">
                <a:sym typeface="Wingdings" panose="05000000000000000000" pitchFamily="2" charset="2"/>
              </a:rPr>
              <a:t>C</a:t>
            </a:r>
            <a:r>
              <a:rPr lang="en-US" sz="2400" dirty="0" smtClean="0">
                <a:sym typeface="Wingdings" panose="05000000000000000000" pitchFamily="2" charset="2"/>
              </a:rPr>
              <a:t>heck where similar papers have been published.</a:t>
            </a:r>
          </a:p>
          <a:p>
            <a:pPr lvl="5"/>
            <a:endParaRPr lang="en-US" sz="2400" dirty="0" smtClean="0">
              <a:sym typeface="Wingdings" panose="05000000000000000000" pitchFamily="2" charset="2"/>
            </a:endParaRPr>
          </a:p>
          <a:p>
            <a:pPr marL="2628900" lvl="5" indent="-342900">
              <a:buFont typeface="Arial" panose="020B0604020202020204" pitchFamily="34" charset="0"/>
              <a:buChar char="•"/>
            </a:pPr>
            <a:r>
              <a:rPr lang="en-US" sz="2400" dirty="0" smtClean="0">
                <a:sym typeface="Wingdings" panose="05000000000000000000" pitchFamily="2" charset="2"/>
              </a:rPr>
              <a:t>Observe how quickly papers published in this journal after submission.</a:t>
            </a:r>
          </a:p>
          <a:p>
            <a:pPr marL="2628900" lvl="5" indent="-342900">
              <a:buFont typeface="Arial" panose="020B0604020202020204" pitchFamily="34" charset="0"/>
              <a:buChar char="•"/>
            </a:pPr>
            <a:endParaRPr lang="en-US" sz="2400" dirty="0" smtClean="0">
              <a:sym typeface="Wingdings" panose="05000000000000000000" pitchFamily="2" charset="2"/>
            </a:endParaRPr>
          </a:p>
          <a:p>
            <a:pPr marL="2628900" lvl="5" indent="-342900">
              <a:buFont typeface="Arial" panose="020B0604020202020204" pitchFamily="34" charset="0"/>
              <a:buChar char="•"/>
            </a:pPr>
            <a:r>
              <a:rPr lang="en-US" sz="2400" dirty="0" smtClean="0">
                <a:sym typeface="Wingdings" panose="05000000000000000000" pitchFamily="2" charset="2"/>
              </a:rPr>
              <a:t>Check impact factor to determine if </a:t>
            </a:r>
            <a:r>
              <a:rPr lang="en-US" sz="2400" dirty="0">
                <a:sym typeface="Wingdings" panose="05000000000000000000" pitchFamily="2" charset="2"/>
              </a:rPr>
              <a:t>journal legitimate via </a:t>
            </a:r>
            <a:r>
              <a:rPr lang="en-US" sz="2400" dirty="0">
                <a:sym typeface="Wingdings" panose="05000000000000000000" pitchFamily="2" charset="2"/>
                <a:hlinkClick r:id="rId3"/>
              </a:rPr>
              <a:t>https://</a:t>
            </a:r>
            <a:r>
              <a:rPr lang="en-US" sz="2400" dirty="0" smtClean="0">
                <a:sym typeface="Wingdings" panose="05000000000000000000" pitchFamily="2" charset="2"/>
                <a:hlinkClick r:id="rId3"/>
              </a:rPr>
              <a:t>jcr.incites.thomsonreuters.com/JCRJournalHomeAction.action</a:t>
            </a:r>
            <a:endParaRPr lang="en-US" sz="2400" dirty="0" smtClean="0">
              <a:sym typeface="Wingdings" panose="05000000000000000000" pitchFamily="2" charset="2"/>
            </a:endParaRPr>
          </a:p>
          <a:p>
            <a:pPr marL="2628900" lvl="5" indent="-342900">
              <a:buFont typeface="Arial" panose="020B0604020202020204" pitchFamily="34" charset="0"/>
              <a:buChar char="•"/>
            </a:pPr>
            <a:endParaRPr lang="en-US" sz="2400" dirty="0">
              <a:sym typeface="Wingdings" panose="05000000000000000000" pitchFamily="2" charset="2"/>
            </a:endParaRPr>
          </a:p>
          <a:p>
            <a:pPr marL="2628900" lvl="5" indent="-342900">
              <a:buFont typeface="Arial" panose="020B0604020202020204" pitchFamily="34" charset="0"/>
              <a:buChar char="•"/>
            </a:pPr>
            <a:r>
              <a:rPr lang="en-US" sz="2400" dirty="0" smtClean="0">
                <a:sym typeface="Wingdings" panose="05000000000000000000" pitchFamily="2" charset="2"/>
              </a:rPr>
              <a:t>Consider submitting preprint to</a:t>
            </a:r>
          </a:p>
          <a:p>
            <a:pPr lvl="5"/>
            <a:r>
              <a:rPr lang="en-US" sz="2400" dirty="0">
                <a:sym typeface="Wingdings" panose="05000000000000000000" pitchFamily="2" charset="2"/>
              </a:rPr>
              <a:t> </a:t>
            </a:r>
            <a:r>
              <a:rPr lang="en-US" sz="2400" dirty="0" smtClean="0">
                <a:sym typeface="Wingdings" panose="05000000000000000000" pitchFamily="2" charset="2"/>
              </a:rPr>
              <a:t>                       </a:t>
            </a:r>
            <a:r>
              <a:rPr lang="en-US" sz="2400" dirty="0" smtClean="0">
                <a:hlinkClick r:id="rId4" action="ppaction://hlinkfile"/>
              </a:rPr>
              <a:t>lanl.arXiv.org </a:t>
            </a:r>
            <a:endParaRPr lang="en-US" sz="2400" dirty="0"/>
          </a:p>
          <a:p>
            <a:pPr lvl="5"/>
            <a:endParaRPr lang="en-US" sz="2400" dirty="0" smtClean="0">
              <a:sym typeface="Wingdings" panose="05000000000000000000" pitchFamily="2" charset="2"/>
            </a:endParaRPr>
          </a:p>
          <a:p>
            <a:pPr lvl="5"/>
            <a:endParaRPr lang="en-US" sz="2400" dirty="0" smtClean="0">
              <a:sym typeface="Wingdings" panose="05000000000000000000" pitchFamily="2" charset="2"/>
            </a:endParaRPr>
          </a:p>
          <a:p>
            <a:pPr marL="2628900" lvl="5" indent="-342900">
              <a:buFont typeface="Arial" panose="020B0604020202020204" pitchFamily="34" charset="0"/>
              <a:buChar char="•"/>
            </a:pPr>
            <a:endParaRPr lang="en-US" sz="2400" dirty="0">
              <a:sym typeface="Wingdings" panose="05000000000000000000" pitchFamily="2" charset="2"/>
            </a:endParaRPr>
          </a:p>
          <a:p>
            <a:pPr marL="2628900" lvl="5" indent="-34290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3678726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27851"/>
            <a:ext cx="8724275" cy="1325563"/>
          </a:xfrm>
        </p:spPr>
        <p:txBody>
          <a:bodyPr>
            <a:noAutofit/>
          </a:bodyPr>
          <a:lstStyle/>
          <a:p>
            <a:r>
              <a:rPr lang="en-US" sz="3200" dirty="0" err="1" smtClean="0">
                <a:latin typeface="+mn-lt"/>
              </a:rPr>
              <a:t>Git</a:t>
            </a:r>
            <a:r>
              <a:rPr lang="en-US" sz="3200" dirty="0" smtClean="0">
                <a:latin typeface="+mn-lt"/>
              </a:rPr>
              <a:t>:  Can download and run on your own computer.</a:t>
            </a:r>
            <a:endParaRPr lang="en-US" sz="3200" dirty="0">
              <a:latin typeface="+mn-lt"/>
            </a:endParaRPr>
          </a:p>
        </p:txBody>
      </p:sp>
      <p:sp>
        <p:nvSpPr>
          <p:cNvPr id="3" name="Content Placeholder 2"/>
          <p:cNvSpPr>
            <a:spLocks noGrp="1"/>
          </p:cNvSpPr>
          <p:nvPr>
            <p:ph idx="1"/>
          </p:nvPr>
        </p:nvSpPr>
        <p:spPr>
          <a:xfrm>
            <a:off x="827483" y="1387912"/>
            <a:ext cx="7994227" cy="3645976"/>
          </a:xfrm>
        </p:spPr>
        <p:txBody>
          <a:bodyPr>
            <a:noAutofit/>
          </a:bodyPr>
          <a:lstStyle/>
          <a:p>
            <a:pPr marL="0" indent="0">
              <a:spcAft>
                <a:spcPts val="1800"/>
              </a:spcAft>
              <a:buNone/>
            </a:pPr>
            <a:r>
              <a:rPr lang="en-US" sz="3200" dirty="0" smtClean="0"/>
              <a:t>Not a backup system</a:t>
            </a:r>
          </a:p>
          <a:p>
            <a:pPr lvl="1">
              <a:spcAft>
                <a:spcPts val="1800"/>
              </a:spcAft>
            </a:pPr>
            <a:r>
              <a:rPr lang="en-US" sz="3200" dirty="0" smtClean="0"/>
              <a:t>A backup system is used to recover files in case something bad happens to the original copy</a:t>
            </a:r>
          </a:p>
          <a:p>
            <a:pPr lvl="1">
              <a:spcAft>
                <a:spcPts val="1800"/>
              </a:spcAft>
            </a:pPr>
            <a:r>
              <a:rPr lang="en-US" sz="3200" dirty="0" smtClean="0"/>
              <a:t>Git tracks changes locally in a directory called .git</a:t>
            </a:r>
          </a:p>
          <a:p>
            <a:pPr lvl="2">
              <a:spcAft>
                <a:spcPts val="1800"/>
              </a:spcAft>
              <a:buFont typeface="Wingdings" panose="05000000000000000000" pitchFamily="2" charset="2"/>
              <a:buChar char="§"/>
            </a:pPr>
            <a:r>
              <a:rPr lang="en-US" sz="2800" dirty="0" smtClean="0"/>
              <a:t>If that directory was deleted, git would lose all of the previous versions</a:t>
            </a:r>
          </a:p>
        </p:txBody>
      </p:sp>
      <p:sp>
        <p:nvSpPr>
          <p:cNvPr id="5" name="Rectangle 4"/>
          <p:cNvSpPr/>
          <p:nvPr/>
        </p:nvSpPr>
        <p:spPr>
          <a:xfrm>
            <a:off x="7006587" y="6227015"/>
            <a:ext cx="2173480" cy="646331"/>
          </a:xfrm>
          <a:prstGeom prst="rect">
            <a:avLst/>
          </a:prstGeom>
        </p:spPr>
        <p:txBody>
          <a:bodyPr wrap="none">
            <a:spAutoFit/>
          </a:bodyPr>
          <a:lstStyle/>
          <a:p>
            <a:r>
              <a:rPr lang="en-US" cap="none" dirty="0" smtClean="0"/>
              <a:t>Modified from slides </a:t>
            </a:r>
          </a:p>
          <a:p>
            <a:r>
              <a:rPr lang="en-US" cap="none" dirty="0" smtClean="0"/>
              <a:t>Of Timothy </a:t>
            </a:r>
            <a:r>
              <a:rPr lang="en-US" cap="none" dirty="0" err="1" smtClean="0"/>
              <a:t>McRoy</a:t>
            </a:r>
            <a:endParaRPr lang="en-US" cap="none" dirty="0"/>
          </a:p>
        </p:txBody>
      </p:sp>
    </p:spTree>
    <p:extLst>
      <p:ext uri="{BB962C8B-B14F-4D97-AF65-F5344CB8AC3E}">
        <p14:creationId xmlns:p14="http://schemas.microsoft.com/office/powerpoint/2010/main" val="405754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72" y="-99567"/>
            <a:ext cx="7886700" cy="1325563"/>
          </a:xfrm>
        </p:spPr>
        <p:txBody>
          <a:bodyPr/>
          <a:lstStyle/>
          <a:p>
            <a:r>
              <a:rPr lang="en-US" dirty="0" err="1" smtClean="0"/>
              <a:t>Github</a:t>
            </a:r>
            <a:r>
              <a:rPr lang="en-US" dirty="0" smtClean="0"/>
              <a:t>:  </a:t>
            </a:r>
            <a:r>
              <a:rPr lang="en-US" dirty="0"/>
              <a:t>Web-based collaboration</a:t>
            </a:r>
          </a:p>
        </p:txBody>
      </p:sp>
      <p:sp>
        <p:nvSpPr>
          <p:cNvPr id="3" name="Content Placeholder 2"/>
          <p:cNvSpPr>
            <a:spLocks noGrp="1"/>
          </p:cNvSpPr>
          <p:nvPr>
            <p:ph idx="1"/>
          </p:nvPr>
        </p:nvSpPr>
        <p:spPr>
          <a:xfrm>
            <a:off x="538709" y="1181048"/>
            <a:ext cx="8485370" cy="4351338"/>
          </a:xfrm>
        </p:spPr>
        <p:txBody>
          <a:bodyPr>
            <a:noAutofit/>
          </a:bodyPr>
          <a:lstStyle/>
          <a:p>
            <a:pPr lvl="1">
              <a:spcAft>
                <a:spcPts val="1200"/>
              </a:spcAft>
            </a:pPr>
            <a:r>
              <a:rPr lang="en-US" sz="3200" dirty="0" err="1" smtClean="0"/>
              <a:t>Github</a:t>
            </a:r>
            <a:r>
              <a:rPr lang="en-US" sz="3200" dirty="0" smtClean="0"/>
              <a:t> is a website which will help visualize some of the features of git</a:t>
            </a:r>
          </a:p>
          <a:p>
            <a:pPr lvl="1">
              <a:spcAft>
                <a:spcPts val="1200"/>
              </a:spcAft>
            </a:pPr>
            <a:r>
              <a:rPr lang="en-US" sz="3200" dirty="0" smtClean="0"/>
              <a:t>Github, like many code hosting websites, allows for public hosting of programs</a:t>
            </a:r>
          </a:p>
          <a:p>
            <a:pPr lvl="2">
              <a:spcAft>
                <a:spcPts val="1200"/>
              </a:spcAft>
            </a:pPr>
            <a:r>
              <a:rPr lang="en-US" sz="2800" dirty="0" smtClean="0"/>
              <a:t>This allows for interested programmers to take part in furthering development</a:t>
            </a:r>
          </a:p>
        </p:txBody>
      </p:sp>
      <p:sp>
        <p:nvSpPr>
          <p:cNvPr id="4" name="Rectangle 3"/>
          <p:cNvSpPr/>
          <p:nvPr/>
        </p:nvSpPr>
        <p:spPr>
          <a:xfrm>
            <a:off x="7006587" y="6227015"/>
            <a:ext cx="2173480" cy="646331"/>
          </a:xfrm>
          <a:prstGeom prst="rect">
            <a:avLst/>
          </a:prstGeom>
        </p:spPr>
        <p:txBody>
          <a:bodyPr wrap="none">
            <a:spAutoFit/>
          </a:bodyPr>
          <a:lstStyle/>
          <a:p>
            <a:r>
              <a:rPr lang="en-US" cap="none" dirty="0" smtClean="0"/>
              <a:t>Modified from slides </a:t>
            </a:r>
          </a:p>
          <a:p>
            <a:r>
              <a:rPr lang="en-US" cap="none" dirty="0" smtClean="0"/>
              <a:t>Of Timothy </a:t>
            </a:r>
            <a:r>
              <a:rPr lang="en-US" cap="none" dirty="0" err="1" smtClean="0"/>
              <a:t>McRoy</a:t>
            </a:r>
            <a:endParaRPr lang="en-US" cap="none" dirty="0"/>
          </a:p>
        </p:txBody>
      </p:sp>
    </p:spTree>
    <p:extLst>
      <p:ext uri="{BB962C8B-B14F-4D97-AF65-F5344CB8AC3E}">
        <p14:creationId xmlns:p14="http://schemas.microsoft.com/office/powerpoint/2010/main" val="2654335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2365" y="331985"/>
            <a:ext cx="8928847" cy="6370975"/>
          </a:xfrm>
          <a:prstGeom prst="rect">
            <a:avLst/>
          </a:prstGeom>
        </p:spPr>
        <p:txBody>
          <a:bodyPr wrap="square">
            <a:spAutoFit/>
          </a:bodyPr>
          <a:lstStyle/>
          <a:p>
            <a:pPr fontAlgn="base"/>
            <a:r>
              <a:rPr lang="en-US" sz="2400" i="0" dirty="0" smtClean="0">
                <a:effectLst/>
                <a:latin typeface="helvetica" panose="020B0604020202020204" pitchFamily="34" charset="0"/>
              </a:rPr>
              <a:t>For the free version of </a:t>
            </a:r>
            <a:r>
              <a:rPr lang="en-US" sz="2400" i="0" dirty="0" err="1" smtClean="0">
                <a:effectLst/>
                <a:latin typeface="helvetica" panose="020B0604020202020204" pitchFamily="34" charset="0"/>
              </a:rPr>
              <a:t>Github</a:t>
            </a:r>
            <a:r>
              <a:rPr lang="en-US" sz="2400" i="0" dirty="0" smtClean="0">
                <a:effectLst/>
                <a:latin typeface="helvetica" panose="020B0604020202020204" pitchFamily="34" charset="0"/>
              </a:rPr>
              <a:t> (where all repositories are public):</a:t>
            </a:r>
          </a:p>
          <a:p>
            <a:pPr fontAlgn="base"/>
            <a:endParaRPr lang="en-US" sz="2400" b="1" dirty="0">
              <a:solidFill>
                <a:srgbClr val="325D72"/>
              </a:solidFill>
              <a:latin typeface="helvetica" panose="020B0604020202020204" pitchFamily="34" charset="0"/>
            </a:endParaRPr>
          </a:p>
          <a:p>
            <a:pPr fontAlgn="base"/>
            <a:r>
              <a:rPr lang="en-US" sz="2400" b="1" i="0" dirty="0" smtClean="0">
                <a:solidFill>
                  <a:srgbClr val="325D72"/>
                </a:solidFill>
                <a:effectLst/>
                <a:latin typeface="helvetica" panose="020B0604020202020204" pitchFamily="34" charset="0"/>
              </a:rPr>
              <a:t>File and repository size limitations</a:t>
            </a:r>
          </a:p>
          <a:p>
            <a:pPr fontAlgn="base"/>
            <a:endParaRPr lang="en-US" sz="2400" b="1" i="0" dirty="0" smtClean="0">
              <a:solidFill>
                <a:srgbClr val="325D72"/>
              </a:solidFill>
              <a:effectLst/>
              <a:latin typeface="helvetica" panose="020B0604020202020204" pitchFamily="34" charset="0"/>
            </a:endParaRPr>
          </a:p>
          <a:p>
            <a:pPr fontAlgn="base"/>
            <a:r>
              <a:rPr lang="en-US" sz="2400" b="0" i="0" dirty="0" smtClean="0">
                <a:solidFill>
                  <a:srgbClr val="333333"/>
                </a:solidFill>
                <a:effectLst/>
                <a:latin typeface="helvetica" panose="020B0604020202020204" pitchFamily="34" charset="0"/>
              </a:rPr>
              <a:t>We recommend </a:t>
            </a:r>
            <a:r>
              <a:rPr lang="en-US" sz="2400" b="1" i="0" dirty="0" smtClean="0">
                <a:solidFill>
                  <a:srgbClr val="333333"/>
                </a:solidFill>
                <a:effectLst/>
                <a:latin typeface="helvetica" panose="020B0604020202020204" pitchFamily="34" charset="0"/>
              </a:rPr>
              <a:t>repositories be kept under 1GB </a:t>
            </a:r>
            <a:r>
              <a:rPr lang="en-US" sz="2400" b="0" i="0" dirty="0" smtClean="0">
                <a:solidFill>
                  <a:srgbClr val="333333"/>
                </a:solidFill>
                <a:effectLst/>
                <a:latin typeface="helvetica" panose="020B0604020202020204" pitchFamily="34" charset="0"/>
              </a:rPr>
              <a:t>each. This limit is easy to stay within if large files are kept out of the repository. </a:t>
            </a:r>
          </a:p>
          <a:p>
            <a:pPr fontAlgn="base"/>
            <a:endParaRPr lang="en-US" sz="2400" dirty="0">
              <a:solidFill>
                <a:srgbClr val="333333"/>
              </a:solidFill>
              <a:latin typeface="helvetica" panose="020B0604020202020204" pitchFamily="34" charset="0"/>
            </a:endParaRPr>
          </a:p>
          <a:p>
            <a:pPr fontAlgn="base"/>
            <a:r>
              <a:rPr lang="en-US" sz="2400" b="0" i="0" dirty="0" smtClean="0">
                <a:solidFill>
                  <a:srgbClr val="333333"/>
                </a:solidFill>
                <a:effectLst/>
                <a:latin typeface="helvetica" panose="020B0604020202020204" pitchFamily="34" charset="0"/>
              </a:rPr>
              <a:t>If your repository exceeds 1GB, you might receive a polite email from GitHub Support requesting that you reduce the size of the repository to bring it back down.</a:t>
            </a:r>
          </a:p>
          <a:p>
            <a:pPr fontAlgn="base"/>
            <a:endParaRPr lang="en-US" sz="2400" b="0" i="0" dirty="0" smtClean="0">
              <a:solidFill>
                <a:srgbClr val="333333"/>
              </a:solidFill>
              <a:effectLst/>
              <a:latin typeface="helvetica" panose="020B0604020202020204" pitchFamily="34" charset="0"/>
            </a:endParaRPr>
          </a:p>
          <a:p>
            <a:pPr fontAlgn="base"/>
            <a:r>
              <a:rPr lang="en-US" sz="2400" b="0" i="0" dirty="0" smtClean="0">
                <a:solidFill>
                  <a:srgbClr val="333333"/>
                </a:solidFill>
                <a:effectLst/>
                <a:latin typeface="helvetica" panose="020B0604020202020204" pitchFamily="34" charset="0"/>
              </a:rPr>
              <a:t>In addition, we place a </a:t>
            </a:r>
            <a:r>
              <a:rPr lang="en-US" sz="2400" b="1" i="0" dirty="0" smtClean="0">
                <a:solidFill>
                  <a:srgbClr val="333333"/>
                </a:solidFill>
                <a:effectLst/>
                <a:latin typeface="helvetica" panose="020B0604020202020204" pitchFamily="34" charset="0"/>
              </a:rPr>
              <a:t>strict limit of files exceeding 100 MB </a:t>
            </a:r>
            <a:r>
              <a:rPr lang="en-US" sz="2400" b="0" i="0" dirty="0" smtClean="0">
                <a:solidFill>
                  <a:srgbClr val="333333"/>
                </a:solidFill>
                <a:effectLst/>
                <a:latin typeface="helvetica" panose="020B0604020202020204" pitchFamily="34" charset="0"/>
              </a:rPr>
              <a:t>in size. For more information, see "</a:t>
            </a:r>
            <a:r>
              <a:rPr lang="en-US" sz="2400" b="0" i="0" u="none" strike="noStrike" dirty="0" smtClean="0">
                <a:solidFill>
                  <a:srgbClr val="4183C4"/>
                </a:solidFill>
                <a:effectLst/>
                <a:latin typeface="inherit"/>
                <a:hlinkClick r:id="rId2"/>
              </a:rPr>
              <a:t>Working with large files</a:t>
            </a:r>
            <a:r>
              <a:rPr lang="en-US" sz="2400" b="0" i="0" dirty="0" smtClean="0">
                <a:solidFill>
                  <a:srgbClr val="333333"/>
                </a:solidFill>
                <a:effectLst/>
                <a:latin typeface="helvetica" panose="020B0604020202020204" pitchFamily="34" charset="0"/>
              </a:rPr>
              <a:t>.“</a:t>
            </a:r>
          </a:p>
          <a:p>
            <a:pPr fontAlgn="base"/>
            <a:endParaRPr lang="en-US" sz="2400" dirty="0">
              <a:solidFill>
                <a:srgbClr val="333333"/>
              </a:solidFill>
              <a:latin typeface="helvetica" panose="020B0604020202020204" pitchFamily="34" charset="0"/>
            </a:endParaRPr>
          </a:p>
          <a:p>
            <a:pPr fontAlgn="base"/>
            <a:r>
              <a:rPr lang="en-US" sz="2400" i="0" dirty="0" smtClean="0">
                <a:solidFill>
                  <a:srgbClr val="325D72"/>
                </a:solidFill>
                <a:effectLst/>
                <a:latin typeface="helvetica" panose="020B0604020202020204" pitchFamily="34" charset="0"/>
                <a:hlinkClick r:id="rId3"/>
              </a:rPr>
              <a:t>https://help.github.com/articles/what-is-my-disk-quota/</a:t>
            </a:r>
            <a:r>
              <a:rPr lang="en-US" sz="2400" i="0" dirty="0" smtClean="0">
                <a:solidFill>
                  <a:srgbClr val="325D72"/>
                </a:solidFill>
                <a:effectLst/>
                <a:latin typeface="helvetica" panose="020B0604020202020204" pitchFamily="34" charset="0"/>
              </a:rPr>
              <a:t> </a:t>
            </a:r>
          </a:p>
          <a:p>
            <a:pPr fontAlgn="base"/>
            <a:endParaRPr lang="en-US" sz="2400" b="0" i="0" dirty="0">
              <a:solidFill>
                <a:srgbClr val="333333"/>
              </a:solidFill>
              <a:effectLst/>
              <a:latin typeface="helvetica" panose="020B0604020202020204" pitchFamily="34" charset="0"/>
            </a:endParaRPr>
          </a:p>
        </p:txBody>
      </p:sp>
    </p:spTree>
    <p:extLst>
      <p:ext uri="{BB962C8B-B14F-4D97-AF65-F5344CB8AC3E}">
        <p14:creationId xmlns:p14="http://schemas.microsoft.com/office/powerpoint/2010/main" val="393192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72" y="-99567"/>
            <a:ext cx="7886700" cy="1325563"/>
          </a:xfrm>
        </p:spPr>
        <p:txBody>
          <a:bodyPr/>
          <a:lstStyle/>
          <a:p>
            <a:r>
              <a:rPr lang="en-US" dirty="0" smtClean="0"/>
              <a:t>Github</a:t>
            </a:r>
            <a:endParaRPr lang="en-US" dirty="0"/>
          </a:p>
        </p:txBody>
      </p:sp>
      <p:sp>
        <p:nvSpPr>
          <p:cNvPr id="3" name="Content Placeholder 2"/>
          <p:cNvSpPr>
            <a:spLocks noGrp="1"/>
          </p:cNvSpPr>
          <p:nvPr>
            <p:ph idx="1"/>
          </p:nvPr>
        </p:nvSpPr>
        <p:spPr>
          <a:xfrm>
            <a:off x="-15925" y="1181048"/>
            <a:ext cx="8972547" cy="4351338"/>
          </a:xfrm>
        </p:spPr>
        <p:txBody>
          <a:bodyPr>
            <a:noAutofit/>
          </a:bodyPr>
          <a:lstStyle/>
          <a:p>
            <a:pPr lvl="1">
              <a:lnSpc>
                <a:spcPct val="100000"/>
              </a:lnSpc>
              <a:spcAft>
                <a:spcPts val="1200"/>
              </a:spcAft>
            </a:pPr>
            <a:r>
              <a:rPr lang="en-US" sz="3200" dirty="0" err="1" smtClean="0"/>
              <a:t>Github</a:t>
            </a:r>
            <a:r>
              <a:rPr lang="en-US" sz="3200" dirty="0" smtClean="0"/>
              <a:t> will store your work, but it is not a backup system</a:t>
            </a:r>
          </a:p>
          <a:p>
            <a:pPr lvl="2">
              <a:lnSpc>
                <a:spcPct val="150000"/>
              </a:lnSpc>
              <a:spcAft>
                <a:spcPts val="1200"/>
              </a:spcAft>
              <a:buFont typeface="Wingdings" panose="05000000000000000000" pitchFamily="2" charset="2"/>
              <a:buChar char="Ø"/>
            </a:pPr>
            <a:r>
              <a:rPr lang="en-US" sz="2800" dirty="0" smtClean="0"/>
              <a:t>It may be somewhere other than your computer</a:t>
            </a:r>
          </a:p>
          <a:p>
            <a:pPr lvl="2">
              <a:lnSpc>
                <a:spcPct val="150000"/>
              </a:lnSpc>
              <a:spcAft>
                <a:spcPts val="1200"/>
              </a:spcAft>
              <a:buFont typeface="Wingdings" panose="05000000000000000000" pitchFamily="2" charset="2"/>
              <a:buChar char="Ø"/>
            </a:pPr>
            <a:r>
              <a:rPr lang="en-US" sz="2800" dirty="0" smtClean="0"/>
              <a:t>Limited file size (100MB)</a:t>
            </a:r>
          </a:p>
          <a:p>
            <a:pPr lvl="2">
              <a:lnSpc>
                <a:spcPct val="150000"/>
              </a:lnSpc>
              <a:spcAft>
                <a:spcPts val="1200"/>
              </a:spcAft>
              <a:buFont typeface="Wingdings" panose="05000000000000000000" pitchFamily="2" charset="2"/>
              <a:buChar char="Ø"/>
            </a:pPr>
            <a:r>
              <a:rPr lang="en-US" sz="2800" dirty="0" smtClean="0"/>
              <a:t>Not part of the design of Git or Github</a:t>
            </a:r>
          </a:p>
          <a:p>
            <a:pPr lvl="3">
              <a:lnSpc>
                <a:spcPct val="150000"/>
              </a:lnSpc>
              <a:spcAft>
                <a:spcPts val="1200"/>
              </a:spcAft>
            </a:pPr>
            <a:r>
              <a:rPr lang="en-US" sz="2400" dirty="0" smtClean="0"/>
              <a:t>Encryption, distributed copies, guarantee of uptime, etc.</a:t>
            </a:r>
          </a:p>
        </p:txBody>
      </p:sp>
      <p:sp>
        <p:nvSpPr>
          <p:cNvPr id="4" name="Rectangle 3"/>
          <p:cNvSpPr/>
          <p:nvPr/>
        </p:nvSpPr>
        <p:spPr>
          <a:xfrm>
            <a:off x="7006587" y="6227015"/>
            <a:ext cx="2173480" cy="646331"/>
          </a:xfrm>
          <a:prstGeom prst="rect">
            <a:avLst/>
          </a:prstGeom>
        </p:spPr>
        <p:txBody>
          <a:bodyPr wrap="none">
            <a:spAutoFit/>
          </a:bodyPr>
          <a:lstStyle/>
          <a:p>
            <a:r>
              <a:rPr lang="en-US" cap="none" dirty="0" smtClean="0"/>
              <a:t>Modified from slides </a:t>
            </a:r>
          </a:p>
          <a:p>
            <a:r>
              <a:rPr lang="en-US" cap="none" dirty="0" smtClean="0"/>
              <a:t>Of Timothy </a:t>
            </a:r>
            <a:r>
              <a:rPr lang="en-US" cap="none" dirty="0" err="1" smtClean="0"/>
              <a:t>McRoy</a:t>
            </a:r>
            <a:endParaRPr lang="en-US" cap="none" dirty="0"/>
          </a:p>
        </p:txBody>
      </p:sp>
    </p:spTree>
    <p:extLst>
      <p:ext uri="{BB962C8B-B14F-4D97-AF65-F5344CB8AC3E}">
        <p14:creationId xmlns:p14="http://schemas.microsoft.com/office/powerpoint/2010/main" val="689421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195" y="341599"/>
            <a:ext cx="7886700" cy="4351338"/>
          </a:xfrm>
        </p:spPr>
        <p:txBody>
          <a:bodyPr>
            <a:noAutofit/>
          </a:bodyPr>
          <a:lstStyle/>
          <a:p>
            <a:pPr marL="0" indent="0">
              <a:spcAft>
                <a:spcPts val="1200"/>
              </a:spcAft>
              <a:buNone/>
            </a:pPr>
            <a:r>
              <a:rPr lang="en-US" sz="3200" dirty="0" smtClean="0"/>
              <a:t>Share and collaborate</a:t>
            </a:r>
          </a:p>
          <a:p>
            <a:pPr lvl="1">
              <a:spcAft>
                <a:spcPts val="1200"/>
              </a:spcAft>
            </a:pPr>
            <a:r>
              <a:rPr lang="en-US" sz="2800" dirty="0" smtClean="0"/>
              <a:t>Easy to distribute work</a:t>
            </a:r>
          </a:p>
          <a:p>
            <a:pPr lvl="2">
              <a:spcAft>
                <a:spcPts val="1200"/>
              </a:spcAft>
            </a:pPr>
            <a:r>
              <a:rPr lang="en-US" sz="2400" dirty="0" smtClean="0"/>
              <a:t>clone</a:t>
            </a:r>
          </a:p>
          <a:p>
            <a:pPr lvl="1">
              <a:spcAft>
                <a:spcPts val="1200"/>
              </a:spcAft>
            </a:pPr>
            <a:r>
              <a:rPr lang="en-US" sz="2800" dirty="0" smtClean="0"/>
              <a:t>Easy to improve on the work of others</a:t>
            </a:r>
          </a:p>
          <a:p>
            <a:pPr lvl="2">
              <a:spcAft>
                <a:spcPts val="1200"/>
              </a:spcAft>
            </a:pPr>
            <a:r>
              <a:rPr lang="en-US" sz="2400" dirty="0" smtClean="0"/>
              <a:t>fork</a:t>
            </a:r>
          </a:p>
          <a:p>
            <a:pPr lvl="1">
              <a:spcAft>
                <a:spcPts val="1200"/>
              </a:spcAft>
            </a:pPr>
            <a:r>
              <a:rPr lang="en-US" sz="2800" dirty="0" smtClean="0"/>
              <a:t>Easy to take help from others</a:t>
            </a:r>
          </a:p>
          <a:p>
            <a:pPr lvl="2">
              <a:spcAft>
                <a:spcPts val="1200"/>
              </a:spcAft>
            </a:pPr>
            <a:r>
              <a:rPr lang="en-US" sz="2400" dirty="0" smtClean="0"/>
              <a:t>pull</a:t>
            </a:r>
            <a:endParaRPr lang="en-US" sz="1800" dirty="0" smtClean="0"/>
          </a:p>
        </p:txBody>
      </p:sp>
      <p:sp>
        <p:nvSpPr>
          <p:cNvPr id="5" name="Rectangle 4"/>
          <p:cNvSpPr/>
          <p:nvPr/>
        </p:nvSpPr>
        <p:spPr>
          <a:xfrm>
            <a:off x="7006587" y="6227015"/>
            <a:ext cx="2173480" cy="646331"/>
          </a:xfrm>
          <a:prstGeom prst="rect">
            <a:avLst/>
          </a:prstGeom>
        </p:spPr>
        <p:txBody>
          <a:bodyPr wrap="none">
            <a:spAutoFit/>
          </a:bodyPr>
          <a:lstStyle/>
          <a:p>
            <a:r>
              <a:rPr lang="en-US" cap="none" dirty="0" smtClean="0"/>
              <a:t>Modified from slides </a:t>
            </a:r>
          </a:p>
          <a:p>
            <a:r>
              <a:rPr lang="en-US" cap="none" dirty="0" smtClean="0"/>
              <a:t>Of Timothy </a:t>
            </a:r>
            <a:r>
              <a:rPr lang="en-US" cap="none" dirty="0" err="1" smtClean="0"/>
              <a:t>McRoy</a:t>
            </a:r>
            <a:endParaRPr lang="en-US" cap="none" dirty="0"/>
          </a:p>
        </p:txBody>
      </p:sp>
    </p:spTree>
    <p:extLst>
      <p:ext uri="{BB962C8B-B14F-4D97-AF65-F5344CB8AC3E}">
        <p14:creationId xmlns:p14="http://schemas.microsoft.com/office/powerpoint/2010/main" val="2310409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195" y="356589"/>
            <a:ext cx="7886700" cy="4351338"/>
          </a:xfrm>
        </p:spPr>
        <p:txBody>
          <a:bodyPr>
            <a:noAutofit/>
          </a:bodyPr>
          <a:lstStyle/>
          <a:p>
            <a:pPr marL="0" indent="0">
              <a:spcAft>
                <a:spcPts val="1200"/>
              </a:spcAft>
              <a:buNone/>
            </a:pPr>
            <a:r>
              <a:rPr lang="en-US" sz="3200" dirty="0" smtClean="0"/>
              <a:t>Résumé pad</a:t>
            </a:r>
          </a:p>
          <a:p>
            <a:pPr marL="0" indent="0">
              <a:spcAft>
                <a:spcPts val="1200"/>
              </a:spcAft>
              <a:buNone/>
            </a:pPr>
            <a:endParaRPr lang="en-US" sz="900" dirty="0" smtClean="0"/>
          </a:p>
          <a:p>
            <a:pPr lvl="1">
              <a:spcAft>
                <a:spcPts val="1200"/>
              </a:spcAft>
            </a:pPr>
            <a:r>
              <a:rPr lang="en-US" sz="2800" dirty="0" smtClean="0"/>
              <a:t>A Github profile is a great way to showcase your work</a:t>
            </a:r>
            <a:endParaRPr lang="en-US" sz="2800" dirty="0"/>
          </a:p>
          <a:p>
            <a:pPr lvl="1">
              <a:spcAft>
                <a:spcPts val="1200"/>
              </a:spcAft>
            </a:pPr>
            <a:r>
              <a:rPr lang="en-US" sz="2800" dirty="0" smtClean="0"/>
              <a:t>Link to LinkedIn, but it’s not a LinkedIn replacement</a:t>
            </a:r>
          </a:p>
        </p:txBody>
      </p:sp>
      <p:sp>
        <p:nvSpPr>
          <p:cNvPr id="4" name="Rectangle 3"/>
          <p:cNvSpPr/>
          <p:nvPr/>
        </p:nvSpPr>
        <p:spPr>
          <a:xfrm>
            <a:off x="7006587" y="6227015"/>
            <a:ext cx="2173480" cy="646331"/>
          </a:xfrm>
          <a:prstGeom prst="rect">
            <a:avLst/>
          </a:prstGeom>
        </p:spPr>
        <p:txBody>
          <a:bodyPr wrap="none">
            <a:spAutoFit/>
          </a:bodyPr>
          <a:lstStyle/>
          <a:p>
            <a:r>
              <a:rPr lang="en-US" cap="none" dirty="0" smtClean="0"/>
              <a:t>Modified from slides </a:t>
            </a:r>
          </a:p>
          <a:p>
            <a:r>
              <a:rPr lang="en-US" cap="none" dirty="0" smtClean="0"/>
              <a:t>Of Timothy </a:t>
            </a:r>
            <a:r>
              <a:rPr lang="en-US" cap="none" dirty="0" err="1" smtClean="0"/>
              <a:t>McRoy</a:t>
            </a:r>
            <a:endParaRPr lang="en-US" cap="none" dirty="0"/>
          </a:p>
        </p:txBody>
      </p:sp>
    </p:spTree>
    <p:extLst>
      <p:ext uri="{BB962C8B-B14F-4D97-AF65-F5344CB8AC3E}">
        <p14:creationId xmlns:p14="http://schemas.microsoft.com/office/powerpoint/2010/main" val="3273782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12677"/>
            <a:ext cx="9144000" cy="4999238"/>
          </a:xfrm>
          <a:prstGeom prst="rect">
            <a:avLst/>
          </a:prstGeom>
        </p:spPr>
      </p:pic>
      <p:sp>
        <p:nvSpPr>
          <p:cNvPr id="3" name="Rectangle 2"/>
          <p:cNvSpPr/>
          <p:nvPr/>
        </p:nvSpPr>
        <p:spPr>
          <a:xfrm>
            <a:off x="884772" y="316717"/>
            <a:ext cx="3374706" cy="461665"/>
          </a:xfrm>
          <a:prstGeom prst="rect">
            <a:avLst/>
          </a:prstGeom>
        </p:spPr>
        <p:txBody>
          <a:bodyPr wrap="none">
            <a:spAutoFit/>
          </a:bodyPr>
          <a:lstStyle/>
          <a:p>
            <a:r>
              <a:rPr lang="en-US" sz="2400" dirty="0">
                <a:hlinkClick r:id="rId3"/>
              </a:rPr>
              <a:t>https://help.github.com</a:t>
            </a:r>
            <a:r>
              <a:rPr lang="en-US" sz="2400" dirty="0" smtClean="0">
                <a:hlinkClick r:id="rId3"/>
              </a:rPr>
              <a:t>/</a:t>
            </a:r>
            <a:r>
              <a:rPr lang="en-US" sz="2400" dirty="0" smtClean="0"/>
              <a:t> </a:t>
            </a:r>
            <a:endParaRPr lang="en-US" sz="2400" dirty="0"/>
          </a:p>
        </p:txBody>
      </p:sp>
    </p:spTree>
    <p:extLst>
      <p:ext uri="{BB962C8B-B14F-4D97-AF65-F5344CB8AC3E}">
        <p14:creationId xmlns:p14="http://schemas.microsoft.com/office/powerpoint/2010/main" val="3887082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289" y="18555"/>
            <a:ext cx="9196465" cy="1138773"/>
          </a:xfrm>
          <a:prstGeom prst="rect">
            <a:avLst/>
          </a:prstGeom>
        </p:spPr>
        <p:txBody>
          <a:bodyPr wrap="square">
            <a:spAutoFit/>
          </a:bodyPr>
          <a:lstStyle/>
          <a:p>
            <a:r>
              <a:rPr lang="en-US" sz="2000" dirty="0" smtClean="0">
                <a:hlinkClick r:id="rId2"/>
              </a:rPr>
              <a:t>https://help.github.com/articles/good-resources-for-learning-git-and-github/</a:t>
            </a:r>
            <a:endParaRPr lang="en-US" sz="2000" dirty="0" smtClean="0"/>
          </a:p>
          <a:p>
            <a:endParaRPr lang="en-US" sz="2400" dirty="0"/>
          </a:p>
          <a:p>
            <a:endParaRPr lang="en-US" sz="2400" dirty="0"/>
          </a:p>
        </p:txBody>
      </p:sp>
      <p:pic>
        <p:nvPicPr>
          <p:cNvPr id="3" name="Picture 2"/>
          <p:cNvPicPr>
            <a:picLocks noChangeAspect="1"/>
          </p:cNvPicPr>
          <p:nvPr/>
        </p:nvPicPr>
        <p:blipFill>
          <a:blip r:embed="rId3"/>
          <a:stretch>
            <a:fillRect/>
          </a:stretch>
        </p:blipFill>
        <p:spPr>
          <a:xfrm>
            <a:off x="76400" y="422901"/>
            <a:ext cx="9144000" cy="6983442"/>
          </a:xfrm>
          <a:prstGeom prst="rect">
            <a:avLst/>
          </a:prstGeom>
        </p:spPr>
      </p:pic>
    </p:spTree>
    <p:extLst>
      <p:ext uri="{BB962C8B-B14F-4D97-AF65-F5344CB8AC3E}">
        <p14:creationId xmlns:p14="http://schemas.microsoft.com/office/powerpoint/2010/main" val="2049707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6310" y="91440"/>
            <a:ext cx="7725057" cy="6766560"/>
          </a:xfrm>
          <a:prstGeom prst="rect">
            <a:avLst/>
          </a:prstGeom>
        </p:spPr>
      </p:pic>
      <p:sp>
        <p:nvSpPr>
          <p:cNvPr id="3" name="Rectangle 2"/>
          <p:cNvSpPr/>
          <p:nvPr/>
        </p:nvSpPr>
        <p:spPr>
          <a:xfrm>
            <a:off x="1998479" y="137544"/>
            <a:ext cx="4193969" cy="461665"/>
          </a:xfrm>
          <a:prstGeom prst="rect">
            <a:avLst/>
          </a:prstGeom>
        </p:spPr>
        <p:txBody>
          <a:bodyPr wrap="none">
            <a:spAutoFit/>
          </a:bodyPr>
          <a:lstStyle/>
          <a:p>
            <a:r>
              <a:rPr lang="en-US" sz="2400" dirty="0">
                <a:hlinkClick r:id="rId3"/>
              </a:rPr>
              <a:t>http://</a:t>
            </a:r>
            <a:r>
              <a:rPr lang="en-US" sz="2400" dirty="0" smtClean="0">
                <a:hlinkClick r:id="rId3"/>
              </a:rPr>
              <a:t>git-scm.com/book/en/v2</a:t>
            </a:r>
            <a:r>
              <a:rPr lang="en-US" sz="2400" dirty="0" smtClean="0"/>
              <a:t> </a:t>
            </a:r>
            <a:endParaRPr lang="en-US" sz="2400" dirty="0"/>
          </a:p>
        </p:txBody>
      </p:sp>
    </p:spTree>
    <p:extLst>
      <p:ext uri="{BB962C8B-B14F-4D97-AF65-F5344CB8AC3E}">
        <p14:creationId xmlns:p14="http://schemas.microsoft.com/office/powerpoint/2010/main" val="2081214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software from Github</a:t>
            </a:r>
            <a:endParaRPr lang="en-US" dirty="0"/>
          </a:p>
        </p:txBody>
      </p:sp>
      <p:sp>
        <p:nvSpPr>
          <p:cNvPr id="3" name="Content Placeholder 2"/>
          <p:cNvSpPr>
            <a:spLocks noGrp="1"/>
          </p:cNvSpPr>
          <p:nvPr>
            <p:ph idx="1"/>
          </p:nvPr>
        </p:nvSpPr>
        <p:spPr/>
        <p:txBody>
          <a:bodyPr/>
          <a:lstStyle/>
          <a:p>
            <a:r>
              <a:rPr lang="en-US" dirty="0" smtClean="0"/>
              <a:t>Open up a terminal and change your current directory to the one where you would like the repository (Program) to be saved.</a:t>
            </a:r>
            <a:endParaRPr lang="en-US" dirty="0"/>
          </a:p>
          <a:p>
            <a:r>
              <a:rPr lang="en-US" dirty="0" smtClean="0"/>
              <a:t>Navigate to the repositories Github page in a web browser </a:t>
            </a:r>
          </a:p>
          <a:p>
            <a:r>
              <a:rPr lang="en-US" dirty="0" smtClean="0"/>
              <a:t>For this example, we’ll use </a:t>
            </a:r>
          </a:p>
          <a:p>
            <a:pPr marL="0" indent="0">
              <a:buNone/>
            </a:pPr>
            <a:r>
              <a:rPr lang="en-US" dirty="0">
                <a:hlinkClick r:id="rId2"/>
              </a:rPr>
              <a:t>https://</a:t>
            </a:r>
            <a:r>
              <a:rPr lang="en-US" dirty="0" smtClean="0">
                <a:hlinkClick r:id="rId2"/>
              </a:rPr>
              <a:t>github.com/timothy-mcroy/mapper</a:t>
            </a:r>
            <a:endParaRPr lang="en-US" dirty="0" smtClean="0"/>
          </a:p>
          <a:p>
            <a:endParaRPr lang="en-US" dirty="0" smtClean="0"/>
          </a:p>
          <a:p>
            <a:pPr marL="0" indent="0">
              <a:buNone/>
            </a:pPr>
            <a:endParaRPr lang="en-US" dirty="0"/>
          </a:p>
          <a:p>
            <a:pPr marL="0" indent="0">
              <a:buNone/>
            </a:pPr>
            <a:endParaRPr lang="en-US" dirty="0" smtClean="0"/>
          </a:p>
        </p:txBody>
      </p:sp>
      <p:sp>
        <p:nvSpPr>
          <p:cNvPr id="4" name="Rectangle 3"/>
          <p:cNvSpPr/>
          <p:nvPr/>
        </p:nvSpPr>
        <p:spPr>
          <a:xfrm>
            <a:off x="7006587" y="6227015"/>
            <a:ext cx="2173480" cy="646331"/>
          </a:xfrm>
          <a:prstGeom prst="rect">
            <a:avLst/>
          </a:prstGeom>
        </p:spPr>
        <p:txBody>
          <a:bodyPr wrap="none">
            <a:spAutoFit/>
          </a:bodyPr>
          <a:lstStyle/>
          <a:p>
            <a:r>
              <a:rPr lang="en-US" cap="none" dirty="0" smtClean="0"/>
              <a:t>Modified from slides </a:t>
            </a:r>
          </a:p>
          <a:p>
            <a:r>
              <a:rPr lang="en-US" cap="none" dirty="0" smtClean="0"/>
              <a:t>Of Timothy </a:t>
            </a:r>
            <a:r>
              <a:rPr lang="en-US" cap="none" dirty="0" err="1" smtClean="0"/>
              <a:t>McRoy</a:t>
            </a:r>
            <a:endParaRPr lang="en-US" cap="none" dirty="0"/>
          </a:p>
        </p:txBody>
      </p:sp>
    </p:spTree>
    <p:extLst>
      <p:ext uri="{BB962C8B-B14F-4D97-AF65-F5344CB8AC3E}">
        <p14:creationId xmlns:p14="http://schemas.microsoft.com/office/powerpoint/2010/main" val="909269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5900" y="222706"/>
            <a:ext cx="8868100" cy="6832640"/>
          </a:xfrm>
          <a:prstGeom prst="rect">
            <a:avLst/>
          </a:prstGeom>
        </p:spPr>
        <p:txBody>
          <a:bodyPr wrap="square">
            <a:spAutoFit/>
          </a:bodyPr>
          <a:lstStyle/>
          <a:p>
            <a:r>
              <a:rPr lang="en-US" sz="2000" dirty="0" smtClean="0"/>
              <a:t>Consider first publishing in a research journal.    If you don’t think your students research fits into a research journal, consider an undergraduate journal</a:t>
            </a:r>
            <a:endParaRPr lang="en-US" sz="2000" dirty="0"/>
          </a:p>
          <a:p>
            <a:endParaRPr lang="en-US" sz="1000" dirty="0" smtClean="0">
              <a:hlinkClick r:id="rId2"/>
            </a:endParaRPr>
          </a:p>
          <a:p>
            <a:r>
              <a:rPr lang="en-US" sz="2000" dirty="0" smtClean="0">
                <a:hlinkClick r:id="rId2"/>
              </a:rPr>
              <a:t>http</a:t>
            </a:r>
            <a:r>
              <a:rPr lang="en-US" sz="2000" dirty="0">
                <a:hlinkClick r:id="rId2"/>
              </a:rPr>
              <a:t>://</a:t>
            </a:r>
            <a:r>
              <a:rPr lang="en-US" sz="2000" dirty="0" smtClean="0">
                <a:hlinkClick r:id="rId2"/>
              </a:rPr>
              <a:t>curm.byu.edu/resources/journals </a:t>
            </a:r>
          </a:p>
          <a:p>
            <a:endParaRPr lang="en-US" sz="1000" dirty="0" smtClean="0">
              <a:hlinkClick r:id="rId2"/>
            </a:endParaRPr>
          </a:p>
          <a:p>
            <a:r>
              <a:rPr lang="en-US" sz="2000" b="1" dirty="0"/>
              <a:t>Journals that specifically publish undergraduate research in mathematics</a:t>
            </a:r>
            <a:r>
              <a:rPr lang="en-US" sz="2000" b="1" dirty="0" smtClean="0"/>
              <a:t>:</a:t>
            </a:r>
            <a:endParaRPr lang="en-US" sz="2000" dirty="0">
              <a:hlinkClick r:id="rId2"/>
            </a:endParaRPr>
          </a:p>
          <a:p>
            <a:endParaRPr lang="en-US" sz="1000" dirty="0" smtClean="0">
              <a:hlinkClick r:id="rId2"/>
            </a:endParaRPr>
          </a:p>
          <a:p>
            <a:r>
              <a:rPr lang="en-US" sz="2000" dirty="0" smtClean="0">
                <a:hlinkClick r:id="rId2"/>
              </a:rPr>
              <a:t>Involve</a:t>
            </a:r>
            <a:r>
              <a:rPr lang="en-US" sz="2000" dirty="0"/>
              <a:t/>
            </a:r>
            <a:br>
              <a:rPr lang="en-US" sz="2000" dirty="0"/>
            </a:br>
            <a:r>
              <a:rPr lang="en-US" sz="2000" dirty="0"/>
              <a:t>“is a publication in between the extremes of purely undergraduate research journals, which in general are aimed at undergraduate audiences, and mainstream research journals</a:t>
            </a:r>
            <a:r>
              <a:rPr lang="en-US" sz="2000" dirty="0" smtClean="0"/>
              <a:t>.”</a:t>
            </a:r>
          </a:p>
          <a:p>
            <a:endParaRPr lang="en-US" sz="1000" dirty="0"/>
          </a:p>
          <a:p>
            <a:r>
              <a:rPr lang="en-US" sz="2000" dirty="0">
                <a:hlinkClick r:id="rId3"/>
              </a:rPr>
              <a:t>SIAM Undergraduate Research Online</a:t>
            </a:r>
            <a:r>
              <a:rPr lang="en-US" sz="2000" dirty="0"/>
              <a:t/>
            </a:r>
            <a:br>
              <a:rPr lang="en-US" sz="2000" dirty="0"/>
            </a:br>
            <a:r>
              <a:rPr lang="en-US" sz="2000" dirty="0"/>
              <a:t>“a web-based publication devoted to undergraduate research in applied and computational mathematics</a:t>
            </a:r>
            <a:r>
              <a:rPr lang="en-US" sz="2000" dirty="0" smtClean="0"/>
              <a:t>.”</a:t>
            </a:r>
          </a:p>
          <a:p>
            <a:endParaRPr lang="en-US" sz="1000" dirty="0"/>
          </a:p>
          <a:p>
            <a:r>
              <a:rPr lang="en-US" sz="2000" dirty="0">
                <a:hlinkClick r:id="rId4"/>
              </a:rPr>
              <a:t>The Rose-</a:t>
            </a:r>
            <a:r>
              <a:rPr lang="en-US" sz="2000" dirty="0" err="1">
                <a:hlinkClick r:id="rId4"/>
              </a:rPr>
              <a:t>Hulman</a:t>
            </a:r>
            <a:r>
              <a:rPr lang="en-US" sz="2000" dirty="0">
                <a:hlinkClick r:id="rId4"/>
              </a:rPr>
              <a:t> Undergraduate Mathematics Journal</a:t>
            </a:r>
            <a:endParaRPr lang="en-US" sz="2000" dirty="0"/>
          </a:p>
          <a:p>
            <a:r>
              <a:rPr lang="en-US" sz="2000" dirty="0"/>
              <a:t>“is devoted entirely to papers written by undergraduates on topics related to mathematics</a:t>
            </a:r>
            <a:r>
              <a:rPr lang="en-US" sz="2000" dirty="0" smtClean="0"/>
              <a:t>.”</a:t>
            </a:r>
          </a:p>
          <a:p>
            <a:endParaRPr lang="en-US" sz="1000" dirty="0"/>
          </a:p>
          <a:p>
            <a:r>
              <a:rPr lang="en-US" sz="2000" dirty="0" smtClean="0">
                <a:hlinkClick r:id="rId5"/>
              </a:rPr>
              <a:t>Furman </a:t>
            </a:r>
            <a:r>
              <a:rPr lang="en-US" sz="2000" dirty="0">
                <a:hlinkClick r:id="rId5"/>
              </a:rPr>
              <a:t>University Electronic Journal of Undergraduate Mathematics</a:t>
            </a:r>
            <a:endParaRPr lang="en-US" sz="2000" dirty="0"/>
          </a:p>
          <a:p>
            <a:r>
              <a:rPr lang="en-US" sz="2000" dirty="0"/>
              <a:t>“accepts papers of significant mathematical interest written by students containing work done prior to the students' obtaining a Bachelor's degree. Papers of all types will be considered, including technical, historical, and expository papers.”</a:t>
            </a:r>
          </a:p>
          <a:p>
            <a:endParaRPr lang="en-US" dirty="0"/>
          </a:p>
        </p:txBody>
      </p:sp>
    </p:spTree>
    <p:extLst>
      <p:ext uri="{BB962C8B-B14F-4D97-AF65-F5344CB8AC3E}">
        <p14:creationId xmlns:p14="http://schemas.microsoft.com/office/powerpoint/2010/main" val="236749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711" y="-164890"/>
            <a:ext cx="7886700" cy="1325563"/>
          </a:xfrm>
        </p:spPr>
        <p:txBody>
          <a:bodyPr>
            <a:normAutofit/>
          </a:bodyPr>
          <a:lstStyle/>
          <a:p>
            <a:r>
              <a:rPr lang="en-US" sz="3600" dirty="0" smtClean="0"/>
              <a:t>Getting software from Github</a:t>
            </a:r>
            <a:endParaRPr lang="en-US" sz="3600" dirty="0"/>
          </a:p>
        </p:txBody>
      </p:sp>
      <p:grpSp>
        <p:nvGrpSpPr>
          <p:cNvPr id="12" name="Group 11"/>
          <p:cNvGrpSpPr/>
          <p:nvPr/>
        </p:nvGrpSpPr>
        <p:grpSpPr>
          <a:xfrm>
            <a:off x="839449" y="5653805"/>
            <a:ext cx="5418943" cy="322177"/>
            <a:chOff x="1580826" y="5758735"/>
            <a:chExt cx="3330200" cy="322177"/>
          </a:xfrm>
        </p:grpSpPr>
        <p:sp>
          <p:nvSpPr>
            <p:cNvPr id="5" name="Left Brace 4"/>
            <p:cNvSpPr/>
            <p:nvPr/>
          </p:nvSpPr>
          <p:spPr>
            <a:xfrm rot="16200000">
              <a:off x="3514920" y="5393852"/>
              <a:ext cx="322175" cy="105194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 name="Left Brace 5"/>
            <p:cNvSpPr/>
            <p:nvPr/>
          </p:nvSpPr>
          <p:spPr>
            <a:xfrm rot="16200000">
              <a:off x="4459346" y="5629231"/>
              <a:ext cx="322176" cy="58118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 name="Left Brace 6"/>
            <p:cNvSpPr/>
            <p:nvPr/>
          </p:nvSpPr>
          <p:spPr>
            <a:xfrm rot="16200000">
              <a:off x="2140410" y="5199152"/>
              <a:ext cx="322176" cy="144134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sp>
        <p:nvSpPr>
          <p:cNvPr id="8" name="Rectangle 7"/>
          <p:cNvSpPr/>
          <p:nvPr/>
        </p:nvSpPr>
        <p:spPr>
          <a:xfrm>
            <a:off x="7006587" y="6227015"/>
            <a:ext cx="2173480" cy="646331"/>
          </a:xfrm>
          <a:prstGeom prst="rect">
            <a:avLst/>
          </a:prstGeom>
        </p:spPr>
        <p:txBody>
          <a:bodyPr wrap="none">
            <a:spAutoFit/>
          </a:bodyPr>
          <a:lstStyle/>
          <a:p>
            <a:r>
              <a:rPr lang="en-US" cap="none" dirty="0" smtClean="0"/>
              <a:t>Modified from slides </a:t>
            </a:r>
          </a:p>
          <a:p>
            <a:r>
              <a:rPr lang="en-US" cap="none" dirty="0" smtClean="0"/>
              <a:t>Of Timothy </a:t>
            </a:r>
            <a:r>
              <a:rPr lang="en-US" cap="none" dirty="0" err="1" smtClean="0"/>
              <a:t>McRoy</a:t>
            </a:r>
            <a:endParaRPr lang="en-US" cap="none" dirty="0"/>
          </a:p>
        </p:txBody>
      </p:sp>
      <p:sp>
        <p:nvSpPr>
          <p:cNvPr id="10" name="TextBox 9"/>
          <p:cNvSpPr txBox="1"/>
          <p:nvPr/>
        </p:nvSpPr>
        <p:spPr>
          <a:xfrm>
            <a:off x="775457" y="914400"/>
            <a:ext cx="7689954" cy="5847755"/>
          </a:xfrm>
          <a:prstGeom prst="rect">
            <a:avLst/>
          </a:prstGeom>
          <a:noFill/>
        </p:spPr>
        <p:txBody>
          <a:bodyPr wrap="square" rtlCol="0">
            <a:spAutoFit/>
          </a:bodyPr>
          <a:lstStyle/>
          <a:p>
            <a:r>
              <a:rPr lang="en-US" sz="2400" dirty="0" smtClean="0"/>
              <a:t>If you decide that you like the repository, you can</a:t>
            </a:r>
          </a:p>
          <a:p>
            <a:endParaRPr lang="en-US" sz="1400" dirty="0" smtClean="0"/>
          </a:p>
          <a:p>
            <a:pPr lvl="1"/>
            <a:r>
              <a:rPr lang="en-US" sz="2400" dirty="0" smtClean="0"/>
              <a:t>Copy the URL of the page</a:t>
            </a:r>
          </a:p>
          <a:p>
            <a:pPr lvl="1"/>
            <a:r>
              <a:rPr lang="en-US" sz="2400" dirty="0" smtClean="0"/>
              <a:t>Type “</a:t>
            </a:r>
            <a:r>
              <a:rPr lang="en-US" sz="2400" dirty="0" err="1" smtClean="0"/>
              <a:t>git</a:t>
            </a:r>
            <a:r>
              <a:rPr lang="en-US" sz="2400" dirty="0" smtClean="0"/>
              <a:t> clone ” into the terminal</a:t>
            </a:r>
          </a:p>
          <a:p>
            <a:pPr lvl="1"/>
            <a:r>
              <a:rPr lang="en-US" sz="2400" dirty="0" smtClean="0"/>
              <a:t>Paste the URL in to the terminal</a:t>
            </a:r>
          </a:p>
          <a:p>
            <a:pPr lvl="1"/>
            <a:r>
              <a:rPr lang="en-US" sz="2400" dirty="0" smtClean="0"/>
              <a:t>Press enter</a:t>
            </a:r>
          </a:p>
          <a:p>
            <a:pPr lvl="1"/>
            <a:endParaRPr lang="en-US" sz="2400" dirty="0" smtClean="0"/>
          </a:p>
          <a:p>
            <a:endParaRPr lang="en-US" sz="2400" dirty="0" smtClean="0"/>
          </a:p>
          <a:p>
            <a:r>
              <a:rPr lang="en-US" sz="2400" dirty="0" smtClean="0"/>
              <a:t>This will download the entire repository in a directory named after the repository.  In the case of the example, the directory would be called mapper.</a:t>
            </a:r>
          </a:p>
          <a:p>
            <a:endParaRPr lang="en-US" dirty="0">
              <a:hlinkClick r:id=""/>
            </a:endParaRPr>
          </a:p>
          <a:p>
            <a:r>
              <a:rPr lang="en-US" sz="2400" dirty="0" smtClean="0">
                <a:hlinkClick r:id=""/>
              </a:rPr>
              <a:t>https</a:t>
            </a:r>
            <a:r>
              <a:rPr lang="en-US" sz="2400" dirty="0" smtClean="0">
                <a:hlinkClick r:id="rId2"/>
              </a:rPr>
              <a:t>://github.com/timothy-mcroy/mapper</a:t>
            </a:r>
            <a:endParaRPr lang="en-US" sz="2400" dirty="0" smtClean="0"/>
          </a:p>
          <a:p>
            <a:endParaRPr lang="en-US" sz="2400" dirty="0" smtClean="0">
              <a:hlinkClick r:id=""/>
            </a:endParaRPr>
          </a:p>
          <a:p>
            <a:endParaRPr lang="en-US" dirty="0" smtClean="0"/>
          </a:p>
          <a:p>
            <a:r>
              <a:rPr lang="en-US" sz="2400" dirty="0" smtClean="0"/>
              <a:t>       Hosting site</a:t>
            </a:r>
            <a:r>
              <a:rPr lang="en-US" sz="2400" dirty="0"/>
              <a:t> </a:t>
            </a:r>
            <a:r>
              <a:rPr lang="en-US" sz="2400" dirty="0" smtClean="0"/>
              <a:t>              Author        Repository</a:t>
            </a:r>
          </a:p>
        </p:txBody>
      </p:sp>
      <p:sp>
        <p:nvSpPr>
          <p:cNvPr id="11" name="TextBox 10"/>
          <p:cNvSpPr txBox="1"/>
          <p:nvPr/>
        </p:nvSpPr>
        <p:spPr>
          <a:xfrm>
            <a:off x="262327" y="3166319"/>
            <a:ext cx="8289561" cy="400110"/>
          </a:xfrm>
          <a:prstGeom prst="rect">
            <a:avLst/>
          </a:prstGeom>
          <a:solidFill>
            <a:schemeClr val="accent4">
              <a:lumMod val="20000"/>
              <a:lumOff val="80000"/>
            </a:schemeClr>
          </a:solidFill>
        </p:spPr>
        <p:txBody>
          <a:bodyPr wrap="square" rtlCol="0">
            <a:spAutoFit/>
          </a:bodyPr>
          <a:lstStyle/>
          <a:p>
            <a:pPr marL="0" lvl="1"/>
            <a:r>
              <a:rPr lang="en-US" sz="2000" dirty="0" smtClean="0"/>
              <a:t>hawkid@serv1234[~]% </a:t>
            </a:r>
            <a:r>
              <a:rPr lang="en-US" sz="2000" dirty="0" err="1" smtClean="0"/>
              <a:t>git</a:t>
            </a:r>
            <a:r>
              <a:rPr lang="en-US" sz="2000" dirty="0" smtClean="0"/>
              <a:t> clone https://github.com/timothy-mcroy/mapper</a:t>
            </a:r>
          </a:p>
        </p:txBody>
      </p:sp>
    </p:spTree>
    <p:extLst>
      <p:ext uri="{BB962C8B-B14F-4D97-AF65-F5344CB8AC3E}">
        <p14:creationId xmlns:p14="http://schemas.microsoft.com/office/powerpoint/2010/main" val="1937506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 to install it</a:t>
            </a:r>
            <a:endParaRPr lang="en-US" dirty="0"/>
          </a:p>
        </p:txBody>
      </p:sp>
      <p:sp>
        <p:nvSpPr>
          <p:cNvPr id="3" name="Content Placeholder 2"/>
          <p:cNvSpPr>
            <a:spLocks noGrp="1"/>
          </p:cNvSpPr>
          <p:nvPr>
            <p:ph idx="1"/>
          </p:nvPr>
        </p:nvSpPr>
        <p:spPr/>
        <p:txBody>
          <a:bodyPr/>
          <a:lstStyle/>
          <a:p>
            <a:r>
              <a:rPr lang="en-US" dirty="0" smtClean="0"/>
              <a:t>Check the Github wiki page for installation instructions</a:t>
            </a:r>
          </a:p>
          <a:p>
            <a:pPr lvl="1"/>
            <a:r>
              <a:rPr lang="en-US" dirty="0" smtClean="0"/>
              <a:t>Sometimes, a package has several dependencies that need to be installed and that won’t necessarily be mentioned</a:t>
            </a:r>
          </a:p>
          <a:p>
            <a:pPr lvl="1"/>
            <a:r>
              <a:rPr lang="en-US" dirty="0" smtClean="0"/>
              <a:t>Occasionally, those instructions require administrator privileges. </a:t>
            </a:r>
          </a:p>
          <a:p>
            <a:pPr lvl="2"/>
            <a:r>
              <a:rPr lang="en-US" dirty="0" smtClean="0"/>
              <a:t>For the mapper repository, the CSG administrators have already installed everything that you wouldn’t be able to install. </a:t>
            </a:r>
            <a:r>
              <a:rPr lang="en-US" dirty="0"/>
              <a:t> </a:t>
            </a:r>
            <a:r>
              <a:rPr lang="en-US" dirty="0" smtClean="0"/>
              <a:t>You will still need to get the other things installed, as they work on a per-profile basis. </a:t>
            </a:r>
          </a:p>
        </p:txBody>
      </p:sp>
      <p:sp>
        <p:nvSpPr>
          <p:cNvPr id="4" name="Rectangle 3"/>
          <p:cNvSpPr/>
          <p:nvPr/>
        </p:nvSpPr>
        <p:spPr>
          <a:xfrm>
            <a:off x="7006587" y="6227015"/>
            <a:ext cx="2173480" cy="646331"/>
          </a:xfrm>
          <a:prstGeom prst="rect">
            <a:avLst/>
          </a:prstGeom>
        </p:spPr>
        <p:txBody>
          <a:bodyPr wrap="none">
            <a:spAutoFit/>
          </a:bodyPr>
          <a:lstStyle/>
          <a:p>
            <a:r>
              <a:rPr lang="en-US" cap="none" dirty="0" smtClean="0"/>
              <a:t>Modified from slides </a:t>
            </a:r>
          </a:p>
          <a:p>
            <a:r>
              <a:rPr lang="en-US" cap="none" dirty="0" smtClean="0"/>
              <a:t>Of Timothy </a:t>
            </a:r>
            <a:r>
              <a:rPr lang="en-US" cap="none" dirty="0" err="1" smtClean="0"/>
              <a:t>McRoy</a:t>
            </a:r>
            <a:endParaRPr lang="en-US" cap="none" dirty="0"/>
          </a:p>
        </p:txBody>
      </p:sp>
    </p:spTree>
    <p:extLst>
      <p:ext uri="{BB962C8B-B14F-4D97-AF65-F5344CB8AC3E}">
        <p14:creationId xmlns:p14="http://schemas.microsoft.com/office/powerpoint/2010/main" val="1827519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50355"/>
            <a:ext cx="9144000" cy="6145880"/>
          </a:xfrm>
          <a:prstGeom prst="rect">
            <a:avLst/>
          </a:prstGeom>
        </p:spPr>
      </p:pic>
      <p:sp>
        <p:nvSpPr>
          <p:cNvPr id="3" name="Rectangle 2"/>
          <p:cNvSpPr/>
          <p:nvPr/>
        </p:nvSpPr>
        <p:spPr>
          <a:xfrm>
            <a:off x="1611564" y="93646"/>
            <a:ext cx="6209392" cy="461665"/>
          </a:xfrm>
          <a:prstGeom prst="rect">
            <a:avLst/>
          </a:prstGeom>
        </p:spPr>
        <p:txBody>
          <a:bodyPr wrap="none">
            <a:spAutoFit/>
          </a:bodyPr>
          <a:lstStyle/>
          <a:p>
            <a:r>
              <a:rPr lang="en-US" sz="2400" b="0" i="0" dirty="0" smtClean="0">
                <a:solidFill>
                  <a:srgbClr val="000000"/>
                </a:solidFill>
                <a:effectLst/>
                <a:latin typeface="Arial" panose="020B0604020202020204" pitchFamily="34" charset="0"/>
              </a:rPr>
              <a:t>Another Distributed Version Control System </a:t>
            </a:r>
            <a:endParaRPr lang="en-US" sz="2400" dirty="0"/>
          </a:p>
        </p:txBody>
      </p:sp>
    </p:spTree>
    <p:extLst>
      <p:ext uri="{BB962C8B-B14F-4D97-AF65-F5344CB8AC3E}">
        <p14:creationId xmlns:p14="http://schemas.microsoft.com/office/powerpoint/2010/main" val="381584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248" y="-21661"/>
            <a:ext cx="8631621" cy="6863417"/>
          </a:xfrm>
          <a:prstGeom prst="rect">
            <a:avLst/>
          </a:prstGeom>
        </p:spPr>
        <p:txBody>
          <a:bodyPr wrap="square">
            <a:spAutoFit/>
          </a:bodyPr>
          <a:lstStyle/>
          <a:p>
            <a:r>
              <a:rPr lang="en-US" sz="2000" dirty="0">
                <a:hlinkClick r:id="rId2"/>
              </a:rPr>
              <a:t>http://</a:t>
            </a:r>
            <a:r>
              <a:rPr lang="en-US" sz="2000" dirty="0" smtClean="0">
                <a:hlinkClick r:id="rId2"/>
              </a:rPr>
              <a:t>curm.byu.edu/resources/journals</a:t>
            </a:r>
            <a:r>
              <a:rPr lang="en-US" sz="2000" dirty="0" smtClean="0"/>
              <a:t>  </a:t>
            </a:r>
          </a:p>
          <a:p>
            <a:r>
              <a:rPr lang="en-US" sz="2000" dirty="0"/>
              <a:t> </a:t>
            </a:r>
          </a:p>
          <a:p>
            <a:r>
              <a:rPr lang="en-US" sz="2000" dirty="0">
                <a:hlinkClick r:id="rId3"/>
              </a:rPr>
              <a:t>Pi Mu Epsilon Journal</a:t>
            </a:r>
            <a:r>
              <a:rPr lang="en-US" sz="2000" dirty="0"/>
              <a:t/>
            </a:r>
            <a:br>
              <a:rPr lang="en-US" sz="2000" dirty="0"/>
            </a:br>
            <a:r>
              <a:rPr lang="en-US" sz="2000" dirty="0"/>
              <a:t>“Pi Mu Epsilon promotes scholarship in mathematics is through the publishing of the </a:t>
            </a:r>
            <a:r>
              <a:rPr lang="en-US" sz="2000" i="1" dirty="0"/>
              <a:t>Pi Mu Epsilon Journal</a:t>
            </a:r>
            <a:r>
              <a:rPr lang="en-US" sz="2000" dirty="0"/>
              <a:t>. The sole purpose of this Journal is to present papers and mathematical problems by and for its members.”</a:t>
            </a:r>
          </a:p>
          <a:p>
            <a:r>
              <a:rPr lang="en-US" sz="1600" dirty="0"/>
              <a:t> </a:t>
            </a:r>
          </a:p>
          <a:p>
            <a:r>
              <a:rPr lang="en-US" sz="2000" dirty="0">
                <a:hlinkClick r:id="rId4"/>
              </a:rPr>
              <a:t>Morehead Electronic Journal of Applicable Mathematics (MEJAM)</a:t>
            </a:r>
            <a:r>
              <a:rPr lang="en-US" sz="2000" dirty="0"/>
              <a:t/>
            </a:r>
            <a:br>
              <a:rPr lang="en-US" sz="2000" dirty="0"/>
            </a:br>
            <a:r>
              <a:rPr lang="en-US" sz="2000" dirty="0"/>
              <a:t>“MEJAM accepts papers . . . which emphasize the applicability of mathematics while maintaining significant mathematical interest. Papers may be historical, expository, or completely original in nature but must adhere to strict academic standards and should explore some aspect of the applications of mathematics.”</a:t>
            </a:r>
          </a:p>
          <a:p>
            <a:r>
              <a:rPr lang="en-US" sz="1600" dirty="0"/>
              <a:t> </a:t>
            </a:r>
          </a:p>
          <a:p>
            <a:r>
              <a:rPr lang="en-US" sz="2000" dirty="0">
                <a:hlinkClick r:id="rId5"/>
              </a:rPr>
              <a:t>Mathematical Spectrum</a:t>
            </a:r>
            <a:r>
              <a:rPr lang="en-US" sz="2000" dirty="0"/>
              <a:t/>
            </a:r>
            <a:br>
              <a:rPr lang="en-US" sz="2000" dirty="0"/>
            </a:br>
            <a:r>
              <a:rPr lang="en-US" sz="2000" dirty="0"/>
              <a:t>“publishes articles from all branches of mathematics, as well as regular features on mathematics in the classroom, a computer column, letters, problems and solutions, book and software reviews. We welcome original student contributions and award annual prizes for the best ones published.”</a:t>
            </a:r>
          </a:p>
          <a:p>
            <a:r>
              <a:rPr lang="en-US" sz="1600" dirty="0"/>
              <a:t> </a:t>
            </a:r>
          </a:p>
          <a:p>
            <a:r>
              <a:rPr lang="en-US" sz="2000" dirty="0">
                <a:hlinkClick r:id="rId6"/>
              </a:rPr>
              <a:t>American Journal of Undergraduate Research (AJUR)</a:t>
            </a:r>
            <a:r>
              <a:rPr lang="en-US" sz="2000" dirty="0"/>
              <a:t/>
            </a:r>
            <a:br>
              <a:rPr lang="en-US" sz="2000" dirty="0"/>
            </a:br>
            <a:r>
              <a:rPr lang="en-US" sz="2000" dirty="0"/>
              <a:t>“A refereed journal for undergraduate research in the pure and applied sciences, mathematics, engineering, technology, and related area in education.”</a:t>
            </a:r>
          </a:p>
        </p:txBody>
      </p:sp>
    </p:spTree>
    <p:extLst>
      <p:ext uri="{BB962C8B-B14F-4D97-AF65-F5344CB8AC3E}">
        <p14:creationId xmlns:p14="http://schemas.microsoft.com/office/powerpoint/2010/main" val="4279431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004" y="257695"/>
            <a:ext cx="9152312" cy="6370975"/>
          </a:xfrm>
          <a:prstGeom prst="rect">
            <a:avLst/>
          </a:prstGeom>
          <a:noFill/>
        </p:spPr>
        <p:txBody>
          <a:bodyPr wrap="square" rtlCol="0">
            <a:spAutoFit/>
          </a:bodyPr>
          <a:lstStyle/>
          <a:p>
            <a:pPr algn="ctr"/>
            <a:r>
              <a:rPr lang="en-US" sz="2400" dirty="0" smtClean="0"/>
              <a:t>Submit paper</a:t>
            </a:r>
          </a:p>
          <a:p>
            <a:endParaRPr lang="en-US" sz="2400" dirty="0" smtClean="0"/>
          </a:p>
          <a:p>
            <a:endParaRPr lang="en-US" sz="2400" dirty="0"/>
          </a:p>
          <a:p>
            <a:r>
              <a:rPr lang="en-US" sz="2400" dirty="0" smtClean="0"/>
              <a:t>   to math journal                                                                to biology journal</a:t>
            </a:r>
          </a:p>
          <a:p>
            <a:endParaRPr lang="en-US" sz="2400" dirty="0"/>
          </a:p>
          <a:p>
            <a:endParaRPr lang="en-US" sz="2400" dirty="0" smtClean="0"/>
          </a:p>
          <a:p>
            <a:r>
              <a:rPr lang="en-US" sz="2400" dirty="0" smtClean="0"/>
              <a:t>  Wait 6 – 12 months                                                       </a:t>
            </a:r>
            <a:r>
              <a:rPr lang="en-US" sz="2400" dirty="0"/>
              <a:t>Wait </a:t>
            </a:r>
            <a:r>
              <a:rPr lang="en-US" sz="2400" dirty="0" smtClean="0"/>
              <a:t>3 </a:t>
            </a:r>
            <a:r>
              <a:rPr lang="en-US" sz="2400" dirty="0"/>
              <a:t>– 6</a:t>
            </a:r>
            <a:r>
              <a:rPr lang="en-US" sz="2400" dirty="0" smtClean="0"/>
              <a:t> weeks</a:t>
            </a:r>
          </a:p>
          <a:p>
            <a:endParaRPr lang="en-US" sz="2400" dirty="0" smtClean="0"/>
          </a:p>
          <a:p>
            <a:endParaRPr lang="en-US" sz="2400" dirty="0" smtClean="0"/>
          </a:p>
          <a:p>
            <a:pPr algn="ctr"/>
            <a:endParaRPr lang="en-US" sz="2400" dirty="0" smtClean="0"/>
          </a:p>
          <a:p>
            <a:pPr algn="ctr"/>
            <a:r>
              <a:rPr lang="en-US" sz="2400" dirty="0" smtClean="0"/>
              <a:t>Implement reviewers’ suggestions</a:t>
            </a:r>
            <a:endParaRPr lang="en-US" sz="2400" dirty="0"/>
          </a:p>
          <a:p>
            <a:pPr algn="ctr"/>
            <a:r>
              <a:rPr lang="en-US" sz="2400" dirty="0"/>
              <a:t> </a:t>
            </a:r>
            <a:r>
              <a:rPr lang="en-US" sz="2400" dirty="0" smtClean="0"/>
              <a:t>and respond to reviewers.</a:t>
            </a:r>
          </a:p>
          <a:p>
            <a:pPr algn="ctr"/>
            <a:endParaRPr lang="en-US" sz="2400" dirty="0"/>
          </a:p>
          <a:p>
            <a:pPr algn="ctr"/>
            <a:endParaRPr lang="en-US" sz="2400" dirty="0" smtClean="0"/>
          </a:p>
          <a:p>
            <a:pPr algn="ctr"/>
            <a:r>
              <a:rPr lang="en-US" sz="2400" dirty="0" smtClean="0"/>
              <a:t>Submit revised version</a:t>
            </a:r>
          </a:p>
          <a:p>
            <a:pPr algn="ctr"/>
            <a:endParaRPr lang="en-US" sz="2400" dirty="0"/>
          </a:p>
          <a:p>
            <a:r>
              <a:rPr lang="en-US" sz="2400" dirty="0" smtClean="0"/>
              <a:t>If accepted, paper will (eventually or almost immediately) be published.</a:t>
            </a:r>
          </a:p>
        </p:txBody>
      </p:sp>
      <p:cxnSp>
        <p:nvCxnSpPr>
          <p:cNvPr id="4" name="Straight Arrow Connector 3"/>
          <p:cNvCxnSpPr/>
          <p:nvPr/>
        </p:nvCxnSpPr>
        <p:spPr>
          <a:xfrm>
            <a:off x="4608025" y="4738260"/>
            <a:ext cx="0" cy="573578"/>
          </a:xfrm>
          <a:prstGeom prst="straightConnector1">
            <a:avLst/>
          </a:prstGeom>
          <a:ln w="57150">
            <a:solidFill>
              <a:srgbClr val="B9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7334598" y="1820493"/>
            <a:ext cx="0" cy="573578"/>
          </a:xfrm>
          <a:prstGeom prst="straightConnector1">
            <a:avLst/>
          </a:prstGeom>
          <a:ln w="57150">
            <a:solidFill>
              <a:srgbClr val="B9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527069" y="725978"/>
            <a:ext cx="4112032" cy="770314"/>
            <a:chOff x="2527069" y="883919"/>
            <a:chExt cx="4112032" cy="770314"/>
          </a:xfrm>
        </p:grpSpPr>
        <p:cxnSp>
          <p:nvCxnSpPr>
            <p:cNvPr id="6" name="Straight Arrow Connector 5"/>
            <p:cNvCxnSpPr/>
            <p:nvPr/>
          </p:nvCxnSpPr>
          <p:spPr>
            <a:xfrm flipH="1">
              <a:off x="2527069" y="883920"/>
              <a:ext cx="2056016" cy="770313"/>
            </a:xfrm>
            <a:prstGeom prst="straightConnector1">
              <a:avLst/>
            </a:prstGeom>
            <a:ln w="57150">
              <a:solidFill>
                <a:srgbClr val="B9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83085" y="883919"/>
              <a:ext cx="2056016" cy="770313"/>
            </a:xfrm>
            <a:prstGeom prst="straightConnector1">
              <a:avLst/>
            </a:prstGeom>
            <a:ln w="57150">
              <a:solidFill>
                <a:srgbClr val="B9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flipV="1">
            <a:off x="2531078" y="3055186"/>
            <a:ext cx="4108023" cy="770313"/>
            <a:chOff x="2527069" y="883920"/>
            <a:chExt cx="4108023" cy="770313"/>
          </a:xfrm>
        </p:grpSpPr>
        <p:cxnSp>
          <p:nvCxnSpPr>
            <p:cNvPr id="12" name="Straight Arrow Connector 11"/>
            <p:cNvCxnSpPr/>
            <p:nvPr/>
          </p:nvCxnSpPr>
          <p:spPr>
            <a:xfrm flipH="1">
              <a:off x="2527069" y="883920"/>
              <a:ext cx="2056016" cy="770313"/>
            </a:xfrm>
            <a:prstGeom prst="straightConnector1">
              <a:avLst/>
            </a:prstGeom>
            <a:ln w="571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79076" y="883920"/>
              <a:ext cx="2056016" cy="770313"/>
            </a:xfrm>
            <a:prstGeom prst="straightConnector1">
              <a:avLst/>
            </a:prstGeom>
            <a:ln w="57150">
              <a:solidFill>
                <a:srgbClr val="B9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a:off x="1077886" y="1820493"/>
            <a:ext cx="0" cy="573578"/>
          </a:xfrm>
          <a:prstGeom prst="straightConnector1">
            <a:avLst/>
          </a:prstGeom>
          <a:ln w="57150">
            <a:solidFill>
              <a:srgbClr val="B9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569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3700" y="260658"/>
            <a:ext cx="8705850" cy="7017306"/>
          </a:xfrm>
          <a:prstGeom prst="rect">
            <a:avLst/>
          </a:prstGeom>
        </p:spPr>
        <p:txBody>
          <a:bodyPr wrap="square">
            <a:spAutoFit/>
          </a:bodyPr>
          <a:lstStyle/>
          <a:p>
            <a:r>
              <a:rPr lang="en-US" dirty="0"/>
              <a:t>This is referee's report for the </a:t>
            </a:r>
            <a:r>
              <a:rPr lang="en-US" dirty="0" smtClean="0"/>
              <a:t>paper…</a:t>
            </a:r>
          </a:p>
          <a:p>
            <a:endParaRPr lang="en-US" dirty="0">
              <a:solidFill>
                <a:srgbClr val="222222"/>
              </a:solidFill>
            </a:endParaRPr>
          </a:p>
          <a:p>
            <a:r>
              <a:rPr lang="en-US" dirty="0" smtClean="0">
                <a:solidFill>
                  <a:srgbClr val="222222"/>
                </a:solidFill>
              </a:rPr>
              <a:t>Some </a:t>
            </a:r>
            <a:r>
              <a:rPr lang="en-US" dirty="0">
                <a:solidFill>
                  <a:srgbClr val="222222"/>
                </a:solidFill>
              </a:rPr>
              <a:t>protein complexes interact with multiple DNA segments during</a:t>
            </a:r>
            <a:r>
              <a:rPr lang="en-US" dirty="0"/>
              <a:t/>
            </a:r>
            <a:br>
              <a:rPr lang="en-US" dirty="0"/>
            </a:br>
            <a:r>
              <a:rPr lang="en-US" dirty="0">
                <a:solidFill>
                  <a:srgbClr val="222222"/>
                </a:solidFill>
              </a:rPr>
              <a:t>biological </a:t>
            </a:r>
            <a:r>
              <a:rPr lang="en-US" dirty="0" err="1" smtClean="0">
                <a:solidFill>
                  <a:srgbClr val="222222"/>
                </a:solidFill>
              </a:rPr>
              <a:t>processes.These</a:t>
            </a:r>
            <a:r>
              <a:rPr lang="en-US" dirty="0" smtClean="0">
                <a:solidFill>
                  <a:srgbClr val="222222"/>
                </a:solidFill>
              </a:rPr>
              <a:t> </a:t>
            </a:r>
            <a:r>
              <a:rPr lang="en-US" dirty="0">
                <a:solidFill>
                  <a:srgbClr val="222222"/>
                </a:solidFill>
              </a:rPr>
              <a:t>processes can change the topology of DNA which results </a:t>
            </a:r>
            <a:r>
              <a:rPr lang="en-US" dirty="0" smtClean="0">
                <a:solidFill>
                  <a:srgbClr val="222222"/>
                </a:solidFill>
              </a:rPr>
              <a:t>in</a:t>
            </a:r>
            <a:r>
              <a:rPr lang="en-US" dirty="0" smtClean="0"/>
              <a:t> </a:t>
            </a:r>
            <a:r>
              <a:rPr lang="en-US" dirty="0" smtClean="0">
                <a:solidFill>
                  <a:srgbClr val="222222"/>
                </a:solidFill>
              </a:rPr>
              <a:t>knotted </a:t>
            </a:r>
            <a:r>
              <a:rPr lang="en-US" dirty="0">
                <a:solidFill>
                  <a:srgbClr val="222222"/>
                </a:solidFill>
              </a:rPr>
              <a:t>or linked DNA. </a:t>
            </a:r>
            <a:r>
              <a:rPr lang="en-US" dirty="0" smtClean="0">
                <a:solidFill>
                  <a:srgbClr val="222222"/>
                </a:solidFill>
              </a:rPr>
              <a:t>Tangle</a:t>
            </a:r>
            <a:r>
              <a:rPr lang="en-US" dirty="0" smtClean="0"/>
              <a:t> </a:t>
            </a:r>
            <a:r>
              <a:rPr lang="en-US" dirty="0" smtClean="0">
                <a:solidFill>
                  <a:srgbClr val="222222"/>
                </a:solidFill>
              </a:rPr>
              <a:t>analysis </a:t>
            </a:r>
            <a:r>
              <a:rPr lang="en-US" dirty="0">
                <a:solidFill>
                  <a:srgbClr val="222222"/>
                </a:solidFill>
              </a:rPr>
              <a:t>was introduced to study/model various protein </a:t>
            </a:r>
            <a:r>
              <a:rPr lang="en-US" dirty="0" smtClean="0">
                <a:solidFill>
                  <a:srgbClr val="222222"/>
                </a:solidFill>
              </a:rPr>
              <a:t>actions</a:t>
            </a:r>
            <a:r>
              <a:rPr lang="en-US" dirty="0" smtClean="0"/>
              <a:t> </a:t>
            </a:r>
            <a:r>
              <a:rPr lang="en-US" dirty="0" smtClean="0">
                <a:solidFill>
                  <a:srgbClr val="222222"/>
                </a:solidFill>
              </a:rPr>
              <a:t>mathematically</a:t>
            </a:r>
            <a:r>
              <a:rPr lang="en-US" dirty="0">
                <a:solidFill>
                  <a:srgbClr val="222222"/>
                </a:solidFill>
              </a:rPr>
              <a:t>. The protein </a:t>
            </a:r>
            <a:r>
              <a:rPr lang="en-US" dirty="0" smtClean="0">
                <a:solidFill>
                  <a:srgbClr val="222222"/>
                </a:solidFill>
              </a:rPr>
              <a:t>is</a:t>
            </a:r>
            <a:r>
              <a:rPr lang="en-US" dirty="0" smtClean="0"/>
              <a:t> </a:t>
            </a:r>
            <a:r>
              <a:rPr lang="en-US" dirty="0" smtClean="0">
                <a:solidFill>
                  <a:srgbClr val="222222"/>
                </a:solidFill>
              </a:rPr>
              <a:t>modeled </a:t>
            </a:r>
            <a:r>
              <a:rPr lang="en-US" dirty="0">
                <a:solidFill>
                  <a:srgbClr val="222222"/>
                </a:solidFill>
              </a:rPr>
              <a:t>by a 3-dimensional ball and the protein-bound DNA is </a:t>
            </a:r>
            <a:r>
              <a:rPr lang="en-US" dirty="0" smtClean="0">
                <a:solidFill>
                  <a:srgbClr val="222222"/>
                </a:solidFill>
              </a:rPr>
              <a:t>modeled</a:t>
            </a:r>
            <a:r>
              <a:rPr lang="en-US" dirty="0" smtClean="0"/>
              <a:t> </a:t>
            </a:r>
            <a:r>
              <a:rPr lang="en-US" dirty="0" smtClean="0">
                <a:solidFill>
                  <a:srgbClr val="222222"/>
                </a:solidFill>
              </a:rPr>
              <a:t>by </a:t>
            </a:r>
            <a:r>
              <a:rPr lang="en-US" dirty="0">
                <a:solidFill>
                  <a:srgbClr val="222222"/>
                </a:solidFill>
              </a:rPr>
              <a:t>strings </a:t>
            </a:r>
            <a:r>
              <a:rPr lang="en-US" dirty="0" smtClean="0">
                <a:solidFill>
                  <a:srgbClr val="222222"/>
                </a:solidFill>
              </a:rPr>
              <a:t>embedded</a:t>
            </a:r>
            <a:r>
              <a:rPr lang="en-US" dirty="0" smtClean="0"/>
              <a:t> </a:t>
            </a:r>
            <a:r>
              <a:rPr lang="en-US" dirty="0" smtClean="0">
                <a:solidFill>
                  <a:srgbClr val="222222"/>
                </a:solidFill>
              </a:rPr>
              <a:t>in </a:t>
            </a:r>
            <a:r>
              <a:rPr lang="en-US" dirty="0">
                <a:solidFill>
                  <a:srgbClr val="222222"/>
                </a:solidFill>
              </a:rPr>
              <a:t>the ball.</a:t>
            </a:r>
            <a:r>
              <a:rPr lang="en-US" dirty="0"/>
              <a:t/>
            </a:r>
            <a:br>
              <a:rPr lang="en-US" dirty="0"/>
            </a:br>
            <a:endParaRPr lang="en-US" dirty="0" smtClean="0"/>
          </a:p>
          <a:p>
            <a:r>
              <a:rPr lang="en-US" dirty="0" smtClean="0">
                <a:solidFill>
                  <a:srgbClr val="222222"/>
                </a:solidFill>
              </a:rPr>
              <a:t>A </a:t>
            </a:r>
            <a:r>
              <a:rPr lang="en-US" dirty="0">
                <a:solidFill>
                  <a:srgbClr val="222222"/>
                </a:solidFill>
              </a:rPr>
              <a:t>protein complex bound to a circular DNA molecule at four sites </a:t>
            </a:r>
            <a:r>
              <a:rPr lang="en-US" dirty="0" smtClean="0">
                <a:solidFill>
                  <a:srgbClr val="222222"/>
                </a:solidFill>
              </a:rPr>
              <a:t>can</a:t>
            </a:r>
            <a:r>
              <a:rPr lang="en-US" dirty="0" smtClean="0"/>
              <a:t> </a:t>
            </a:r>
            <a:r>
              <a:rPr lang="en-US" dirty="0" smtClean="0">
                <a:solidFill>
                  <a:srgbClr val="222222"/>
                </a:solidFill>
              </a:rPr>
              <a:t>be </a:t>
            </a:r>
            <a:r>
              <a:rPr lang="en-US" dirty="0">
                <a:solidFill>
                  <a:srgbClr val="222222"/>
                </a:solidFill>
              </a:rPr>
              <a:t>modeled by </a:t>
            </a:r>
            <a:r>
              <a:rPr lang="en-US" dirty="0" smtClean="0">
                <a:solidFill>
                  <a:srgbClr val="222222"/>
                </a:solidFill>
              </a:rPr>
              <a:t>a</a:t>
            </a:r>
            <a:r>
              <a:rPr lang="en-US" dirty="0" smtClean="0"/>
              <a:t> </a:t>
            </a:r>
            <a:r>
              <a:rPr lang="en-US" dirty="0" smtClean="0">
                <a:solidFill>
                  <a:srgbClr val="222222"/>
                </a:solidFill>
              </a:rPr>
              <a:t>4-string </a:t>
            </a:r>
            <a:r>
              <a:rPr lang="en-US" dirty="0">
                <a:solidFill>
                  <a:srgbClr val="222222"/>
                </a:solidFill>
              </a:rPr>
              <a:t>tangle. In this paper, the authors provide a </a:t>
            </a:r>
            <a:r>
              <a:rPr lang="en-US" dirty="0" smtClean="0">
                <a:solidFill>
                  <a:srgbClr val="222222"/>
                </a:solidFill>
              </a:rPr>
              <a:t>biologically</a:t>
            </a:r>
            <a:r>
              <a:rPr lang="en-US" dirty="0" smtClean="0"/>
              <a:t> </a:t>
            </a:r>
            <a:r>
              <a:rPr lang="en-US" dirty="0" smtClean="0">
                <a:solidFill>
                  <a:srgbClr val="222222"/>
                </a:solidFill>
              </a:rPr>
              <a:t>relevant </a:t>
            </a:r>
            <a:r>
              <a:rPr lang="en-US" dirty="0">
                <a:solidFill>
                  <a:srgbClr val="222222"/>
                </a:solidFill>
              </a:rPr>
              <a:t>4-string tangle </a:t>
            </a:r>
            <a:r>
              <a:rPr lang="en-US" dirty="0" smtClean="0">
                <a:solidFill>
                  <a:srgbClr val="222222"/>
                </a:solidFill>
              </a:rPr>
              <a:t>model</a:t>
            </a:r>
            <a:r>
              <a:rPr lang="en-US" dirty="0" smtClean="0"/>
              <a:t> </a:t>
            </a:r>
            <a:r>
              <a:rPr lang="en-US" dirty="0" smtClean="0">
                <a:solidFill>
                  <a:srgbClr val="222222"/>
                </a:solidFill>
              </a:rPr>
              <a:t>of </a:t>
            </a:r>
            <a:r>
              <a:rPr lang="en-US" dirty="0">
                <a:solidFill>
                  <a:srgbClr val="222222"/>
                </a:solidFill>
              </a:rPr>
              <a:t>a DNA-protein complex and develop mathematics to determine </a:t>
            </a:r>
            <a:r>
              <a:rPr lang="en-US" dirty="0" smtClean="0">
                <a:solidFill>
                  <a:srgbClr val="222222"/>
                </a:solidFill>
              </a:rPr>
              <a:t>the</a:t>
            </a:r>
            <a:r>
              <a:rPr lang="en-US" dirty="0" smtClean="0"/>
              <a:t> </a:t>
            </a:r>
            <a:r>
              <a:rPr lang="en-US" dirty="0" smtClean="0">
                <a:solidFill>
                  <a:srgbClr val="222222"/>
                </a:solidFill>
              </a:rPr>
              <a:t>topology </a:t>
            </a:r>
            <a:r>
              <a:rPr lang="en-US" dirty="0">
                <a:solidFill>
                  <a:srgbClr val="222222"/>
                </a:solidFill>
              </a:rPr>
              <a:t>of DNA </a:t>
            </a:r>
            <a:r>
              <a:rPr lang="en-US" dirty="0" smtClean="0">
                <a:solidFill>
                  <a:srgbClr val="222222"/>
                </a:solidFill>
              </a:rPr>
              <a:t>within</a:t>
            </a:r>
            <a:r>
              <a:rPr lang="en-US" dirty="0" smtClean="0"/>
              <a:t> </a:t>
            </a:r>
            <a:r>
              <a:rPr lang="en-US" dirty="0" smtClean="0">
                <a:solidFill>
                  <a:srgbClr val="222222"/>
                </a:solidFill>
              </a:rPr>
              <a:t>the </a:t>
            </a:r>
            <a:r>
              <a:rPr lang="en-US" dirty="0">
                <a:solidFill>
                  <a:srgbClr val="222222"/>
                </a:solidFill>
              </a:rPr>
              <a:t>protein complex. The paper contains new and interesting </a:t>
            </a:r>
            <a:r>
              <a:rPr lang="en-US" dirty="0" smtClean="0">
                <a:solidFill>
                  <a:srgbClr val="222222"/>
                </a:solidFill>
              </a:rPr>
              <a:t>results,</a:t>
            </a:r>
            <a:r>
              <a:rPr lang="en-US" dirty="0" smtClean="0"/>
              <a:t> </a:t>
            </a:r>
            <a:r>
              <a:rPr lang="en-US" dirty="0" smtClean="0">
                <a:solidFill>
                  <a:srgbClr val="222222"/>
                </a:solidFill>
              </a:rPr>
              <a:t>and </a:t>
            </a:r>
            <a:r>
              <a:rPr lang="en-US" dirty="0">
                <a:solidFill>
                  <a:srgbClr val="222222"/>
                </a:solidFill>
              </a:rPr>
              <a:t>it is carefully </a:t>
            </a:r>
            <a:r>
              <a:rPr lang="en-US" dirty="0" smtClean="0">
                <a:solidFill>
                  <a:srgbClr val="222222"/>
                </a:solidFill>
              </a:rPr>
              <a:t>written.</a:t>
            </a:r>
            <a:r>
              <a:rPr lang="en-US" dirty="0" smtClean="0"/>
              <a:t> </a:t>
            </a:r>
            <a:r>
              <a:rPr lang="en-US" dirty="0" smtClean="0">
                <a:solidFill>
                  <a:srgbClr val="222222"/>
                </a:solidFill>
              </a:rPr>
              <a:t>The </a:t>
            </a:r>
            <a:r>
              <a:rPr lang="en-US" dirty="0">
                <a:solidFill>
                  <a:srgbClr val="222222"/>
                </a:solidFill>
              </a:rPr>
              <a:t>proofs are technical and elaborate. In referee's opinion, </a:t>
            </a:r>
            <a:r>
              <a:rPr lang="en-US" dirty="0" smtClean="0">
                <a:solidFill>
                  <a:srgbClr val="222222"/>
                </a:solidFill>
              </a:rPr>
              <a:t>the</a:t>
            </a:r>
            <a:r>
              <a:rPr lang="en-US" dirty="0" smtClean="0"/>
              <a:t> </a:t>
            </a:r>
            <a:r>
              <a:rPr lang="en-US" dirty="0" smtClean="0">
                <a:solidFill>
                  <a:srgbClr val="222222"/>
                </a:solidFill>
              </a:rPr>
              <a:t>paper </a:t>
            </a:r>
            <a:r>
              <a:rPr lang="en-US" dirty="0">
                <a:solidFill>
                  <a:srgbClr val="222222"/>
                </a:solidFill>
              </a:rPr>
              <a:t>deserves to be </a:t>
            </a:r>
            <a:r>
              <a:rPr lang="en-US" dirty="0" smtClean="0">
                <a:solidFill>
                  <a:srgbClr val="222222"/>
                </a:solidFill>
              </a:rPr>
              <a:t>published</a:t>
            </a:r>
            <a:r>
              <a:rPr lang="en-US" dirty="0" smtClean="0"/>
              <a:t> </a:t>
            </a:r>
            <a:r>
              <a:rPr lang="en-US" dirty="0" smtClean="0">
                <a:solidFill>
                  <a:srgbClr val="222222"/>
                </a:solidFill>
              </a:rPr>
              <a:t>in </a:t>
            </a:r>
            <a:r>
              <a:rPr lang="en-US" dirty="0">
                <a:solidFill>
                  <a:srgbClr val="222222"/>
                </a:solidFill>
              </a:rPr>
              <a:t>JKTR, after taking into account the corrections/suggestions given below.</a:t>
            </a:r>
            <a:r>
              <a:rPr lang="en-US" dirty="0"/>
              <a:t/>
            </a:r>
            <a:br>
              <a:rPr lang="en-US" dirty="0"/>
            </a:br>
            <a:r>
              <a:rPr lang="en-US" dirty="0"/>
              <a:t/>
            </a:r>
            <a:br>
              <a:rPr lang="en-US" dirty="0"/>
            </a:br>
            <a:r>
              <a:rPr lang="en-US" dirty="0">
                <a:solidFill>
                  <a:srgbClr val="222222"/>
                </a:solidFill>
                <a:latin typeface="arial" panose="020B0604020202020204" pitchFamily="34" charset="0"/>
              </a:rPr>
              <a:t>List of corrections/suggestions:</a:t>
            </a:r>
            <a:r>
              <a:rPr lang="en-US" dirty="0"/>
              <a:t/>
            </a:r>
            <a:br>
              <a:rPr lang="en-US" dirty="0"/>
            </a:br>
            <a:r>
              <a:rPr lang="en-US" dirty="0">
                <a:solidFill>
                  <a:srgbClr val="500050"/>
                </a:solidFill>
                <a:latin typeface="arial" panose="020B0604020202020204" pitchFamily="34" charset="0"/>
              </a:rPr>
              <a:t/>
            </a:r>
            <a:br>
              <a:rPr lang="en-US" dirty="0">
                <a:solidFill>
                  <a:srgbClr val="500050"/>
                </a:solidFill>
                <a:latin typeface="arial" panose="020B0604020202020204" pitchFamily="34" charset="0"/>
              </a:rPr>
            </a:br>
            <a:r>
              <a:rPr lang="en-US" dirty="0">
                <a:solidFill>
                  <a:srgbClr val="500050"/>
                </a:solidFill>
                <a:latin typeface="arial" panose="020B0604020202020204" pitchFamily="34" charset="0"/>
              </a:rPr>
              <a:t>page 2, line 8: delete the space after \DNA segments".</a:t>
            </a:r>
            <a:br>
              <a:rPr lang="en-US" dirty="0">
                <a:solidFill>
                  <a:srgbClr val="500050"/>
                </a:solidFill>
                <a:latin typeface="arial" panose="020B0604020202020204" pitchFamily="34" charset="0"/>
              </a:rPr>
            </a:br>
            <a:r>
              <a:rPr lang="en-US" dirty="0">
                <a:solidFill>
                  <a:srgbClr val="500050"/>
                </a:solidFill>
                <a:latin typeface="arial" panose="020B0604020202020204" pitchFamily="34" charset="0"/>
              </a:rPr>
              <a:t>- last paragraph in the Introduction: replace \section </a:t>
            </a:r>
            <a:r>
              <a:rPr lang="en-US" dirty="0" err="1">
                <a:solidFill>
                  <a:srgbClr val="500050"/>
                </a:solidFill>
                <a:latin typeface="arial" panose="020B0604020202020204" pitchFamily="34" charset="0"/>
              </a:rPr>
              <a:t>i</a:t>
            </a:r>
            <a:r>
              <a:rPr lang="en-US" dirty="0">
                <a:solidFill>
                  <a:srgbClr val="500050"/>
                </a:solidFill>
                <a:latin typeface="arial" panose="020B0604020202020204" pitchFamily="34" charset="0"/>
              </a:rPr>
              <a:t>" with\Section </a:t>
            </a:r>
            <a:r>
              <a:rPr lang="en-US" dirty="0" err="1">
                <a:solidFill>
                  <a:srgbClr val="500050"/>
                </a:solidFill>
                <a:latin typeface="arial" panose="020B0604020202020204" pitchFamily="34" charset="0"/>
              </a:rPr>
              <a:t>i</a:t>
            </a:r>
            <a:r>
              <a:rPr lang="en-US" dirty="0">
                <a:solidFill>
                  <a:srgbClr val="500050"/>
                </a:solidFill>
                <a:latin typeface="arial" panose="020B0604020202020204" pitchFamily="34" charset="0"/>
              </a:rPr>
              <a:t>".</a:t>
            </a:r>
            <a:br>
              <a:rPr lang="en-US" dirty="0">
                <a:solidFill>
                  <a:srgbClr val="500050"/>
                </a:solidFill>
                <a:latin typeface="arial" panose="020B0604020202020204" pitchFamily="34" charset="0"/>
              </a:rPr>
            </a:br>
            <a:r>
              <a:rPr lang="en-US" dirty="0">
                <a:solidFill>
                  <a:srgbClr val="500050"/>
                </a:solidFill>
                <a:latin typeface="arial" panose="020B0604020202020204" pitchFamily="34" charset="0"/>
              </a:rPr>
              <a:t>- Section 2: italicize the terms newly introduced:</a:t>
            </a:r>
            <a:br>
              <a:rPr lang="en-US" dirty="0">
                <a:solidFill>
                  <a:srgbClr val="500050"/>
                </a:solidFill>
                <a:latin typeface="arial" panose="020B0604020202020204" pitchFamily="34" charset="0"/>
              </a:rPr>
            </a:br>
            <a:r>
              <a:rPr lang="en-US" dirty="0">
                <a:solidFill>
                  <a:srgbClr val="500050"/>
                </a:solidFill>
                <a:latin typeface="arial" panose="020B0604020202020204" pitchFamily="34" charset="0"/>
              </a:rPr>
              <a:t>  page 2, line -4: \jumping DNA"</a:t>
            </a:r>
            <a:br>
              <a:rPr lang="en-US" dirty="0">
                <a:solidFill>
                  <a:srgbClr val="500050"/>
                </a:solidFill>
                <a:latin typeface="arial" panose="020B0604020202020204" pitchFamily="34" charset="0"/>
              </a:rPr>
            </a:br>
            <a:r>
              <a:rPr lang="en-US" dirty="0">
                <a:solidFill>
                  <a:srgbClr val="500050"/>
                </a:solidFill>
                <a:latin typeface="arial" panose="020B0604020202020204" pitchFamily="34" charset="0"/>
              </a:rPr>
              <a:t>  page 2, line -2:\ transposable element"</a:t>
            </a:r>
            <a:br>
              <a:rPr lang="en-US" dirty="0">
                <a:solidFill>
                  <a:srgbClr val="500050"/>
                </a:solidFill>
                <a:latin typeface="arial" panose="020B0604020202020204" pitchFamily="34" charset="0"/>
              </a:rPr>
            </a:br>
            <a:r>
              <a:rPr lang="en-US" dirty="0">
                <a:solidFill>
                  <a:srgbClr val="500050"/>
                </a:solidFill>
                <a:latin typeface="arial" panose="020B0604020202020204" pitchFamily="34" charset="0"/>
              </a:rPr>
              <a:t>  page 2, line -1: \transposon" and \transposition"</a:t>
            </a:r>
            <a:br>
              <a:rPr lang="en-US" dirty="0">
                <a:solidFill>
                  <a:srgbClr val="500050"/>
                </a:solidFill>
                <a:latin typeface="arial" panose="020B0604020202020204" pitchFamily="34" charset="0"/>
              </a:rPr>
            </a:br>
            <a:r>
              <a:rPr lang="en-US" dirty="0">
                <a:solidFill>
                  <a:srgbClr val="222222"/>
                </a:solidFill>
                <a:latin typeface="arial" panose="020B0604020202020204" pitchFamily="34" charset="0"/>
              </a:rPr>
              <a:t>...</a:t>
            </a:r>
            <a:endParaRPr lang="en-US" dirty="0"/>
          </a:p>
        </p:txBody>
      </p:sp>
      <p:sp>
        <p:nvSpPr>
          <p:cNvPr id="4" name="TextBox 3"/>
          <p:cNvSpPr txBox="1"/>
          <p:nvPr/>
        </p:nvSpPr>
        <p:spPr>
          <a:xfrm>
            <a:off x="5588000" y="146358"/>
            <a:ext cx="3352800" cy="2308324"/>
          </a:xfrm>
          <a:prstGeom prst="rect">
            <a:avLst/>
          </a:prstGeom>
          <a:solidFill>
            <a:schemeClr val="accent4">
              <a:lumMod val="40000"/>
              <a:lumOff val="60000"/>
            </a:schemeClr>
          </a:solidFill>
        </p:spPr>
        <p:txBody>
          <a:bodyPr wrap="square" rtlCol="0">
            <a:spAutoFit/>
          </a:bodyPr>
          <a:lstStyle/>
          <a:p>
            <a:r>
              <a:rPr lang="en-US" sz="2400" dirty="0" smtClean="0"/>
              <a:t>Reviewer first gives brief summary of the paper (often using authors’ wording) and motivates recommendation for or against publication</a:t>
            </a:r>
          </a:p>
        </p:txBody>
      </p:sp>
      <p:sp>
        <p:nvSpPr>
          <p:cNvPr id="5" name="TextBox 4"/>
          <p:cNvSpPr txBox="1"/>
          <p:nvPr/>
        </p:nvSpPr>
        <p:spPr>
          <a:xfrm>
            <a:off x="7080250" y="4096594"/>
            <a:ext cx="1924050" cy="2677656"/>
          </a:xfrm>
          <a:prstGeom prst="rect">
            <a:avLst/>
          </a:prstGeom>
          <a:solidFill>
            <a:schemeClr val="accent4">
              <a:lumMod val="40000"/>
              <a:lumOff val="60000"/>
            </a:schemeClr>
          </a:solidFill>
        </p:spPr>
        <p:txBody>
          <a:bodyPr wrap="square" rtlCol="0">
            <a:spAutoFit/>
          </a:bodyPr>
          <a:lstStyle/>
          <a:p>
            <a:r>
              <a:rPr lang="en-US" sz="2400" dirty="0" smtClean="0"/>
              <a:t>Reviewer gives specific list of corrections that must (?) be implemented </a:t>
            </a:r>
          </a:p>
        </p:txBody>
      </p:sp>
    </p:spTree>
    <p:extLst>
      <p:ext uri="{BB962C8B-B14F-4D97-AF65-F5344CB8AC3E}">
        <p14:creationId xmlns:p14="http://schemas.microsoft.com/office/powerpoint/2010/main" val="2566295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50" y="260658"/>
            <a:ext cx="8940800" cy="6740307"/>
          </a:xfrm>
          <a:prstGeom prst="rect">
            <a:avLst/>
          </a:prstGeom>
        </p:spPr>
        <p:txBody>
          <a:bodyPr wrap="square">
            <a:spAutoFit/>
          </a:bodyPr>
          <a:lstStyle/>
          <a:p>
            <a:r>
              <a:rPr lang="en-US" sz="2400" dirty="0" smtClean="0"/>
              <a:t>Response to referee's report:</a:t>
            </a:r>
          </a:p>
          <a:p>
            <a:endParaRPr lang="en-US" sz="1400" dirty="0"/>
          </a:p>
          <a:p>
            <a:r>
              <a:rPr lang="en-US" sz="2400" dirty="0" smtClean="0"/>
              <a:t>We thank the reviewer for their detailed comments …. </a:t>
            </a:r>
            <a:endParaRPr lang="en-US" sz="2400" dirty="0"/>
          </a:p>
          <a:p>
            <a:r>
              <a:rPr lang="en-US" sz="2400" dirty="0" smtClean="0"/>
              <a:t>We have implemented their suggestions as described below:</a:t>
            </a:r>
          </a:p>
          <a:p>
            <a:endParaRPr lang="en-US" sz="2400" dirty="0" smtClean="0"/>
          </a:p>
          <a:p>
            <a:r>
              <a:rPr lang="en-US" sz="2400" dirty="0">
                <a:solidFill>
                  <a:srgbClr val="500050"/>
                </a:solidFill>
              </a:rPr>
              <a:t>page 2, line 8: delete the space after \DNA segments</a:t>
            </a:r>
            <a:r>
              <a:rPr lang="en-US" sz="2400" dirty="0" smtClean="0">
                <a:solidFill>
                  <a:srgbClr val="500050"/>
                </a:solidFill>
              </a:rPr>
              <a:t>".</a:t>
            </a:r>
          </a:p>
          <a:p>
            <a:r>
              <a:rPr lang="en-US" sz="2400" dirty="0">
                <a:solidFill>
                  <a:srgbClr val="500050"/>
                </a:solidFill>
              </a:rPr>
              <a:t> </a:t>
            </a:r>
            <a:r>
              <a:rPr lang="en-US" sz="2400" dirty="0" smtClean="0">
                <a:solidFill>
                  <a:srgbClr val="500050"/>
                </a:solidFill>
              </a:rPr>
              <a:t>     </a:t>
            </a:r>
            <a:r>
              <a:rPr lang="en-US" sz="2400" dirty="0" smtClean="0"/>
              <a:t>done,</a:t>
            </a:r>
            <a:r>
              <a:rPr lang="en-US" sz="2400" dirty="0">
                <a:solidFill>
                  <a:srgbClr val="500050"/>
                </a:solidFill>
              </a:rPr>
              <a:t/>
            </a:r>
            <a:br>
              <a:rPr lang="en-US" sz="2400" dirty="0">
                <a:solidFill>
                  <a:srgbClr val="500050"/>
                </a:solidFill>
              </a:rPr>
            </a:br>
            <a:r>
              <a:rPr lang="en-US" sz="2400" dirty="0">
                <a:solidFill>
                  <a:srgbClr val="500050"/>
                </a:solidFill>
              </a:rPr>
              <a:t>- last paragraph in the Introduction: replace \section </a:t>
            </a:r>
            <a:r>
              <a:rPr lang="en-US" sz="2400" dirty="0" err="1">
                <a:solidFill>
                  <a:srgbClr val="500050"/>
                </a:solidFill>
              </a:rPr>
              <a:t>i</a:t>
            </a:r>
            <a:r>
              <a:rPr lang="en-US" sz="2400" dirty="0">
                <a:solidFill>
                  <a:srgbClr val="500050"/>
                </a:solidFill>
              </a:rPr>
              <a:t>" with\Section </a:t>
            </a:r>
            <a:r>
              <a:rPr lang="en-US" sz="2400" dirty="0" err="1">
                <a:solidFill>
                  <a:srgbClr val="500050"/>
                </a:solidFill>
              </a:rPr>
              <a:t>i</a:t>
            </a:r>
            <a:r>
              <a:rPr lang="en-US" sz="2400" dirty="0" smtClean="0">
                <a:solidFill>
                  <a:srgbClr val="500050"/>
                </a:solidFill>
              </a:rPr>
              <a:t>".</a:t>
            </a:r>
          </a:p>
          <a:p>
            <a:r>
              <a:rPr lang="en-US" sz="2400" dirty="0" smtClean="0"/>
              <a:t>      done</a:t>
            </a:r>
            <a:r>
              <a:rPr lang="en-US" sz="2400" dirty="0">
                <a:solidFill>
                  <a:srgbClr val="500050"/>
                </a:solidFill>
              </a:rPr>
              <a:t/>
            </a:r>
            <a:br>
              <a:rPr lang="en-US" sz="2400" dirty="0">
                <a:solidFill>
                  <a:srgbClr val="500050"/>
                </a:solidFill>
              </a:rPr>
            </a:br>
            <a:r>
              <a:rPr lang="en-US" sz="2400" dirty="0">
                <a:solidFill>
                  <a:srgbClr val="500050"/>
                </a:solidFill>
              </a:rPr>
              <a:t>- Section 2: italicize the terms newly introduced:</a:t>
            </a:r>
            <a:br>
              <a:rPr lang="en-US" sz="2400" dirty="0">
                <a:solidFill>
                  <a:srgbClr val="500050"/>
                </a:solidFill>
              </a:rPr>
            </a:br>
            <a:r>
              <a:rPr lang="en-US" sz="2400" dirty="0">
                <a:solidFill>
                  <a:srgbClr val="500050"/>
                </a:solidFill>
              </a:rPr>
              <a:t> </a:t>
            </a:r>
            <a:r>
              <a:rPr lang="en-US" sz="2400" dirty="0" smtClean="0">
                <a:solidFill>
                  <a:srgbClr val="500050"/>
                </a:solidFill>
              </a:rPr>
              <a:t>     done</a:t>
            </a:r>
            <a:endParaRPr lang="en-US" sz="2400" dirty="0" smtClean="0"/>
          </a:p>
          <a:p>
            <a:endParaRPr lang="en-US" sz="2400" dirty="0" smtClean="0"/>
          </a:p>
          <a:p>
            <a:r>
              <a:rPr lang="en-US" sz="2400" dirty="0" smtClean="0"/>
              <a:t>Often additional explanation is needed</a:t>
            </a:r>
          </a:p>
          <a:p>
            <a:r>
              <a:rPr lang="en-US" sz="2400" dirty="0"/>
              <a:t> </a:t>
            </a:r>
            <a:r>
              <a:rPr lang="en-US" sz="2400" dirty="0" smtClean="0"/>
              <a:t>      E.g.:   We addressed the reviewers concern on new page ?, lines ??</a:t>
            </a:r>
          </a:p>
          <a:p>
            <a:r>
              <a:rPr lang="en-US" sz="2400" dirty="0"/>
              <a:t> </a:t>
            </a:r>
            <a:r>
              <a:rPr lang="en-US" sz="2400" dirty="0" smtClean="0"/>
              <a:t>                     often quote of the lines included in the report.</a:t>
            </a:r>
          </a:p>
          <a:p>
            <a:endParaRPr lang="en-US" sz="1600" dirty="0"/>
          </a:p>
          <a:p>
            <a:r>
              <a:rPr lang="en-US" sz="2400" dirty="0" smtClean="0">
                <a:solidFill>
                  <a:srgbClr val="A60000"/>
                </a:solidFill>
              </a:rPr>
              <a:t>If you disagree with the reviewer and do not want to implement one of the suggestions, you </a:t>
            </a:r>
            <a:r>
              <a:rPr lang="en-US" sz="2400" b="1" dirty="0" smtClean="0">
                <a:solidFill>
                  <a:srgbClr val="A60000"/>
                </a:solidFill>
              </a:rPr>
              <a:t>must</a:t>
            </a:r>
            <a:r>
              <a:rPr lang="en-US" sz="2400" dirty="0" smtClean="0">
                <a:solidFill>
                  <a:srgbClr val="A60000"/>
                </a:solidFill>
              </a:rPr>
              <a:t> explain why.</a:t>
            </a:r>
          </a:p>
          <a:p>
            <a:endParaRPr lang="en-US" dirty="0">
              <a:solidFill>
                <a:srgbClr val="222222"/>
              </a:solidFill>
            </a:endParaRPr>
          </a:p>
        </p:txBody>
      </p:sp>
    </p:spTree>
    <p:extLst>
      <p:ext uri="{BB962C8B-B14F-4D97-AF65-F5344CB8AC3E}">
        <p14:creationId xmlns:p14="http://schemas.microsoft.com/office/powerpoint/2010/main" val="918470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565" y="480877"/>
            <a:ext cx="7662041" cy="2677656"/>
          </a:xfrm>
          <a:prstGeom prst="rect">
            <a:avLst/>
          </a:prstGeom>
        </p:spPr>
        <p:txBody>
          <a:bodyPr wrap="square">
            <a:spAutoFit/>
          </a:bodyPr>
          <a:lstStyle/>
          <a:p>
            <a:r>
              <a:rPr lang="en-US" sz="2400" dirty="0" smtClean="0"/>
              <a:t>Editing </a:t>
            </a:r>
            <a:r>
              <a:rPr lang="en-US" sz="2400" dirty="0"/>
              <a:t>an Electronic Journal Jeffrey </a:t>
            </a:r>
            <a:r>
              <a:rPr lang="en-US" sz="2400" dirty="0" err="1"/>
              <a:t>Shallit</a:t>
            </a:r>
            <a:r>
              <a:rPr lang="en-US" sz="2400" dirty="0"/>
              <a:t> </a:t>
            </a:r>
            <a:endParaRPr lang="en-US" sz="2400" dirty="0" smtClean="0">
              <a:hlinkClick r:id="rId2"/>
            </a:endParaRPr>
          </a:p>
          <a:p>
            <a:endParaRPr lang="en-US" sz="2400" dirty="0">
              <a:hlinkClick r:id="rId2"/>
            </a:endParaRPr>
          </a:p>
          <a:p>
            <a:r>
              <a:rPr lang="en-US" sz="2400" dirty="0" smtClean="0">
                <a:hlinkClick r:id="rId2"/>
              </a:rPr>
              <a:t>http</a:t>
            </a:r>
            <a:r>
              <a:rPr lang="en-US" sz="2400" dirty="0">
                <a:hlinkClick r:id="rId2"/>
              </a:rPr>
              <a:t>://</a:t>
            </a:r>
            <a:r>
              <a:rPr lang="en-US" sz="2400" dirty="0" smtClean="0">
                <a:hlinkClick r:id="rId2"/>
              </a:rPr>
              <a:t>www.ams.org/notices/201502/rnoti-p169.pdf</a:t>
            </a:r>
            <a:endParaRPr lang="en-US" sz="2400" dirty="0" smtClean="0"/>
          </a:p>
          <a:p>
            <a:endParaRPr lang="en-US" sz="2400" dirty="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25917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Git &amp; Github</a:t>
            </a:r>
            <a:endParaRPr lang="en-US" dirty="0"/>
          </a:p>
        </p:txBody>
      </p:sp>
      <p:sp>
        <p:nvSpPr>
          <p:cNvPr id="3" name="Subtitle 2"/>
          <p:cNvSpPr>
            <a:spLocks noGrp="1"/>
          </p:cNvSpPr>
          <p:nvPr>
            <p:ph type="subTitle" idx="1"/>
          </p:nvPr>
        </p:nvSpPr>
        <p:spPr/>
        <p:txBody>
          <a:bodyPr/>
          <a:lstStyle/>
          <a:p>
            <a:r>
              <a:rPr lang="en-US" cap="none" dirty="0" smtClean="0"/>
              <a:t>Timothy </a:t>
            </a:r>
            <a:r>
              <a:rPr lang="en-US" cap="none" dirty="0" err="1" smtClean="0"/>
              <a:t>McRoy</a:t>
            </a:r>
            <a:endParaRPr lang="en-US" cap="none" dirty="0"/>
          </a:p>
        </p:txBody>
      </p:sp>
    </p:spTree>
    <p:extLst>
      <p:ext uri="{BB962C8B-B14F-4D97-AF65-F5344CB8AC3E}">
        <p14:creationId xmlns:p14="http://schemas.microsoft.com/office/powerpoint/2010/main" val="981550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76" y="-114696"/>
            <a:ext cx="7886700" cy="1325563"/>
          </a:xfrm>
        </p:spPr>
        <p:txBody>
          <a:bodyPr/>
          <a:lstStyle/>
          <a:p>
            <a:r>
              <a:rPr lang="en-US" dirty="0" smtClean="0"/>
              <a:t>Git</a:t>
            </a:r>
            <a:endParaRPr lang="en-US" dirty="0"/>
          </a:p>
        </p:txBody>
      </p:sp>
      <p:sp>
        <p:nvSpPr>
          <p:cNvPr id="3" name="Content Placeholder 2"/>
          <p:cNvSpPr>
            <a:spLocks noGrp="1"/>
          </p:cNvSpPr>
          <p:nvPr>
            <p:ph idx="1"/>
          </p:nvPr>
        </p:nvSpPr>
        <p:spPr>
          <a:xfrm>
            <a:off x="1926451" y="352785"/>
            <a:ext cx="6709906" cy="3645976"/>
          </a:xfrm>
        </p:spPr>
        <p:txBody>
          <a:bodyPr>
            <a:normAutofit/>
          </a:bodyPr>
          <a:lstStyle/>
          <a:p>
            <a:r>
              <a:rPr lang="en-US" dirty="0" smtClean="0"/>
              <a:t>Version Control System</a:t>
            </a:r>
          </a:p>
          <a:p>
            <a:pPr lvl="1"/>
            <a:r>
              <a:rPr lang="en-US" dirty="0" smtClean="0"/>
              <a:t>Allows you to track changes in a project</a:t>
            </a:r>
          </a:p>
        </p:txBody>
      </p:sp>
      <p:pic>
        <p:nvPicPr>
          <p:cNvPr id="9" name="Picture 2" descr="https://camo.githubusercontent.com/a052efae848ef25d6a825516fb3d7e213a419d3f/68747470733a2f2f662e636c6f75642e6769746875622e636f6d2f6173736574732f3137332f313635373831322f64336661623262652d356238392d313165332d383362352d6563656363626535323135382e706e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808" y="1453771"/>
            <a:ext cx="7725192" cy="4754880"/>
          </a:xfrm>
          <a:prstGeom prst="rect">
            <a:avLst/>
          </a:prstGeom>
          <a:noFill/>
          <a:extLst>
            <a:ext uri="{909E8E84-426E-40DD-AFC4-6F175D3DCCD1}">
              <a14:hiddenFill xmlns:a14="http://schemas.microsoft.com/office/drawing/2010/main">
                <a:solidFill>
                  <a:srgbClr val="FFFFFF"/>
                </a:solidFill>
              </a14:hiddenFill>
            </a:ext>
          </a:extLst>
        </p:spPr>
      </p:pic>
      <p:sp>
        <p:nvSpPr>
          <p:cNvPr id="10" name="Line Callout 1 9"/>
          <p:cNvSpPr/>
          <p:nvPr/>
        </p:nvSpPr>
        <p:spPr>
          <a:xfrm>
            <a:off x="122049" y="2840879"/>
            <a:ext cx="1147843" cy="558584"/>
          </a:xfrm>
          <a:prstGeom prst="borderCallout1">
            <a:avLst>
              <a:gd name="adj1" fmla="val 53443"/>
              <a:gd name="adj2" fmla="val 100691"/>
              <a:gd name="adj3" fmla="val 62524"/>
              <a:gd name="adj4" fmla="val 123935"/>
            </a:avLst>
          </a:prstGeom>
          <a:solidFill>
            <a:schemeClr val="accent1">
              <a:lumMod val="5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Old Line</a:t>
            </a:r>
          </a:p>
        </p:txBody>
      </p:sp>
      <p:sp>
        <p:nvSpPr>
          <p:cNvPr id="11" name="Line Callout 1 10"/>
          <p:cNvSpPr/>
          <p:nvPr/>
        </p:nvSpPr>
        <p:spPr>
          <a:xfrm>
            <a:off x="122049" y="4295292"/>
            <a:ext cx="1147843" cy="558584"/>
          </a:xfrm>
          <a:prstGeom prst="borderCallout1">
            <a:avLst>
              <a:gd name="adj1" fmla="val 49418"/>
              <a:gd name="adj2" fmla="val 98732"/>
              <a:gd name="adj3" fmla="val -56003"/>
              <a:gd name="adj4" fmla="val 154875"/>
            </a:avLst>
          </a:prstGeom>
          <a:solidFill>
            <a:schemeClr val="accent6">
              <a:lumMod val="75000"/>
            </a:schemeClr>
          </a:solidFill>
          <a:ln w="38100">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t>New Line</a:t>
            </a:r>
            <a:endParaRPr lang="en-US" sz="1350" dirty="0"/>
          </a:p>
        </p:txBody>
      </p:sp>
      <p:sp>
        <p:nvSpPr>
          <p:cNvPr id="12" name="TextBox 11"/>
          <p:cNvSpPr txBox="1"/>
          <p:nvPr/>
        </p:nvSpPr>
        <p:spPr>
          <a:xfrm>
            <a:off x="122049" y="6437274"/>
            <a:ext cx="8711985" cy="338554"/>
          </a:xfrm>
          <a:prstGeom prst="rect">
            <a:avLst/>
          </a:prstGeom>
          <a:noFill/>
        </p:spPr>
        <p:txBody>
          <a:bodyPr wrap="square" rtlCol="0">
            <a:spAutoFit/>
          </a:bodyPr>
          <a:lstStyle/>
          <a:p>
            <a:r>
              <a:rPr lang="en-US" sz="1600" dirty="0">
                <a:hlinkClick r:id="rId3"/>
              </a:rPr>
              <a:t>https://</a:t>
            </a:r>
            <a:r>
              <a:rPr lang="en-US" sz="1600" dirty="0" smtClean="0">
                <a:hlinkClick r:id="rId3"/>
              </a:rPr>
              <a:t>github.com/blog/1707-soft-wrapping-on-prose-diffs</a:t>
            </a:r>
            <a:r>
              <a:rPr lang="en-US" sz="1600" dirty="0" smtClean="0"/>
              <a:t> </a:t>
            </a:r>
            <a:endParaRPr lang="en-US" sz="1600" dirty="0"/>
          </a:p>
        </p:txBody>
      </p:sp>
      <p:sp>
        <p:nvSpPr>
          <p:cNvPr id="13" name="Rectangle 12"/>
          <p:cNvSpPr/>
          <p:nvPr/>
        </p:nvSpPr>
        <p:spPr>
          <a:xfrm>
            <a:off x="7006587" y="6227015"/>
            <a:ext cx="2173480" cy="646331"/>
          </a:xfrm>
          <a:prstGeom prst="rect">
            <a:avLst/>
          </a:prstGeom>
        </p:spPr>
        <p:txBody>
          <a:bodyPr wrap="none">
            <a:spAutoFit/>
          </a:bodyPr>
          <a:lstStyle/>
          <a:p>
            <a:r>
              <a:rPr lang="en-US" cap="none" dirty="0" smtClean="0"/>
              <a:t>Modified from slides </a:t>
            </a:r>
          </a:p>
          <a:p>
            <a:r>
              <a:rPr lang="en-US" cap="none" dirty="0" smtClean="0"/>
              <a:t>Of Timothy </a:t>
            </a:r>
            <a:r>
              <a:rPr lang="en-US" cap="none" dirty="0" err="1" smtClean="0"/>
              <a:t>McRoy</a:t>
            </a:r>
            <a:endParaRPr lang="en-US" cap="none" dirty="0"/>
          </a:p>
        </p:txBody>
      </p:sp>
    </p:spTree>
    <p:extLst>
      <p:ext uri="{BB962C8B-B14F-4D97-AF65-F5344CB8AC3E}">
        <p14:creationId xmlns:p14="http://schemas.microsoft.com/office/powerpoint/2010/main" val="13202765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1881</TotalTime>
  <Words>839</Words>
  <Application>Microsoft Office PowerPoint</Application>
  <PresentationFormat>On-screen Show (4:3)</PresentationFormat>
  <Paragraphs>173</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vt:lpstr>
      <vt:lpstr>Calibri</vt:lpstr>
      <vt:lpstr>Calibri Light</vt:lpstr>
      <vt:lpstr>helvetica</vt:lpstr>
      <vt:lpstr>inherit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Git &amp; Github</vt:lpstr>
      <vt:lpstr>Git</vt:lpstr>
      <vt:lpstr>Git:  Can download and run on your own computer.</vt:lpstr>
      <vt:lpstr>Github:  Web-based collaboration</vt:lpstr>
      <vt:lpstr>PowerPoint Presentation</vt:lpstr>
      <vt:lpstr>Github</vt:lpstr>
      <vt:lpstr>PowerPoint Presentation</vt:lpstr>
      <vt:lpstr>PowerPoint Presentation</vt:lpstr>
      <vt:lpstr>PowerPoint Presentation</vt:lpstr>
      <vt:lpstr>PowerPoint Presentation</vt:lpstr>
      <vt:lpstr>PowerPoint Presentation</vt:lpstr>
      <vt:lpstr>Getting software from Github</vt:lpstr>
      <vt:lpstr>Getting software from Github</vt:lpstr>
      <vt:lpstr>Don’t forget to install it</vt:lpstr>
      <vt:lpstr>PowerPoint Presentation</vt:lpstr>
    </vt:vector>
  </TitlesOfParts>
  <Company>The 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Darcy, Isabel K</dc:creator>
  <cp:lastModifiedBy>Darcy, Isabel K</cp:lastModifiedBy>
  <cp:revision>31</cp:revision>
  <dcterms:created xsi:type="dcterms:W3CDTF">2015-04-29T22:59:27Z</dcterms:created>
  <dcterms:modified xsi:type="dcterms:W3CDTF">2015-05-01T14:25:45Z</dcterms:modified>
</cp:coreProperties>
</file>