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409" r:id="rId2"/>
    <p:sldId id="410" r:id="rId3"/>
    <p:sldId id="411" r:id="rId4"/>
    <p:sldId id="412" r:id="rId5"/>
    <p:sldId id="413" r:id="rId6"/>
    <p:sldId id="414" r:id="rId7"/>
    <p:sldId id="415" r:id="rId8"/>
    <p:sldId id="416" r:id="rId9"/>
    <p:sldId id="417" r:id="rId10"/>
    <p:sldId id="418" r:id="rId11"/>
    <p:sldId id="419" r:id="rId12"/>
    <p:sldId id="342" r:id="rId13"/>
    <p:sldId id="343" r:id="rId14"/>
    <p:sldId id="344" r:id="rId15"/>
    <p:sldId id="345" r:id="rId16"/>
    <p:sldId id="377" r:id="rId17"/>
    <p:sldId id="346" r:id="rId18"/>
    <p:sldId id="379" r:id="rId19"/>
    <p:sldId id="380" r:id="rId20"/>
    <p:sldId id="387" r:id="rId21"/>
    <p:sldId id="390" r:id="rId22"/>
    <p:sldId id="391" r:id="rId23"/>
    <p:sldId id="392" r:id="rId24"/>
    <p:sldId id="393" r:id="rId25"/>
    <p:sldId id="347" r:id="rId26"/>
    <p:sldId id="374" r:id="rId27"/>
    <p:sldId id="348" r:id="rId28"/>
    <p:sldId id="407" r:id="rId29"/>
    <p:sldId id="349" r:id="rId30"/>
    <p:sldId id="350" r:id="rId31"/>
    <p:sldId id="351" r:id="rId32"/>
    <p:sldId id="352" r:id="rId33"/>
    <p:sldId id="353" r:id="rId34"/>
    <p:sldId id="354" r:id="rId35"/>
    <p:sldId id="355" r:id="rId36"/>
    <p:sldId id="389" r:id="rId37"/>
    <p:sldId id="396" r:id="rId38"/>
    <p:sldId id="404" r:id="rId39"/>
    <p:sldId id="408" r:id="rId40"/>
    <p:sldId id="370" r:id="rId41"/>
    <p:sldId id="37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p15:clr>
            <a:srgbClr val="A4A3A4"/>
          </p15:clr>
        </p15:guide>
        <p15:guide id="2" pos="6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6254" autoAdjust="0"/>
  </p:normalViewPr>
  <p:slideViewPr>
    <p:cSldViewPr snapToGrid="0" snapToObjects="1">
      <p:cViewPr>
        <p:scale>
          <a:sx n="90" d="100"/>
          <a:sy n="90" d="100"/>
        </p:scale>
        <p:origin x="1004" y="192"/>
      </p:cViewPr>
      <p:guideLst>
        <p:guide orient="horz" pos="944"/>
        <p:guide pos="683"/>
      </p:guideLst>
    </p:cSldViewPr>
  </p:slideViewPr>
  <p:notesTextViewPr>
    <p:cViewPr>
      <p:scale>
        <a:sx n="100" d="100"/>
        <a:sy n="100" d="100"/>
      </p:scale>
      <p:origin x="0" y="0"/>
    </p:cViewPr>
  </p:notesTextViewPr>
  <p:sorterViewPr>
    <p:cViewPr varScale="1">
      <p:scale>
        <a:sx n="1" d="1"/>
        <a:sy n="1" d="1"/>
      </p:scale>
      <p:origin x="0" y="-98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B226C-E263-334F-A451-A1B8F7ABBE9E}" type="datetimeFigureOut">
              <a:rPr lang="en-US" smtClean="0"/>
              <a:t>2/19/2015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050B5-266D-F045-96EB-A8F4DF4C1637}" type="slidenum">
              <a:rPr lang="en-US" smtClean="0"/>
              <a:t>‹#›</a:t>
            </a:fld>
            <a:endParaRPr lang="en-US"/>
          </a:p>
        </p:txBody>
      </p:sp>
    </p:spTree>
    <p:extLst>
      <p:ext uri="{BB962C8B-B14F-4D97-AF65-F5344CB8AC3E}">
        <p14:creationId xmlns:p14="http://schemas.microsoft.com/office/powerpoint/2010/main" val="40454437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Recall that to</a:t>
            </a:r>
            <a:r>
              <a:rPr lang="en-US" sz="1200" baseline="0" dirty="0" smtClean="0">
                <a:solidFill>
                  <a:schemeClr val="tx1"/>
                </a:solidFill>
              </a:rPr>
              <a:t> c</a:t>
            </a:r>
            <a:r>
              <a:rPr lang="en-US" sz="1200" dirty="0" smtClean="0">
                <a:solidFill>
                  <a:schemeClr val="tx1"/>
                </a:solidFill>
              </a:rPr>
              <a:t>reate a simplicial complex,</a:t>
            </a:r>
            <a:r>
              <a:rPr lang="en-US" sz="1200" baseline="0" dirty="0" smtClean="0">
                <a:solidFill>
                  <a:schemeClr val="tx1"/>
                </a:solidFill>
              </a:rPr>
              <a:t> we s</a:t>
            </a:r>
            <a:r>
              <a:rPr lang="en-US" sz="1200" dirty="0" smtClean="0"/>
              <a:t>tart by adding 0-simplices (</a:t>
            </a:r>
            <a:r>
              <a:rPr lang="en-US" sz="1200" dirty="0" err="1" smtClean="0"/>
              <a:t>ie</a:t>
            </a:r>
            <a:r>
              <a:rPr lang="en-US" sz="1200" dirty="0" smtClean="0"/>
              <a:t> 0-dimensional vertices).  So our step zero will be to add 0-</a:t>
            </a:r>
            <a:r>
              <a:rPr lang="en-US" sz="1200" dirty="0" smtClean="0">
                <a:solidFill>
                  <a:schemeClr val="tx1"/>
                </a:solidFill>
              </a:rPr>
              <a:t>simplices,</a:t>
            </a:r>
            <a:r>
              <a:rPr lang="en-US" sz="1200" baseline="0" dirty="0" smtClean="0">
                <a:solidFill>
                  <a:schemeClr val="tx1"/>
                </a:solidFill>
              </a:rPr>
              <a:t> but in this case our 0-dimensional points will be</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a:t>
            </a:fld>
            <a:endParaRPr lang="en-US"/>
          </a:p>
        </p:txBody>
      </p:sp>
    </p:spTree>
    <p:extLst>
      <p:ext uri="{BB962C8B-B14F-4D97-AF65-F5344CB8AC3E}">
        <p14:creationId xmlns:p14="http://schemas.microsoft.com/office/powerpoint/2010/main" val="1377656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compute the number of clusters for a variety of diameters.</a:t>
            </a:r>
          </a:p>
          <a:p>
            <a:r>
              <a:rPr lang="en-US" baseline="0" dirty="0" smtClean="0"/>
              <a:t>We start with 17 data points, so if the diameter is 0, we have 17 clusters.  Increasing the diameter, these 2 balls intersect so I now have 16 clusters.</a:t>
            </a:r>
          </a:p>
          <a:p>
            <a:r>
              <a:rPr lang="en-US" baseline="0" dirty="0" smtClean="0"/>
              <a:t>If we continue to increase the diameter, we will eventually create the complex we saw before with 5 clusters, </a:t>
            </a:r>
            <a:r>
              <a:rPr lang="en-US" baseline="0" dirty="0" err="1" smtClean="0"/>
              <a:t>etc</a:t>
            </a:r>
            <a:r>
              <a:rPr lang="en-US" baseline="0" dirty="0" smtClean="0"/>
              <a:t> until we only have one cluster left.  </a:t>
            </a:r>
          </a:p>
          <a:p>
            <a:r>
              <a:rPr lang="en-US" baseline="0" dirty="0" smtClean="0"/>
              <a:t>Eventually this entire page will be purple, but right now, we know have one component.  </a:t>
            </a:r>
          </a:p>
          <a:p>
            <a:endParaRPr lang="en-US" baseline="0" dirty="0" smtClean="0"/>
          </a:p>
          <a:p>
            <a:r>
              <a:rPr lang="en-US" baseline="0" dirty="0" smtClean="0"/>
              <a:t>To choose the threshold, one can determine how long a particular number of clusters lasts, for example for what set of radii do we have five clusters.  If we have five clusters for the largest set of radii, then have gives us  a good idea where to set the threshold and which </a:t>
            </a:r>
            <a:r>
              <a:rPr lang="en-US" sz="1200" dirty="0" smtClean="0">
                <a:solidFill>
                  <a:schemeClr val="tx1"/>
                </a:solidFill>
              </a:rPr>
              <a:t>simplicial </a:t>
            </a:r>
            <a:r>
              <a:rPr lang="en-US" baseline="0" dirty="0" smtClean="0"/>
              <a:t>complex best models our data.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have put links to better animations on my on my YouTube site which may better illustrate this persistence concept.  Next month, we will also talk much more about persistence during the live lectures for this course.  This is just a preliminary introduction.</a:t>
            </a:r>
          </a:p>
        </p:txBody>
      </p:sp>
      <p:sp>
        <p:nvSpPr>
          <p:cNvPr id="4" name="Slide Number Placeholder 3"/>
          <p:cNvSpPr>
            <a:spLocks noGrp="1"/>
          </p:cNvSpPr>
          <p:nvPr>
            <p:ph type="sldNum" sz="quarter" idx="10"/>
          </p:nvPr>
        </p:nvSpPr>
        <p:spPr/>
        <p:txBody>
          <a:bodyPr/>
          <a:lstStyle/>
          <a:p>
            <a:fld id="{D69E9DB7-993A-C643-9AA4-1235EAC7C65C}" type="slidenum">
              <a:rPr lang="en-US" smtClean="0"/>
              <a:t>21</a:t>
            </a:fld>
            <a:endParaRPr lang="en-US"/>
          </a:p>
        </p:txBody>
      </p:sp>
    </p:spTree>
    <p:extLst>
      <p:ext uri="{BB962C8B-B14F-4D97-AF65-F5344CB8AC3E}">
        <p14:creationId xmlns:p14="http://schemas.microsoft.com/office/powerpoint/2010/main" val="1330118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22</a:t>
            </a:fld>
            <a:endParaRPr lang="en-US"/>
          </a:p>
        </p:txBody>
      </p:sp>
    </p:spTree>
    <p:extLst>
      <p:ext uri="{BB962C8B-B14F-4D97-AF65-F5344CB8AC3E}">
        <p14:creationId xmlns:p14="http://schemas.microsoft.com/office/powerpoint/2010/main" val="275295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23</a:t>
            </a:fld>
            <a:endParaRPr lang="en-US"/>
          </a:p>
        </p:txBody>
      </p:sp>
    </p:spTree>
    <p:extLst>
      <p:ext uri="{BB962C8B-B14F-4D97-AF65-F5344CB8AC3E}">
        <p14:creationId xmlns:p14="http://schemas.microsoft.com/office/powerpoint/2010/main" val="2834330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24</a:t>
            </a:fld>
            <a:endParaRPr lang="en-US"/>
          </a:p>
        </p:txBody>
      </p:sp>
    </p:spTree>
    <p:extLst>
      <p:ext uri="{BB962C8B-B14F-4D97-AF65-F5344CB8AC3E}">
        <p14:creationId xmlns:p14="http://schemas.microsoft.com/office/powerpoint/2010/main" val="2650624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36</a:t>
            </a:fld>
            <a:endParaRPr lang="en-US"/>
          </a:p>
        </p:txBody>
      </p:sp>
    </p:spTree>
    <p:extLst>
      <p:ext uri="{BB962C8B-B14F-4D97-AF65-F5344CB8AC3E}">
        <p14:creationId xmlns:p14="http://schemas.microsoft.com/office/powerpoint/2010/main" val="1739524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50B5-266D-F045-96EB-A8F4DF4C1637}" type="slidenum">
              <a:rPr lang="en-US" smtClean="0"/>
              <a:t>41</a:t>
            </a:fld>
            <a:endParaRPr lang="en-US"/>
          </a:p>
        </p:txBody>
      </p:sp>
    </p:spTree>
    <p:extLst>
      <p:ext uri="{BB962C8B-B14F-4D97-AF65-F5344CB8AC3E}">
        <p14:creationId xmlns:p14="http://schemas.microsoft.com/office/powerpoint/2010/main" val="345555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can measure (or</a:t>
            </a:r>
            <a:r>
              <a:rPr lang="en-US" baseline="0" dirty="0" smtClean="0"/>
              <a:t> calculate) the distance between two points to determine if they are “close”.  But we still need to define close.</a:t>
            </a:r>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a:t>
            </a:fld>
            <a:endParaRPr lang="en-US"/>
          </a:p>
        </p:txBody>
      </p:sp>
    </p:spTree>
    <p:extLst>
      <p:ext uri="{BB962C8B-B14F-4D97-AF65-F5344CB8AC3E}">
        <p14:creationId xmlns:p14="http://schemas.microsoft.com/office/powerpoint/2010/main" val="229488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Thus we will choose a threshold.  We will connect a pair of vertices with an edge  if and only if their distance is less then our chosen threshold.</a:t>
            </a:r>
          </a:p>
          <a:p>
            <a:endParaRPr lang="en-US" baseline="0" dirty="0" smtClean="0"/>
          </a:p>
          <a:p>
            <a:r>
              <a:rPr lang="en-US" baseline="0" dirty="0" smtClean="0"/>
              <a:t> But it is not always obvious how to choose the threshold.  This problem can be dealt with by using persistence which we will briefly introduce later in this lecture.  For now let’s somewhat arbitrarily choose a distance, say 1.8 cm.</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3</a:t>
            </a:fld>
            <a:endParaRPr lang="en-US"/>
          </a:p>
        </p:txBody>
      </p:sp>
    </p:spTree>
    <p:extLst>
      <p:ext uri="{BB962C8B-B14F-4D97-AF65-F5344CB8AC3E}">
        <p14:creationId xmlns:p14="http://schemas.microsoft.com/office/powerpoint/2010/main" val="357892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will connect every pair of vertices if their distance is less than 1.8 cm.  If the center of these points represent the 0-dimensional vertices, then this distance is less than our threshold, so we add an edge.  Similarly this pair of points satisfy our definition of close, so we add an edge</a:t>
            </a:r>
          </a:p>
          <a:p>
            <a:endParaRPr lang="en-US" baseline="0" dirty="0" smtClean="0"/>
          </a:p>
          <a:p>
            <a:r>
              <a:rPr lang="en-US" baseline="0" dirty="0" smtClean="0"/>
              <a:t>The distance between this pair of vertices is greater than 1.8, so we won’t connect them with an edge. Continuing to add edges between vertices whenever their distance is less than our threshold of 1.8cm, we now have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4</a:t>
            </a:fld>
            <a:endParaRPr lang="en-US"/>
          </a:p>
        </p:txBody>
      </p:sp>
    </p:spTree>
    <p:extLst>
      <p:ext uri="{BB962C8B-B14F-4D97-AF65-F5344CB8AC3E}">
        <p14:creationId xmlns:p14="http://schemas.microsoft.com/office/powerpoint/2010/main" val="40153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5</a:t>
            </a:fld>
            <a:endParaRPr lang="en-US"/>
          </a:p>
        </p:txBody>
      </p:sp>
    </p:spTree>
    <p:extLst>
      <p:ext uri="{BB962C8B-B14F-4D97-AF65-F5344CB8AC3E}">
        <p14:creationId xmlns:p14="http://schemas.microsoft.com/office/powerpoint/2010/main" val="292837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6</a:t>
            </a:fld>
            <a:endParaRPr lang="en-US"/>
          </a:p>
        </p:txBody>
      </p:sp>
    </p:spTree>
    <p:extLst>
      <p:ext uri="{BB962C8B-B14F-4D97-AF65-F5344CB8AC3E}">
        <p14:creationId xmlns:p14="http://schemas.microsoft.com/office/powerpoint/2010/main" val="89264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again by adding our 0-simplices,</a:t>
            </a:r>
            <a:r>
              <a:rPr lang="en-US" baseline="0" dirty="0" smtClean="0"/>
              <a:t> our data points.  I can indicate the threshold using a ball centered at my data point.  The diameter of the ball will be my threshold, so if two balls intersect then the distance between the vertices is less than the threshold,  so we connect the pair of vertices with an edge if and only if the balls intersect, so we can get edges after which we can then add all possible higher dimensional simplices.</a:t>
            </a:r>
          </a:p>
          <a:p>
            <a:endParaRPr lang="en-US" baseline="0" dirty="0" smtClean="0"/>
          </a:p>
          <a:p>
            <a:r>
              <a:rPr lang="en-US" baseline="0" dirty="0" smtClean="0"/>
              <a:t>Note how I grew my balls.  As the diameter increases, my threshold which is equal to my diameter increases.</a:t>
            </a:r>
          </a:p>
        </p:txBody>
      </p:sp>
      <p:sp>
        <p:nvSpPr>
          <p:cNvPr id="4" name="Slide Number Placeholder 3"/>
          <p:cNvSpPr>
            <a:spLocks noGrp="1"/>
          </p:cNvSpPr>
          <p:nvPr>
            <p:ph type="sldNum" sz="quarter" idx="10"/>
          </p:nvPr>
        </p:nvSpPr>
        <p:spPr/>
        <p:txBody>
          <a:bodyPr/>
          <a:lstStyle/>
          <a:p>
            <a:fld id="{D69E9DB7-993A-C643-9AA4-1235EAC7C65C}" type="slidenum">
              <a:rPr lang="en-US" smtClean="0"/>
              <a:t>7</a:t>
            </a:fld>
            <a:endParaRPr lang="en-US"/>
          </a:p>
        </p:txBody>
      </p:sp>
    </p:spTree>
    <p:extLst>
      <p:ext uri="{BB962C8B-B14F-4D97-AF65-F5344CB8AC3E}">
        <p14:creationId xmlns:p14="http://schemas.microsoft.com/office/powerpoint/2010/main" val="313161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compute the number of clusters for a variety of diameters.</a:t>
            </a:r>
          </a:p>
          <a:p>
            <a:r>
              <a:rPr lang="en-US" baseline="0" dirty="0" smtClean="0"/>
              <a:t>We start with 17 data points, so if the diameter is 0, we have 17 clusters.  Increasing the diameter, these 2 balls intersect so I now have 16 clusters.</a:t>
            </a:r>
          </a:p>
          <a:p>
            <a:r>
              <a:rPr lang="en-US" baseline="0" dirty="0" smtClean="0"/>
              <a:t>If we continue to increase the diameter, we will eventually create the complex we saw before with 5 clusters, </a:t>
            </a:r>
            <a:r>
              <a:rPr lang="en-US" baseline="0" dirty="0" err="1" smtClean="0"/>
              <a:t>etc</a:t>
            </a:r>
            <a:r>
              <a:rPr lang="en-US" baseline="0" dirty="0" smtClean="0"/>
              <a:t> until we only have one cluster left.  </a:t>
            </a:r>
          </a:p>
          <a:p>
            <a:r>
              <a:rPr lang="en-US" baseline="0" dirty="0" smtClean="0"/>
              <a:t>Eventually this entire page will be purple, but right now, we know have one component.  </a:t>
            </a:r>
          </a:p>
          <a:p>
            <a:endParaRPr lang="en-US" baseline="0" dirty="0" smtClean="0"/>
          </a:p>
          <a:p>
            <a:r>
              <a:rPr lang="en-US" baseline="0" dirty="0" smtClean="0"/>
              <a:t>To choose the threshold, one can determine how long a particular number of clusters lasts, for example for what set of radii do we have five clusters.  If we have five clusters for the largest set of radii, then have gives us  a good idea where to set the threshold and which </a:t>
            </a:r>
            <a:r>
              <a:rPr lang="en-US" sz="1200" dirty="0" smtClean="0">
                <a:solidFill>
                  <a:schemeClr val="tx1"/>
                </a:solidFill>
              </a:rPr>
              <a:t>simplicial </a:t>
            </a:r>
            <a:r>
              <a:rPr lang="en-US" baseline="0" dirty="0" smtClean="0"/>
              <a:t>complex best models our data.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have put links to better animations on my on my YouTube site which may better illustrate this persistence concept.  Next month, we will also talk much more about persistence during the live lectures for this course.  This is just a preliminary introduction.</a:t>
            </a:r>
          </a:p>
        </p:txBody>
      </p:sp>
      <p:sp>
        <p:nvSpPr>
          <p:cNvPr id="4" name="Slide Number Placeholder 3"/>
          <p:cNvSpPr>
            <a:spLocks noGrp="1"/>
          </p:cNvSpPr>
          <p:nvPr>
            <p:ph type="sldNum" sz="quarter" idx="10"/>
          </p:nvPr>
        </p:nvSpPr>
        <p:spPr/>
        <p:txBody>
          <a:bodyPr/>
          <a:lstStyle/>
          <a:p>
            <a:fld id="{D69E9DB7-993A-C643-9AA4-1235EAC7C65C}" type="slidenum">
              <a:rPr lang="en-US" smtClean="0"/>
              <a:t>8</a:t>
            </a:fld>
            <a:endParaRPr lang="en-US"/>
          </a:p>
        </p:txBody>
      </p:sp>
    </p:spTree>
    <p:extLst>
      <p:ext uri="{BB962C8B-B14F-4D97-AF65-F5344CB8AC3E}">
        <p14:creationId xmlns:p14="http://schemas.microsoft.com/office/powerpoint/2010/main" val="3971601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11</a:t>
            </a:fld>
            <a:endParaRPr lang="en-US"/>
          </a:p>
        </p:txBody>
      </p:sp>
    </p:spTree>
    <p:extLst>
      <p:ext uri="{BB962C8B-B14F-4D97-AF65-F5344CB8AC3E}">
        <p14:creationId xmlns:p14="http://schemas.microsoft.com/office/powerpoint/2010/main" val="2142123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03126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23818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87198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35373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99D72-DB42-6A41-86C2-62490CB7FC6C}"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62078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99D72-DB42-6A41-86C2-62490CB7FC6C}"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302634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A99D72-DB42-6A41-86C2-62490CB7FC6C}" type="datetimeFigureOut">
              <a:rPr lang="en-US" smtClean="0"/>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09205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A99D72-DB42-6A41-86C2-62490CB7FC6C}" type="datetimeFigureOut">
              <a:rPr lang="en-US" smtClean="0"/>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75540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99D72-DB42-6A41-86C2-62490CB7FC6C}" type="datetimeFigureOut">
              <a:rPr lang="en-US" smtClean="0"/>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14990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99D72-DB42-6A41-86C2-62490CB7FC6C}"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220806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99D72-DB42-6A41-86C2-62490CB7FC6C}"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35946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99D72-DB42-6A41-86C2-62490CB7FC6C}" type="datetimeFigureOut">
              <a:rPr lang="en-US" smtClean="0"/>
              <a:t>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829A3-DFD4-2E42-A963-0BE92544345A}" type="slidenum">
              <a:rPr lang="en-US" smtClean="0"/>
              <a:t>‹#›</a:t>
            </a:fld>
            <a:endParaRPr lang="en-US"/>
          </a:p>
        </p:txBody>
      </p:sp>
    </p:spTree>
    <p:extLst>
      <p:ext uri="{BB962C8B-B14F-4D97-AF65-F5344CB8AC3E}">
        <p14:creationId xmlns:p14="http://schemas.microsoft.com/office/powerpoint/2010/main" val="2999131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ima.umn.edu/2008-2009/ND6.15-26.09/activities/Carlsson-Gunnar/imafive-handout4up.pdf" TargetMode="External"/><Relationship Id="rId4" Type="http://schemas.openxmlformats.org/officeDocument/2006/relationships/hyperlink" Target="http://www.ima.umn.edu/videos/?id=856"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ma.umn.edu/videos/?id=1846"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ima.umn.edu/2011-2012/W3.26-30.12/activities/Carlsson-Gunnar/imamachinefinal.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www.kyb.mpg.de/de/forschung/fg/bethgegroup/downloads/van-hateren-dataset.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hyperlink" Target="http://www.maths.ed.ac.uk/~aar/papers/ghristeat.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nsf.gov/discoveries/disc_summ.jsp?cntn_id=11239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Hyekyoung%20Lee.QT.&amp;searchWithin=p_Author_Ids:37280122800&amp;newsearch=true" TargetMode="External"/><Relationship Id="rId7" Type="http://schemas.openxmlformats.org/officeDocument/2006/relationships/hyperlink" Target="http://ieeexplore.ieee.org/search/searchresult.jsp?searchWithin=p_Authors:.QT.Dong%20Soo%20Lee.QT.&amp;searchWithin=p_Author_Ids:37280609800&amp;newsearch=tru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ieeexplore.ieee.org/search/searchresult.jsp?searchWithin=p_Authors:.QT.Bung-Nyun%20Kim.QT.&amp;searchWithin=p_Author_Ids:38022847100&amp;newsearch=true" TargetMode="External"/><Relationship Id="rId5" Type="http://schemas.openxmlformats.org/officeDocument/2006/relationships/hyperlink" Target="http://ieeexplore.ieee.org/search/searchresult.jsp?searchWithin=p_Authors:.QT.Hyejin%20Kang.QT.&amp;searchWithin=p_Author_Ids:37856404600&amp;newsearch=true" TargetMode="External"/><Relationship Id="rId4" Type="http://schemas.openxmlformats.org/officeDocument/2006/relationships/hyperlink" Target="http://ieeexplore.ieee.org/search/searchresult.jsp?searchWithin=p_Authors:.QT.Chung,%20M.K..QT.&amp;searchWithin=p_Author_Ids:37290726500&amp;newsearch=tr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143021" y="5378785"/>
            <a:ext cx="9430043" cy="1077218"/>
          </a:xfrm>
          <a:prstGeom prst="rect">
            <a:avLst/>
          </a:prstGeom>
          <a:noFill/>
        </p:spPr>
        <p:txBody>
          <a:bodyPr wrap="square" rtlCol="0">
            <a:spAutoFit/>
          </a:bodyPr>
          <a:lstStyle/>
          <a:p>
            <a:pPr algn="ctr"/>
            <a:r>
              <a:rPr lang="en-US" sz="3200" dirty="0" smtClean="0"/>
              <a:t>Step 0.)  Start by adding 0-dimensional vertices </a:t>
            </a:r>
          </a:p>
          <a:p>
            <a:pPr algn="ctr"/>
            <a:r>
              <a:rPr lang="en-US" sz="3200" dirty="0" smtClean="0"/>
              <a:t>(0-simplices)</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2707181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0" y="0"/>
            <a:ext cx="8621486" cy="6858000"/>
          </a:xfrm>
          <a:prstGeom prst="rect">
            <a:avLst/>
          </a:prstGeom>
        </p:spPr>
      </p:pic>
    </p:spTree>
    <p:extLst>
      <p:ext uri="{BB962C8B-B14F-4D97-AF65-F5344CB8AC3E}">
        <p14:creationId xmlns:p14="http://schemas.microsoft.com/office/powerpoint/2010/main" val="613983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41870" y="0"/>
            <a:ext cx="4643051" cy="6858000"/>
          </a:xfrm>
          <a:prstGeom prst="rect">
            <a:avLst/>
          </a:prstGeom>
        </p:spPr>
      </p:pic>
      <p:sp>
        <p:nvSpPr>
          <p:cNvPr id="3" name="TextBox 2"/>
          <p:cNvSpPr txBox="1"/>
          <p:nvPr/>
        </p:nvSpPr>
        <p:spPr>
          <a:xfrm>
            <a:off x="356513" y="646245"/>
            <a:ext cx="3030360" cy="5262979"/>
          </a:xfrm>
          <a:prstGeom prst="rect">
            <a:avLst/>
          </a:prstGeom>
          <a:noFill/>
        </p:spPr>
        <p:txBody>
          <a:bodyPr wrap="square" rtlCol="0">
            <a:spAutoFit/>
          </a:bodyPr>
          <a:lstStyle/>
          <a:p>
            <a:r>
              <a:rPr lang="en-US" sz="2400" dirty="0" smtClean="0"/>
              <a:t>Vertices = Regions of Interest </a:t>
            </a:r>
          </a:p>
          <a:p>
            <a:endParaRPr lang="en-US" sz="2400" dirty="0"/>
          </a:p>
          <a:p>
            <a:r>
              <a:rPr lang="en-US" sz="2400" dirty="0" smtClean="0"/>
              <a:t>Create Rips complex by growing epsilon balls (i.e. decreasing threshold) where distance between two vertices is given by</a:t>
            </a:r>
          </a:p>
          <a:p>
            <a:endParaRPr lang="en-US" sz="2400" dirty="0"/>
          </a:p>
          <a:p>
            <a:endParaRPr lang="en-US" sz="2400" dirty="0" smtClean="0"/>
          </a:p>
          <a:p>
            <a:r>
              <a:rPr lang="en-US" sz="2400" dirty="0"/>
              <a:t>w</a:t>
            </a:r>
            <a:r>
              <a:rPr lang="en-US" sz="2400" dirty="0" smtClean="0"/>
              <a:t>here </a:t>
            </a:r>
            <a:r>
              <a:rPr lang="en-US" sz="2400" b="1" i="1" dirty="0" smtClean="0"/>
              <a:t>f</a:t>
            </a:r>
            <a:r>
              <a:rPr lang="en-US" sz="2400" b="1" i="1" baseline="-25000" dirty="0" smtClean="0"/>
              <a:t>i</a:t>
            </a:r>
            <a:r>
              <a:rPr lang="en-US" sz="2400" dirty="0" smtClean="0"/>
              <a:t> = </a:t>
            </a:r>
          </a:p>
          <a:p>
            <a:pPr algn="ctr"/>
            <a:r>
              <a:rPr lang="en-US" sz="2400" dirty="0" smtClean="0"/>
              <a:t>measurement at location </a:t>
            </a:r>
            <a:r>
              <a:rPr lang="en-US" sz="2400" i="1" dirty="0" err="1" smtClean="0"/>
              <a:t>i</a:t>
            </a:r>
            <a:endParaRPr lang="en-US" sz="2400" i="1" dirty="0" smtClean="0"/>
          </a:p>
        </p:txBody>
      </p:sp>
      <p:pic>
        <p:nvPicPr>
          <p:cNvPr id="5" name="Picture 4"/>
          <p:cNvPicPr>
            <a:picLocks noChangeAspect="1"/>
          </p:cNvPicPr>
          <p:nvPr/>
        </p:nvPicPr>
        <p:blipFill>
          <a:blip r:embed="rId4"/>
          <a:stretch>
            <a:fillRect/>
          </a:stretch>
        </p:blipFill>
        <p:spPr>
          <a:xfrm>
            <a:off x="181404" y="4124602"/>
            <a:ext cx="3632200" cy="472440"/>
          </a:xfrm>
          <a:prstGeom prst="rect">
            <a:avLst/>
          </a:prstGeom>
        </p:spPr>
      </p:pic>
    </p:spTree>
    <p:extLst>
      <p:ext uri="{BB962C8B-B14F-4D97-AF65-F5344CB8AC3E}">
        <p14:creationId xmlns:p14="http://schemas.microsoft.com/office/powerpoint/2010/main" val="3966321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5460" y="332310"/>
            <a:ext cx="8097154" cy="4272118"/>
          </a:xfrm>
          <a:prstGeom prst="rect">
            <a:avLst/>
          </a:prstGeom>
        </p:spPr>
      </p:pic>
      <p:pic>
        <p:nvPicPr>
          <p:cNvPr id="3" name="Picture 2"/>
          <p:cNvPicPr>
            <a:picLocks noChangeAspect="1"/>
          </p:cNvPicPr>
          <p:nvPr/>
        </p:nvPicPr>
        <p:blipFill>
          <a:blip r:embed="rId3"/>
          <a:stretch>
            <a:fillRect/>
          </a:stretch>
        </p:blipFill>
        <p:spPr>
          <a:xfrm>
            <a:off x="0" y="2194293"/>
            <a:ext cx="9144000" cy="2134585"/>
          </a:xfrm>
          <a:prstGeom prst="rect">
            <a:avLst/>
          </a:prstGeom>
        </p:spPr>
      </p:pic>
      <p:sp>
        <p:nvSpPr>
          <p:cNvPr id="4" name="Rectangle 3"/>
          <p:cNvSpPr/>
          <p:nvPr/>
        </p:nvSpPr>
        <p:spPr>
          <a:xfrm>
            <a:off x="44313" y="4745539"/>
            <a:ext cx="9238426" cy="1408078"/>
          </a:xfrm>
          <a:prstGeom prst="rect">
            <a:avLst/>
          </a:prstGeom>
        </p:spPr>
        <p:txBody>
          <a:bodyPr wrap="none">
            <a:spAutoFit/>
          </a:bodyPr>
          <a:lstStyle/>
          <a:p>
            <a:r>
              <a:rPr lang="en-US" sz="3200" dirty="0" smtClean="0">
                <a:hlinkClick r:id="rId4"/>
              </a:rPr>
              <a:t>http://www.ima.umn.edu/videos/?id=856</a:t>
            </a:r>
            <a:endParaRPr lang="en-US" sz="3200" dirty="0" smtClean="0"/>
          </a:p>
          <a:p>
            <a:endParaRPr lang="en-US" dirty="0"/>
          </a:p>
          <a:p>
            <a:r>
              <a:rPr lang="en-US" sz="1750" dirty="0" smtClean="0">
                <a:hlinkClick r:id="rId5"/>
              </a:rPr>
              <a:t>http://ima.umn.edu/2008-2009/ND6.15-26.09/activities/Carlsson-Gunnar/imafive-handout4up.pdf</a:t>
            </a:r>
            <a:endParaRPr lang="en-US" sz="1750" dirty="0" smtClean="0"/>
          </a:p>
          <a:p>
            <a:endParaRPr lang="en-US" dirty="0"/>
          </a:p>
        </p:txBody>
      </p:sp>
    </p:spTree>
    <p:extLst>
      <p:ext uri="{BB962C8B-B14F-4D97-AF65-F5344CB8AC3E}">
        <p14:creationId xmlns:p14="http://schemas.microsoft.com/office/powerpoint/2010/main" val="1601594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 y="441680"/>
            <a:ext cx="9144000" cy="5148072"/>
          </a:xfrm>
          <a:prstGeom prst="rect">
            <a:avLst/>
          </a:prstGeom>
        </p:spPr>
      </p:pic>
      <p:sp>
        <p:nvSpPr>
          <p:cNvPr id="10" name="Rectangle 9"/>
          <p:cNvSpPr/>
          <p:nvPr/>
        </p:nvSpPr>
        <p:spPr>
          <a:xfrm>
            <a:off x="42333" y="5705857"/>
            <a:ext cx="9075534" cy="1131079"/>
          </a:xfrm>
          <a:prstGeom prst="rect">
            <a:avLst/>
          </a:prstGeom>
        </p:spPr>
        <p:txBody>
          <a:bodyPr wrap="none">
            <a:spAutoFit/>
          </a:bodyPr>
          <a:lstStyle/>
          <a:p>
            <a:pPr algn="ctr"/>
            <a:r>
              <a:rPr lang="en-US" sz="2400" dirty="0" smtClean="0">
                <a:hlinkClick r:id="rId3"/>
              </a:rPr>
              <a:t>http://www.ima.umn.edu/videos/?id=1846</a:t>
            </a:r>
            <a:endParaRPr lang="en-US" sz="2400" dirty="0" smtClean="0"/>
          </a:p>
          <a:p>
            <a:pPr algn="ctr">
              <a:lnSpc>
                <a:spcPct val="150000"/>
              </a:lnSpc>
            </a:pPr>
            <a:r>
              <a:rPr lang="en-US" sz="1700" dirty="0" smtClean="0">
                <a:hlinkClick r:id="rId4"/>
              </a:rPr>
              <a:t>http://www.ima.umn.edu/2011-2012/W3.26-30.12/activities/Carlsson-Gunnar/imamachinefinal.pdf</a:t>
            </a:r>
            <a:endParaRPr lang="en-US" sz="1700" dirty="0" smtClean="0"/>
          </a:p>
          <a:p>
            <a:pPr algn="ctr"/>
            <a:endParaRPr lang="en-US" dirty="0"/>
          </a:p>
        </p:txBody>
      </p:sp>
      <p:sp>
        <p:nvSpPr>
          <p:cNvPr id="11" name="Rectangle 10"/>
          <p:cNvSpPr/>
          <p:nvPr/>
        </p:nvSpPr>
        <p:spPr>
          <a:xfrm>
            <a:off x="437446" y="2305674"/>
            <a:ext cx="8311444" cy="1077218"/>
          </a:xfrm>
          <a:prstGeom prst="rect">
            <a:avLst/>
          </a:prstGeom>
        </p:spPr>
        <p:txBody>
          <a:bodyPr wrap="square">
            <a:spAutoFit/>
          </a:bodyPr>
          <a:lstStyle/>
          <a:p>
            <a:pPr algn="ctr"/>
            <a:r>
              <a:rPr lang="en-US" sz="3200" dirty="0">
                <a:solidFill>
                  <a:srgbClr val="008000"/>
                </a:solidFill>
              </a:rPr>
              <a:t>Application to Natural Image Statistics</a:t>
            </a:r>
          </a:p>
          <a:p>
            <a:pPr algn="ctr"/>
            <a:r>
              <a:rPr lang="en-US" sz="3200" dirty="0">
                <a:solidFill>
                  <a:srgbClr val="008000"/>
                </a:solidFill>
              </a:rPr>
              <a:t>With V. de Silva, T. </a:t>
            </a:r>
            <a:r>
              <a:rPr lang="en-US" sz="3200" dirty="0" err="1">
                <a:solidFill>
                  <a:srgbClr val="008000"/>
                </a:solidFill>
              </a:rPr>
              <a:t>Ishkanov</a:t>
            </a:r>
            <a:r>
              <a:rPr lang="en-US" sz="3200" dirty="0">
                <a:solidFill>
                  <a:srgbClr val="008000"/>
                </a:solidFill>
              </a:rPr>
              <a:t>, A. </a:t>
            </a:r>
            <a:r>
              <a:rPr lang="en-US" sz="3200" dirty="0" err="1">
                <a:solidFill>
                  <a:srgbClr val="008000"/>
                </a:solidFill>
              </a:rPr>
              <a:t>Zomorodian</a:t>
            </a:r>
            <a:endParaRPr lang="en-US" sz="3200" dirty="0">
              <a:solidFill>
                <a:srgbClr val="008000"/>
              </a:solidFill>
            </a:endParaRPr>
          </a:p>
        </p:txBody>
      </p:sp>
    </p:spTree>
    <p:extLst>
      <p:ext uri="{BB962C8B-B14F-4D97-AF65-F5344CB8AC3E}">
        <p14:creationId xmlns:p14="http://schemas.microsoft.com/office/powerpoint/2010/main" val="3308143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507" t="17752" r="-39" b="105"/>
          <a:stretch/>
        </p:blipFill>
        <p:spPr>
          <a:xfrm>
            <a:off x="27432" y="91440"/>
            <a:ext cx="2798064" cy="2962656"/>
          </a:xfrm>
          <a:prstGeom prst="rect">
            <a:avLst/>
          </a:prstGeom>
        </p:spPr>
      </p:pic>
      <p:sp>
        <p:nvSpPr>
          <p:cNvPr id="7" name="Rectangle 6"/>
          <p:cNvSpPr/>
          <p:nvPr/>
        </p:nvSpPr>
        <p:spPr>
          <a:xfrm>
            <a:off x="324556" y="575219"/>
            <a:ext cx="8494888" cy="6001642"/>
          </a:xfrm>
          <a:prstGeom prst="rect">
            <a:avLst/>
          </a:prstGeom>
        </p:spPr>
        <p:txBody>
          <a:bodyPr wrap="square">
            <a:spAutoFit/>
          </a:bodyPr>
          <a:lstStyle/>
          <a:p>
            <a:pPr marL="2574925"/>
            <a:r>
              <a:rPr lang="en-US" sz="3200" dirty="0" smtClean="0"/>
              <a:t>An </a:t>
            </a:r>
            <a:r>
              <a:rPr lang="en-US" sz="3200" dirty="0"/>
              <a:t>image taken by black and white digital camera can </a:t>
            </a:r>
            <a:r>
              <a:rPr lang="en-US" sz="3200" dirty="0" smtClean="0"/>
              <a:t>be viewed </a:t>
            </a:r>
            <a:r>
              <a:rPr lang="en-US" sz="3200" dirty="0"/>
              <a:t>as a vector, with one coordinate for each </a:t>
            </a:r>
            <a:r>
              <a:rPr lang="en-US" sz="3200" dirty="0" smtClean="0"/>
              <a:t>pixel</a:t>
            </a:r>
          </a:p>
          <a:p>
            <a:endParaRPr lang="en-US" sz="3200" dirty="0"/>
          </a:p>
          <a:p>
            <a:r>
              <a:rPr lang="en-US" sz="3200" dirty="0"/>
              <a:t>Each pixel has a “gray scale” value, can be thought of as a </a:t>
            </a:r>
            <a:r>
              <a:rPr lang="en-US" sz="3200" dirty="0" smtClean="0"/>
              <a:t>real number </a:t>
            </a:r>
            <a:r>
              <a:rPr lang="en-US" sz="3200" dirty="0"/>
              <a:t>(in reality, takes one of 255 values</a:t>
            </a:r>
            <a:r>
              <a:rPr lang="en-US" sz="3200" dirty="0" smtClean="0"/>
              <a:t>)</a:t>
            </a:r>
          </a:p>
          <a:p>
            <a:endParaRPr lang="en-US" sz="3200" dirty="0"/>
          </a:p>
          <a:p>
            <a:r>
              <a:rPr lang="en-US" sz="3200" dirty="0"/>
              <a:t>Typical camera uses tens of thousands of pixels, so images lie </a:t>
            </a:r>
            <a:r>
              <a:rPr lang="en-US" sz="3200" dirty="0" smtClean="0"/>
              <a:t>in a </a:t>
            </a:r>
            <a:r>
              <a:rPr lang="en-US" sz="3200" dirty="0"/>
              <a:t>very high dimensional space, call it pixel space, P</a:t>
            </a:r>
          </a:p>
        </p:txBody>
      </p:sp>
    </p:spTree>
    <p:extLst>
      <p:ext uri="{BB962C8B-B14F-4D97-AF65-F5344CB8AC3E}">
        <p14:creationId xmlns:p14="http://schemas.microsoft.com/office/powerpoint/2010/main" val="1173139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3354765"/>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smtClean="0"/>
          </a:p>
          <a:p>
            <a:endParaRPr lang="en-US" dirty="0" smtClean="0"/>
          </a:p>
          <a:p>
            <a:endParaRPr lang="en-US" dirty="0"/>
          </a:p>
        </p:txBody>
      </p:sp>
      <p:sp>
        <p:nvSpPr>
          <p:cNvPr id="5" name="Rectangle 4"/>
          <p:cNvSpPr/>
          <p:nvPr/>
        </p:nvSpPr>
        <p:spPr>
          <a:xfrm>
            <a:off x="94940" y="6466782"/>
            <a:ext cx="9049060" cy="369332"/>
          </a:xfrm>
          <a:prstGeom prst="rect">
            <a:avLst/>
          </a:prstGeom>
        </p:spPr>
        <p:txBody>
          <a:bodyPr wrap="square">
            <a:spAutoFit/>
          </a:bodyPr>
          <a:lstStyle/>
          <a:p>
            <a:r>
              <a:rPr lang="en-US" dirty="0">
                <a:hlinkClick r:id="rId4"/>
              </a:rPr>
              <a:t>http://www.kyb.mpg.de/de/forschung/fg/bethgegroup/downloads/van-hateren-dataset.html</a:t>
            </a:r>
            <a:endParaRPr lang="en-US" dirty="0"/>
          </a:p>
        </p:txBody>
      </p:sp>
    </p:spTree>
    <p:extLst>
      <p:ext uri="{BB962C8B-B14F-4D97-AF65-F5344CB8AC3E}">
        <p14:creationId xmlns:p14="http://schemas.microsoft.com/office/powerpoint/2010/main" val="2828785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2800766"/>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a:p>
        </p:txBody>
      </p:sp>
      <p:sp>
        <p:nvSpPr>
          <p:cNvPr id="5" name="TextBox 4"/>
          <p:cNvSpPr txBox="1"/>
          <p:nvPr/>
        </p:nvSpPr>
        <p:spPr>
          <a:xfrm>
            <a:off x="246741" y="5106346"/>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Choose how to model your data</a:t>
            </a:r>
          </a:p>
          <a:p>
            <a:pPr algn="ctr"/>
            <a:endParaRPr lang="en-US" sz="2400" dirty="0" smtClean="0">
              <a:solidFill>
                <a:srgbClr val="FFFF00"/>
              </a:solidFill>
            </a:endParaRPr>
          </a:p>
        </p:txBody>
      </p:sp>
    </p:spTree>
    <p:extLst>
      <p:ext uri="{BB962C8B-B14F-4D97-AF65-F5344CB8AC3E}">
        <p14:creationId xmlns:p14="http://schemas.microsoft.com/office/powerpoint/2010/main" val="1185926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1" y="3864608"/>
            <a:ext cx="5656580" cy="1347597"/>
          </a:xfrm>
          <a:prstGeom prst="rect">
            <a:avLst/>
          </a:prstGeom>
          <a:ln>
            <a:solidFill>
              <a:srgbClr val="0000FF"/>
            </a:solidFill>
          </a:ln>
        </p:spPr>
      </p:pic>
      <p:pic>
        <p:nvPicPr>
          <p:cNvPr id="4" name="Picture 3"/>
          <p:cNvPicPr>
            <a:picLocks noChangeAspect="1"/>
          </p:cNvPicPr>
          <p:nvPr/>
        </p:nvPicPr>
        <p:blipFill>
          <a:blip r:embed="rId3"/>
          <a:stretch>
            <a:fillRect/>
          </a:stretch>
        </p:blipFill>
        <p:spPr>
          <a:xfrm>
            <a:off x="94113" y="917261"/>
            <a:ext cx="5723128" cy="2478913"/>
          </a:xfrm>
          <a:prstGeom prst="rect">
            <a:avLst/>
          </a:prstGeom>
          <a:ln>
            <a:solidFill>
              <a:srgbClr val="0000FF"/>
            </a:solidFill>
          </a:ln>
        </p:spPr>
      </p:pic>
      <p:pic>
        <p:nvPicPr>
          <p:cNvPr id="5" name="Picture 4"/>
          <p:cNvPicPr>
            <a:picLocks noChangeAspect="1"/>
          </p:cNvPicPr>
          <p:nvPr/>
        </p:nvPicPr>
        <p:blipFill>
          <a:blip r:embed="rId4"/>
          <a:stretch>
            <a:fillRect/>
          </a:stretch>
        </p:blipFill>
        <p:spPr>
          <a:xfrm>
            <a:off x="5891071" y="1784362"/>
            <a:ext cx="3117640" cy="3282696"/>
          </a:xfrm>
          <a:prstGeom prst="rect">
            <a:avLst/>
          </a:prstGeom>
        </p:spPr>
      </p:pic>
      <p:sp>
        <p:nvSpPr>
          <p:cNvPr id="8" name="TextBox 7"/>
          <p:cNvSpPr txBox="1"/>
          <p:nvPr/>
        </p:nvSpPr>
        <p:spPr>
          <a:xfrm>
            <a:off x="246741" y="5244894"/>
            <a:ext cx="8650519" cy="1569660"/>
          </a:xfrm>
          <a:prstGeom prst="rect">
            <a:avLst/>
          </a:prstGeom>
          <a:solidFill>
            <a:srgbClr val="002060"/>
          </a:solidFill>
        </p:spPr>
        <p:txBody>
          <a:bodyPr wrap="square" rtlCol="0">
            <a:spAutoFit/>
          </a:bodyPr>
          <a:lstStyle/>
          <a:p>
            <a:pPr algn="ctr"/>
            <a:endParaRPr lang="en-US" sz="1600" dirty="0" smtClean="0"/>
          </a:p>
          <a:p>
            <a:pPr algn="ctr"/>
            <a:r>
              <a:rPr lang="en-US" sz="3200" dirty="0" smtClean="0">
                <a:solidFill>
                  <a:srgbClr val="FFFF00"/>
                </a:solidFill>
              </a:rPr>
              <a:t>Choose how to model your data</a:t>
            </a:r>
          </a:p>
          <a:p>
            <a:pPr algn="ctr"/>
            <a:r>
              <a:rPr lang="en-US" sz="3200" dirty="0" smtClean="0">
                <a:solidFill>
                  <a:srgbClr val="FFFF00"/>
                </a:solidFill>
              </a:rPr>
              <a:t>Consult previous methods.</a:t>
            </a:r>
          </a:p>
          <a:p>
            <a:pPr algn="ctr"/>
            <a:endParaRPr lang="en-US" sz="1600" dirty="0" smtClean="0">
              <a:solidFill>
                <a:srgbClr val="FFFF00"/>
              </a:solidFill>
            </a:endParaRPr>
          </a:p>
        </p:txBody>
      </p:sp>
    </p:spTree>
    <p:extLst>
      <p:ext uri="{BB962C8B-B14F-4D97-AF65-F5344CB8AC3E}">
        <p14:creationId xmlns:p14="http://schemas.microsoft.com/office/powerpoint/2010/main" val="1516170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305" y="318654"/>
            <a:ext cx="8631381" cy="6586418"/>
          </a:xfrm>
          <a:prstGeom prst="rect">
            <a:avLst/>
          </a:prstGeom>
          <a:noFill/>
        </p:spPr>
        <p:txBody>
          <a:bodyPr wrap="square" rtlCol="0">
            <a:spAutoFit/>
          </a:bodyPr>
          <a:lstStyle/>
          <a:p>
            <a:r>
              <a:rPr lang="en-US" sz="4400" dirty="0" smtClean="0"/>
              <a:t>What to do if you are overwhelmed by the number of possible ways to model your data (or if you have no ideas):</a:t>
            </a:r>
          </a:p>
          <a:p>
            <a:endParaRPr lang="en-US" sz="3200" dirty="0"/>
          </a:p>
          <a:p>
            <a:pPr algn="ctr"/>
            <a:r>
              <a:rPr lang="en-US" sz="5400" dirty="0" smtClean="0">
                <a:solidFill>
                  <a:srgbClr val="7030A0"/>
                </a:solidFill>
              </a:rPr>
              <a:t>Do what the experts do.</a:t>
            </a:r>
          </a:p>
          <a:p>
            <a:endParaRPr lang="en-US" sz="3200" dirty="0" smtClean="0"/>
          </a:p>
          <a:p>
            <a:r>
              <a:rPr lang="en-US" sz="4800" dirty="0" smtClean="0"/>
              <a:t>Borrow ideas.  </a:t>
            </a:r>
          </a:p>
          <a:p>
            <a:r>
              <a:rPr lang="en-US" sz="4800" dirty="0" smtClean="0"/>
              <a:t>Use what others have done</a:t>
            </a:r>
            <a:r>
              <a:rPr lang="en-US" sz="3200" dirty="0" smtClean="0"/>
              <a:t>.</a:t>
            </a:r>
            <a:endParaRPr lang="en-US" sz="3200" dirty="0"/>
          </a:p>
          <a:p>
            <a:endParaRPr lang="en-US" sz="3200" dirty="0" smtClean="0"/>
          </a:p>
        </p:txBody>
      </p:sp>
    </p:spTree>
    <p:extLst>
      <p:ext uri="{BB962C8B-B14F-4D97-AF65-F5344CB8AC3E}">
        <p14:creationId xmlns:p14="http://schemas.microsoft.com/office/powerpoint/2010/main" val="1647123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1" y="48489"/>
            <a:ext cx="7460672" cy="461665"/>
          </a:xfrm>
          <a:prstGeom prst="rect">
            <a:avLst/>
          </a:prstGeom>
          <a:noFill/>
        </p:spPr>
        <p:txBody>
          <a:bodyPr wrap="square" rtlCol="0">
            <a:spAutoFit/>
          </a:bodyPr>
          <a:lstStyle/>
          <a:p>
            <a:r>
              <a:rPr lang="en-US" sz="2400" dirty="0" err="1" smtClean="0">
                <a:solidFill>
                  <a:srgbClr val="7030A0"/>
                </a:solidFill>
              </a:rPr>
              <a:t>Carlsson</a:t>
            </a:r>
            <a:r>
              <a:rPr lang="en-US" sz="2400" dirty="0" smtClean="0">
                <a:solidFill>
                  <a:srgbClr val="7030A0"/>
                </a:solidFill>
              </a:rPr>
              <a:t> et al used</a:t>
            </a:r>
          </a:p>
        </p:txBody>
      </p:sp>
      <p:pic>
        <p:nvPicPr>
          <p:cNvPr id="5" name="Picture 4"/>
          <p:cNvPicPr>
            <a:picLocks noChangeAspect="1"/>
          </p:cNvPicPr>
          <p:nvPr/>
        </p:nvPicPr>
        <p:blipFill>
          <a:blip r:embed="rId2"/>
          <a:stretch>
            <a:fillRect/>
          </a:stretch>
        </p:blipFill>
        <p:spPr>
          <a:xfrm>
            <a:off x="49878" y="600892"/>
            <a:ext cx="9052560" cy="3838509"/>
          </a:xfrm>
          <a:prstGeom prst="rect">
            <a:avLst/>
          </a:prstGeom>
        </p:spPr>
      </p:pic>
      <p:pic>
        <p:nvPicPr>
          <p:cNvPr id="2" name="Picture 1"/>
          <p:cNvPicPr>
            <a:picLocks noChangeAspect="1"/>
          </p:cNvPicPr>
          <p:nvPr/>
        </p:nvPicPr>
        <p:blipFill>
          <a:blip r:embed="rId3"/>
          <a:stretch>
            <a:fillRect/>
          </a:stretch>
        </p:blipFill>
        <p:spPr>
          <a:xfrm>
            <a:off x="339000" y="4011511"/>
            <a:ext cx="8412480" cy="5734552"/>
          </a:xfrm>
          <a:prstGeom prst="rect">
            <a:avLst/>
          </a:prstGeom>
        </p:spPr>
      </p:pic>
      <p:pic>
        <p:nvPicPr>
          <p:cNvPr id="3" name="Picture 2"/>
          <p:cNvPicPr>
            <a:picLocks noChangeAspect="1"/>
          </p:cNvPicPr>
          <p:nvPr/>
        </p:nvPicPr>
        <p:blipFill>
          <a:blip r:embed="rId4"/>
          <a:stretch>
            <a:fillRect/>
          </a:stretch>
        </p:blipFill>
        <p:spPr>
          <a:xfrm>
            <a:off x="2463894" y="-8369"/>
            <a:ext cx="6638544" cy="632535"/>
          </a:xfrm>
          <a:prstGeom prst="rect">
            <a:avLst/>
          </a:prstGeom>
        </p:spPr>
      </p:pic>
    </p:spTree>
    <p:extLst>
      <p:ext uri="{BB962C8B-B14F-4D97-AF65-F5344CB8AC3E}">
        <p14:creationId xmlns:p14="http://schemas.microsoft.com/office/powerpoint/2010/main" val="2543357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11" name="Picture 10" descr="rule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44" y="5855008"/>
            <a:ext cx="5270500" cy="660400"/>
          </a:xfrm>
          <a:prstGeom prst="rect">
            <a:avLst/>
          </a:prstGeom>
        </p:spPr>
      </p:pic>
      <p:pic>
        <p:nvPicPr>
          <p:cNvPr id="13" name="Picture 12" descr="ruler2.png"/>
          <p:cNvPicPr>
            <a:picLocks noChangeAspect="1"/>
          </p:cNvPicPr>
          <p:nvPr/>
        </p:nvPicPr>
        <p:blipFill rotWithShape="1">
          <a:blip r:embed="rId4">
            <a:extLst>
              <a:ext uri="{28A0092B-C50C-407E-A947-70E740481C1C}">
                <a14:useLocalDpi xmlns:a14="http://schemas.microsoft.com/office/drawing/2010/main" val="0"/>
              </a:ext>
            </a:extLst>
          </a:blip>
          <a:srcRect r="62528"/>
          <a:stretch/>
        </p:blipFill>
        <p:spPr>
          <a:xfrm rot="19820810">
            <a:off x="1187295" y="2491806"/>
            <a:ext cx="1975104" cy="660400"/>
          </a:xfrm>
          <a:prstGeom prst="rect">
            <a:avLst/>
          </a:prstGeom>
        </p:spPr>
      </p:pic>
      <p:pic>
        <p:nvPicPr>
          <p:cNvPr id="14" name="Picture 13" descr="ruler2.png"/>
          <p:cNvPicPr>
            <a:picLocks noChangeAspect="1"/>
          </p:cNvPicPr>
          <p:nvPr/>
        </p:nvPicPr>
        <p:blipFill rotWithShape="1">
          <a:blip r:embed="rId4">
            <a:extLst>
              <a:ext uri="{28A0092B-C50C-407E-A947-70E740481C1C}">
                <a14:useLocalDpi xmlns:a14="http://schemas.microsoft.com/office/drawing/2010/main" val="0"/>
              </a:ext>
            </a:extLst>
          </a:blip>
          <a:srcRect l="-2" r="45178"/>
          <a:stretch/>
        </p:blipFill>
        <p:spPr>
          <a:xfrm rot="1800000">
            <a:off x="3877936" y="2810834"/>
            <a:ext cx="2889504" cy="660400"/>
          </a:xfrm>
          <a:prstGeom prst="rect">
            <a:avLst/>
          </a:prstGeom>
        </p:spPr>
      </p:pic>
      <p:pic>
        <p:nvPicPr>
          <p:cNvPr id="15" name="Picture 14" descr="ruler2.png"/>
          <p:cNvPicPr>
            <a:picLocks noChangeAspect="1"/>
          </p:cNvPicPr>
          <p:nvPr/>
        </p:nvPicPr>
        <p:blipFill rotWithShape="1">
          <a:blip r:embed="rId4">
            <a:extLst>
              <a:ext uri="{28A0092B-C50C-407E-A947-70E740481C1C}">
                <a14:useLocalDpi xmlns:a14="http://schemas.microsoft.com/office/drawing/2010/main" val="0"/>
              </a:ext>
            </a:extLst>
          </a:blip>
          <a:srcRect r="74673"/>
          <a:stretch/>
        </p:blipFill>
        <p:spPr>
          <a:xfrm rot="16200000">
            <a:off x="7267729" y="3281881"/>
            <a:ext cx="1335024" cy="660400"/>
          </a:xfrm>
          <a:prstGeom prst="rect">
            <a:avLst/>
          </a:prstGeom>
        </p:spPr>
      </p:pic>
    </p:spTree>
    <p:extLst>
      <p:ext uri="{BB962C8B-B14F-4D97-AF65-F5344CB8AC3E}">
        <p14:creationId xmlns:p14="http://schemas.microsoft.com/office/powerpoint/2010/main" val="4273266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1" y="48489"/>
            <a:ext cx="7460672" cy="461665"/>
          </a:xfrm>
          <a:prstGeom prst="rect">
            <a:avLst/>
          </a:prstGeom>
          <a:noFill/>
        </p:spPr>
        <p:txBody>
          <a:bodyPr wrap="square" rtlCol="0">
            <a:spAutoFit/>
          </a:bodyPr>
          <a:lstStyle/>
          <a:p>
            <a:r>
              <a:rPr lang="en-US" sz="2400" dirty="0" err="1" smtClean="0">
                <a:solidFill>
                  <a:srgbClr val="7030A0"/>
                </a:solidFill>
              </a:rPr>
              <a:t>Carlsson</a:t>
            </a:r>
            <a:r>
              <a:rPr lang="en-US" sz="2400" dirty="0" smtClean="0">
                <a:solidFill>
                  <a:srgbClr val="7030A0"/>
                </a:solidFill>
              </a:rPr>
              <a:t> et al used</a:t>
            </a:r>
          </a:p>
        </p:txBody>
      </p:sp>
      <p:pic>
        <p:nvPicPr>
          <p:cNvPr id="5" name="Picture 4"/>
          <p:cNvPicPr>
            <a:picLocks noChangeAspect="1"/>
          </p:cNvPicPr>
          <p:nvPr/>
        </p:nvPicPr>
        <p:blipFill>
          <a:blip r:embed="rId2"/>
          <a:stretch>
            <a:fillRect/>
          </a:stretch>
        </p:blipFill>
        <p:spPr>
          <a:xfrm>
            <a:off x="49878" y="600892"/>
            <a:ext cx="9052560" cy="3838509"/>
          </a:xfrm>
          <a:prstGeom prst="rect">
            <a:avLst/>
          </a:prstGeom>
        </p:spPr>
      </p:pic>
      <p:pic>
        <p:nvPicPr>
          <p:cNvPr id="2" name="Picture 1"/>
          <p:cNvPicPr>
            <a:picLocks noChangeAspect="1"/>
          </p:cNvPicPr>
          <p:nvPr/>
        </p:nvPicPr>
        <p:blipFill>
          <a:blip r:embed="rId3"/>
          <a:stretch>
            <a:fillRect/>
          </a:stretch>
        </p:blipFill>
        <p:spPr>
          <a:xfrm>
            <a:off x="339000" y="4011511"/>
            <a:ext cx="8412480" cy="5734552"/>
          </a:xfrm>
          <a:prstGeom prst="rect">
            <a:avLst/>
          </a:prstGeom>
        </p:spPr>
      </p:pic>
      <p:pic>
        <p:nvPicPr>
          <p:cNvPr id="3" name="Picture 2"/>
          <p:cNvPicPr>
            <a:picLocks noChangeAspect="1"/>
          </p:cNvPicPr>
          <p:nvPr/>
        </p:nvPicPr>
        <p:blipFill>
          <a:blip r:embed="rId4"/>
          <a:stretch>
            <a:fillRect/>
          </a:stretch>
        </p:blipFill>
        <p:spPr>
          <a:xfrm>
            <a:off x="2463894" y="-8369"/>
            <a:ext cx="6638544" cy="632535"/>
          </a:xfrm>
          <a:prstGeom prst="rect">
            <a:avLst/>
          </a:prstGeom>
        </p:spPr>
      </p:pic>
      <p:sp>
        <p:nvSpPr>
          <p:cNvPr id="9" name="Rectangle 8"/>
          <p:cNvSpPr/>
          <p:nvPr/>
        </p:nvSpPr>
        <p:spPr>
          <a:xfrm>
            <a:off x="-5540" y="4022368"/>
            <a:ext cx="9149540" cy="1477328"/>
          </a:xfrm>
          <a:prstGeom prst="rect">
            <a:avLst/>
          </a:prstGeom>
          <a:solidFill>
            <a:srgbClr val="002060"/>
          </a:solidFill>
        </p:spPr>
        <p:txBody>
          <a:bodyPr wrap="square">
            <a:spAutoFit/>
          </a:bodyPr>
          <a:lstStyle/>
          <a:p>
            <a:r>
              <a:rPr lang="en-US" sz="3000" dirty="0" smtClean="0">
                <a:solidFill>
                  <a:srgbClr val="FFFF00"/>
                </a:solidFill>
                <a:latin typeface="Times-Roman"/>
              </a:rPr>
              <a:t> The </a:t>
            </a:r>
            <a:r>
              <a:rPr lang="en-US" sz="3000" dirty="0">
                <a:solidFill>
                  <a:srgbClr val="FFFF00"/>
                </a:solidFill>
                <a:latin typeface="Times-Roman"/>
              </a:rPr>
              <a:t>majority of high-contrast </a:t>
            </a:r>
            <a:r>
              <a:rPr lang="en-US" sz="3000" dirty="0" smtClean="0">
                <a:solidFill>
                  <a:srgbClr val="FFFF00"/>
                </a:solidFill>
                <a:latin typeface="Times-Roman"/>
              </a:rPr>
              <a:t>optical patches are </a:t>
            </a:r>
            <a:r>
              <a:rPr lang="en-US" sz="3000" dirty="0">
                <a:solidFill>
                  <a:srgbClr val="FFFF00"/>
                </a:solidFill>
                <a:latin typeface="Times-Roman"/>
              </a:rPr>
              <a:t>concentrated around a 2-dimensional </a:t>
            </a:r>
            <a:r>
              <a:rPr lang="en-US" sz="3000" i="1" dirty="0">
                <a:solidFill>
                  <a:srgbClr val="FFFF00"/>
                </a:solidFill>
                <a:latin typeface="Times-Italic"/>
              </a:rPr>
              <a:t>C</a:t>
            </a:r>
            <a:r>
              <a:rPr lang="en-US" sz="3000" baseline="-25000" dirty="0">
                <a:solidFill>
                  <a:srgbClr val="FFFF00"/>
                </a:solidFill>
                <a:latin typeface="Times-Roman"/>
              </a:rPr>
              <a:t>1</a:t>
            </a:r>
            <a:r>
              <a:rPr lang="en-US" sz="3000" dirty="0">
                <a:solidFill>
                  <a:srgbClr val="FFFF00"/>
                </a:solidFill>
                <a:latin typeface="Times-Roman"/>
              </a:rPr>
              <a:t> </a:t>
            </a:r>
            <a:r>
              <a:rPr lang="en-US" sz="3000" i="1" dirty="0" err="1" smtClean="0">
                <a:solidFill>
                  <a:srgbClr val="FFFF00"/>
                </a:solidFill>
                <a:latin typeface="Times-Italic"/>
              </a:rPr>
              <a:t>submanifold</a:t>
            </a:r>
            <a:r>
              <a:rPr lang="en-US" sz="3000" i="1" dirty="0" smtClean="0">
                <a:solidFill>
                  <a:srgbClr val="FFFF00"/>
                </a:solidFill>
                <a:latin typeface="Times-Italic"/>
              </a:rPr>
              <a:t>   </a:t>
            </a:r>
          </a:p>
          <a:p>
            <a:r>
              <a:rPr lang="en-US" sz="3000" i="1" dirty="0">
                <a:solidFill>
                  <a:srgbClr val="FFFF00"/>
                </a:solidFill>
                <a:latin typeface="Times-Italic"/>
              </a:rPr>
              <a:t> </a:t>
            </a:r>
            <a:r>
              <a:rPr lang="en-US" sz="3000" dirty="0" smtClean="0">
                <a:solidFill>
                  <a:srgbClr val="FFFF00"/>
                </a:solidFill>
                <a:latin typeface="Times-Roman"/>
              </a:rPr>
              <a:t>embedded </a:t>
            </a:r>
            <a:r>
              <a:rPr lang="en-US" sz="3000" dirty="0">
                <a:solidFill>
                  <a:srgbClr val="FFFF00"/>
                </a:solidFill>
                <a:latin typeface="Times-Roman"/>
              </a:rPr>
              <a:t>in the </a:t>
            </a:r>
            <a:r>
              <a:rPr lang="en-US" sz="3000" dirty="0" smtClean="0">
                <a:solidFill>
                  <a:srgbClr val="FFFF00"/>
                </a:solidFill>
                <a:latin typeface="Times-Roman"/>
              </a:rPr>
              <a:t>7-dimensional </a:t>
            </a:r>
            <a:r>
              <a:rPr lang="en-US" sz="3000" dirty="0">
                <a:solidFill>
                  <a:srgbClr val="FFFF00"/>
                </a:solidFill>
                <a:latin typeface="Times-Roman"/>
              </a:rPr>
              <a:t>sphere.</a:t>
            </a:r>
            <a:endParaRPr lang="en-US" sz="3000" dirty="0">
              <a:solidFill>
                <a:srgbClr val="FFFF00"/>
              </a:solidFill>
            </a:endParaRPr>
          </a:p>
        </p:txBody>
      </p:sp>
    </p:spTree>
    <p:extLst>
      <p:ext uri="{BB962C8B-B14F-4D97-AF65-F5344CB8AC3E}">
        <p14:creationId xmlns:p14="http://schemas.microsoft.com/office/powerpoint/2010/main" val="2342867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1569660"/>
          </a:xfrm>
          <a:prstGeom prst="rect">
            <a:avLst/>
          </a:prstGeom>
          <a:noFill/>
        </p:spPr>
        <p:txBody>
          <a:bodyPr wrap="square" rtlCol="0">
            <a:spAutoFit/>
          </a:bodyPr>
          <a:lstStyle/>
          <a:p>
            <a:r>
              <a:rPr lang="en-US" sz="3200" dirty="0" smtClean="0"/>
              <a:t>0.)  Start by adding 0-dimensional data points</a:t>
            </a:r>
          </a:p>
          <a:p>
            <a:endParaRPr lang="en-US" sz="3200" dirty="0"/>
          </a:p>
          <a:p>
            <a:r>
              <a:rPr lang="en-US" sz="3200" dirty="0" smtClean="0"/>
              <a:t>                                 </a:t>
            </a:r>
            <a:endParaRPr lang="en-US" sz="800" dirty="0" smtClean="0"/>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Persistent Homology: Create the Rips complex</a:t>
            </a:r>
            <a:endParaRPr lang="en-US" sz="3200" dirty="0">
              <a:solidFill>
                <a:schemeClr val="tx1"/>
              </a:solidFill>
            </a:endParaRPr>
          </a:p>
        </p:txBody>
      </p:sp>
      <p:grpSp>
        <p:nvGrpSpPr>
          <p:cNvPr id="10" name="Group 9"/>
          <p:cNvGrpSpPr/>
          <p:nvPr/>
        </p:nvGrpSpPr>
        <p:grpSpPr>
          <a:xfrm>
            <a:off x="2468252" y="5129340"/>
            <a:ext cx="4173832" cy="1552612"/>
            <a:chOff x="1871958" y="5129340"/>
            <a:chExt cx="4173832" cy="1552612"/>
          </a:xfrm>
        </p:grpSpPr>
        <p:pic>
          <p:nvPicPr>
            <p:cNvPr id="30" name="Picture 29"/>
            <p:cNvPicPr>
              <a:picLocks noChangeAspect="1"/>
            </p:cNvPicPr>
            <p:nvPr/>
          </p:nvPicPr>
          <p:blipFill rotWithShape="1">
            <a:blip r:embed="rId3"/>
            <a:srcRect l="64364" t="4243" r="3699" b="63569"/>
            <a:stretch/>
          </p:blipFill>
          <p:spPr>
            <a:xfrm>
              <a:off x="1871958" y="5129340"/>
              <a:ext cx="1463040" cy="1552612"/>
            </a:xfrm>
            <a:prstGeom prst="rect">
              <a:avLst/>
            </a:prstGeom>
          </p:spPr>
        </p:pic>
        <p:sp>
          <p:nvSpPr>
            <p:cNvPr id="9" name="Rectangle 8"/>
            <p:cNvSpPr/>
            <p:nvPr/>
          </p:nvSpPr>
          <p:spPr>
            <a:xfrm>
              <a:off x="3426740" y="5442880"/>
              <a:ext cx="2619050" cy="584775"/>
            </a:xfrm>
            <a:prstGeom prst="rect">
              <a:avLst/>
            </a:prstGeom>
          </p:spPr>
          <p:txBody>
            <a:bodyPr wrap="none">
              <a:spAutoFit/>
            </a:bodyPr>
            <a:lstStyle/>
            <a:p>
              <a:r>
                <a:rPr lang="en-US" sz="3200" dirty="0"/>
                <a:t>is a point in S</a:t>
              </a:r>
              <a:r>
                <a:rPr lang="en-US" sz="3200" baseline="30000" dirty="0" smtClean="0"/>
                <a:t>7</a:t>
              </a:r>
              <a:r>
                <a:rPr lang="en-US" sz="3200" dirty="0" smtClean="0"/>
                <a:t> </a:t>
              </a:r>
              <a:endParaRPr lang="en-US" sz="3200" dirty="0"/>
            </a:p>
          </p:txBody>
        </p:sp>
      </p:grpSp>
    </p:spTree>
    <p:extLst>
      <p:ext uri="{BB962C8B-B14F-4D97-AF65-F5344CB8AC3E}">
        <p14:creationId xmlns:p14="http://schemas.microsoft.com/office/powerpoint/2010/main" val="400325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6" presetClass="emph" presetSubtype="0" fill="hold" grpId="0" nodeType="withEffect">
                                  <p:stCondLst>
                                    <p:cond delay="0"/>
                                  </p:stCondLst>
                                  <p:childTnLst>
                                    <p:animScale>
                                      <p:cBhvr>
                                        <p:cTn id="8" dur="2000" fill="hold"/>
                                        <p:tgtEl>
                                          <p:spTgt spid="11"/>
                                        </p:tgtEl>
                                      </p:cBhvr>
                                      <p:by x="150000" y="150000"/>
                                    </p:animScale>
                                  </p:childTnLst>
                                </p:cTn>
                              </p:par>
                              <p:par>
                                <p:cTn id="9" presetID="6" presetClass="emph" presetSubtype="0" fill="hold" grpId="0" nodeType="withEffect">
                                  <p:stCondLst>
                                    <p:cond delay="0"/>
                                  </p:stCondLst>
                                  <p:childTnLst>
                                    <p:animScale>
                                      <p:cBhvr>
                                        <p:cTn id="10" dur="2000" fill="hold"/>
                                        <p:tgtEl>
                                          <p:spTgt spid="12"/>
                                        </p:tgtEl>
                                      </p:cBhvr>
                                      <p:by x="150000" y="150000"/>
                                    </p:animScale>
                                  </p:childTnLst>
                                </p:cTn>
                              </p:par>
                              <p:par>
                                <p:cTn id="11" presetID="6" presetClass="emph" presetSubtype="0" fill="hold" grpId="0" nodeType="withEffect">
                                  <p:stCondLst>
                                    <p:cond delay="0"/>
                                  </p:stCondLst>
                                  <p:childTnLst>
                                    <p:animScale>
                                      <p:cBhvr>
                                        <p:cTn id="12" dur="2000" fill="hold"/>
                                        <p:tgtEl>
                                          <p:spTgt spid="13"/>
                                        </p:tgtEl>
                                      </p:cBhvr>
                                      <p:by x="150000" y="150000"/>
                                    </p:animScale>
                                  </p:childTnLst>
                                </p:cTn>
                              </p:par>
                              <p:par>
                                <p:cTn id="13" presetID="6" presetClass="emph" presetSubtype="0" fill="hold" grpId="0" nodeType="withEffect">
                                  <p:stCondLst>
                                    <p:cond delay="0"/>
                                  </p:stCondLst>
                                  <p:childTnLst>
                                    <p:animScale>
                                      <p:cBhvr>
                                        <p:cTn id="14" dur="2000" fill="hold"/>
                                        <p:tgtEl>
                                          <p:spTgt spid="14"/>
                                        </p:tgtEl>
                                      </p:cBhvr>
                                      <p:by x="150000" y="150000"/>
                                    </p:animScale>
                                  </p:childTnLst>
                                </p:cTn>
                              </p:par>
                              <p:par>
                                <p:cTn id="15" presetID="6" presetClass="emph" presetSubtype="0" fill="hold" grpId="0" nodeType="withEffect">
                                  <p:stCondLst>
                                    <p:cond delay="0"/>
                                  </p:stCondLst>
                                  <p:childTnLst>
                                    <p:animScale>
                                      <p:cBhvr>
                                        <p:cTn id="16" dur="2000" fill="hold"/>
                                        <p:tgtEl>
                                          <p:spTgt spid="15"/>
                                        </p:tgtEl>
                                      </p:cBhvr>
                                      <p:by x="150000" y="150000"/>
                                    </p:animScale>
                                  </p:childTnLst>
                                </p:cTn>
                              </p:par>
                              <p:par>
                                <p:cTn id="17" presetID="6" presetClass="emph" presetSubtype="0" fill="hold" grpId="0" nodeType="withEffect">
                                  <p:stCondLst>
                                    <p:cond delay="0"/>
                                  </p:stCondLst>
                                  <p:childTnLst>
                                    <p:animScale>
                                      <p:cBhvr>
                                        <p:cTn id="18" dur="2000" fill="hold"/>
                                        <p:tgtEl>
                                          <p:spTgt spid="16"/>
                                        </p:tgtEl>
                                      </p:cBhvr>
                                      <p:by x="150000" y="150000"/>
                                    </p:animScale>
                                  </p:childTnLst>
                                </p:cTn>
                              </p:par>
                              <p:par>
                                <p:cTn id="19" presetID="6" presetClass="emph" presetSubtype="0" fill="hold" grpId="0" nodeType="withEffect">
                                  <p:stCondLst>
                                    <p:cond delay="0"/>
                                  </p:stCondLst>
                                  <p:childTnLst>
                                    <p:animScale>
                                      <p:cBhvr>
                                        <p:cTn id="20" dur="2000" fill="hold"/>
                                        <p:tgtEl>
                                          <p:spTgt spid="17"/>
                                        </p:tgtEl>
                                      </p:cBhvr>
                                      <p:by x="150000" y="150000"/>
                                    </p:animScale>
                                  </p:childTnLst>
                                </p:cTn>
                              </p:par>
                              <p:par>
                                <p:cTn id="21" presetID="6" presetClass="emph" presetSubtype="0" fill="hold" grpId="0" nodeType="withEffect">
                                  <p:stCondLst>
                                    <p:cond delay="0"/>
                                  </p:stCondLst>
                                  <p:childTnLst>
                                    <p:animScale>
                                      <p:cBhvr>
                                        <p:cTn id="22" dur="2000" fill="hold"/>
                                        <p:tgtEl>
                                          <p:spTgt spid="18"/>
                                        </p:tgtEl>
                                      </p:cBhvr>
                                      <p:by x="150000" y="150000"/>
                                    </p:animScale>
                                  </p:childTnLst>
                                </p:cTn>
                              </p:par>
                              <p:par>
                                <p:cTn id="23" presetID="6" presetClass="emph" presetSubtype="0" fill="hold" grpId="0" nodeType="withEffect">
                                  <p:stCondLst>
                                    <p:cond delay="0"/>
                                  </p:stCondLst>
                                  <p:childTnLst>
                                    <p:animScale>
                                      <p:cBhvr>
                                        <p:cTn id="24" dur="2000" fill="hold"/>
                                        <p:tgtEl>
                                          <p:spTgt spid="19"/>
                                        </p:tgtEl>
                                      </p:cBhvr>
                                      <p:by x="150000" y="150000"/>
                                    </p:animScale>
                                  </p:childTnLst>
                                </p:cTn>
                              </p:par>
                              <p:par>
                                <p:cTn id="25" presetID="6" presetClass="emph" presetSubtype="0" fill="hold" grpId="0" nodeType="withEffect">
                                  <p:stCondLst>
                                    <p:cond delay="0"/>
                                  </p:stCondLst>
                                  <p:childTnLst>
                                    <p:animScale>
                                      <p:cBhvr>
                                        <p:cTn id="26" dur="2000" fill="hold"/>
                                        <p:tgtEl>
                                          <p:spTgt spid="20"/>
                                        </p:tgtEl>
                                      </p:cBhvr>
                                      <p:by x="150000" y="150000"/>
                                    </p:animScale>
                                  </p:childTnLst>
                                </p:cTn>
                              </p:par>
                              <p:par>
                                <p:cTn id="27" presetID="6" presetClass="emph" presetSubtype="0" fill="hold" grpId="0" nodeType="withEffect">
                                  <p:stCondLst>
                                    <p:cond delay="0"/>
                                  </p:stCondLst>
                                  <p:childTnLst>
                                    <p:animScale>
                                      <p:cBhvr>
                                        <p:cTn id="28" dur="2000" fill="hold"/>
                                        <p:tgtEl>
                                          <p:spTgt spid="22"/>
                                        </p:tgtEl>
                                      </p:cBhvr>
                                      <p:by x="150000" y="150000"/>
                                    </p:animScale>
                                  </p:childTnLst>
                                </p:cTn>
                              </p:par>
                              <p:par>
                                <p:cTn id="29" presetID="6" presetClass="emph" presetSubtype="0" fill="hold" grpId="0" nodeType="withEffect">
                                  <p:stCondLst>
                                    <p:cond delay="0"/>
                                  </p:stCondLst>
                                  <p:childTnLst>
                                    <p:animScale>
                                      <p:cBhvr>
                                        <p:cTn id="30" dur="2000" fill="hold"/>
                                        <p:tgtEl>
                                          <p:spTgt spid="24"/>
                                        </p:tgtEl>
                                      </p:cBhvr>
                                      <p:by x="150000" y="150000"/>
                                    </p:animScale>
                                  </p:childTnLst>
                                </p:cTn>
                              </p:par>
                              <p:par>
                                <p:cTn id="31" presetID="6" presetClass="emph" presetSubtype="0" fill="hold" grpId="0" nodeType="withEffect">
                                  <p:stCondLst>
                                    <p:cond delay="0"/>
                                  </p:stCondLst>
                                  <p:childTnLst>
                                    <p:animScale>
                                      <p:cBhvr>
                                        <p:cTn id="32" dur="2000" fill="hold"/>
                                        <p:tgtEl>
                                          <p:spTgt spid="25"/>
                                        </p:tgtEl>
                                      </p:cBhvr>
                                      <p:by x="150000" y="150000"/>
                                    </p:animScale>
                                  </p:childTnLst>
                                </p:cTn>
                              </p:par>
                              <p:par>
                                <p:cTn id="33" presetID="6" presetClass="emph" presetSubtype="0" fill="hold" grpId="0" nodeType="withEffect">
                                  <p:stCondLst>
                                    <p:cond delay="0"/>
                                  </p:stCondLst>
                                  <p:childTnLst>
                                    <p:animScale>
                                      <p:cBhvr>
                                        <p:cTn id="34" dur="2000" fill="hold"/>
                                        <p:tgtEl>
                                          <p:spTgt spid="26"/>
                                        </p:tgtEl>
                                      </p:cBhvr>
                                      <p:by x="150000" y="150000"/>
                                    </p:animScale>
                                  </p:childTnLst>
                                </p:cTn>
                              </p:par>
                              <p:par>
                                <p:cTn id="35" presetID="6" presetClass="emph" presetSubtype="0" fill="hold" grpId="0" nodeType="withEffect">
                                  <p:stCondLst>
                                    <p:cond delay="0"/>
                                  </p:stCondLst>
                                  <p:childTnLst>
                                    <p:animScale>
                                      <p:cBhvr>
                                        <p:cTn id="36" dur="2000" fill="hold"/>
                                        <p:tgtEl>
                                          <p:spTgt spid="27"/>
                                        </p:tgtEl>
                                      </p:cBhvr>
                                      <p:by x="150000" y="150000"/>
                                    </p:animScale>
                                  </p:childTnLst>
                                </p:cTn>
                              </p:par>
                              <p:par>
                                <p:cTn id="37" presetID="6" presetClass="emph" presetSubtype="0" fill="hold" grpId="0" nodeType="withEffect">
                                  <p:stCondLst>
                                    <p:cond delay="0"/>
                                  </p:stCondLst>
                                  <p:childTnLst>
                                    <p:animScale>
                                      <p:cBhvr>
                                        <p:cTn id="38" dur="2000" fill="hold"/>
                                        <p:tgtEl>
                                          <p:spTgt spid="28"/>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3"/>
                                        </p:tgtEl>
                                      </p:cBhvr>
                                      <p:by x="150000" y="150000"/>
                                    </p:animScale>
                                  </p:childTnLst>
                                </p:cTn>
                              </p:par>
                              <p:par>
                                <p:cTn id="43" presetID="6" presetClass="emph" presetSubtype="0" fill="hold" grpId="1" nodeType="withEffect">
                                  <p:stCondLst>
                                    <p:cond delay="0"/>
                                  </p:stCondLst>
                                  <p:childTnLst>
                                    <p:animScale>
                                      <p:cBhvr>
                                        <p:cTn id="44" dur="2000" fill="hold"/>
                                        <p:tgtEl>
                                          <p:spTgt spid="11"/>
                                        </p:tgtEl>
                                      </p:cBhvr>
                                      <p:by x="150000" y="150000"/>
                                    </p:animScale>
                                  </p:childTnLst>
                                </p:cTn>
                              </p:par>
                              <p:par>
                                <p:cTn id="45" presetID="6" presetClass="emph" presetSubtype="0" fill="hold" grpId="1" nodeType="withEffect">
                                  <p:stCondLst>
                                    <p:cond delay="0"/>
                                  </p:stCondLst>
                                  <p:childTnLst>
                                    <p:animScale>
                                      <p:cBhvr>
                                        <p:cTn id="46" dur="2000" fill="hold"/>
                                        <p:tgtEl>
                                          <p:spTgt spid="12"/>
                                        </p:tgtEl>
                                      </p:cBhvr>
                                      <p:by x="150000" y="150000"/>
                                    </p:animScale>
                                  </p:childTnLst>
                                </p:cTn>
                              </p:par>
                              <p:par>
                                <p:cTn id="47" presetID="6" presetClass="emph" presetSubtype="0" fill="hold" grpId="1" nodeType="withEffect">
                                  <p:stCondLst>
                                    <p:cond delay="0"/>
                                  </p:stCondLst>
                                  <p:childTnLst>
                                    <p:animScale>
                                      <p:cBhvr>
                                        <p:cTn id="48" dur="2000" fill="hold"/>
                                        <p:tgtEl>
                                          <p:spTgt spid="13"/>
                                        </p:tgtEl>
                                      </p:cBhvr>
                                      <p:by x="150000" y="150000"/>
                                    </p:animScale>
                                  </p:childTnLst>
                                </p:cTn>
                              </p:par>
                              <p:par>
                                <p:cTn id="49" presetID="6" presetClass="emph" presetSubtype="0" fill="hold" grpId="1" nodeType="withEffect">
                                  <p:stCondLst>
                                    <p:cond delay="0"/>
                                  </p:stCondLst>
                                  <p:childTnLst>
                                    <p:animScale>
                                      <p:cBhvr>
                                        <p:cTn id="50" dur="2000" fill="hold"/>
                                        <p:tgtEl>
                                          <p:spTgt spid="14"/>
                                        </p:tgtEl>
                                      </p:cBhvr>
                                      <p:by x="150000" y="150000"/>
                                    </p:animScale>
                                  </p:childTnLst>
                                </p:cTn>
                              </p:par>
                              <p:par>
                                <p:cTn id="51" presetID="6" presetClass="emph" presetSubtype="0" fill="hold" grpId="1" nodeType="withEffect">
                                  <p:stCondLst>
                                    <p:cond delay="0"/>
                                  </p:stCondLst>
                                  <p:childTnLst>
                                    <p:animScale>
                                      <p:cBhvr>
                                        <p:cTn id="52" dur="2000" fill="hold"/>
                                        <p:tgtEl>
                                          <p:spTgt spid="15"/>
                                        </p:tgtEl>
                                      </p:cBhvr>
                                      <p:by x="150000" y="150000"/>
                                    </p:animScale>
                                  </p:childTnLst>
                                </p:cTn>
                              </p:par>
                              <p:par>
                                <p:cTn id="53" presetID="6" presetClass="emph" presetSubtype="0" fill="hold" grpId="1" nodeType="withEffect">
                                  <p:stCondLst>
                                    <p:cond delay="0"/>
                                  </p:stCondLst>
                                  <p:childTnLst>
                                    <p:animScale>
                                      <p:cBhvr>
                                        <p:cTn id="54" dur="2000" fill="hold"/>
                                        <p:tgtEl>
                                          <p:spTgt spid="16"/>
                                        </p:tgtEl>
                                      </p:cBhvr>
                                      <p:by x="150000" y="150000"/>
                                    </p:animScale>
                                  </p:childTnLst>
                                </p:cTn>
                              </p:par>
                              <p:par>
                                <p:cTn id="55" presetID="6" presetClass="emph" presetSubtype="0" fill="hold" grpId="1" nodeType="withEffect">
                                  <p:stCondLst>
                                    <p:cond delay="0"/>
                                  </p:stCondLst>
                                  <p:childTnLst>
                                    <p:animScale>
                                      <p:cBhvr>
                                        <p:cTn id="56" dur="2000" fill="hold"/>
                                        <p:tgtEl>
                                          <p:spTgt spid="17"/>
                                        </p:tgtEl>
                                      </p:cBhvr>
                                      <p:by x="150000" y="150000"/>
                                    </p:animScale>
                                  </p:childTnLst>
                                </p:cTn>
                              </p:par>
                              <p:par>
                                <p:cTn id="57" presetID="6" presetClass="emph" presetSubtype="0" fill="hold" grpId="1" nodeType="withEffect">
                                  <p:stCondLst>
                                    <p:cond delay="0"/>
                                  </p:stCondLst>
                                  <p:childTnLst>
                                    <p:animScale>
                                      <p:cBhvr>
                                        <p:cTn id="58" dur="2000" fill="hold"/>
                                        <p:tgtEl>
                                          <p:spTgt spid="18"/>
                                        </p:tgtEl>
                                      </p:cBhvr>
                                      <p:by x="150000" y="150000"/>
                                    </p:animScale>
                                  </p:childTnLst>
                                </p:cTn>
                              </p:par>
                              <p:par>
                                <p:cTn id="59" presetID="6" presetClass="emph" presetSubtype="0" fill="hold" grpId="1" nodeType="withEffect">
                                  <p:stCondLst>
                                    <p:cond delay="0"/>
                                  </p:stCondLst>
                                  <p:childTnLst>
                                    <p:animScale>
                                      <p:cBhvr>
                                        <p:cTn id="60" dur="2000" fill="hold"/>
                                        <p:tgtEl>
                                          <p:spTgt spid="19"/>
                                        </p:tgtEl>
                                      </p:cBhvr>
                                      <p:by x="150000" y="150000"/>
                                    </p:animScale>
                                  </p:childTnLst>
                                </p:cTn>
                              </p:par>
                              <p:par>
                                <p:cTn id="61" presetID="6" presetClass="emph" presetSubtype="0" fill="hold" grpId="1" nodeType="withEffect">
                                  <p:stCondLst>
                                    <p:cond delay="0"/>
                                  </p:stCondLst>
                                  <p:childTnLst>
                                    <p:animScale>
                                      <p:cBhvr>
                                        <p:cTn id="62" dur="2000" fill="hold"/>
                                        <p:tgtEl>
                                          <p:spTgt spid="20"/>
                                        </p:tgtEl>
                                      </p:cBhvr>
                                      <p:by x="150000" y="150000"/>
                                    </p:animScale>
                                  </p:childTnLst>
                                </p:cTn>
                              </p:par>
                              <p:par>
                                <p:cTn id="63" presetID="6" presetClass="emph" presetSubtype="0" fill="hold" grpId="1" nodeType="withEffect">
                                  <p:stCondLst>
                                    <p:cond delay="0"/>
                                  </p:stCondLst>
                                  <p:childTnLst>
                                    <p:animScale>
                                      <p:cBhvr>
                                        <p:cTn id="64" dur="2000" fill="hold"/>
                                        <p:tgtEl>
                                          <p:spTgt spid="22"/>
                                        </p:tgtEl>
                                      </p:cBhvr>
                                      <p:by x="150000" y="150000"/>
                                    </p:animScale>
                                  </p:childTnLst>
                                </p:cTn>
                              </p:par>
                              <p:par>
                                <p:cTn id="65" presetID="6" presetClass="emph" presetSubtype="0" fill="hold" grpId="1" nodeType="withEffect">
                                  <p:stCondLst>
                                    <p:cond delay="0"/>
                                  </p:stCondLst>
                                  <p:childTnLst>
                                    <p:animScale>
                                      <p:cBhvr>
                                        <p:cTn id="66" dur="2000" fill="hold"/>
                                        <p:tgtEl>
                                          <p:spTgt spid="24"/>
                                        </p:tgtEl>
                                      </p:cBhvr>
                                      <p:by x="150000" y="150000"/>
                                    </p:animScale>
                                  </p:childTnLst>
                                </p:cTn>
                              </p:par>
                              <p:par>
                                <p:cTn id="67" presetID="6" presetClass="emph" presetSubtype="0" fill="hold" grpId="1" nodeType="withEffect">
                                  <p:stCondLst>
                                    <p:cond delay="0"/>
                                  </p:stCondLst>
                                  <p:childTnLst>
                                    <p:animScale>
                                      <p:cBhvr>
                                        <p:cTn id="68" dur="2000" fill="hold"/>
                                        <p:tgtEl>
                                          <p:spTgt spid="25"/>
                                        </p:tgtEl>
                                      </p:cBhvr>
                                      <p:by x="150000" y="150000"/>
                                    </p:animScale>
                                  </p:childTnLst>
                                </p:cTn>
                              </p:par>
                              <p:par>
                                <p:cTn id="69" presetID="6" presetClass="emph" presetSubtype="0" fill="hold" grpId="1" nodeType="withEffect">
                                  <p:stCondLst>
                                    <p:cond delay="0"/>
                                  </p:stCondLst>
                                  <p:childTnLst>
                                    <p:animScale>
                                      <p:cBhvr>
                                        <p:cTn id="70" dur="2000" fill="hold"/>
                                        <p:tgtEl>
                                          <p:spTgt spid="26"/>
                                        </p:tgtEl>
                                      </p:cBhvr>
                                      <p:by x="150000" y="150000"/>
                                    </p:animScale>
                                  </p:childTnLst>
                                </p:cTn>
                              </p:par>
                              <p:par>
                                <p:cTn id="71" presetID="6" presetClass="emph" presetSubtype="0" fill="hold" grpId="1" nodeType="withEffect">
                                  <p:stCondLst>
                                    <p:cond delay="0"/>
                                  </p:stCondLst>
                                  <p:childTnLst>
                                    <p:animScale>
                                      <p:cBhvr>
                                        <p:cTn id="72" dur="2000" fill="hold"/>
                                        <p:tgtEl>
                                          <p:spTgt spid="27"/>
                                        </p:tgtEl>
                                      </p:cBhvr>
                                      <p:by x="150000" y="150000"/>
                                    </p:animScale>
                                  </p:childTnLst>
                                </p:cTn>
                              </p:par>
                              <p:par>
                                <p:cTn id="73" presetID="6" presetClass="emph" presetSubtype="0" fill="hold" grpId="1" nodeType="withEffect">
                                  <p:stCondLst>
                                    <p:cond delay="0"/>
                                  </p:stCondLst>
                                  <p:childTnLst>
                                    <p:animScale>
                                      <p:cBhvr>
                                        <p:cTn id="74" dur="2000" fill="hold"/>
                                        <p:tgtEl>
                                          <p:spTgt spid="28"/>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2" nodeType="clickEffect">
                                  <p:stCondLst>
                                    <p:cond delay="0"/>
                                  </p:stCondLst>
                                  <p:childTnLst>
                                    <p:animScale>
                                      <p:cBhvr>
                                        <p:cTn id="78" dur="2000" fill="hold"/>
                                        <p:tgtEl>
                                          <p:spTgt spid="3"/>
                                        </p:tgtEl>
                                      </p:cBhvr>
                                      <p:by x="400000" y="400000"/>
                                    </p:animScale>
                                  </p:childTnLst>
                                </p:cTn>
                              </p:par>
                              <p:par>
                                <p:cTn id="79" presetID="6" presetClass="emph" presetSubtype="0" fill="hold" grpId="2" nodeType="withEffect">
                                  <p:stCondLst>
                                    <p:cond delay="0"/>
                                  </p:stCondLst>
                                  <p:childTnLst>
                                    <p:animScale>
                                      <p:cBhvr>
                                        <p:cTn id="80" dur="2000" fill="hold"/>
                                        <p:tgtEl>
                                          <p:spTgt spid="11"/>
                                        </p:tgtEl>
                                      </p:cBhvr>
                                      <p:by x="400000" y="400000"/>
                                    </p:animScale>
                                  </p:childTnLst>
                                </p:cTn>
                              </p:par>
                              <p:par>
                                <p:cTn id="81" presetID="6" presetClass="emph" presetSubtype="0" fill="hold" grpId="2" nodeType="withEffect">
                                  <p:stCondLst>
                                    <p:cond delay="0"/>
                                  </p:stCondLst>
                                  <p:childTnLst>
                                    <p:animScale>
                                      <p:cBhvr>
                                        <p:cTn id="82" dur="2000" fill="hold"/>
                                        <p:tgtEl>
                                          <p:spTgt spid="12"/>
                                        </p:tgtEl>
                                      </p:cBhvr>
                                      <p:by x="400000" y="400000"/>
                                    </p:animScale>
                                  </p:childTnLst>
                                </p:cTn>
                              </p:par>
                              <p:par>
                                <p:cTn id="83" presetID="6" presetClass="emph" presetSubtype="0" fill="hold" grpId="2" nodeType="withEffect">
                                  <p:stCondLst>
                                    <p:cond delay="0"/>
                                  </p:stCondLst>
                                  <p:childTnLst>
                                    <p:animScale>
                                      <p:cBhvr>
                                        <p:cTn id="84" dur="2000" fill="hold"/>
                                        <p:tgtEl>
                                          <p:spTgt spid="13"/>
                                        </p:tgtEl>
                                      </p:cBhvr>
                                      <p:by x="400000" y="400000"/>
                                    </p:animScale>
                                  </p:childTnLst>
                                </p:cTn>
                              </p:par>
                              <p:par>
                                <p:cTn id="85" presetID="6" presetClass="emph" presetSubtype="0" fill="hold" grpId="2" nodeType="withEffect">
                                  <p:stCondLst>
                                    <p:cond delay="0"/>
                                  </p:stCondLst>
                                  <p:childTnLst>
                                    <p:animScale>
                                      <p:cBhvr>
                                        <p:cTn id="86" dur="2000" fill="hold"/>
                                        <p:tgtEl>
                                          <p:spTgt spid="14"/>
                                        </p:tgtEl>
                                      </p:cBhvr>
                                      <p:by x="400000" y="400000"/>
                                    </p:animScale>
                                  </p:childTnLst>
                                </p:cTn>
                              </p:par>
                              <p:par>
                                <p:cTn id="87" presetID="6" presetClass="emph" presetSubtype="0" fill="hold" grpId="2" nodeType="withEffect">
                                  <p:stCondLst>
                                    <p:cond delay="0"/>
                                  </p:stCondLst>
                                  <p:childTnLst>
                                    <p:animScale>
                                      <p:cBhvr>
                                        <p:cTn id="88" dur="2000" fill="hold"/>
                                        <p:tgtEl>
                                          <p:spTgt spid="15"/>
                                        </p:tgtEl>
                                      </p:cBhvr>
                                      <p:by x="400000" y="400000"/>
                                    </p:animScale>
                                  </p:childTnLst>
                                </p:cTn>
                              </p:par>
                              <p:par>
                                <p:cTn id="89" presetID="6" presetClass="emph" presetSubtype="0" fill="hold" grpId="2" nodeType="withEffect">
                                  <p:stCondLst>
                                    <p:cond delay="0"/>
                                  </p:stCondLst>
                                  <p:childTnLst>
                                    <p:animScale>
                                      <p:cBhvr>
                                        <p:cTn id="90" dur="2000" fill="hold"/>
                                        <p:tgtEl>
                                          <p:spTgt spid="16"/>
                                        </p:tgtEl>
                                      </p:cBhvr>
                                      <p:by x="400000" y="400000"/>
                                    </p:animScale>
                                  </p:childTnLst>
                                </p:cTn>
                              </p:par>
                              <p:par>
                                <p:cTn id="91" presetID="6" presetClass="emph" presetSubtype="0" fill="hold" grpId="2" nodeType="withEffect">
                                  <p:stCondLst>
                                    <p:cond delay="0"/>
                                  </p:stCondLst>
                                  <p:childTnLst>
                                    <p:animScale>
                                      <p:cBhvr>
                                        <p:cTn id="92" dur="2000" fill="hold"/>
                                        <p:tgtEl>
                                          <p:spTgt spid="17"/>
                                        </p:tgtEl>
                                      </p:cBhvr>
                                      <p:by x="400000" y="400000"/>
                                    </p:animScale>
                                  </p:childTnLst>
                                </p:cTn>
                              </p:par>
                              <p:par>
                                <p:cTn id="93" presetID="6" presetClass="emph" presetSubtype="0" fill="hold" grpId="2" nodeType="withEffect">
                                  <p:stCondLst>
                                    <p:cond delay="0"/>
                                  </p:stCondLst>
                                  <p:childTnLst>
                                    <p:animScale>
                                      <p:cBhvr>
                                        <p:cTn id="94" dur="2000" fill="hold"/>
                                        <p:tgtEl>
                                          <p:spTgt spid="18"/>
                                        </p:tgtEl>
                                      </p:cBhvr>
                                      <p:by x="400000" y="400000"/>
                                    </p:animScale>
                                  </p:childTnLst>
                                </p:cTn>
                              </p:par>
                              <p:par>
                                <p:cTn id="95" presetID="6" presetClass="emph" presetSubtype="0" fill="hold" grpId="2" nodeType="withEffect">
                                  <p:stCondLst>
                                    <p:cond delay="0"/>
                                  </p:stCondLst>
                                  <p:childTnLst>
                                    <p:animScale>
                                      <p:cBhvr>
                                        <p:cTn id="96" dur="2000" fill="hold"/>
                                        <p:tgtEl>
                                          <p:spTgt spid="19"/>
                                        </p:tgtEl>
                                      </p:cBhvr>
                                      <p:by x="400000" y="400000"/>
                                    </p:animScale>
                                  </p:childTnLst>
                                </p:cTn>
                              </p:par>
                              <p:par>
                                <p:cTn id="97" presetID="6" presetClass="emph" presetSubtype="0" fill="hold" grpId="2" nodeType="withEffect">
                                  <p:stCondLst>
                                    <p:cond delay="0"/>
                                  </p:stCondLst>
                                  <p:childTnLst>
                                    <p:animScale>
                                      <p:cBhvr>
                                        <p:cTn id="98" dur="2000" fill="hold"/>
                                        <p:tgtEl>
                                          <p:spTgt spid="20"/>
                                        </p:tgtEl>
                                      </p:cBhvr>
                                      <p:by x="400000" y="400000"/>
                                    </p:animScale>
                                  </p:childTnLst>
                                </p:cTn>
                              </p:par>
                              <p:par>
                                <p:cTn id="99" presetID="6" presetClass="emph" presetSubtype="0" fill="hold" grpId="2" nodeType="withEffect">
                                  <p:stCondLst>
                                    <p:cond delay="0"/>
                                  </p:stCondLst>
                                  <p:childTnLst>
                                    <p:animScale>
                                      <p:cBhvr>
                                        <p:cTn id="100" dur="2000" fill="hold"/>
                                        <p:tgtEl>
                                          <p:spTgt spid="22"/>
                                        </p:tgtEl>
                                      </p:cBhvr>
                                      <p:by x="400000" y="400000"/>
                                    </p:animScale>
                                  </p:childTnLst>
                                </p:cTn>
                              </p:par>
                              <p:par>
                                <p:cTn id="101" presetID="6" presetClass="emph" presetSubtype="0" fill="hold" grpId="2" nodeType="withEffect">
                                  <p:stCondLst>
                                    <p:cond delay="0"/>
                                  </p:stCondLst>
                                  <p:childTnLst>
                                    <p:animScale>
                                      <p:cBhvr>
                                        <p:cTn id="102" dur="2000" fill="hold"/>
                                        <p:tgtEl>
                                          <p:spTgt spid="24"/>
                                        </p:tgtEl>
                                      </p:cBhvr>
                                      <p:by x="400000" y="400000"/>
                                    </p:animScale>
                                  </p:childTnLst>
                                </p:cTn>
                              </p:par>
                              <p:par>
                                <p:cTn id="103" presetID="6" presetClass="emph" presetSubtype="0" fill="hold" grpId="2" nodeType="withEffect">
                                  <p:stCondLst>
                                    <p:cond delay="0"/>
                                  </p:stCondLst>
                                  <p:childTnLst>
                                    <p:animScale>
                                      <p:cBhvr>
                                        <p:cTn id="104" dur="2000" fill="hold"/>
                                        <p:tgtEl>
                                          <p:spTgt spid="25"/>
                                        </p:tgtEl>
                                      </p:cBhvr>
                                      <p:by x="400000" y="400000"/>
                                    </p:animScale>
                                  </p:childTnLst>
                                </p:cTn>
                              </p:par>
                              <p:par>
                                <p:cTn id="105" presetID="6" presetClass="emph" presetSubtype="0" fill="hold" grpId="2" nodeType="withEffect">
                                  <p:stCondLst>
                                    <p:cond delay="0"/>
                                  </p:stCondLst>
                                  <p:childTnLst>
                                    <p:animScale>
                                      <p:cBhvr>
                                        <p:cTn id="106" dur="2000" fill="hold"/>
                                        <p:tgtEl>
                                          <p:spTgt spid="26"/>
                                        </p:tgtEl>
                                      </p:cBhvr>
                                      <p:by x="400000" y="400000"/>
                                    </p:animScale>
                                  </p:childTnLst>
                                </p:cTn>
                              </p:par>
                              <p:par>
                                <p:cTn id="107" presetID="6" presetClass="emph" presetSubtype="0" fill="hold" grpId="2" nodeType="withEffect">
                                  <p:stCondLst>
                                    <p:cond delay="0"/>
                                  </p:stCondLst>
                                  <p:childTnLst>
                                    <p:animScale>
                                      <p:cBhvr>
                                        <p:cTn id="108" dur="2000" fill="hold"/>
                                        <p:tgtEl>
                                          <p:spTgt spid="27"/>
                                        </p:tgtEl>
                                      </p:cBhvr>
                                      <p:by x="400000" y="400000"/>
                                    </p:animScale>
                                  </p:childTnLst>
                                </p:cTn>
                              </p:par>
                              <p:par>
                                <p:cTn id="109" presetID="6" presetClass="emph" presetSubtype="0" fill="hold" grpId="2" nodeType="withEffect">
                                  <p:stCondLst>
                                    <p:cond delay="0"/>
                                  </p:stCondLst>
                                  <p:childTnLst>
                                    <p:animScale>
                                      <p:cBhvr>
                                        <p:cTn id="110"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2" grpId="0" animBg="1"/>
      <p:bldP spid="22" grpId="1" animBg="1"/>
      <p:bldP spid="22"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For each fixed </a:t>
            </a:r>
            <a:r>
              <a:rPr lang="en-US" sz="3200" dirty="0" smtClean="0">
                <a:solidFill>
                  <a:schemeClr val="tx1"/>
                </a:solidFill>
                <a:latin typeface="Symbol" panose="05050102010706020507" pitchFamily="18" charset="2"/>
              </a:rPr>
              <a:t>e, </a:t>
            </a:r>
            <a:r>
              <a:rPr lang="en-US" sz="3200" dirty="0" smtClean="0">
                <a:solidFill>
                  <a:schemeClr val="tx1"/>
                </a:solidFill>
              </a:rPr>
              <a:t>create Rips complex </a:t>
            </a:r>
            <a:r>
              <a:rPr lang="en-US" sz="3200" dirty="0">
                <a:solidFill>
                  <a:schemeClr val="tx1"/>
                </a:solidFill>
              </a:rPr>
              <a:t>from </a:t>
            </a:r>
            <a:r>
              <a:rPr lang="en-US" sz="3200" dirty="0" smtClean="0">
                <a:solidFill>
                  <a:schemeClr val="tx1"/>
                </a:solidFill>
              </a:rPr>
              <a:t>the data</a:t>
            </a:r>
            <a:endParaRPr lang="en-US" sz="3200" dirty="0">
              <a:solidFill>
                <a:schemeClr val="tx1"/>
              </a:solidFill>
            </a:endParaRPr>
          </a:p>
        </p:txBody>
      </p:sp>
      <p:sp>
        <p:nvSpPr>
          <p:cNvPr id="2" name="TextBox 1"/>
          <p:cNvSpPr txBox="1"/>
          <p:nvPr/>
        </p:nvSpPr>
        <p:spPr>
          <a:xfrm>
            <a:off x="325627" y="53543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765614"/>
            <a:ext cx="7349814" cy="4329160"/>
            <a:chOff x="638079" y="765614"/>
            <a:chExt cx="7349814" cy="4329160"/>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grpSp>
        <p:nvGrpSpPr>
          <p:cNvPr id="29" name="Group 28"/>
          <p:cNvGrpSpPr/>
          <p:nvPr/>
        </p:nvGrpSpPr>
        <p:grpSpPr>
          <a:xfrm>
            <a:off x="274733" y="3791027"/>
            <a:ext cx="4069596" cy="1552612"/>
            <a:chOff x="1871958" y="5129340"/>
            <a:chExt cx="4069596" cy="1552612"/>
          </a:xfrm>
        </p:grpSpPr>
        <p:pic>
          <p:nvPicPr>
            <p:cNvPr id="30" name="Picture 29"/>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31" name="Rectangle 30"/>
            <p:cNvSpPr/>
            <p:nvPr/>
          </p:nvSpPr>
          <p:spPr>
            <a:xfrm>
              <a:off x="3322504" y="5949199"/>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1753503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For each fixed </a:t>
            </a:r>
            <a:r>
              <a:rPr lang="en-US" sz="3200" dirty="0">
                <a:solidFill>
                  <a:schemeClr val="tx1"/>
                </a:solidFill>
                <a:latin typeface="Symbol" panose="05050102010706020507" pitchFamily="18" charset="2"/>
              </a:rPr>
              <a:t>e, </a:t>
            </a:r>
            <a:r>
              <a:rPr lang="en-US" sz="3200" dirty="0">
                <a:solidFill>
                  <a:schemeClr val="tx1"/>
                </a:solidFill>
              </a:rPr>
              <a:t>create Rips complex from the data</a:t>
            </a: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175506"/>
            <a:ext cx="6400800" cy="3441700"/>
          </a:xfrm>
          <a:prstGeom prst="rect">
            <a:avLst/>
          </a:prstGeom>
        </p:spPr>
      </p:pic>
      <p:sp>
        <p:nvSpPr>
          <p:cNvPr id="10" name="TextBox 9"/>
          <p:cNvSpPr txBox="1"/>
          <p:nvPr/>
        </p:nvSpPr>
        <p:spPr>
          <a:xfrm>
            <a:off x="325627" y="4582946"/>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grpSp>
        <p:nvGrpSpPr>
          <p:cNvPr id="11" name="Group 10"/>
          <p:cNvGrpSpPr/>
          <p:nvPr/>
        </p:nvGrpSpPr>
        <p:grpSpPr>
          <a:xfrm>
            <a:off x="2468252" y="5122569"/>
            <a:ext cx="4173832" cy="1552612"/>
            <a:chOff x="1871958" y="5129340"/>
            <a:chExt cx="4173832" cy="1552612"/>
          </a:xfrm>
        </p:grpSpPr>
        <p:pic>
          <p:nvPicPr>
            <p:cNvPr id="12" name="Picture 11"/>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13" name="Rectangle 12"/>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666127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For each fixed </a:t>
            </a:r>
            <a:r>
              <a:rPr lang="en-US" sz="3200" dirty="0">
                <a:solidFill>
                  <a:schemeClr val="tx1"/>
                </a:solidFill>
                <a:latin typeface="Symbol" panose="05050102010706020507" pitchFamily="18" charset="2"/>
              </a:rPr>
              <a:t>e, </a:t>
            </a:r>
            <a:r>
              <a:rPr lang="en-US" sz="3200" dirty="0">
                <a:solidFill>
                  <a:schemeClr val="tx1"/>
                </a:solidFill>
              </a:rPr>
              <a:t>create Rips complex from the </a:t>
            </a:r>
            <a:r>
              <a:rPr lang="en-US" sz="3200" dirty="0" smtClean="0">
                <a:solidFill>
                  <a:schemeClr val="tx1"/>
                </a:solidFill>
              </a:rPr>
              <a:t>data</a:t>
            </a:r>
          </a:p>
          <a:p>
            <a:pPr algn="ctr"/>
            <a:r>
              <a:rPr lang="en-US" sz="3200" dirty="0" smtClean="0">
                <a:solidFill>
                  <a:schemeClr val="tx1"/>
                </a:solidFill>
              </a:rPr>
              <a:t>In reality used </a:t>
            </a:r>
            <a:r>
              <a:rPr lang="en-US" sz="3200" dirty="0" smtClean="0">
                <a:solidFill>
                  <a:srgbClr val="0000DD"/>
                </a:solidFill>
              </a:rPr>
              <a:t>Witness complex </a:t>
            </a:r>
            <a:r>
              <a:rPr lang="en-US" sz="3200" dirty="0" smtClean="0">
                <a:solidFill>
                  <a:schemeClr val="tx1"/>
                </a:solidFill>
              </a:rPr>
              <a:t>(see later slides).</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175506"/>
            <a:ext cx="6400800" cy="3441700"/>
          </a:xfrm>
          <a:prstGeom prst="rect">
            <a:avLst/>
          </a:prstGeom>
        </p:spPr>
      </p:pic>
      <p:sp>
        <p:nvSpPr>
          <p:cNvPr id="10" name="TextBox 9"/>
          <p:cNvSpPr txBox="1"/>
          <p:nvPr/>
        </p:nvSpPr>
        <p:spPr>
          <a:xfrm>
            <a:off x="325627" y="4582946"/>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grpSp>
        <p:nvGrpSpPr>
          <p:cNvPr id="11" name="Group 10"/>
          <p:cNvGrpSpPr/>
          <p:nvPr/>
        </p:nvGrpSpPr>
        <p:grpSpPr>
          <a:xfrm>
            <a:off x="2468252" y="5122569"/>
            <a:ext cx="4173832" cy="1552612"/>
            <a:chOff x="1871958" y="5129340"/>
            <a:chExt cx="4173832" cy="1552612"/>
          </a:xfrm>
        </p:grpSpPr>
        <p:pic>
          <p:nvPicPr>
            <p:cNvPr id="12" name="Picture 11"/>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13" name="Rectangle 12"/>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3608385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
        <p:nvSpPr>
          <p:cNvPr id="3" name="Rectangle 2"/>
          <p:cNvSpPr/>
          <p:nvPr/>
        </p:nvSpPr>
        <p:spPr>
          <a:xfrm>
            <a:off x="852055" y="4114800"/>
            <a:ext cx="7793181" cy="1828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6741" y="4496745"/>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Probe the  data</a:t>
            </a:r>
          </a:p>
          <a:p>
            <a:pPr algn="ctr"/>
            <a:endParaRPr lang="en-US" sz="2400" dirty="0" smtClean="0">
              <a:solidFill>
                <a:srgbClr val="FFFF00"/>
              </a:solidFill>
            </a:endParaRPr>
          </a:p>
        </p:txBody>
      </p:sp>
    </p:spTree>
    <p:extLst>
      <p:ext uri="{BB962C8B-B14F-4D97-AF65-F5344CB8AC3E}">
        <p14:creationId xmlns:p14="http://schemas.microsoft.com/office/powerpoint/2010/main" val="508534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
        <p:nvSpPr>
          <p:cNvPr id="3" name="TextBox 2"/>
          <p:cNvSpPr txBox="1"/>
          <p:nvPr/>
        </p:nvSpPr>
        <p:spPr>
          <a:xfrm>
            <a:off x="3699164" y="4933163"/>
            <a:ext cx="5135751"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Probe the  data</a:t>
            </a:r>
          </a:p>
          <a:p>
            <a:pPr algn="ctr"/>
            <a:endParaRPr lang="en-US" sz="2400" dirty="0" smtClean="0">
              <a:solidFill>
                <a:srgbClr val="FFFF00"/>
              </a:solidFill>
            </a:endParaRPr>
          </a:p>
        </p:txBody>
      </p:sp>
    </p:spTree>
    <p:extLst>
      <p:ext uri="{BB962C8B-B14F-4D97-AF65-F5344CB8AC3E}">
        <p14:creationId xmlns:p14="http://schemas.microsoft.com/office/powerpoint/2010/main" val="3291035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
        <p:nvSpPr>
          <p:cNvPr id="5" name="TextBox 4"/>
          <p:cNvSpPr txBox="1"/>
          <p:nvPr/>
        </p:nvSpPr>
        <p:spPr>
          <a:xfrm>
            <a:off x="5121267" y="-52202"/>
            <a:ext cx="4025848" cy="954107"/>
          </a:xfrm>
          <a:prstGeom prst="rect">
            <a:avLst/>
          </a:prstGeom>
          <a:solidFill>
            <a:srgbClr val="002060"/>
          </a:solidFill>
        </p:spPr>
        <p:txBody>
          <a:bodyPr wrap="square" rtlCol="0">
            <a:spAutoFit/>
          </a:bodyPr>
          <a:lstStyle/>
          <a:p>
            <a:pPr algn="ctr"/>
            <a:r>
              <a:rPr lang="en-US" sz="2800" dirty="0" smtClean="0">
                <a:solidFill>
                  <a:srgbClr val="FFFF00"/>
                </a:solidFill>
              </a:rPr>
              <a:t>Can use function on data to probe the  data</a:t>
            </a:r>
          </a:p>
        </p:txBody>
      </p:sp>
    </p:spTree>
    <p:extLst>
      <p:ext uri="{BB962C8B-B14F-4D97-AF65-F5344CB8AC3E}">
        <p14:creationId xmlns:p14="http://schemas.microsoft.com/office/powerpoint/2010/main" val="4011131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
        <p:nvSpPr>
          <p:cNvPr id="6" name="Rectangle 5"/>
          <p:cNvSpPr/>
          <p:nvPr/>
        </p:nvSpPr>
        <p:spPr>
          <a:xfrm>
            <a:off x="5424054" y="57602"/>
            <a:ext cx="3657601" cy="2308324"/>
          </a:xfrm>
          <a:prstGeom prst="rect">
            <a:avLst/>
          </a:prstGeom>
          <a:ln>
            <a:solidFill>
              <a:srgbClr val="FF0000"/>
            </a:solidFill>
          </a:ln>
        </p:spPr>
        <p:txBody>
          <a:bodyPr wrap="square">
            <a:spAutoFit/>
          </a:bodyPr>
          <a:lstStyle/>
          <a:p>
            <a:r>
              <a:rPr lang="en-US" sz="2400" dirty="0">
                <a:solidFill>
                  <a:srgbClr val="7030A0"/>
                </a:solidFill>
                <a:latin typeface="CMR17"/>
              </a:rPr>
              <a:t>Large values of </a:t>
            </a:r>
            <a:r>
              <a:rPr lang="en-US" sz="2400" i="1" dirty="0" smtClean="0">
                <a:solidFill>
                  <a:srgbClr val="7030A0"/>
                </a:solidFill>
                <a:latin typeface="CMMI12"/>
              </a:rPr>
              <a:t>k:</a:t>
            </a:r>
          </a:p>
          <a:p>
            <a:r>
              <a:rPr lang="en-US" sz="2400" dirty="0" smtClean="0">
                <a:solidFill>
                  <a:srgbClr val="7030A0"/>
                </a:solidFill>
                <a:latin typeface="CMR17"/>
              </a:rPr>
              <a:t>measuring density </a:t>
            </a:r>
            <a:r>
              <a:rPr lang="en-US" sz="2400" dirty="0">
                <a:solidFill>
                  <a:srgbClr val="7030A0"/>
                </a:solidFill>
                <a:latin typeface="CMR17"/>
              </a:rPr>
              <a:t>of large neighborhoods of </a:t>
            </a:r>
            <a:r>
              <a:rPr lang="en-US" sz="2400" i="1" dirty="0">
                <a:solidFill>
                  <a:srgbClr val="7030A0"/>
                </a:solidFill>
                <a:latin typeface="CMMI12"/>
              </a:rPr>
              <a:t>x</a:t>
            </a:r>
            <a:r>
              <a:rPr lang="en-US" sz="2400" dirty="0">
                <a:solidFill>
                  <a:srgbClr val="7030A0"/>
                </a:solidFill>
                <a:latin typeface="CMR17"/>
              </a:rPr>
              <a:t>, </a:t>
            </a:r>
            <a:endParaRPr lang="en-US" sz="2400" dirty="0" smtClean="0">
              <a:solidFill>
                <a:srgbClr val="7030A0"/>
              </a:solidFill>
              <a:latin typeface="CMR17"/>
            </a:endParaRPr>
          </a:p>
          <a:p>
            <a:r>
              <a:rPr lang="en-US" sz="2400" dirty="0">
                <a:solidFill>
                  <a:srgbClr val="0000DD"/>
                </a:solidFill>
                <a:latin typeface="CMR17"/>
              </a:rPr>
              <a:t>S</a:t>
            </a:r>
            <a:r>
              <a:rPr lang="en-US" sz="2400" dirty="0" smtClean="0">
                <a:solidFill>
                  <a:srgbClr val="0000DD"/>
                </a:solidFill>
                <a:latin typeface="CMR17"/>
              </a:rPr>
              <a:t>maller values mean </a:t>
            </a:r>
            <a:r>
              <a:rPr lang="en-US" sz="2400" dirty="0">
                <a:solidFill>
                  <a:srgbClr val="0000DD"/>
                </a:solidFill>
                <a:latin typeface="CMR17"/>
              </a:rPr>
              <a:t>we are using smaller neighborhoods</a:t>
            </a:r>
            <a:endParaRPr lang="en-US" sz="2400" dirty="0">
              <a:solidFill>
                <a:srgbClr val="0000DD"/>
              </a:solidFill>
            </a:endParaRPr>
          </a:p>
        </p:txBody>
      </p:sp>
    </p:spTree>
    <p:extLst>
      <p:ext uri="{BB962C8B-B14F-4D97-AF65-F5344CB8AC3E}">
        <p14:creationId xmlns:p14="http://schemas.microsoft.com/office/powerpoint/2010/main" val="2999282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64482" y="38488"/>
            <a:ext cx="6867605" cy="6858000"/>
          </a:xfrm>
          <a:prstGeom prst="rect">
            <a:avLst/>
          </a:prstGeom>
        </p:spPr>
      </p:pic>
      <p:sp>
        <p:nvSpPr>
          <p:cNvPr id="2" name="Rectangle 1"/>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1397203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2174954"/>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r>
              <a:rPr lang="en-US" sz="3200" dirty="0" smtClean="0">
                <a:solidFill>
                  <a:srgbClr val="0000FF"/>
                </a:solidFill>
              </a:rPr>
              <a:t>Let T  =  Threshold</a:t>
            </a:r>
          </a:p>
          <a:p>
            <a:endParaRPr lang="en-US" sz="800" baseline="30000" dirty="0">
              <a:solidFill>
                <a:srgbClr val="0000FF"/>
              </a:solidFill>
            </a:endParaRPr>
          </a:p>
          <a:p>
            <a:r>
              <a:rPr lang="en-US" sz="3200" dirty="0" smtClean="0">
                <a:solidFill>
                  <a:srgbClr val="0000FF"/>
                </a:solidFill>
              </a:rPr>
              <a:t>Connect vertices v and w with an edge  </a:t>
            </a:r>
            <a:r>
              <a:rPr lang="en-US" sz="3200" dirty="0" err="1" smtClean="0">
                <a:solidFill>
                  <a:srgbClr val="0000FF"/>
                </a:solidFill>
              </a:rPr>
              <a:t>iff</a:t>
            </a:r>
            <a:r>
              <a:rPr lang="en-US" sz="3200" dirty="0" smtClean="0">
                <a:solidFill>
                  <a:srgbClr val="0000FF"/>
                </a:solidFill>
              </a:rPr>
              <a:t> </a:t>
            </a:r>
          </a:p>
          <a:p>
            <a:r>
              <a:rPr lang="en-US" sz="3200" dirty="0" smtClean="0">
                <a:solidFill>
                  <a:srgbClr val="0000FF"/>
                </a:solidFill>
              </a:rPr>
              <a:t>the distance between v and w is less than T</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11" name="Picture 10" descr="ruler2.png"/>
          <p:cNvPicPr>
            <a:picLocks noChangeAspect="1"/>
          </p:cNvPicPr>
          <p:nvPr/>
        </p:nvPicPr>
        <p:blipFill rotWithShape="1">
          <a:blip r:embed="rId4">
            <a:extLst>
              <a:ext uri="{28A0092B-C50C-407E-A947-70E740481C1C}">
                <a14:useLocalDpi xmlns:a14="http://schemas.microsoft.com/office/drawing/2010/main" val="0"/>
              </a:ext>
            </a:extLst>
          </a:blip>
          <a:srcRect r="62528"/>
          <a:stretch/>
        </p:blipFill>
        <p:spPr>
          <a:xfrm rot="19820810">
            <a:off x="1187295" y="2491806"/>
            <a:ext cx="1975104" cy="660400"/>
          </a:xfrm>
          <a:prstGeom prst="rect">
            <a:avLst/>
          </a:prstGeom>
        </p:spPr>
      </p:pic>
      <p:pic>
        <p:nvPicPr>
          <p:cNvPr id="12" name="Picture 11" descr="ruler2.png"/>
          <p:cNvPicPr>
            <a:picLocks noChangeAspect="1"/>
          </p:cNvPicPr>
          <p:nvPr/>
        </p:nvPicPr>
        <p:blipFill rotWithShape="1">
          <a:blip r:embed="rId4">
            <a:extLst>
              <a:ext uri="{28A0092B-C50C-407E-A947-70E740481C1C}">
                <a14:useLocalDpi xmlns:a14="http://schemas.microsoft.com/office/drawing/2010/main" val="0"/>
              </a:ext>
            </a:extLst>
          </a:blip>
          <a:srcRect l="-2" r="45178"/>
          <a:stretch/>
        </p:blipFill>
        <p:spPr>
          <a:xfrm rot="1800000">
            <a:off x="3877936" y="2810834"/>
            <a:ext cx="2889504" cy="660400"/>
          </a:xfrm>
          <a:prstGeom prst="rect">
            <a:avLst/>
          </a:prstGeom>
        </p:spPr>
      </p:pic>
      <p:pic>
        <p:nvPicPr>
          <p:cNvPr id="13" name="Picture 12" descr="ruler2.png"/>
          <p:cNvPicPr>
            <a:picLocks noChangeAspect="1"/>
          </p:cNvPicPr>
          <p:nvPr/>
        </p:nvPicPr>
        <p:blipFill rotWithShape="1">
          <a:blip r:embed="rId4">
            <a:extLst>
              <a:ext uri="{28A0092B-C50C-407E-A947-70E740481C1C}">
                <a14:useLocalDpi xmlns:a14="http://schemas.microsoft.com/office/drawing/2010/main" val="0"/>
              </a:ext>
            </a:extLst>
          </a:blip>
          <a:srcRect r="74673"/>
          <a:stretch/>
        </p:blipFill>
        <p:spPr>
          <a:xfrm rot="16200000">
            <a:off x="7267729" y="3281881"/>
            <a:ext cx="1335024" cy="660400"/>
          </a:xfrm>
          <a:prstGeom prst="rect">
            <a:avLst/>
          </a:prstGeom>
        </p:spPr>
      </p:pic>
    </p:spTree>
    <p:extLst>
      <p:ext uri="{BB962C8B-B14F-4D97-AF65-F5344CB8AC3E}">
        <p14:creationId xmlns:p14="http://schemas.microsoft.com/office/powerpoint/2010/main" val="1394469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b="1332"/>
          <a:stretch/>
        </p:blipFill>
        <p:spPr>
          <a:xfrm>
            <a:off x="398800" y="38488"/>
            <a:ext cx="6804589" cy="6766560"/>
          </a:xfrm>
          <a:prstGeom prst="rect">
            <a:avLst/>
          </a:prstGeom>
        </p:spPr>
      </p:pic>
      <p:sp>
        <p:nvSpPr>
          <p:cNvPr id="10" name="Rectangle 9"/>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604568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0"/>
            <a:ext cx="8578158" cy="6858000"/>
          </a:xfrm>
          <a:prstGeom prst="rect">
            <a:avLst/>
          </a:prstGeom>
        </p:spPr>
      </p:pic>
      <p:pic>
        <p:nvPicPr>
          <p:cNvPr id="3" name="Picture 2"/>
          <p:cNvPicPr>
            <a:picLocks noChangeAspect="1"/>
          </p:cNvPicPr>
          <p:nvPr/>
        </p:nvPicPr>
        <p:blipFill>
          <a:blip r:embed="rId3"/>
          <a:stretch>
            <a:fillRect/>
          </a:stretch>
        </p:blipFill>
        <p:spPr>
          <a:xfrm>
            <a:off x="6303069" y="4066752"/>
            <a:ext cx="2554489" cy="2560320"/>
          </a:xfrm>
          <a:prstGeom prst="rect">
            <a:avLst/>
          </a:prstGeom>
        </p:spPr>
      </p:pic>
    </p:spTree>
    <p:extLst>
      <p:ext uri="{BB962C8B-B14F-4D97-AF65-F5344CB8AC3E}">
        <p14:creationId xmlns:p14="http://schemas.microsoft.com/office/powerpoint/2010/main" val="3516286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0"/>
            <a:ext cx="8663375" cy="6858000"/>
          </a:xfrm>
          <a:prstGeom prst="rect">
            <a:avLst/>
          </a:prstGeom>
        </p:spPr>
      </p:pic>
    </p:spTree>
    <p:extLst>
      <p:ext uri="{BB962C8B-B14F-4D97-AF65-F5344CB8AC3E}">
        <p14:creationId xmlns:p14="http://schemas.microsoft.com/office/powerpoint/2010/main" val="3599756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0" y="0"/>
            <a:ext cx="7239000" cy="4922520"/>
          </a:xfrm>
          <a:prstGeom prst="rect">
            <a:avLst/>
          </a:prstGeom>
        </p:spPr>
      </p:pic>
      <p:pic>
        <p:nvPicPr>
          <p:cNvPr id="2" name="Picture 1"/>
          <p:cNvPicPr>
            <a:picLocks noChangeAspect="1"/>
          </p:cNvPicPr>
          <p:nvPr/>
        </p:nvPicPr>
        <p:blipFill>
          <a:blip r:embed="rId3"/>
          <a:stretch>
            <a:fillRect/>
          </a:stretch>
        </p:blipFill>
        <p:spPr>
          <a:xfrm>
            <a:off x="103526" y="1388158"/>
            <a:ext cx="5288265" cy="5300335"/>
          </a:xfrm>
          <a:prstGeom prst="rect">
            <a:avLst/>
          </a:prstGeom>
        </p:spPr>
      </p:pic>
      <p:sp>
        <p:nvSpPr>
          <p:cNvPr id="4" name="Rectangle 3"/>
          <p:cNvSpPr/>
          <p:nvPr/>
        </p:nvSpPr>
        <p:spPr>
          <a:xfrm>
            <a:off x="5436089" y="4400935"/>
            <a:ext cx="1134891" cy="708875"/>
          </a:xfrm>
          <a:prstGeom prst="rect">
            <a:avLst/>
          </a:prstGeom>
          <a:solidFill>
            <a:schemeClr val="bg1"/>
          </a:solidFill>
          <a:ln>
            <a:noFill/>
          </a:ln>
        </p:spPr>
        <p:txBody>
          <a:bodyPr wrap="square" rtlCol="0" anchor="ctr">
            <a:spAutoFit/>
          </a:bodyPr>
          <a:lstStyle/>
          <a:p>
            <a:pPr algn="ctr"/>
            <a:endParaRPr lang="en-US" sz="3200" dirty="0" smtClean="0"/>
          </a:p>
        </p:txBody>
      </p:sp>
    </p:spTree>
    <p:extLst>
      <p:ext uri="{BB962C8B-B14F-4D97-AF65-F5344CB8AC3E}">
        <p14:creationId xmlns:p14="http://schemas.microsoft.com/office/powerpoint/2010/main" val="3065920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7100" y="0"/>
            <a:ext cx="7283895" cy="6858000"/>
          </a:xfrm>
          <a:prstGeom prst="rect">
            <a:avLst/>
          </a:prstGeom>
        </p:spPr>
      </p:pic>
    </p:spTree>
    <p:extLst>
      <p:ext uri="{BB962C8B-B14F-4D97-AF65-F5344CB8AC3E}">
        <p14:creationId xmlns:p14="http://schemas.microsoft.com/office/powerpoint/2010/main" val="607967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780" t="17782" r="2850" b="4091"/>
          <a:stretch/>
        </p:blipFill>
        <p:spPr>
          <a:xfrm>
            <a:off x="319983" y="320878"/>
            <a:ext cx="6455737" cy="4736589"/>
          </a:xfrm>
          <a:prstGeom prst="rect">
            <a:avLst/>
          </a:prstGeom>
        </p:spPr>
      </p:pic>
    </p:spTree>
    <p:extLst>
      <p:ext uri="{BB962C8B-B14F-4D97-AF65-F5344CB8AC3E}">
        <p14:creationId xmlns:p14="http://schemas.microsoft.com/office/powerpoint/2010/main" val="4262993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rot="5400000">
            <a:off x="-481180" y="639941"/>
            <a:ext cx="3606800" cy="2362200"/>
          </a:xfrm>
          <a:prstGeom prst="rect">
            <a:avLst/>
          </a:prstGeom>
        </p:spPr>
      </p:pic>
      <p:pic>
        <p:nvPicPr>
          <p:cNvPr id="9" name="Picture 8"/>
          <p:cNvPicPr>
            <a:picLocks noChangeAspect="1"/>
          </p:cNvPicPr>
          <p:nvPr/>
        </p:nvPicPr>
        <p:blipFill>
          <a:blip r:embed="rId4"/>
          <a:stretch>
            <a:fillRect/>
          </a:stretch>
        </p:blipFill>
        <p:spPr>
          <a:xfrm>
            <a:off x="769060" y="3169478"/>
            <a:ext cx="7747000" cy="2552700"/>
          </a:xfrm>
          <a:prstGeom prst="rect">
            <a:avLst/>
          </a:prstGeom>
        </p:spPr>
      </p:pic>
      <p:sp>
        <p:nvSpPr>
          <p:cNvPr id="10" name="Rectangle 9"/>
          <p:cNvSpPr/>
          <p:nvPr/>
        </p:nvSpPr>
        <p:spPr>
          <a:xfrm>
            <a:off x="194040" y="5681444"/>
            <a:ext cx="9144000" cy="892552"/>
          </a:xfrm>
          <a:prstGeom prst="rect">
            <a:avLst/>
          </a:prstGeom>
        </p:spPr>
        <p:txBody>
          <a:bodyPr wrap="square">
            <a:spAutoFit/>
          </a:bodyPr>
          <a:lstStyle/>
          <a:p>
            <a:r>
              <a:rPr lang="en-US" sz="2600" dirty="0" smtClean="0"/>
              <a:t>From:</a:t>
            </a:r>
          </a:p>
          <a:p>
            <a:r>
              <a:rPr lang="en-US" sz="2600" dirty="0" smtClean="0"/>
              <a:t>http</a:t>
            </a:r>
            <a:r>
              <a:rPr lang="en-US" sz="2600" dirty="0"/>
              <a:t>://</a:t>
            </a:r>
            <a:r>
              <a:rPr lang="en-US" sz="2600" dirty="0" err="1"/>
              <a:t>plus.maths.org</a:t>
            </a:r>
            <a:r>
              <a:rPr lang="en-US" sz="2600" dirty="0"/>
              <a:t>/content/imaging-</a:t>
            </a:r>
            <a:r>
              <a:rPr lang="en-US" sz="2600" dirty="0" err="1"/>
              <a:t>maths</a:t>
            </a:r>
            <a:r>
              <a:rPr lang="en-US" sz="2600" dirty="0"/>
              <a:t>-inside-</a:t>
            </a:r>
            <a:r>
              <a:rPr lang="en-US" sz="2600" dirty="0" err="1"/>
              <a:t>klein</a:t>
            </a:r>
            <a:r>
              <a:rPr lang="en-US" sz="2600" dirty="0"/>
              <a:t>-bottle</a:t>
            </a:r>
          </a:p>
        </p:txBody>
      </p:sp>
      <p:sp>
        <p:nvSpPr>
          <p:cNvPr id="12" name="Rectangle 11"/>
          <p:cNvSpPr/>
          <p:nvPr/>
        </p:nvSpPr>
        <p:spPr>
          <a:xfrm>
            <a:off x="133948" y="-70564"/>
            <a:ext cx="8297844" cy="369332"/>
          </a:xfrm>
          <a:prstGeom prst="rect">
            <a:avLst/>
          </a:prstGeom>
        </p:spPr>
        <p:txBody>
          <a:bodyPr wrap="square">
            <a:spAutoFit/>
          </a:bodyPr>
          <a:lstStyle/>
          <a:p>
            <a:r>
              <a:rPr lang="en-US" dirty="0" smtClean="0"/>
              <a:t>From:  http</a:t>
            </a:r>
            <a:r>
              <a:rPr lang="en-US" dirty="0"/>
              <a:t>://</a:t>
            </a:r>
            <a:r>
              <a:rPr lang="en-US" dirty="0" err="1"/>
              <a:t>www.math.osu.edu</a:t>
            </a:r>
            <a:r>
              <a:rPr lang="en-US" dirty="0"/>
              <a:t>/~fiedorowicz.1/math655/Klein2.html</a:t>
            </a:r>
          </a:p>
        </p:txBody>
      </p:sp>
      <p:sp>
        <p:nvSpPr>
          <p:cNvPr id="13" name="TextBox 12"/>
          <p:cNvSpPr txBox="1"/>
          <p:nvPr/>
        </p:nvSpPr>
        <p:spPr>
          <a:xfrm>
            <a:off x="4568693" y="1262652"/>
            <a:ext cx="2504843" cy="584776"/>
          </a:xfrm>
          <a:prstGeom prst="rect">
            <a:avLst/>
          </a:prstGeom>
          <a:noFill/>
        </p:spPr>
        <p:txBody>
          <a:bodyPr wrap="square" rtlCol="0">
            <a:spAutoFit/>
          </a:bodyPr>
          <a:lstStyle/>
          <a:p>
            <a:r>
              <a:rPr lang="en-US" sz="3200" dirty="0" smtClean="0"/>
              <a:t>Klein Bottle</a:t>
            </a:r>
          </a:p>
        </p:txBody>
      </p:sp>
    </p:spTree>
    <p:extLst>
      <p:ext uri="{BB962C8B-B14F-4D97-AF65-F5344CB8AC3E}">
        <p14:creationId xmlns:p14="http://schemas.microsoft.com/office/powerpoint/2010/main" val="2120445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2023" y="4050937"/>
            <a:ext cx="3556000" cy="3111500"/>
          </a:xfrm>
          <a:prstGeom prst="rect">
            <a:avLst/>
          </a:prstGeom>
        </p:spPr>
      </p:pic>
      <p:pic>
        <p:nvPicPr>
          <p:cNvPr id="3" name="Picture 2"/>
          <p:cNvPicPr>
            <a:picLocks noChangeAspect="1"/>
          </p:cNvPicPr>
          <p:nvPr/>
        </p:nvPicPr>
        <p:blipFill rotWithShape="1">
          <a:blip r:embed="rId3"/>
          <a:srcRect l="17780" t="17782" r="2850" b="4091"/>
          <a:stretch/>
        </p:blipFill>
        <p:spPr>
          <a:xfrm>
            <a:off x="319983" y="320878"/>
            <a:ext cx="6455737" cy="4736589"/>
          </a:xfrm>
          <a:prstGeom prst="rect">
            <a:avLst/>
          </a:prstGeom>
        </p:spPr>
      </p:pic>
      <p:sp>
        <p:nvSpPr>
          <p:cNvPr id="4" name="TextBox 3"/>
          <p:cNvSpPr txBox="1"/>
          <p:nvPr/>
        </p:nvSpPr>
        <p:spPr>
          <a:xfrm>
            <a:off x="447140" y="5057467"/>
            <a:ext cx="3666542" cy="1077218"/>
          </a:xfrm>
          <a:prstGeom prst="rect">
            <a:avLst/>
          </a:prstGeom>
          <a:noFill/>
        </p:spPr>
        <p:txBody>
          <a:bodyPr wrap="square" rtlCol="0">
            <a:spAutoFit/>
          </a:bodyPr>
          <a:lstStyle/>
          <a:p>
            <a:r>
              <a:rPr lang="en-US" sz="3200" dirty="0" smtClean="0"/>
              <a:t>M(100, 10)  U Q</a:t>
            </a:r>
          </a:p>
          <a:p>
            <a:r>
              <a:rPr lang="en-US" sz="3200" dirty="0" smtClean="0"/>
              <a:t>where |Q| = 30</a:t>
            </a:r>
          </a:p>
        </p:txBody>
      </p:sp>
      <p:sp>
        <p:nvSpPr>
          <p:cNvPr id="6" name="Rectangle 5"/>
          <p:cNvSpPr/>
          <p:nvPr/>
        </p:nvSpPr>
        <p:spPr>
          <a:xfrm>
            <a:off x="0" y="6176764"/>
            <a:ext cx="8441991" cy="646331"/>
          </a:xfrm>
          <a:prstGeom prst="rect">
            <a:avLst/>
          </a:prstGeom>
        </p:spPr>
        <p:txBody>
          <a:bodyPr wrap="square">
            <a:spAutoFit/>
          </a:bodyPr>
          <a:lstStyle/>
          <a:p>
            <a:r>
              <a:rPr lang="en-US" dirty="0" smtClean="0"/>
              <a:t>On </a:t>
            </a:r>
            <a:r>
              <a:rPr lang="en-US" dirty="0"/>
              <a:t>the Local Behavior of Spaces of Natural </a:t>
            </a:r>
            <a:r>
              <a:rPr lang="en-US" dirty="0" smtClean="0"/>
              <a:t>Images, Gunnar </a:t>
            </a:r>
            <a:r>
              <a:rPr lang="en-US" dirty="0" err="1"/>
              <a:t>Carlsson</a:t>
            </a:r>
            <a:r>
              <a:rPr lang="en-US" dirty="0"/>
              <a:t>, </a:t>
            </a:r>
            <a:r>
              <a:rPr lang="en-US" dirty="0" err="1"/>
              <a:t>Tigran</a:t>
            </a:r>
            <a:r>
              <a:rPr lang="en-US" dirty="0"/>
              <a:t> </a:t>
            </a:r>
            <a:r>
              <a:rPr lang="en-US" dirty="0" err="1"/>
              <a:t>Ishkhanov</a:t>
            </a:r>
            <a:r>
              <a:rPr lang="en-US" dirty="0"/>
              <a:t>, Vin de Silva, </a:t>
            </a:r>
            <a:r>
              <a:rPr lang="en-US" dirty="0" err="1"/>
              <a:t>Afra</a:t>
            </a:r>
            <a:r>
              <a:rPr lang="en-US" dirty="0"/>
              <a:t> </a:t>
            </a:r>
            <a:r>
              <a:rPr lang="en-US" dirty="0" err="1" smtClean="0"/>
              <a:t>Zomorodian</a:t>
            </a:r>
            <a:r>
              <a:rPr lang="en-US" dirty="0" smtClean="0"/>
              <a:t>, </a:t>
            </a:r>
            <a:r>
              <a:rPr lang="en-US" dirty="0"/>
              <a:t>International Journal of Computer Vision 2008, </a:t>
            </a:r>
            <a:r>
              <a:rPr lang="en-US" dirty="0" err="1"/>
              <a:t>pp</a:t>
            </a:r>
            <a:r>
              <a:rPr lang="en-US" dirty="0"/>
              <a:t> 1-</a:t>
            </a:r>
            <a:r>
              <a:rPr lang="en-US" dirty="0" smtClean="0"/>
              <a:t>12.</a:t>
            </a:r>
            <a:endParaRPr lang="en-US" dirty="0"/>
          </a:p>
        </p:txBody>
      </p:sp>
    </p:spTree>
    <p:extLst>
      <p:ext uri="{BB962C8B-B14F-4D97-AF65-F5344CB8AC3E}">
        <p14:creationId xmlns:p14="http://schemas.microsoft.com/office/powerpoint/2010/main" val="1483875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123" y="34639"/>
            <a:ext cx="6676045" cy="6400800"/>
          </a:xfrm>
          <a:prstGeom prst="rect">
            <a:avLst/>
          </a:prstGeom>
        </p:spPr>
      </p:pic>
      <p:pic>
        <p:nvPicPr>
          <p:cNvPr id="3" name="Picture 2"/>
          <p:cNvPicPr>
            <a:picLocks noChangeAspect="1"/>
          </p:cNvPicPr>
          <p:nvPr/>
        </p:nvPicPr>
        <p:blipFill rotWithShape="1">
          <a:blip r:embed="rId3"/>
          <a:srcRect l="11218" t="1279" b="-1"/>
          <a:stretch/>
        </p:blipFill>
        <p:spPr>
          <a:xfrm>
            <a:off x="6740235" y="4537363"/>
            <a:ext cx="2319489" cy="2256773"/>
          </a:xfrm>
          <a:prstGeom prst="rect">
            <a:avLst/>
          </a:prstGeom>
        </p:spPr>
      </p:pic>
      <p:sp>
        <p:nvSpPr>
          <p:cNvPr id="4" name="Rectangle 3"/>
          <p:cNvSpPr/>
          <p:nvPr/>
        </p:nvSpPr>
        <p:spPr>
          <a:xfrm>
            <a:off x="70195" y="6470970"/>
            <a:ext cx="6108931" cy="369332"/>
          </a:xfrm>
          <a:prstGeom prst="rect">
            <a:avLst/>
          </a:prstGeom>
        </p:spPr>
        <p:txBody>
          <a:bodyPr wrap="square">
            <a:spAutoFit/>
          </a:bodyPr>
          <a:lstStyle/>
          <a:p>
            <a:r>
              <a:rPr lang="en-US" dirty="0">
                <a:hlinkClick r:id="rId4"/>
              </a:rPr>
              <a:t>http://www.maths.ed.ac.uk/~</a:t>
            </a:r>
            <a:r>
              <a:rPr lang="en-US" dirty="0" smtClean="0">
                <a:hlinkClick r:id="rId4"/>
              </a:rPr>
              <a:t>aar/papers/ghristeat.pdf</a:t>
            </a:r>
            <a:endParaRPr lang="en-US" dirty="0" smtClean="0"/>
          </a:p>
        </p:txBody>
      </p:sp>
    </p:spTree>
    <p:extLst>
      <p:ext uri="{BB962C8B-B14F-4D97-AF65-F5344CB8AC3E}">
        <p14:creationId xmlns:p14="http://schemas.microsoft.com/office/powerpoint/2010/main" val="1390484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95" y="6470970"/>
            <a:ext cx="6649582" cy="369332"/>
          </a:xfrm>
          <a:prstGeom prst="rect">
            <a:avLst/>
          </a:prstGeom>
        </p:spPr>
        <p:txBody>
          <a:bodyPr wrap="square">
            <a:spAutoFit/>
          </a:bodyPr>
          <a:lstStyle/>
          <a:p>
            <a:r>
              <a:rPr lang="en-US" dirty="0">
                <a:hlinkClick r:id="rId2"/>
              </a:rPr>
              <a:t>http://</a:t>
            </a:r>
            <a:r>
              <a:rPr lang="en-US" dirty="0" smtClean="0">
                <a:hlinkClick r:id="rId2"/>
              </a:rPr>
              <a:t>www.nsf.gov/discoveries/disc_summ.jsp?cntn_id=112392</a:t>
            </a:r>
            <a:endParaRPr lang="en-US" dirty="0" smtClean="0"/>
          </a:p>
        </p:txBody>
      </p:sp>
      <p:pic>
        <p:nvPicPr>
          <p:cNvPr id="6" name="Picture 5"/>
          <p:cNvPicPr>
            <a:picLocks noChangeAspect="1"/>
          </p:cNvPicPr>
          <p:nvPr/>
        </p:nvPicPr>
        <p:blipFill>
          <a:blip r:embed="rId3"/>
          <a:stretch>
            <a:fillRect/>
          </a:stretch>
        </p:blipFill>
        <p:spPr>
          <a:xfrm>
            <a:off x="1415811" y="512762"/>
            <a:ext cx="6312378" cy="5943600"/>
          </a:xfrm>
          <a:prstGeom prst="rect">
            <a:avLst/>
          </a:prstGeom>
        </p:spPr>
      </p:pic>
    </p:spTree>
    <p:extLst>
      <p:ext uri="{BB962C8B-B14F-4D97-AF65-F5344CB8AC3E}">
        <p14:creationId xmlns:p14="http://schemas.microsoft.com/office/powerpoint/2010/main" val="158693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2174954"/>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r>
              <a:rPr lang="en-US" sz="3200" dirty="0" smtClean="0">
                <a:solidFill>
                  <a:srgbClr val="0000FF"/>
                </a:solidFill>
              </a:rPr>
              <a:t>Let T  =  Threshold   =</a:t>
            </a:r>
          </a:p>
          <a:p>
            <a:endParaRPr lang="en-US" sz="800" baseline="30000" dirty="0">
              <a:solidFill>
                <a:srgbClr val="0000FF"/>
              </a:solidFill>
            </a:endParaRPr>
          </a:p>
          <a:p>
            <a:r>
              <a:rPr lang="en-US" sz="3200" dirty="0" smtClean="0">
                <a:solidFill>
                  <a:srgbClr val="0000FF"/>
                </a:solidFill>
              </a:rPr>
              <a:t>Connect vertices v and w with an edge  </a:t>
            </a:r>
            <a:r>
              <a:rPr lang="en-US" sz="3200" dirty="0" err="1" smtClean="0">
                <a:solidFill>
                  <a:srgbClr val="0000FF"/>
                </a:solidFill>
              </a:rPr>
              <a:t>iff</a:t>
            </a:r>
            <a:r>
              <a:rPr lang="en-US" sz="3200" dirty="0" smtClean="0">
                <a:solidFill>
                  <a:srgbClr val="0000FF"/>
                </a:solidFill>
              </a:rPr>
              <a:t> </a:t>
            </a:r>
          </a:p>
          <a:p>
            <a:r>
              <a:rPr lang="en-US" sz="3200" dirty="0" smtClean="0">
                <a:solidFill>
                  <a:srgbClr val="0000FF"/>
                </a:solidFill>
              </a:rPr>
              <a:t>the distance between v and w is less than T</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20" name="Picture 19"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140000">
            <a:off x="4669138" y="1675363"/>
            <a:ext cx="1280160" cy="660400"/>
          </a:xfrm>
          <a:prstGeom prst="rect">
            <a:avLst/>
          </a:prstGeom>
        </p:spPr>
      </p:pic>
      <p:pic>
        <p:nvPicPr>
          <p:cNvPr id="21" name="Picture 20"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9740000">
            <a:off x="1412022" y="2536428"/>
            <a:ext cx="1280160" cy="660400"/>
          </a:xfrm>
          <a:prstGeom prst="rect">
            <a:avLst/>
          </a:prstGeom>
        </p:spPr>
      </p:pic>
      <p:pic>
        <p:nvPicPr>
          <p:cNvPr id="22" name="Picture 21"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5280000">
            <a:off x="126116" y="1967324"/>
            <a:ext cx="1280160" cy="660400"/>
          </a:xfrm>
          <a:prstGeom prst="rect">
            <a:avLst/>
          </a:prstGeom>
        </p:spPr>
      </p:pic>
      <p:pic>
        <p:nvPicPr>
          <p:cNvPr id="24" name="Picture 23"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20220000">
            <a:off x="6400717" y="1692921"/>
            <a:ext cx="1280160" cy="660400"/>
          </a:xfrm>
          <a:prstGeom prst="rect">
            <a:avLst/>
          </a:prstGeom>
        </p:spPr>
      </p:pic>
      <p:pic>
        <p:nvPicPr>
          <p:cNvPr id="25" name="Picture 24"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a:off x="4221577" y="5119852"/>
            <a:ext cx="1280160" cy="660400"/>
          </a:xfrm>
          <a:prstGeom prst="rect">
            <a:avLst/>
          </a:prstGeom>
        </p:spPr>
      </p:pic>
      <p:pic>
        <p:nvPicPr>
          <p:cNvPr id="26" name="Picture 25"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2548454">
            <a:off x="1289911" y="1141613"/>
            <a:ext cx="1280160" cy="660400"/>
          </a:xfrm>
          <a:prstGeom prst="rect">
            <a:avLst/>
          </a:prstGeom>
        </p:spPr>
      </p:pic>
      <p:pic>
        <p:nvPicPr>
          <p:cNvPr id="27" name="Picture 26"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6200000">
            <a:off x="7246233" y="3059943"/>
            <a:ext cx="1280160" cy="660400"/>
          </a:xfrm>
          <a:prstGeom prst="rect">
            <a:avLst/>
          </a:prstGeom>
        </p:spPr>
      </p:pic>
      <p:pic>
        <p:nvPicPr>
          <p:cNvPr id="28" name="Picture 27"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3426123">
            <a:off x="3293332" y="1816421"/>
            <a:ext cx="1280160" cy="660400"/>
          </a:xfrm>
          <a:prstGeom prst="rect">
            <a:avLst/>
          </a:prstGeom>
        </p:spPr>
      </p:pic>
    </p:spTree>
    <p:extLst>
      <p:ext uri="{BB962C8B-B14F-4D97-AF65-F5344CB8AC3E}">
        <p14:creationId xmlns:p14="http://schemas.microsoft.com/office/powerpoint/2010/main" val="2920158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807" y="156297"/>
            <a:ext cx="7290299" cy="4572000"/>
          </a:xfrm>
          <a:prstGeom prst="rect">
            <a:avLst/>
          </a:prstGeom>
        </p:spPr>
      </p:pic>
      <p:pic>
        <p:nvPicPr>
          <p:cNvPr id="3" name="Picture 2"/>
          <p:cNvPicPr>
            <a:picLocks noChangeAspect="1"/>
          </p:cNvPicPr>
          <p:nvPr/>
        </p:nvPicPr>
        <p:blipFill>
          <a:blip r:embed="rId3"/>
          <a:stretch>
            <a:fillRect/>
          </a:stretch>
        </p:blipFill>
        <p:spPr>
          <a:xfrm>
            <a:off x="5169908" y="3148013"/>
            <a:ext cx="3919259" cy="2011680"/>
          </a:xfrm>
          <a:prstGeom prst="rect">
            <a:avLst/>
          </a:prstGeom>
        </p:spPr>
      </p:pic>
      <p:sp>
        <p:nvSpPr>
          <p:cNvPr id="4" name="TextBox 3"/>
          <p:cNvSpPr txBox="1"/>
          <p:nvPr/>
        </p:nvSpPr>
        <p:spPr>
          <a:xfrm>
            <a:off x="246741" y="5297371"/>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Combine your analysis with other tools</a:t>
            </a:r>
          </a:p>
          <a:p>
            <a:pPr algn="ctr"/>
            <a:endParaRPr lang="en-US" sz="2400" dirty="0" smtClean="0">
              <a:solidFill>
                <a:srgbClr val="FFFF00"/>
              </a:solidFill>
            </a:endParaRPr>
          </a:p>
        </p:txBody>
      </p:sp>
    </p:spTree>
    <p:extLst>
      <p:ext uri="{BB962C8B-B14F-4D97-AF65-F5344CB8AC3E}">
        <p14:creationId xmlns:p14="http://schemas.microsoft.com/office/powerpoint/2010/main" val="3855211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9646"/>
            <a:ext cx="9052560" cy="3463029"/>
          </a:xfrm>
          <a:prstGeom prst="rect">
            <a:avLst/>
          </a:prstGeom>
        </p:spPr>
      </p:pic>
      <p:pic>
        <p:nvPicPr>
          <p:cNvPr id="3" name="Picture 2"/>
          <p:cNvPicPr>
            <a:picLocks noChangeAspect="1"/>
          </p:cNvPicPr>
          <p:nvPr/>
        </p:nvPicPr>
        <p:blipFill>
          <a:blip r:embed="rId4"/>
          <a:stretch>
            <a:fillRect/>
          </a:stretch>
        </p:blipFill>
        <p:spPr>
          <a:xfrm>
            <a:off x="50982" y="3956774"/>
            <a:ext cx="9070848" cy="2717191"/>
          </a:xfrm>
          <a:prstGeom prst="rect">
            <a:avLst/>
          </a:prstGeom>
        </p:spPr>
      </p:pic>
    </p:spTree>
    <p:extLst>
      <p:ext uri="{BB962C8B-B14F-4D97-AF65-F5344CB8AC3E}">
        <p14:creationId xmlns:p14="http://schemas.microsoft.com/office/powerpoint/2010/main" val="265396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127167" y="4585971"/>
            <a:ext cx="8961395" cy="2390398"/>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p>
          <a:p>
            <a:r>
              <a:rPr lang="en-US" sz="2800" dirty="0" smtClean="0">
                <a:solidFill>
                  <a:srgbClr val="0000FF"/>
                </a:solidFill>
              </a:rPr>
              <a:t>Note:  we only need a definition of closeness between data points.  The data points do not need to be actual points in </a:t>
            </a:r>
            <a:r>
              <a:rPr lang="en-US" sz="2800" dirty="0" err="1" smtClean="0">
                <a:solidFill>
                  <a:srgbClr val="0000FF"/>
                </a:solidFill>
              </a:rPr>
              <a:t>R</a:t>
            </a:r>
            <a:r>
              <a:rPr lang="en-US" sz="2800" baseline="30000" dirty="0" err="1" smtClean="0">
                <a:solidFill>
                  <a:srgbClr val="0000FF"/>
                </a:solidFill>
              </a:rPr>
              <a:t>n</a:t>
            </a:r>
            <a:endParaRPr lang="en-US" sz="2800" baseline="30000" dirty="0" smtClean="0">
              <a:solidFill>
                <a:srgbClr val="0000FF"/>
              </a:solidFill>
            </a:endParaRPr>
          </a:p>
          <a:p>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spTree>
    <p:extLst>
      <p:ext uri="{BB962C8B-B14F-4D97-AF65-F5344CB8AC3E}">
        <p14:creationId xmlns:p14="http://schemas.microsoft.com/office/powerpoint/2010/main" val="3746796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rgbClr val="0000DD"/>
                </a:solidFill>
              </a:rPr>
              <a:t>Vietoris</a:t>
            </a:r>
            <a:r>
              <a:rPr lang="en-US" sz="3200" dirty="0" smtClean="0">
                <a:solidFill>
                  <a:srgbClr val="0000DD"/>
                </a:solidFill>
              </a:rPr>
              <a:t> Rips </a:t>
            </a:r>
            <a:r>
              <a:rPr lang="en-US" sz="3200" dirty="0" smtClean="0">
                <a:solidFill>
                  <a:schemeClr val="tx1"/>
                </a:solidFill>
              </a:rPr>
              <a:t>simplicial complex</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sp>
        <p:nvSpPr>
          <p:cNvPr id="10" name="TextBox 9"/>
          <p:cNvSpPr txBox="1"/>
          <p:nvPr/>
        </p:nvSpPr>
        <p:spPr>
          <a:xfrm>
            <a:off x="325627" y="5023212"/>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spTree>
    <p:extLst>
      <p:ext uri="{BB962C8B-B14F-4D97-AF65-F5344CB8AC3E}">
        <p14:creationId xmlns:p14="http://schemas.microsoft.com/office/powerpoint/2010/main" val="762367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226397" y="4585971"/>
            <a:ext cx="8961395" cy="2185214"/>
          </a:xfrm>
          <a:prstGeom prst="rect">
            <a:avLst/>
          </a:prstGeom>
          <a:noFill/>
        </p:spPr>
        <p:txBody>
          <a:bodyPr wrap="square" rtlCol="0">
            <a:spAutoFit/>
          </a:bodyPr>
          <a:lstStyle/>
          <a:p>
            <a:r>
              <a:rPr lang="en-US" sz="3200" dirty="0" smtClean="0"/>
              <a:t>0.)  Start by adding 0-dimensional data points </a:t>
            </a:r>
            <a:endParaRPr lang="en-US" sz="3200" dirty="0"/>
          </a:p>
          <a:p>
            <a:endParaRPr lang="en-US" sz="800" dirty="0" smtClean="0"/>
          </a:p>
          <a:p>
            <a:r>
              <a:rPr lang="en-US" sz="3200" dirty="0" smtClean="0">
                <a:solidFill>
                  <a:srgbClr val="0000FF"/>
                </a:solidFill>
              </a:rPr>
              <a:t>Use balls to measure distance </a:t>
            </a:r>
            <a:r>
              <a:rPr lang="en-US" sz="3000" dirty="0" smtClean="0">
                <a:solidFill>
                  <a:srgbClr val="0000FF"/>
                </a:solidFill>
              </a:rPr>
              <a:t>(Threshold = diameter).</a:t>
            </a:r>
          </a:p>
          <a:p>
            <a:r>
              <a:rPr lang="en-US" sz="3200" dirty="0" smtClean="0">
                <a:solidFill>
                  <a:srgbClr val="0000FF"/>
                </a:solidFill>
              </a:rPr>
              <a:t>Two points are close if their corresponding balls intersect</a:t>
            </a:r>
            <a:endParaRPr lang="en-US" sz="3200" dirty="0">
              <a:solidFill>
                <a:srgbClr val="0000FF"/>
              </a:solidFill>
            </a:endParaRPr>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231518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400000" y="400000"/>
                                    </p:animScale>
                                  </p:childTnLst>
                                </p:cTn>
                              </p:par>
                              <p:par>
                                <p:cTn id="7" presetID="6" presetClass="emph" presetSubtype="0" fill="hold" grpId="0" nodeType="withEffect">
                                  <p:stCondLst>
                                    <p:cond delay="0"/>
                                  </p:stCondLst>
                                  <p:childTnLst>
                                    <p:animScale>
                                      <p:cBhvr>
                                        <p:cTn id="8" dur="2000" fill="hold"/>
                                        <p:tgtEl>
                                          <p:spTgt spid="11"/>
                                        </p:tgtEl>
                                      </p:cBhvr>
                                      <p:by x="400000" y="400000"/>
                                    </p:animScale>
                                  </p:childTnLst>
                                </p:cTn>
                              </p:par>
                              <p:par>
                                <p:cTn id="9" presetID="6" presetClass="emph" presetSubtype="0" fill="hold" grpId="0" nodeType="withEffect">
                                  <p:stCondLst>
                                    <p:cond delay="0"/>
                                  </p:stCondLst>
                                  <p:childTnLst>
                                    <p:animScale>
                                      <p:cBhvr>
                                        <p:cTn id="10" dur="2000" fill="hold"/>
                                        <p:tgtEl>
                                          <p:spTgt spid="12"/>
                                        </p:tgtEl>
                                      </p:cBhvr>
                                      <p:by x="400000" y="400000"/>
                                    </p:animScale>
                                  </p:childTnLst>
                                </p:cTn>
                              </p:par>
                              <p:par>
                                <p:cTn id="11" presetID="6" presetClass="emph" presetSubtype="0" fill="hold" grpId="0" nodeType="withEffect">
                                  <p:stCondLst>
                                    <p:cond delay="0"/>
                                  </p:stCondLst>
                                  <p:childTnLst>
                                    <p:animScale>
                                      <p:cBhvr>
                                        <p:cTn id="12" dur="2000" fill="hold"/>
                                        <p:tgtEl>
                                          <p:spTgt spid="13"/>
                                        </p:tgtEl>
                                      </p:cBhvr>
                                      <p:by x="400000" y="400000"/>
                                    </p:animScale>
                                  </p:childTnLst>
                                </p:cTn>
                              </p:par>
                              <p:par>
                                <p:cTn id="13" presetID="6" presetClass="emph" presetSubtype="0" fill="hold" grpId="0" nodeType="withEffect">
                                  <p:stCondLst>
                                    <p:cond delay="0"/>
                                  </p:stCondLst>
                                  <p:childTnLst>
                                    <p:animScale>
                                      <p:cBhvr>
                                        <p:cTn id="14" dur="2000" fill="hold"/>
                                        <p:tgtEl>
                                          <p:spTgt spid="14"/>
                                        </p:tgtEl>
                                      </p:cBhvr>
                                      <p:by x="400000" y="400000"/>
                                    </p:animScale>
                                  </p:childTnLst>
                                </p:cTn>
                              </p:par>
                              <p:par>
                                <p:cTn id="15" presetID="6" presetClass="emph" presetSubtype="0" fill="hold" grpId="0" nodeType="withEffect">
                                  <p:stCondLst>
                                    <p:cond delay="0"/>
                                  </p:stCondLst>
                                  <p:childTnLst>
                                    <p:animScale>
                                      <p:cBhvr>
                                        <p:cTn id="16" dur="2000" fill="hold"/>
                                        <p:tgtEl>
                                          <p:spTgt spid="15"/>
                                        </p:tgtEl>
                                      </p:cBhvr>
                                      <p:by x="400000" y="400000"/>
                                    </p:animScale>
                                  </p:childTnLst>
                                </p:cTn>
                              </p:par>
                              <p:par>
                                <p:cTn id="17" presetID="6" presetClass="emph" presetSubtype="0" fill="hold" grpId="0" nodeType="withEffect">
                                  <p:stCondLst>
                                    <p:cond delay="0"/>
                                  </p:stCondLst>
                                  <p:childTnLst>
                                    <p:animScale>
                                      <p:cBhvr>
                                        <p:cTn id="18" dur="2000" fill="hold"/>
                                        <p:tgtEl>
                                          <p:spTgt spid="16"/>
                                        </p:tgtEl>
                                      </p:cBhvr>
                                      <p:by x="400000" y="400000"/>
                                    </p:animScale>
                                  </p:childTnLst>
                                </p:cTn>
                              </p:par>
                              <p:par>
                                <p:cTn id="19" presetID="6" presetClass="emph" presetSubtype="0" fill="hold" grpId="0" nodeType="withEffect">
                                  <p:stCondLst>
                                    <p:cond delay="0"/>
                                  </p:stCondLst>
                                  <p:childTnLst>
                                    <p:animScale>
                                      <p:cBhvr>
                                        <p:cTn id="20" dur="2000" fill="hold"/>
                                        <p:tgtEl>
                                          <p:spTgt spid="17"/>
                                        </p:tgtEl>
                                      </p:cBhvr>
                                      <p:by x="400000" y="400000"/>
                                    </p:animScale>
                                  </p:childTnLst>
                                </p:cTn>
                              </p:par>
                              <p:par>
                                <p:cTn id="21" presetID="6" presetClass="emph" presetSubtype="0" fill="hold" grpId="0" nodeType="withEffect">
                                  <p:stCondLst>
                                    <p:cond delay="0"/>
                                  </p:stCondLst>
                                  <p:childTnLst>
                                    <p:animScale>
                                      <p:cBhvr>
                                        <p:cTn id="22" dur="2000" fill="hold"/>
                                        <p:tgtEl>
                                          <p:spTgt spid="18"/>
                                        </p:tgtEl>
                                      </p:cBhvr>
                                      <p:by x="400000" y="400000"/>
                                    </p:animScale>
                                  </p:childTnLst>
                                </p:cTn>
                              </p:par>
                              <p:par>
                                <p:cTn id="23" presetID="6" presetClass="emph" presetSubtype="0" fill="hold" grpId="0" nodeType="withEffect">
                                  <p:stCondLst>
                                    <p:cond delay="0"/>
                                  </p:stCondLst>
                                  <p:childTnLst>
                                    <p:animScale>
                                      <p:cBhvr>
                                        <p:cTn id="24" dur="2000" fill="hold"/>
                                        <p:tgtEl>
                                          <p:spTgt spid="19"/>
                                        </p:tgtEl>
                                      </p:cBhvr>
                                      <p:by x="400000" y="400000"/>
                                    </p:animScale>
                                  </p:childTnLst>
                                </p:cTn>
                              </p:par>
                              <p:par>
                                <p:cTn id="25" presetID="6" presetClass="emph" presetSubtype="0" fill="hold" grpId="0" nodeType="withEffect">
                                  <p:stCondLst>
                                    <p:cond delay="0"/>
                                  </p:stCondLst>
                                  <p:childTnLst>
                                    <p:animScale>
                                      <p:cBhvr>
                                        <p:cTn id="26" dur="2000" fill="hold"/>
                                        <p:tgtEl>
                                          <p:spTgt spid="20"/>
                                        </p:tgtEl>
                                      </p:cBhvr>
                                      <p:by x="400000" y="400000"/>
                                    </p:animScale>
                                  </p:childTnLst>
                                </p:cTn>
                              </p:par>
                              <p:par>
                                <p:cTn id="27" presetID="6" presetClass="emph" presetSubtype="0" fill="hold" grpId="0" nodeType="withEffect">
                                  <p:stCondLst>
                                    <p:cond delay="0"/>
                                  </p:stCondLst>
                                  <p:childTnLst>
                                    <p:animScale>
                                      <p:cBhvr>
                                        <p:cTn id="28" dur="2000" fill="hold"/>
                                        <p:tgtEl>
                                          <p:spTgt spid="22"/>
                                        </p:tgtEl>
                                      </p:cBhvr>
                                      <p:by x="400000" y="400000"/>
                                    </p:animScale>
                                  </p:childTnLst>
                                </p:cTn>
                              </p:par>
                              <p:par>
                                <p:cTn id="29" presetID="6" presetClass="emph" presetSubtype="0" fill="hold" grpId="0" nodeType="withEffect">
                                  <p:stCondLst>
                                    <p:cond delay="0"/>
                                  </p:stCondLst>
                                  <p:childTnLst>
                                    <p:animScale>
                                      <p:cBhvr>
                                        <p:cTn id="30" dur="2000" fill="hold"/>
                                        <p:tgtEl>
                                          <p:spTgt spid="24"/>
                                        </p:tgtEl>
                                      </p:cBhvr>
                                      <p:by x="400000" y="400000"/>
                                    </p:animScale>
                                  </p:childTnLst>
                                </p:cTn>
                              </p:par>
                              <p:par>
                                <p:cTn id="31" presetID="6" presetClass="emph" presetSubtype="0" fill="hold" grpId="0" nodeType="withEffect">
                                  <p:stCondLst>
                                    <p:cond delay="0"/>
                                  </p:stCondLst>
                                  <p:childTnLst>
                                    <p:animScale>
                                      <p:cBhvr>
                                        <p:cTn id="32" dur="2000" fill="hold"/>
                                        <p:tgtEl>
                                          <p:spTgt spid="25"/>
                                        </p:tgtEl>
                                      </p:cBhvr>
                                      <p:by x="400000" y="400000"/>
                                    </p:animScale>
                                  </p:childTnLst>
                                </p:cTn>
                              </p:par>
                              <p:par>
                                <p:cTn id="33" presetID="6" presetClass="emph" presetSubtype="0" fill="hold" grpId="0" nodeType="withEffect">
                                  <p:stCondLst>
                                    <p:cond delay="0"/>
                                  </p:stCondLst>
                                  <p:childTnLst>
                                    <p:animScale>
                                      <p:cBhvr>
                                        <p:cTn id="34" dur="2000" fill="hold"/>
                                        <p:tgtEl>
                                          <p:spTgt spid="26"/>
                                        </p:tgtEl>
                                      </p:cBhvr>
                                      <p:by x="400000" y="400000"/>
                                    </p:animScale>
                                  </p:childTnLst>
                                </p:cTn>
                              </p:par>
                              <p:par>
                                <p:cTn id="35" presetID="6" presetClass="emph" presetSubtype="0" fill="hold" grpId="0" nodeType="withEffect">
                                  <p:stCondLst>
                                    <p:cond delay="0"/>
                                  </p:stCondLst>
                                  <p:childTnLst>
                                    <p:animScale>
                                      <p:cBhvr>
                                        <p:cTn id="36" dur="2000" fill="hold"/>
                                        <p:tgtEl>
                                          <p:spTgt spid="27"/>
                                        </p:tgtEl>
                                      </p:cBhvr>
                                      <p:by x="400000" y="400000"/>
                                    </p:animScale>
                                  </p:childTnLst>
                                </p:cTn>
                              </p:par>
                              <p:par>
                                <p:cTn id="37" presetID="6" presetClass="emph" presetSubtype="0" fill="hold" grpId="0" nodeType="withEffect">
                                  <p:stCondLst>
                                    <p:cond delay="0"/>
                                  </p:stCondLst>
                                  <p:childTnLst>
                                    <p:animScale>
                                      <p:cBhvr>
                                        <p:cTn id="38"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206551" y="4585971"/>
            <a:ext cx="8961395" cy="2046714"/>
          </a:xfrm>
          <a:prstGeom prst="rect">
            <a:avLst/>
          </a:prstGeom>
          <a:noFill/>
        </p:spPr>
        <p:txBody>
          <a:bodyPr wrap="square" rtlCol="0">
            <a:spAutoFit/>
          </a:bodyPr>
          <a:lstStyle/>
          <a:p>
            <a:r>
              <a:rPr lang="en-US" sz="3200" dirty="0" smtClean="0"/>
              <a:t>0.)  Start by adding 0-dimensional data points </a:t>
            </a:r>
          </a:p>
          <a:p>
            <a:endParaRPr lang="en-US" sz="800" dirty="0"/>
          </a:p>
          <a:p>
            <a:r>
              <a:rPr lang="en-US" sz="2700" dirty="0" smtClean="0">
                <a:solidFill>
                  <a:srgbClr val="0000FF"/>
                </a:solidFill>
              </a:rPr>
              <a:t>Use balls of varying radii to determine persistence of clusters. </a:t>
            </a:r>
          </a:p>
          <a:p>
            <a:endParaRPr lang="en-US" sz="2000" dirty="0" smtClean="0">
              <a:solidFill>
                <a:srgbClr val="0000FF"/>
              </a:solidFill>
            </a:endParaRPr>
          </a:p>
          <a:p>
            <a:r>
              <a:rPr lang="en-US" sz="2000" dirty="0" smtClean="0">
                <a:solidFill>
                  <a:srgbClr val="0000FF"/>
                </a:solidFill>
              </a:rPr>
              <a:t>H. </a:t>
            </a:r>
            <a:r>
              <a:rPr lang="en-US" sz="2000" dirty="0" err="1" smtClean="0">
                <a:solidFill>
                  <a:srgbClr val="0000FF"/>
                </a:solidFill>
              </a:rPr>
              <a:t>Edelsbrunner</a:t>
            </a:r>
            <a:r>
              <a:rPr lang="en-US" sz="2000" dirty="0" smtClean="0">
                <a:solidFill>
                  <a:srgbClr val="0000FF"/>
                </a:solidFill>
              </a:rPr>
              <a:t>, D. </a:t>
            </a:r>
            <a:r>
              <a:rPr lang="en-US" sz="2000" dirty="0" err="1" smtClean="0">
                <a:solidFill>
                  <a:srgbClr val="0000FF"/>
                </a:solidFill>
              </a:rPr>
              <a:t>Letscher</a:t>
            </a:r>
            <a:r>
              <a:rPr lang="en-US" sz="2000" dirty="0" smtClean="0">
                <a:solidFill>
                  <a:srgbClr val="0000FF"/>
                </a:solidFill>
              </a:rPr>
              <a:t>, and A. </a:t>
            </a:r>
            <a:r>
              <a:rPr lang="en-US" sz="2000" dirty="0" err="1" smtClean="0">
                <a:solidFill>
                  <a:srgbClr val="0000FF"/>
                </a:solidFill>
              </a:rPr>
              <a:t>Zomorodian</a:t>
            </a:r>
            <a:r>
              <a:rPr lang="en-US" sz="2000" dirty="0" smtClean="0">
                <a:solidFill>
                  <a:srgbClr val="0000FF"/>
                </a:solidFill>
              </a:rPr>
              <a:t>, Topological persistence and </a:t>
            </a:r>
          </a:p>
          <a:p>
            <a:r>
              <a:rPr lang="en-US" sz="2000" dirty="0" err="1" smtClean="0">
                <a:solidFill>
                  <a:srgbClr val="0000FF"/>
                </a:solidFill>
              </a:rPr>
              <a:t>simplication</a:t>
            </a:r>
            <a:r>
              <a:rPr lang="en-US" sz="2000" dirty="0" smtClean="0">
                <a:solidFill>
                  <a:srgbClr val="0000FF"/>
                </a:solidFill>
              </a:rPr>
              <a:t>, Discrete and Computational Geometry 28, 2002, 511</a:t>
            </a:r>
            <a:r>
              <a:rPr lang="en-US" sz="2000" smtClean="0">
                <a:solidFill>
                  <a:srgbClr val="0000FF"/>
                </a:solidFill>
              </a:rPr>
              <a:t>-533.</a:t>
            </a:r>
            <a:endParaRPr lang="en-US" sz="800" dirty="0" smtClean="0"/>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284561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6" presetClass="emph" presetSubtype="0" fill="hold" grpId="0" nodeType="withEffect">
                                  <p:stCondLst>
                                    <p:cond delay="0"/>
                                  </p:stCondLst>
                                  <p:childTnLst>
                                    <p:animScale>
                                      <p:cBhvr>
                                        <p:cTn id="8" dur="2000" fill="hold"/>
                                        <p:tgtEl>
                                          <p:spTgt spid="11"/>
                                        </p:tgtEl>
                                      </p:cBhvr>
                                      <p:by x="150000" y="150000"/>
                                    </p:animScale>
                                  </p:childTnLst>
                                </p:cTn>
                              </p:par>
                              <p:par>
                                <p:cTn id="9" presetID="6" presetClass="emph" presetSubtype="0" fill="hold" grpId="0" nodeType="withEffect">
                                  <p:stCondLst>
                                    <p:cond delay="0"/>
                                  </p:stCondLst>
                                  <p:childTnLst>
                                    <p:animScale>
                                      <p:cBhvr>
                                        <p:cTn id="10" dur="2000" fill="hold"/>
                                        <p:tgtEl>
                                          <p:spTgt spid="12"/>
                                        </p:tgtEl>
                                      </p:cBhvr>
                                      <p:by x="150000" y="150000"/>
                                    </p:animScale>
                                  </p:childTnLst>
                                </p:cTn>
                              </p:par>
                              <p:par>
                                <p:cTn id="11" presetID="6" presetClass="emph" presetSubtype="0" fill="hold" grpId="0" nodeType="withEffect">
                                  <p:stCondLst>
                                    <p:cond delay="0"/>
                                  </p:stCondLst>
                                  <p:childTnLst>
                                    <p:animScale>
                                      <p:cBhvr>
                                        <p:cTn id="12" dur="2000" fill="hold"/>
                                        <p:tgtEl>
                                          <p:spTgt spid="13"/>
                                        </p:tgtEl>
                                      </p:cBhvr>
                                      <p:by x="150000" y="150000"/>
                                    </p:animScale>
                                  </p:childTnLst>
                                </p:cTn>
                              </p:par>
                              <p:par>
                                <p:cTn id="13" presetID="6" presetClass="emph" presetSubtype="0" fill="hold" grpId="0" nodeType="withEffect">
                                  <p:stCondLst>
                                    <p:cond delay="0"/>
                                  </p:stCondLst>
                                  <p:childTnLst>
                                    <p:animScale>
                                      <p:cBhvr>
                                        <p:cTn id="14" dur="2000" fill="hold"/>
                                        <p:tgtEl>
                                          <p:spTgt spid="14"/>
                                        </p:tgtEl>
                                      </p:cBhvr>
                                      <p:by x="150000" y="150000"/>
                                    </p:animScale>
                                  </p:childTnLst>
                                </p:cTn>
                              </p:par>
                              <p:par>
                                <p:cTn id="15" presetID="6" presetClass="emph" presetSubtype="0" fill="hold" grpId="0" nodeType="withEffect">
                                  <p:stCondLst>
                                    <p:cond delay="0"/>
                                  </p:stCondLst>
                                  <p:childTnLst>
                                    <p:animScale>
                                      <p:cBhvr>
                                        <p:cTn id="16" dur="2000" fill="hold"/>
                                        <p:tgtEl>
                                          <p:spTgt spid="15"/>
                                        </p:tgtEl>
                                      </p:cBhvr>
                                      <p:by x="150000" y="150000"/>
                                    </p:animScale>
                                  </p:childTnLst>
                                </p:cTn>
                              </p:par>
                              <p:par>
                                <p:cTn id="17" presetID="6" presetClass="emph" presetSubtype="0" fill="hold" grpId="0" nodeType="withEffect">
                                  <p:stCondLst>
                                    <p:cond delay="0"/>
                                  </p:stCondLst>
                                  <p:childTnLst>
                                    <p:animScale>
                                      <p:cBhvr>
                                        <p:cTn id="18" dur="2000" fill="hold"/>
                                        <p:tgtEl>
                                          <p:spTgt spid="16"/>
                                        </p:tgtEl>
                                      </p:cBhvr>
                                      <p:by x="150000" y="150000"/>
                                    </p:animScale>
                                  </p:childTnLst>
                                </p:cTn>
                              </p:par>
                              <p:par>
                                <p:cTn id="19" presetID="6" presetClass="emph" presetSubtype="0" fill="hold" grpId="0" nodeType="withEffect">
                                  <p:stCondLst>
                                    <p:cond delay="0"/>
                                  </p:stCondLst>
                                  <p:childTnLst>
                                    <p:animScale>
                                      <p:cBhvr>
                                        <p:cTn id="20" dur="2000" fill="hold"/>
                                        <p:tgtEl>
                                          <p:spTgt spid="17"/>
                                        </p:tgtEl>
                                      </p:cBhvr>
                                      <p:by x="150000" y="150000"/>
                                    </p:animScale>
                                  </p:childTnLst>
                                </p:cTn>
                              </p:par>
                              <p:par>
                                <p:cTn id="21" presetID="6" presetClass="emph" presetSubtype="0" fill="hold" grpId="0" nodeType="withEffect">
                                  <p:stCondLst>
                                    <p:cond delay="0"/>
                                  </p:stCondLst>
                                  <p:childTnLst>
                                    <p:animScale>
                                      <p:cBhvr>
                                        <p:cTn id="22" dur="2000" fill="hold"/>
                                        <p:tgtEl>
                                          <p:spTgt spid="18"/>
                                        </p:tgtEl>
                                      </p:cBhvr>
                                      <p:by x="150000" y="150000"/>
                                    </p:animScale>
                                  </p:childTnLst>
                                </p:cTn>
                              </p:par>
                              <p:par>
                                <p:cTn id="23" presetID="6" presetClass="emph" presetSubtype="0" fill="hold" grpId="0" nodeType="withEffect">
                                  <p:stCondLst>
                                    <p:cond delay="0"/>
                                  </p:stCondLst>
                                  <p:childTnLst>
                                    <p:animScale>
                                      <p:cBhvr>
                                        <p:cTn id="24" dur="2000" fill="hold"/>
                                        <p:tgtEl>
                                          <p:spTgt spid="19"/>
                                        </p:tgtEl>
                                      </p:cBhvr>
                                      <p:by x="150000" y="150000"/>
                                    </p:animScale>
                                  </p:childTnLst>
                                </p:cTn>
                              </p:par>
                              <p:par>
                                <p:cTn id="25" presetID="6" presetClass="emph" presetSubtype="0" fill="hold" grpId="0" nodeType="withEffect">
                                  <p:stCondLst>
                                    <p:cond delay="0"/>
                                  </p:stCondLst>
                                  <p:childTnLst>
                                    <p:animScale>
                                      <p:cBhvr>
                                        <p:cTn id="26" dur="2000" fill="hold"/>
                                        <p:tgtEl>
                                          <p:spTgt spid="20"/>
                                        </p:tgtEl>
                                      </p:cBhvr>
                                      <p:by x="150000" y="150000"/>
                                    </p:animScale>
                                  </p:childTnLst>
                                </p:cTn>
                              </p:par>
                              <p:par>
                                <p:cTn id="27" presetID="6" presetClass="emph" presetSubtype="0" fill="hold" grpId="0" nodeType="withEffect">
                                  <p:stCondLst>
                                    <p:cond delay="0"/>
                                  </p:stCondLst>
                                  <p:childTnLst>
                                    <p:animScale>
                                      <p:cBhvr>
                                        <p:cTn id="28" dur="2000" fill="hold"/>
                                        <p:tgtEl>
                                          <p:spTgt spid="22"/>
                                        </p:tgtEl>
                                      </p:cBhvr>
                                      <p:by x="150000" y="150000"/>
                                    </p:animScale>
                                  </p:childTnLst>
                                </p:cTn>
                              </p:par>
                              <p:par>
                                <p:cTn id="29" presetID="6" presetClass="emph" presetSubtype="0" fill="hold" grpId="0" nodeType="withEffect">
                                  <p:stCondLst>
                                    <p:cond delay="0"/>
                                  </p:stCondLst>
                                  <p:childTnLst>
                                    <p:animScale>
                                      <p:cBhvr>
                                        <p:cTn id="30" dur="2000" fill="hold"/>
                                        <p:tgtEl>
                                          <p:spTgt spid="24"/>
                                        </p:tgtEl>
                                      </p:cBhvr>
                                      <p:by x="150000" y="150000"/>
                                    </p:animScale>
                                  </p:childTnLst>
                                </p:cTn>
                              </p:par>
                              <p:par>
                                <p:cTn id="31" presetID="6" presetClass="emph" presetSubtype="0" fill="hold" grpId="0" nodeType="withEffect">
                                  <p:stCondLst>
                                    <p:cond delay="0"/>
                                  </p:stCondLst>
                                  <p:childTnLst>
                                    <p:animScale>
                                      <p:cBhvr>
                                        <p:cTn id="32" dur="2000" fill="hold"/>
                                        <p:tgtEl>
                                          <p:spTgt spid="25"/>
                                        </p:tgtEl>
                                      </p:cBhvr>
                                      <p:by x="150000" y="150000"/>
                                    </p:animScale>
                                  </p:childTnLst>
                                </p:cTn>
                              </p:par>
                              <p:par>
                                <p:cTn id="33" presetID="6" presetClass="emph" presetSubtype="0" fill="hold" grpId="0" nodeType="withEffect">
                                  <p:stCondLst>
                                    <p:cond delay="0"/>
                                  </p:stCondLst>
                                  <p:childTnLst>
                                    <p:animScale>
                                      <p:cBhvr>
                                        <p:cTn id="34" dur="2000" fill="hold"/>
                                        <p:tgtEl>
                                          <p:spTgt spid="26"/>
                                        </p:tgtEl>
                                      </p:cBhvr>
                                      <p:by x="150000" y="150000"/>
                                    </p:animScale>
                                  </p:childTnLst>
                                </p:cTn>
                              </p:par>
                              <p:par>
                                <p:cTn id="35" presetID="6" presetClass="emph" presetSubtype="0" fill="hold" grpId="0" nodeType="withEffect">
                                  <p:stCondLst>
                                    <p:cond delay="0"/>
                                  </p:stCondLst>
                                  <p:childTnLst>
                                    <p:animScale>
                                      <p:cBhvr>
                                        <p:cTn id="36" dur="2000" fill="hold"/>
                                        <p:tgtEl>
                                          <p:spTgt spid="27"/>
                                        </p:tgtEl>
                                      </p:cBhvr>
                                      <p:by x="150000" y="150000"/>
                                    </p:animScale>
                                  </p:childTnLst>
                                </p:cTn>
                              </p:par>
                              <p:par>
                                <p:cTn id="37" presetID="6" presetClass="emph" presetSubtype="0" fill="hold" grpId="0" nodeType="withEffect">
                                  <p:stCondLst>
                                    <p:cond delay="0"/>
                                  </p:stCondLst>
                                  <p:childTnLst>
                                    <p:animScale>
                                      <p:cBhvr>
                                        <p:cTn id="38" dur="2000" fill="hold"/>
                                        <p:tgtEl>
                                          <p:spTgt spid="28"/>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3"/>
                                        </p:tgtEl>
                                      </p:cBhvr>
                                      <p:by x="150000" y="150000"/>
                                    </p:animScale>
                                  </p:childTnLst>
                                </p:cTn>
                              </p:par>
                              <p:par>
                                <p:cTn id="43" presetID="6" presetClass="emph" presetSubtype="0" fill="hold" grpId="1" nodeType="withEffect">
                                  <p:stCondLst>
                                    <p:cond delay="0"/>
                                  </p:stCondLst>
                                  <p:childTnLst>
                                    <p:animScale>
                                      <p:cBhvr>
                                        <p:cTn id="44" dur="2000" fill="hold"/>
                                        <p:tgtEl>
                                          <p:spTgt spid="11"/>
                                        </p:tgtEl>
                                      </p:cBhvr>
                                      <p:by x="150000" y="150000"/>
                                    </p:animScale>
                                  </p:childTnLst>
                                </p:cTn>
                              </p:par>
                              <p:par>
                                <p:cTn id="45" presetID="6" presetClass="emph" presetSubtype="0" fill="hold" grpId="1" nodeType="withEffect">
                                  <p:stCondLst>
                                    <p:cond delay="0"/>
                                  </p:stCondLst>
                                  <p:childTnLst>
                                    <p:animScale>
                                      <p:cBhvr>
                                        <p:cTn id="46" dur="2000" fill="hold"/>
                                        <p:tgtEl>
                                          <p:spTgt spid="12"/>
                                        </p:tgtEl>
                                      </p:cBhvr>
                                      <p:by x="150000" y="150000"/>
                                    </p:animScale>
                                  </p:childTnLst>
                                </p:cTn>
                              </p:par>
                              <p:par>
                                <p:cTn id="47" presetID="6" presetClass="emph" presetSubtype="0" fill="hold" grpId="1" nodeType="withEffect">
                                  <p:stCondLst>
                                    <p:cond delay="0"/>
                                  </p:stCondLst>
                                  <p:childTnLst>
                                    <p:animScale>
                                      <p:cBhvr>
                                        <p:cTn id="48" dur="2000" fill="hold"/>
                                        <p:tgtEl>
                                          <p:spTgt spid="13"/>
                                        </p:tgtEl>
                                      </p:cBhvr>
                                      <p:by x="150000" y="150000"/>
                                    </p:animScale>
                                  </p:childTnLst>
                                </p:cTn>
                              </p:par>
                              <p:par>
                                <p:cTn id="49" presetID="6" presetClass="emph" presetSubtype="0" fill="hold" grpId="1" nodeType="withEffect">
                                  <p:stCondLst>
                                    <p:cond delay="0"/>
                                  </p:stCondLst>
                                  <p:childTnLst>
                                    <p:animScale>
                                      <p:cBhvr>
                                        <p:cTn id="50" dur="2000" fill="hold"/>
                                        <p:tgtEl>
                                          <p:spTgt spid="14"/>
                                        </p:tgtEl>
                                      </p:cBhvr>
                                      <p:by x="150000" y="150000"/>
                                    </p:animScale>
                                  </p:childTnLst>
                                </p:cTn>
                              </p:par>
                              <p:par>
                                <p:cTn id="51" presetID="6" presetClass="emph" presetSubtype="0" fill="hold" grpId="1" nodeType="withEffect">
                                  <p:stCondLst>
                                    <p:cond delay="0"/>
                                  </p:stCondLst>
                                  <p:childTnLst>
                                    <p:animScale>
                                      <p:cBhvr>
                                        <p:cTn id="52" dur="2000" fill="hold"/>
                                        <p:tgtEl>
                                          <p:spTgt spid="15"/>
                                        </p:tgtEl>
                                      </p:cBhvr>
                                      <p:by x="150000" y="150000"/>
                                    </p:animScale>
                                  </p:childTnLst>
                                </p:cTn>
                              </p:par>
                              <p:par>
                                <p:cTn id="53" presetID="6" presetClass="emph" presetSubtype="0" fill="hold" grpId="1" nodeType="withEffect">
                                  <p:stCondLst>
                                    <p:cond delay="0"/>
                                  </p:stCondLst>
                                  <p:childTnLst>
                                    <p:animScale>
                                      <p:cBhvr>
                                        <p:cTn id="54" dur="2000" fill="hold"/>
                                        <p:tgtEl>
                                          <p:spTgt spid="16"/>
                                        </p:tgtEl>
                                      </p:cBhvr>
                                      <p:by x="150000" y="150000"/>
                                    </p:animScale>
                                  </p:childTnLst>
                                </p:cTn>
                              </p:par>
                              <p:par>
                                <p:cTn id="55" presetID="6" presetClass="emph" presetSubtype="0" fill="hold" grpId="1" nodeType="withEffect">
                                  <p:stCondLst>
                                    <p:cond delay="0"/>
                                  </p:stCondLst>
                                  <p:childTnLst>
                                    <p:animScale>
                                      <p:cBhvr>
                                        <p:cTn id="56" dur="2000" fill="hold"/>
                                        <p:tgtEl>
                                          <p:spTgt spid="17"/>
                                        </p:tgtEl>
                                      </p:cBhvr>
                                      <p:by x="150000" y="150000"/>
                                    </p:animScale>
                                  </p:childTnLst>
                                </p:cTn>
                              </p:par>
                              <p:par>
                                <p:cTn id="57" presetID="6" presetClass="emph" presetSubtype="0" fill="hold" grpId="1" nodeType="withEffect">
                                  <p:stCondLst>
                                    <p:cond delay="0"/>
                                  </p:stCondLst>
                                  <p:childTnLst>
                                    <p:animScale>
                                      <p:cBhvr>
                                        <p:cTn id="58" dur="2000" fill="hold"/>
                                        <p:tgtEl>
                                          <p:spTgt spid="18"/>
                                        </p:tgtEl>
                                      </p:cBhvr>
                                      <p:by x="150000" y="150000"/>
                                    </p:animScale>
                                  </p:childTnLst>
                                </p:cTn>
                              </p:par>
                              <p:par>
                                <p:cTn id="59" presetID="6" presetClass="emph" presetSubtype="0" fill="hold" grpId="1" nodeType="withEffect">
                                  <p:stCondLst>
                                    <p:cond delay="0"/>
                                  </p:stCondLst>
                                  <p:childTnLst>
                                    <p:animScale>
                                      <p:cBhvr>
                                        <p:cTn id="60" dur="2000" fill="hold"/>
                                        <p:tgtEl>
                                          <p:spTgt spid="19"/>
                                        </p:tgtEl>
                                      </p:cBhvr>
                                      <p:by x="150000" y="150000"/>
                                    </p:animScale>
                                  </p:childTnLst>
                                </p:cTn>
                              </p:par>
                              <p:par>
                                <p:cTn id="61" presetID="6" presetClass="emph" presetSubtype="0" fill="hold" grpId="1" nodeType="withEffect">
                                  <p:stCondLst>
                                    <p:cond delay="0"/>
                                  </p:stCondLst>
                                  <p:childTnLst>
                                    <p:animScale>
                                      <p:cBhvr>
                                        <p:cTn id="62" dur="2000" fill="hold"/>
                                        <p:tgtEl>
                                          <p:spTgt spid="20"/>
                                        </p:tgtEl>
                                      </p:cBhvr>
                                      <p:by x="150000" y="150000"/>
                                    </p:animScale>
                                  </p:childTnLst>
                                </p:cTn>
                              </p:par>
                              <p:par>
                                <p:cTn id="63" presetID="6" presetClass="emph" presetSubtype="0" fill="hold" grpId="1" nodeType="withEffect">
                                  <p:stCondLst>
                                    <p:cond delay="0"/>
                                  </p:stCondLst>
                                  <p:childTnLst>
                                    <p:animScale>
                                      <p:cBhvr>
                                        <p:cTn id="64" dur="2000" fill="hold"/>
                                        <p:tgtEl>
                                          <p:spTgt spid="22"/>
                                        </p:tgtEl>
                                      </p:cBhvr>
                                      <p:by x="150000" y="150000"/>
                                    </p:animScale>
                                  </p:childTnLst>
                                </p:cTn>
                              </p:par>
                              <p:par>
                                <p:cTn id="65" presetID="6" presetClass="emph" presetSubtype="0" fill="hold" grpId="1" nodeType="withEffect">
                                  <p:stCondLst>
                                    <p:cond delay="0"/>
                                  </p:stCondLst>
                                  <p:childTnLst>
                                    <p:animScale>
                                      <p:cBhvr>
                                        <p:cTn id="66" dur="2000" fill="hold"/>
                                        <p:tgtEl>
                                          <p:spTgt spid="24"/>
                                        </p:tgtEl>
                                      </p:cBhvr>
                                      <p:by x="150000" y="150000"/>
                                    </p:animScale>
                                  </p:childTnLst>
                                </p:cTn>
                              </p:par>
                              <p:par>
                                <p:cTn id="67" presetID="6" presetClass="emph" presetSubtype="0" fill="hold" grpId="1" nodeType="withEffect">
                                  <p:stCondLst>
                                    <p:cond delay="0"/>
                                  </p:stCondLst>
                                  <p:childTnLst>
                                    <p:animScale>
                                      <p:cBhvr>
                                        <p:cTn id="68" dur="2000" fill="hold"/>
                                        <p:tgtEl>
                                          <p:spTgt spid="25"/>
                                        </p:tgtEl>
                                      </p:cBhvr>
                                      <p:by x="150000" y="150000"/>
                                    </p:animScale>
                                  </p:childTnLst>
                                </p:cTn>
                              </p:par>
                              <p:par>
                                <p:cTn id="69" presetID="6" presetClass="emph" presetSubtype="0" fill="hold" grpId="1" nodeType="withEffect">
                                  <p:stCondLst>
                                    <p:cond delay="0"/>
                                  </p:stCondLst>
                                  <p:childTnLst>
                                    <p:animScale>
                                      <p:cBhvr>
                                        <p:cTn id="70" dur="2000" fill="hold"/>
                                        <p:tgtEl>
                                          <p:spTgt spid="26"/>
                                        </p:tgtEl>
                                      </p:cBhvr>
                                      <p:by x="150000" y="150000"/>
                                    </p:animScale>
                                  </p:childTnLst>
                                </p:cTn>
                              </p:par>
                              <p:par>
                                <p:cTn id="71" presetID="6" presetClass="emph" presetSubtype="0" fill="hold" grpId="1" nodeType="withEffect">
                                  <p:stCondLst>
                                    <p:cond delay="0"/>
                                  </p:stCondLst>
                                  <p:childTnLst>
                                    <p:animScale>
                                      <p:cBhvr>
                                        <p:cTn id="72" dur="2000" fill="hold"/>
                                        <p:tgtEl>
                                          <p:spTgt spid="27"/>
                                        </p:tgtEl>
                                      </p:cBhvr>
                                      <p:by x="150000" y="150000"/>
                                    </p:animScale>
                                  </p:childTnLst>
                                </p:cTn>
                              </p:par>
                              <p:par>
                                <p:cTn id="73" presetID="6" presetClass="emph" presetSubtype="0" fill="hold" grpId="1" nodeType="withEffect">
                                  <p:stCondLst>
                                    <p:cond delay="0"/>
                                  </p:stCondLst>
                                  <p:childTnLst>
                                    <p:animScale>
                                      <p:cBhvr>
                                        <p:cTn id="74" dur="2000" fill="hold"/>
                                        <p:tgtEl>
                                          <p:spTgt spid="28"/>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2" nodeType="clickEffect">
                                  <p:stCondLst>
                                    <p:cond delay="0"/>
                                  </p:stCondLst>
                                  <p:childTnLst>
                                    <p:animScale>
                                      <p:cBhvr>
                                        <p:cTn id="78" dur="2000" fill="hold"/>
                                        <p:tgtEl>
                                          <p:spTgt spid="3"/>
                                        </p:tgtEl>
                                      </p:cBhvr>
                                      <p:by x="400000" y="400000"/>
                                    </p:animScale>
                                  </p:childTnLst>
                                </p:cTn>
                              </p:par>
                              <p:par>
                                <p:cTn id="79" presetID="6" presetClass="emph" presetSubtype="0" fill="hold" grpId="2" nodeType="withEffect">
                                  <p:stCondLst>
                                    <p:cond delay="0"/>
                                  </p:stCondLst>
                                  <p:childTnLst>
                                    <p:animScale>
                                      <p:cBhvr>
                                        <p:cTn id="80" dur="2000" fill="hold"/>
                                        <p:tgtEl>
                                          <p:spTgt spid="11"/>
                                        </p:tgtEl>
                                      </p:cBhvr>
                                      <p:by x="400000" y="400000"/>
                                    </p:animScale>
                                  </p:childTnLst>
                                </p:cTn>
                              </p:par>
                              <p:par>
                                <p:cTn id="81" presetID="6" presetClass="emph" presetSubtype="0" fill="hold" grpId="2" nodeType="withEffect">
                                  <p:stCondLst>
                                    <p:cond delay="0"/>
                                  </p:stCondLst>
                                  <p:childTnLst>
                                    <p:animScale>
                                      <p:cBhvr>
                                        <p:cTn id="82" dur="2000" fill="hold"/>
                                        <p:tgtEl>
                                          <p:spTgt spid="12"/>
                                        </p:tgtEl>
                                      </p:cBhvr>
                                      <p:by x="400000" y="400000"/>
                                    </p:animScale>
                                  </p:childTnLst>
                                </p:cTn>
                              </p:par>
                              <p:par>
                                <p:cTn id="83" presetID="6" presetClass="emph" presetSubtype="0" fill="hold" grpId="2" nodeType="withEffect">
                                  <p:stCondLst>
                                    <p:cond delay="0"/>
                                  </p:stCondLst>
                                  <p:childTnLst>
                                    <p:animScale>
                                      <p:cBhvr>
                                        <p:cTn id="84" dur="2000" fill="hold"/>
                                        <p:tgtEl>
                                          <p:spTgt spid="13"/>
                                        </p:tgtEl>
                                      </p:cBhvr>
                                      <p:by x="400000" y="400000"/>
                                    </p:animScale>
                                  </p:childTnLst>
                                </p:cTn>
                              </p:par>
                              <p:par>
                                <p:cTn id="85" presetID="6" presetClass="emph" presetSubtype="0" fill="hold" grpId="2" nodeType="withEffect">
                                  <p:stCondLst>
                                    <p:cond delay="0"/>
                                  </p:stCondLst>
                                  <p:childTnLst>
                                    <p:animScale>
                                      <p:cBhvr>
                                        <p:cTn id="86" dur="2000" fill="hold"/>
                                        <p:tgtEl>
                                          <p:spTgt spid="14"/>
                                        </p:tgtEl>
                                      </p:cBhvr>
                                      <p:by x="400000" y="400000"/>
                                    </p:animScale>
                                  </p:childTnLst>
                                </p:cTn>
                              </p:par>
                              <p:par>
                                <p:cTn id="87" presetID="6" presetClass="emph" presetSubtype="0" fill="hold" grpId="2" nodeType="withEffect">
                                  <p:stCondLst>
                                    <p:cond delay="0"/>
                                  </p:stCondLst>
                                  <p:childTnLst>
                                    <p:animScale>
                                      <p:cBhvr>
                                        <p:cTn id="88" dur="2000" fill="hold"/>
                                        <p:tgtEl>
                                          <p:spTgt spid="15"/>
                                        </p:tgtEl>
                                      </p:cBhvr>
                                      <p:by x="400000" y="400000"/>
                                    </p:animScale>
                                  </p:childTnLst>
                                </p:cTn>
                              </p:par>
                              <p:par>
                                <p:cTn id="89" presetID="6" presetClass="emph" presetSubtype="0" fill="hold" grpId="2" nodeType="withEffect">
                                  <p:stCondLst>
                                    <p:cond delay="0"/>
                                  </p:stCondLst>
                                  <p:childTnLst>
                                    <p:animScale>
                                      <p:cBhvr>
                                        <p:cTn id="90" dur="2000" fill="hold"/>
                                        <p:tgtEl>
                                          <p:spTgt spid="16"/>
                                        </p:tgtEl>
                                      </p:cBhvr>
                                      <p:by x="400000" y="400000"/>
                                    </p:animScale>
                                  </p:childTnLst>
                                </p:cTn>
                              </p:par>
                              <p:par>
                                <p:cTn id="91" presetID="6" presetClass="emph" presetSubtype="0" fill="hold" grpId="2" nodeType="withEffect">
                                  <p:stCondLst>
                                    <p:cond delay="0"/>
                                  </p:stCondLst>
                                  <p:childTnLst>
                                    <p:animScale>
                                      <p:cBhvr>
                                        <p:cTn id="92" dur="2000" fill="hold"/>
                                        <p:tgtEl>
                                          <p:spTgt spid="17"/>
                                        </p:tgtEl>
                                      </p:cBhvr>
                                      <p:by x="400000" y="400000"/>
                                    </p:animScale>
                                  </p:childTnLst>
                                </p:cTn>
                              </p:par>
                              <p:par>
                                <p:cTn id="93" presetID="6" presetClass="emph" presetSubtype="0" fill="hold" grpId="2" nodeType="withEffect">
                                  <p:stCondLst>
                                    <p:cond delay="0"/>
                                  </p:stCondLst>
                                  <p:childTnLst>
                                    <p:animScale>
                                      <p:cBhvr>
                                        <p:cTn id="94" dur="2000" fill="hold"/>
                                        <p:tgtEl>
                                          <p:spTgt spid="18"/>
                                        </p:tgtEl>
                                      </p:cBhvr>
                                      <p:by x="400000" y="400000"/>
                                    </p:animScale>
                                  </p:childTnLst>
                                </p:cTn>
                              </p:par>
                              <p:par>
                                <p:cTn id="95" presetID="6" presetClass="emph" presetSubtype="0" fill="hold" grpId="2" nodeType="withEffect">
                                  <p:stCondLst>
                                    <p:cond delay="0"/>
                                  </p:stCondLst>
                                  <p:childTnLst>
                                    <p:animScale>
                                      <p:cBhvr>
                                        <p:cTn id="96" dur="2000" fill="hold"/>
                                        <p:tgtEl>
                                          <p:spTgt spid="19"/>
                                        </p:tgtEl>
                                      </p:cBhvr>
                                      <p:by x="400000" y="400000"/>
                                    </p:animScale>
                                  </p:childTnLst>
                                </p:cTn>
                              </p:par>
                              <p:par>
                                <p:cTn id="97" presetID="6" presetClass="emph" presetSubtype="0" fill="hold" grpId="2" nodeType="withEffect">
                                  <p:stCondLst>
                                    <p:cond delay="0"/>
                                  </p:stCondLst>
                                  <p:childTnLst>
                                    <p:animScale>
                                      <p:cBhvr>
                                        <p:cTn id="98" dur="2000" fill="hold"/>
                                        <p:tgtEl>
                                          <p:spTgt spid="20"/>
                                        </p:tgtEl>
                                      </p:cBhvr>
                                      <p:by x="400000" y="400000"/>
                                    </p:animScale>
                                  </p:childTnLst>
                                </p:cTn>
                              </p:par>
                              <p:par>
                                <p:cTn id="99" presetID="6" presetClass="emph" presetSubtype="0" fill="hold" grpId="2" nodeType="withEffect">
                                  <p:stCondLst>
                                    <p:cond delay="0"/>
                                  </p:stCondLst>
                                  <p:childTnLst>
                                    <p:animScale>
                                      <p:cBhvr>
                                        <p:cTn id="100" dur="2000" fill="hold"/>
                                        <p:tgtEl>
                                          <p:spTgt spid="22"/>
                                        </p:tgtEl>
                                      </p:cBhvr>
                                      <p:by x="400000" y="400000"/>
                                    </p:animScale>
                                  </p:childTnLst>
                                </p:cTn>
                              </p:par>
                              <p:par>
                                <p:cTn id="101" presetID="6" presetClass="emph" presetSubtype="0" fill="hold" grpId="2" nodeType="withEffect">
                                  <p:stCondLst>
                                    <p:cond delay="0"/>
                                  </p:stCondLst>
                                  <p:childTnLst>
                                    <p:animScale>
                                      <p:cBhvr>
                                        <p:cTn id="102" dur="2000" fill="hold"/>
                                        <p:tgtEl>
                                          <p:spTgt spid="24"/>
                                        </p:tgtEl>
                                      </p:cBhvr>
                                      <p:by x="400000" y="400000"/>
                                    </p:animScale>
                                  </p:childTnLst>
                                </p:cTn>
                              </p:par>
                              <p:par>
                                <p:cTn id="103" presetID="6" presetClass="emph" presetSubtype="0" fill="hold" grpId="2" nodeType="withEffect">
                                  <p:stCondLst>
                                    <p:cond delay="0"/>
                                  </p:stCondLst>
                                  <p:childTnLst>
                                    <p:animScale>
                                      <p:cBhvr>
                                        <p:cTn id="104" dur="2000" fill="hold"/>
                                        <p:tgtEl>
                                          <p:spTgt spid="25"/>
                                        </p:tgtEl>
                                      </p:cBhvr>
                                      <p:by x="400000" y="400000"/>
                                    </p:animScale>
                                  </p:childTnLst>
                                </p:cTn>
                              </p:par>
                              <p:par>
                                <p:cTn id="105" presetID="6" presetClass="emph" presetSubtype="0" fill="hold" grpId="2" nodeType="withEffect">
                                  <p:stCondLst>
                                    <p:cond delay="0"/>
                                  </p:stCondLst>
                                  <p:childTnLst>
                                    <p:animScale>
                                      <p:cBhvr>
                                        <p:cTn id="106" dur="2000" fill="hold"/>
                                        <p:tgtEl>
                                          <p:spTgt spid="26"/>
                                        </p:tgtEl>
                                      </p:cBhvr>
                                      <p:by x="400000" y="400000"/>
                                    </p:animScale>
                                  </p:childTnLst>
                                </p:cTn>
                              </p:par>
                              <p:par>
                                <p:cTn id="107" presetID="6" presetClass="emph" presetSubtype="0" fill="hold" grpId="2" nodeType="withEffect">
                                  <p:stCondLst>
                                    <p:cond delay="0"/>
                                  </p:stCondLst>
                                  <p:childTnLst>
                                    <p:animScale>
                                      <p:cBhvr>
                                        <p:cTn id="108" dur="2000" fill="hold"/>
                                        <p:tgtEl>
                                          <p:spTgt spid="27"/>
                                        </p:tgtEl>
                                      </p:cBhvr>
                                      <p:by x="400000" y="400000"/>
                                    </p:animScale>
                                  </p:childTnLst>
                                </p:cTn>
                              </p:par>
                              <p:par>
                                <p:cTn id="109" presetID="6" presetClass="emph" presetSubtype="0" fill="hold" grpId="2" nodeType="withEffect">
                                  <p:stCondLst>
                                    <p:cond delay="0"/>
                                  </p:stCondLst>
                                  <p:childTnLst>
                                    <p:animScale>
                                      <p:cBhvr>
                                        <p:cTn id="110"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2" grpId="0" animBg="1"/>
      <p:bldP spid="22" grpId="1" animBg="1"/>
      <p:bldP spid="22"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07340" y="2552548"/>
            <a:ext cx="4446651" cy="2522982"/>
          </a:xfrm>
          <a:prstGeom prst="rect">
            <a:avLst/>
          </a:prstGeom>
        </p:spPr>
      </p:pic>
      <p:sp>
        <p:nvSpPr>
          <p:cNvPr id="2" name="Rectangle 1"/>
          <p:cNvSpPr/>
          <p:nvPr/>
        </p:nvSpPr>
        <p:spPr>
          <a:xfrm>
            <a:off x="121550" y="1294224"/>
            <a:ext cx="9202489" cy="5386089"/>
          </a:xfrm>
          <a:prstGeom prst="rect">
            <a:avLst/>
          </a:prstGeom>
        </p:spPr>
        <p:txBody>
          <a:bodyPr wrap="square">
            <a:spAutoFit/>
          </a:bodyPr>
          <a:lstStyle/>
          <a:p>
            <a:r>
              <a:rPr lang="en-US" sz="2400" dirty="0" smtClean="0"/>
              <a:t>Constructing functional brain </a:t>
            </a:r>
            <a:r>
              <a:rPr lang="en-US" sz="2400" dirty="0"/>
              <a:t>networks with 97 regions of interest (ROIs) </a:t>
            </a:r>
            <a:r>
              <a:rPr lang="en-US" sz="2400" dirty="0" smtClean="0"/>
              <a:t>extracted from </a:t>
            </a:r>
            <a:r>
              <a:rPr lang="en-US" sz="2400" dirty="0"/>
              <a:t>FDG-PET data for </a:t>
            </a:r>
            <a:endParaRPr lang="en-US" sz="2400" dirty="0" smtClean="0"/>
          </a:p>
          <a:p>
            <a:r>
              <a:rPr lang="en-US" sz="2400" dirty="0" smtClean="0"/>
              <a:t>24 </a:t>
            </a:r>
            <a:r>
              <a:rPr lang="en-US" sz="2400" dirty="0"/>
              <a:t>attention-deficit hyperactivity </a:t>
            </a:r>
            <a:r>
              <a:rPr lang="en-US" sz="2400" dirty="0" smtClean="0"/>
              <a:t>disorder (</a:t>
            </a:r>
            <a:r>
              <a:rPr lang="en-US" sz="2400" dirty="0"/>
              <a:t>ADHD)</a:t>
            </a:r>
            <a:r>
              <a:rPr lang="en-US" sz="2400" dirty="0" smtClean="0"/>
              <a:t>,</a:t>
            </a:r>
          </a:p>
          <a:p>
            <a:r>
              <a:rPr lang="en-US" sz="2400" dirty="0" smtClean="0"/>
              <a:t>26 </a:t>
            </a:r>
            <a:r>
              <a:rPr lang="en-US" sz="2400" dirty="0"/>
              <a:t>autism spectrum disorder (ASD) </a:t>
            </a:r>
            <a:r>
              <a:rPr lang="en-US" sz="2400" dirty="0" smtClean="0"/>
              <a:t>and</a:t>
            </a:r>
          </a:p>
          <a:p>
            <a:r>
              <a:rPr lang="en-US" sz="2400" dirty="0" smtClean="0"/>
              <a:t>11 pediatric </a:t>
            </a:r>
            <a:r>
              <a:rPr lang="en-US" sz="2400" dirty="0"/>
              <a:t>control (</a:t>
            </a:r>
            <a:r>
              <a:rPr lang="en-US" sz="2400" dirty="0" err="1"/>
              <a:t>PedCon</a:t>
            </a:r>
            <a:r>
              <a:rPr lang="en-US" sz="2400" dirty="0"/>
              <a:t>)</a:t>
            </a:r>
            <a:r>
              <a:rPr lang="en-US" sz="2400" dirty="0" smtClean="0"/>
              <a:t>.</a:t>
            </a:r>
          </a:p>
          <a:p>
            <a:endParaRPr lang="en-US" sz="2400" dirty="0"/>
          </a:p>
          <a:p>
            <a:endParaRPr lang="en-US" sz="2400" dirty="0"/>
          </a:p>
          <a:p>
            <a:r>
              <a:rPr lang="en-US" sz="2400" dirty="0" smtClean="0"/>
              <a:t>Data = measurement </a:t>
            </a:r>
            <a:r>
              <a:rPr lang="en-US" sz="2400" dirty="0" err="1" smtClean="0"/>
              <a:t>f</a:t>
            </a:r>
            <a:r>
              <a:rPr lang="en-US" sz="2400" baseline="-25000" dirty="0" err="1"/>
              <a:t>j</a:t>
            </a:r>
            <a:r>
              <a:rPr lang="en-US" sz="2400" dirty="0" smtClean="0"/>
              <a:t> </a:t>
            </a:r>
          </a:p>
          <a:p>
            <a:r>
              <a:rPr lang="en-US" sz="2400" dirty="0" smtClean="0"/>
              <a:t>            taken at region j</a:t>
            </a:r>
          </a:p>
          <a:p>
            <a:endParaRPr lang="en-US" sz="2400" dirty="0"/>
          </a:p>
          <a:p>
            <a:r>
              <a:rPr lang="en-US" sz="2400" dirty="0" smtClean="0"/>
              <a:t>Graph:  97 vertices representing 97 regions of interest</a:t>
            </a:r>
          </a:p>
          <a:p>
            <a:r>
              <a:rPr lang="en-US" sz="2400" dirty="0" smtClean="0"/>
              <a:t>              edge exists between two vertices </a:t>
            </a:r>
            <a:r>
              <a:rPr lang="en-US" sz="2400" dirty="0" err="1" smtClean="0"/>
              <a:t>i,j</a:t>
            </a:r>
            <a:r>
              <a:rPr lang="en-US" sz="2400" dirty="0"/>
              <a:t> </a:t>
            </a:r>
            <a:r>
              <a:rPr lang="en-US" sz="2400" dirty="0" smtClean="0"/>
              <a:t>if correlation</a:t>
            </a:r>
          </a:p>
          <a:p>
            <a:r>
              <a:rPr lang="en-US" sz="2400" dirty="0"/>
              <a:t> </a:t>
            </a:r>
            <a:r>
              <a:rPr lang="en-US" sz="2400" dirty="0" smtClean="0"/>
              <a:t>             between  </a:t>
            </a:r>
            <a:r>
              <a:rPr lang="en-US" sz="2400" dirty="0" err="1" smtClean="0"/>
              <a:t>f</a:t>
            </a:r>
            <a:r>
              <a:rPr lang="en-US" sz="2400" baseline="-25000" dirty="0" err="1" smtClean="0"/>
              <a:t>j</a:t>
            </a:r>
            <a:r>
              <a:rPr lang="en-US" sz="2400" dirty="0" smtClean="0"/>
              <a:t> and </a:t>
            </a:r>
            <a:r>
              <a:rPr lang="en-US" sz="2400" dirty="0" err="1" smtClean="0"/>
              <a:t>f</a:t>
            </a:r>
            <a:r>
              <a:rPr lang="en-US" sz="2400" baseline="-25000" dirty="0" err="1" smtClean="0"/>
              <a:t>j</a:t>
            </a:r>
            <a:r>
              <a:rPr lang="en-US" sz="2400" dirty="0" smtClean="0"/>
              <a:t> ≥ threshold</a:t>
            </a:r>
          </a:p>
          <a:p>
            <a:endParaRPr lang="en-US" sz="800" dirty="0"/>
          </a:p>
          <a:p>
            <a:r>
              <a:rPr lang="en-US" sz="2400" dirty="0" smtClean="0">
                <a:solidFill>
                  <a:srgbClr val="0000FF"/>
                </a:solidFill>
              </a:rPr>
              <a:t>How to choose the threshold?  </a:t>
            </a:r>
            <a:r>
              <a:rPr lang="en-US" sz="2400" dirty="0" smtClean="0">
                <a:solidFill>
                  <a:srgbClr val="FF0000"/>
                </a:solidFill>
              </a:rPr>
              <a:t>Don’t, instead use persistent homology</a:t>
            </a:r>
            <a:endParaRPr lang="en-US" sz="2400" dirty="0">
              <a:solidFill>
                <a:srgbClr val="FF0000"/>
              </a:solidFill>
            </a:endParaRPr>
          </a:p>
        </p:txBody>
      </p:sp>
      <p:sp>
        <p:nvSpPr>
          <p:cNvPr id="4" name="Rectangle 3"/>
          <p:cNvSpPr/>
          <p:nvPr/>
        </p:nvSpPr>
        <p:spPr>
          <a:xfrm>
            <a:off x="99268" y="90609"/>
            <a:ext cx="9202489" cy="892552"/>
          </a:xfrm>
          <a:prstGeom prst="rect">
            <a:avLst/>
          </a:prstGeom>
        </p:spPr>
        <p:txBody>
          <a:bodyPr wrap="square">
            <a:spAutoFit/>
          </a:bodyPr>
          <a:lstStyle/>
          <a:p>
            <a:r>
              <a:rPr lang="en-US" sz="2800" dirty="0" smtClean="0"/>
              <a:t>Discriminative persistent homology of brain networks, 2011 </a:t>
            </a:r>
            <a:r>
              <a:rPr lang="en-US" sz="2400" dirty="0" smtClean="0">
                <a:hlinkClick r:id="rId3"/>
              </a:rPr>
              <a:t>Hyekyoung Lee</a:t>
            </a:r>
            <a:r>
              <a:rPr lang="en-US" sz="2400" dirty="0" smtClean="0"/>
              <a:t> </a:t>
            </a:r>
            <a:r>
              <a:rPr lang="en-US" sz="2400" dirty="0" smtClean="0">
                <a:hlinkClick r:id="rId4"/>
              </a:rPr>
              <a:t>Chung, M.K.</a:t>
            </a:r>
            <a:r>
              <a:rPr lang="en-US" sz="2400" dirty="0" smtClean="0"/>
              <a:t>; </a:t>
            </a:r>
            <a:r>
              <a:rPr lang="en-US" sz="2400" dirty="0" smtClean="0">
                <a:hlinkClick r:id="rId5"/>
              </a:rPr>
              <a:t>Hyejin Kang</a:t>
            </a:r>
            <a:r>
              <a:rPr lang="en-US" sz="2400" dirty="0" smtClean="0"/>
              <a:t>; </a:t>
            </a:r>
            <a:r>
              <a:rPr lang="en-US" sz="2400" dirty="0" smtClean="0">
                <a:hlinkClick r:id="rId6"/>
              </a:rPr>
              <a:t>Bung-Nyun </a:t>
            </a:r>
            <a:r>
              <a:rPr lang="en-US" sz="2400" dirty="0" err="1" smtClean="0">
                <a:hlinkClick r:id="rId6"/>
              </a:rPr>
              <a:t>Kim</a:t>
            </a:r>
            <a:r>
              <a:rPr lang="en-US" sz="2400" dirty="0" err="1" smtClean="0"/>
              <a:t>;</a:t>
            </a:r>
            <a:r>
              <a:rPr lang="en-US" sz="2400" dirty="0" err="1" smtClean="0">
                <a:hlinkClick r:id="rId7"/>
              </a:rPr>
              <a:t>Dong</a:t>
            </a:r>
            <a:r>
              <a:rPr lang="en-US" sz="2400" dirty="0" smtClean="0">
                <a:hlinkClick r:id="rId7"/>
              </a:rPr>
              <a:t> Soo Lee</a:t>
            </a:r>
            <a:r>
              <a:rPr lang="en-US" sz="2400" dirty="0" smtClean="0"/>
              <a:t>  </a:t>
            </a:r>
          </a:p>
        </p:txBody>
      </p:sp>
    </p:spTree>
    <p:extLst>
      <p:ext uri="{BB962C8B-B14F-4D97-AF65-F5344CB8AC3E}">
        <p14:creationId xmlns:p14="http://schemas.microsoft.com/office/powerpoint/2010/main" val="2291782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8845</TotalTime>
  <Words>1891</Words>
  <Application>Microsoft Office PowerPoint</Application>
  <PresentationFormat>On-screen Show (4:3)</PresentationFormat>
  <Paragraphs>189</Paragraphs>
  <Slides>41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CMMI12</vt:lpstr>
      <vt:lpstr>CMR17</vt:lpstr>
      <vt:lpstr>Symbol</vt:lpstr>
      <vt:lpstr>Times-Italic</vt:lpstr>
      <vt:lpstr>Times-Roman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157</cp:revision>
  <dcterms:created xsi:type="dcterms:W3CDTF">2013-08-19T23:02:10Z</dcterms:created>
  <dcterms:modified xsi:type="dcterms:W3CDTF">2015-02-20T14:42:01Z</dcterms:modified>
  <cp:category/>
</cp:coreProperties>
</file>