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B2265-1795-4F5B-80F6-99422D99183F}" type="datetimeFigureOut">
              <a:rPr lang="en-US" smtClean="0"/>
              <a:t>8/21/2010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22724-C9D1-48A8-B519-0874C6BC7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B2265-1795-4F5B-80F6-99422D99183F}" type="datetimeFigureOut">
              <a:rPr lang="en-US" smtClean="0"/>
              <a:t>8/21/2010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22724-C9D1-48A8-B519-0874C6BC7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B2265-1795-4F5B-80F6-99422D99183F}" type="datetimeFigureOut">
              <a:rPr lang="en-US" smtClean="0"/>
              <a:t>8/21/2010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22724-C9D1-48A8-B519-0874C6BC7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B2265-1795-4F5B-80F6-99422D99183F}" type="datetimeFigureOut">
              <a:rPr lang="en-US" smtClean="0"/>
              <a:t>8/21/2010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22724-C9D1-48A8-B519-0874C6BC7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B2265-1795-4F5B-80F6-99422D99183F}" type="datetimeFigureOut">
              <a:rPr lang="en-US" smtClean="0"/>
              <a:t>8/21/2010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22724-C9D1-48A8-B519-0874C6BC7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B2265-1795-4F5B-80F6-99422D99183F}" type="datetimeFigureOut">
              <a:rPr lang="en-US" smtClean="0"/>
              <a:t>8/21/2010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22724-C9D1-48A8-B519-0874C6BC7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B2265-1795-4F5B-80F6-99422D99183F}" type="datetimeFigureOut">
              <a:rPr lang="en-US" smtClean="0"/>
              <a:t>8/21/2010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22724-C9D1-48A8-B519-0874C6BC7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B2265-1795-4F5B-80F6-99422D99183F}" type="datetimeFigureOut">
              <a:rPr lang="en-US" smtClean="0"/>
              <a:t>8/21/2010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22724-C9D1-48A8-B519-0874C6BC7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B2265-1795-4F5B-80F6-99422D99183F}" type="datetimeFigureOut">
              <a:rPr lang="en-US" smtClean="0"/>
              <a:t>8/21/2010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22724-C9D1-48A8-B519-0874C6BC7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B2265-1795-4F5B-80F6-99422D99183F}" type="datetimeFigureOut">
              <a:rPr lang="en-US" smtClean="0"/>
              <a:t>8/21/2010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22724-C9D1-48A8-B519-0874C6BC7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B2265-1795-4F5B-80F6-99422D99183F}" type="datetimeFigureOut">
              <a:rPr lang="en-US" smtClean="0"/>
              <a:t>8/21/2010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22724-C9D1-48A8-B519-0874C6BC7F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B2265-1795-4F5B-80F6-99422D99183F}" type="datetimeFigureOut">
              <a:rPr lang="en-US" smtClean="0"/>
              <a:t>8/21/2010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22724-C9D1-48A8-B519-0874C6BC7F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s.org/mathscinet/searchMSC.html" TargetMode="External"/><Relationship Id="rId2" Type="http://schemas.openxmlformats.org/officeDocument/2006/relationships/hyperlink" Target="http://www.ams.org/mathscinet/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lib.uiowa.edu/math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398" y="2209800"/>
            <a:ext cx="5867002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1000" y="6019800"/>
            <a:ext cx="8458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From: http://math.etsu.edu/multicalc/Chap2/Chap2-2/index.htm</a:t>
            </a:r>
            <a:endParaRPr lang="en-US" sz="24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04800" y="120134"/>
            <a:ext cx="86868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Motivation: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 begin with, let us define any connected open set that contains a point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to be a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neighborhood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of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 For example, an 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open ball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of radius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cs typeface="Arial" pitchFamily="34" charset="0"/>
              </a:rPr>
              <a:t>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&gt; 0 about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which is the set of all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x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such that ||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x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cs typeface="Arial" pitchFamily="34" charset="0"/>
              </a:rPr>
              <a:t>-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|| &lt;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ymbol" pitchFamily="18" charset="2"/>
                <a:cs typeface="Arial" pitchFamily="34" charset="0"/>
              </a:rPr>
              <a:t>d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is a neighborhood of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 Any open rectangle containing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is also a neighborhood of 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9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http://math.etsu.edu/multicalc/Chap2/Chap2-2/nbhds.gif"/>
          <p:cNvPicPr>
            <a:picLocks noChangeAspect="1" noChangeArrowheads="1"/>
          </p:cNvPicPr>
          <p:nvPr/>
        </p:nvPicPr>
        <p:blipFill>
          <a:blip r:embed="rId3" cstate="print"/>
          <a:srcRect r="62373" b="30189"/>
          <a:stretch>
            <a:fillRect/>
          </a:stretch>
        </p:blipFill>
        <p:spPr bwMode="auto">
          <a:xfrm>
            <a:off x="609600" y="4191000"/>
            <a:ext cx="1737350" cy="1447800"/>
          </a:xfrm>
          <a:prstGeom prst="rect">
            <a:avLst/>
          </a:prstGeom>
          <a:noFill/>
        </p:spPr>
      </p:pic>
      <p:pic>
        <p:nvPicPr>
          <p:cNvPr id="8" name="Picture 2" descr="http://math.etsu.edu/multicalc/Chap2/Chap2-2/nbhds.gif"/>
          <p:cNvPicPr>
            <a:picLocks noChangeAspect="1" noChangeArrowheads="1"/>
          </p:cNvPicPr>
          <p:nvPr/>
        </p:nvPicPr>
        <p:blipFill>
          <a:blip r:embed="rId3" cstate="print"/>
          <a:srcRect l="46102" b="24151"/>
          <a:stretch>
            <a:fillRect/>
          </a:stretch>
        </p:blipFill>
        <p:spPr bwMode="auto">
          <a:xfrm>
            <a:off x="533400" y="2438400"/>
            <a:ext cx="2290567" cy="144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28600" y="56883"/>
            <a:ext cx="8839200" cy="69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Extreme Value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 If f: [a, b] 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n-US" sz="28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R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is continuous, </a:t>
            </a:r>
            <a:r>
              <a:rPr lang="en-US" sz="2800" dirty="0">
                <a:latin typeface="Arial" pitchFamily="34" charset="0"/>
                <a:cs typeface="Arial" pitchFamily="34" charset="0"/>
                <a:sym typeface="Wingdings" pitchFamily="2" charset="2"/>
              </a:rPr>
              <a:t>t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hen </a:t>
            </a:r>
            <a:r>
              <a:rPr lang="en-US" sz="2800" dirty="0" smtClean="0">
                <a:latin typeface="Symbol" pitchFamily="18" charset="2"/>
                <a:cs typeface="Arial" pitchFamily="34" charset="0"/>
                <a:sym typeface="Wingdings" pitchFamily="2" charset="2"/>
              </a:rPr>
              <a:t>$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c, d </a:t>
            </a:r>
            <a:r>
              <a:rPr lang="en-US" sz="2800" dirty="0">
                <a:cs typeface="Arial" pitchFamily="34" charset="0"/>
                <a:sym typeface="Mathematica1Mono"/>
              </a:rPr>
              <a:t> 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[a, b] </a:t>
            </a:r>
            <a:r>
              <a:rPr lang="en-US" sz="2800" dirty="0" err="1" smtClean="0">
                <a:latin typeface="Arial" pitchFamily="34" charset="0"/>
                <a:cs typeface="Arial" pitchFamily="34" charset="0"/>
                <a:sym typeface="Wingdings" pitchFamily="2" charset="2"/>
              </a:rPr>
              <a:t>s.t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. f(c) </a:t>
            </a:r>
            <a:r>
              <a:rPr lang="en-US" sz="2800" dirty="0">
                <a:cs typeface="Arial" pitchFamily="34" charset="0"/>
                <a:sym typeface="Mathematica1Mono"/>
              </a:rPr>
              <a:t>≤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f(x) </a:t>
            </a:r>
            <a:r>
              <a:rPr lang="en-US" sz="2800" dirty="0" smtClean="0">
                <a:cs typeface="Arial" pitchFamily="34" charset="0"/>
                <a:sym typeface="Mathematica1Mono"/>
              </a:rPr>
              <a:t>≤ f(d)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</a:t>
            </a:r>
            <a:r>
              <a:rPr lang="en-US" sz="2800" dirty="0" smtClean="0">
                <a:cs typeface="Arial" pitchFamily="34" charset="0"/>
                <a:sym typeface="Mathematica1"/>
              </a:rPr>
              <a:t> </a:t>
            </a:r>
            <a:r>
              <a:rPr lang="en-US" sz="2800" dirty="0">
                <a:cs typeface="Arial" pitchFamily="34" charset="0"/>
                <a:sym typeface="Mathematica1"/>
              </a:rPr>
              <a:t> 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x </a:t>
            </a:r>
            <a:r>
              <a:rPr lang="en-US" sz="2800" dirty="0" smtClean="0">
                <a:cs typeface="Arial" pitchFamily="34" charset="0"/>
                <a:sym typeface="Mathematica1Mono"/>
              </a:rPr>
              <a:t> 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[a, b].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8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en-US" sz="28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  <a:sym typeface="Wingdings" pitchFamily="2" charset="2"/>
              </a:rPr>
              <a:t>What is the minimum hy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pothesis such that the </a:t>
            </a:r>
            <a:r>
              <a:rPr lang="en-US" sz="2800" dirty="0">
                <a:latin typeface="Arial" pitchFamily="34" charset="0"/>
                <a:cs typeface="Arial" pitchFamily="34" charset="0"/>
                <a:sym typeface="Wingdings" pitchFamily="2" charset="2"/>
              </a:rPr>
              <a:t>E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xtreme </a:t>
            </a:r>
            <a:r>
              <a:rPr lang="en-US" sz="2800" dirty="0">
                <a:latin typeface="Arial" pitchFamily="34" charset="0"/>
                <a:cs typeface="Arial" pitchFamily="34" charset="0"/>
                <a:sym typeface="Wingdings" pitchFamily="2" charset="2"/>
              </a:rPr>
              <a:t>V</a:t>
            </a:r>
            <a:r>
              <a:rPr lang="en-US" sz="2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alue Theorem holds:  Suppose f: X  Y…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  <a:sym typeface="Wingdings" pitchFamily="2" charset="2"/>
              </a:rPr>
              <a:t>__________________________________________________________________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Some common symbols: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latin typeface="Symbol" pitchFamily="18" charset="2"/>
                <a:cs typeface="Arial" pitchFamily="34" charset="0"/>
                <a:sym typeface="Wingdings" pitchFamily="2" charset="2"/>
              </a:rPr>
              <a:t>$ </a:t>
            </a:r>
            <a:r>
              <a:rPr lang="en-US" sz="2800" dirty="0" smtClean="0">
                <a:latin typeface="+mj-lt"/>
                <a:cs typeface="Arial" pitchFamily="34" charset="0"/>
                <a:sym typeface="Wingdings" pitchFamily="2" charset="2"/>
              </a:rPr>
              <a:t>= there exists	</a:t>
            </a:r>
            <a:r>
              <a:rPr lang="en-US" sz="2800" dirty="0" smtClean="0">
                <a:latin typeface="Symbol" pitchFamily="18" charset="2"/>
                <a:cs typeface="Arial" pitchFamily="34" charset="0"/>
                <a:sym typeface="Wingdings" pitchFamily="2" charset="2"/>
              </a:rPr>
              <a:t> </a:t>
            </a:r>
            <a:r>
              <a:rPr lang="en-US" sz="2800" dirty="0" smtClean="0">
                <a:cs typeface="Arial" pitchFamily="34" charset="0"/>
                <a:sym typeface="Mathematica1"/>
              </a:rPr>
              <a:t> = unique	</a:t>
            </a:r>
            <a:r>
              <a:rPr lang="en-US" sz="2800" dirty="0" smtClean="0">
                <a:latin typeface="Symbol" pitchFamily="18" charset="2"/>
                <a:cs typeface="Arial" pitchFamily="34" charset="0"/>
                <a:sym typeface="Wingdings" pitchFamily="2" charset="2"/>
              </a:rPr>
              <a:t>$</a:t>
            </a:r>
            <a:r>
              <a:rPr lang="en-US" sz="2800" dirty="0">
                <a:cs typeface="Arial" pitchFamily="34" charset="0"/>
                <a:sym typeface="Mathematica1"/>
              </a:rPr>
              <a:t></a:t>
            </a:r>
            <a:r>
              <a:rPr lang="en-US" sz="2800" dirty="0" smtClean="0">
                <a:latin typeface="Symbol" pitchFamily="18" charset="2"/>
                <a:cs typeface="Arial" pitchFamily="34" charset="0"/>
                <a:sym typeface="Wingdings" pitchFamily="2" charset="2"/>
              </a:rPr>
              <a:t>  = </a:t>
            </a:r>
            <a:r>
              <a:rPr lang="en-US" sz="2800" dirty="0">
                <a:cs typeface="Arial" pitchFamily="34" charset="0"/>
                <a:sym typeface="Wingdings" pitchFamily="2" charset="2"/>
              </a:rPr>
              <a:t>there exists </a:t>
            </a:r>
            <a:r>
              <a:rPr lang="en-US" sz="2800" dirty="0" smtClean="0">
                <a:cs typeface="Arial" pitchFamily="34" charset="0"/>
                <a:sym typeface="Wingdings" pitchFamily="2" charset="2"/>
              </a:rPr>
              <a:t>a unique</a:t>
            </a:r>
            <a:r>
              <a:rPr lang="en-US" sz="1400" dirty="0">
                <a:cs typeface="Arial" pitchFamily="34" charset="0"/>
                <a:sym typeface="Wingdings" pitchFamily="2" charset="2"/>
              </a:rPr>
              <a:t>	</a:t>
            </a:r>
            <a:endParaRPr lang="en-US" sz="1400" dirty="0" smtClean="0">
              <a:cs typeface="Arial" pitchFamily="34" charset="0"/>
              <a:sym typeface="Wingdings" pitchFamily="2" charset="2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latin typeface="+mj-lt"/>
                <a:cs typeface="Arial" pitchFamily="34" charset="0"/>
                <a:sym typeface="Mathematica1"/>
              </a:rPr>
              <a:t>	 = for all	  	 = </a:t>
            </a:r>
            <a:r>
              <a:rPr lang="en-US" sz="2800" dirty="0" err="1" smtClean="0">
                <a:latin typeface="+mj-lt"/>
                <a:cs typeface="Arial" pitchFamily="34" charset="0"/>
                <a:sym typeface="Mathematica1"/>
              </a:rPr>
              <a:t>s.t</a:t>
            </a:r>
            <a:r>
              <a:rPr lang="en-US" sz="2800" dirty="0" smtClean="0">
                <a:latin typeface="+mj-lt"/>
                <a:cs typeface="Arial" pitchFamily="34" charset="0"/>
                <a:sym typeface="Mathematica1"/>
              </a:rPr>
              <a:t>. = such that</a:t>
            </a:r>
            <a:endParaRPr lang="en-US" sz="28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 t="18824"/>
          <a:stretch>
            <a:fillRect/>
          </a:stretch>
        </p:blipFill>
        <p:spPr bwMode="auto">
          <a:xfrm>
            <a:off x="914400" y="1295401"/>
            <a:ext cx="5499422" cy="2076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629400" y="1600200"/>
            <a:ext cx="220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http://www.sparknotes.com/math/calcab/applicationsofthederivative/section3.rhtml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40566"/>
            <a:ext cx="85344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y </a:t>
            </a:r>
            <a:r>
              <a:rPr lang="en-US" sz="2400" dirty="0" smtClean="0">
                <a:cs typeface="Arial" pitchFamily="34" charset="0"/>
                <a:sym typeface="Mathematica1Mono"/>
              </a:rPr>
              <a:t> Y  </a:t>
            </a:r>
            <a:r>
              <a:rPr lang="en-US" sz="2400" dirty="0" smtClean="0">
                <a:latin typeface="Monotype Corsiva" pitchFamily="66" charset="0"/>
                <a:cs typeface="Arial" pitchFamily="34" charset="0"/>
                <a:sym typeface="Mathematica1Mono"/>
              </a:rPr>
              <a:t>Y </a:t>
            </a:r>
            <a:r>
              <a:rPr lang="en-US" sz="2400" dirty="0">
                <a:cs typeface="Arial" pitchFamily="34" charset="0"/>
                <a:sym typeface="Mathematica1Mono"/>
              </a:rPr>
              <a:t>: </a:t>
            </a:r>
            <a:endParaRPr lang="en-US" sz="2400" dirty="0" smtClean="0">
              <a:cs typeface="Arial" pitchFamily="34" charset="0"/>
              <a:sym typeface="Mathematica1Mono"/>
            </a:endParaRPr>
          </a:p>
          <a:p>
            <a:pPr lvl="0"/>
            <a:r>
              <a:rPr lang="en-US" sz="2400" dirty="0" smtClean="0">
                <a:cs typeface="Arial" pitchFamily="34" charset="0"/>
                <a:sym typeface="Mathematica1Mono"/>
              </a:rPr>
              <a:t>	lower </a:t>
            </a:r>
            <a:r>
              <a:rPr lang="en-US" sz="2400" dirty="0">
                <a:cs typeface="Arial" pitchFamily="34" charset="0"/>
                <a:sym typeface="Mathematica1Mono"/>
              </a:rPr>
              <a:t>case = element </a:t>
            </a:r>
            <a:endParaRPr lang="en-US" sz="2400" dirty="0">
              <a:cs typeface="Arial" pitchFamily="34" charset="0"/>
              <a:sym typeface="Wingdings" pitchFamily="2" charset="2"/>
            </a:endParaRPr>
          </a:p>
          <a:p>
            <a:r>
              <a:rPr lang="en-US" sz="2400" dirty="0" smtClean="0"/>
              <a:t>	Upper case = set</a:t>
            </a:r>
          </a:p>
          <a:p>
            <a:r>
              <a:rPr lang="en-US" sz="2400" dirty="0" smtClean="0"/>
              <a:t>	</a:t>
            </a:r>
            <a:r>
              <a:rPr lang="en-US" sz="2400" dirty="0" err="1" smtClean="0"/>
              <a:t>Caligraphy</a:t>
            </a:r>
            <a:r>
              <a:rPr lang="en-US" sz="2400" dirty="0" smtClean="0"/>
              <a:t> {\cal Y} = collection of sets.</a:t>
            </a:r>
            <a:endParaRPr lang="en-US" sz="2400" dirty="0" smtClean="0"/>
          </a:p>
          <a:p>
            <a:r>
              <a:rPr lang="en-US" sz="1100" b="1" dirty="0" smtClean="0"/>
              <a:t>_______________________________________________________________________________________________________________________</a:t>
            </a:r>
            <a:endParaRPr lang="en-US" sz="1100" b="1" dirty="0"/>
          </a:p>
          <a:p>
            <a:endParaRPr lang="en-US" sz="1100" b="1" dirty="0" smtClean="0"/>
          </a:p>
          <a:p>
            <a:r>
              <a:rPr lang="en-US" sz="2400" dirty="0" smtClean="0"/>
              <a:t>Want to learn </a:t>
            </a:r>
            <a:r>
              <a:rPr lang="en-US" sz="2400" dirty="0" smtClean="0"/>
              <a:t>more about point-set topology:</a:t>
            </a:r>
            <a:br>
              <a:rPr lang="en-US" sz="2400" dirty="0" smtClean="0"/>
            </a:b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2400" dirty="0" smtClean="0"/>
              <a:t>Do a</a:t>
            </a:r>
            <a:r>
              <a:rPr lang="en-US" sz="2400" u="sng" dirty="0"/>
              <a:t> </a:t>
            </a:r>
            <a:r>
              <a:rPr lang="en-US" sz="2400" u="sng" dirty="0" err="1">
                <a:hlinkClick r:id="rId2" action="ppaction://hlinkfile"/>
              </a:rPr>
              <a:t>MathSciNet</a:t>
            </a:r>
            <a:r>
              <a:rPr lang="en-US" sz="2400" u="sng" dirty="0">
                <a:hlinkClick r:id="rId2" action="ppaction://hlinkfile"/>
              </a:rPr>
              <a:t> </a:t>
            </a:r>
            <a:r>
              <a:rPr lang="en-US" sz="2400" dirty="0" smtClean="0"/>
              <a:t>search: </a:t>
            </a:r>
            <a:r>
              <a:rPr lang="en-US" sz="2400" dirty="0" smtClean="0">
                <a:hlinkClick r:id="rId2"/>
              </a:rPr>
              <a:t>http://www.ams.org/mathscinet/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Use MSC Primary:  54 for general topology</a:t>
            </a:r>
            <a:br>
              <a:rPr lang="en-US" sz="2400" dirty="0" smtClean="0"/>
            </a:br>
            <a:r>
              <a:rPr lang="en-US" sz="2000" dirty="0" smtClean="0"/>
              <a:t>To find other MSC numbers: </a:t>
            </a:r>
            <a:r>
              <a:rPr lang="en-US" sz="2000" dirty="0" smtClean="0">
                <a:hlinkClick r:id="rId3"/>
              </a:rPr>
              <a:t>http://www.ams.org/mathscinet/searchMSC.html</a:t>
            </a:r>
            <a:endParaRPr lang="en-US" sz="2000" dirty="0" smtClean="0"/>
          </a:p>
          <a:p>
            <a:endParaRPr lang="en-US" sz="1200" dirty="0" smtClean="0"/>
          </a:p>
          <a:p>
            <a:r>
              <a:rPr lang="en-US" sz="2400" dirty="0" smtClean="0"/>
              <a:t>If you are off-campus, you will need to log into </a:t>
            </a:r>
            <a:r>
              <a:rPr lang="en-US" sz="2400" dirty="0" err="1" smtClean="0"/>
              <a:t>MathSciNet</a:t>
            </a:r>
            <a:r>
              <a:rPr lang="en-US" sz="2400" dirty="0" smtClean="0"/>
              <a:t> via the Math Library website:  </a:t>
            </a:r>
          </a:p>
          <a:p>
            <a:r>
              <a:rPr lang="en-US" sz="2400" dirty="0"/>
              <a:t>	</a:t>
            </a:r>
            <a:r>
              <a:rPr lang="en-US" sz="2400" dirty="0" smtClean="0">
                <a:hlinkClick r:id="rId4"/>
              </a:rPr>
              <a:t> http://www.lib.uiowa.edu/math/index.html</a:t>
            </a:r>
            <a:endParaRPr lang="en-US" sz="2400" dirty="0" smtClean="0"/>
          </a:p>
          <a:p>
            <a:endParaRPr lang="en-US" sz="1600" dirty="0" smtClean="0"/>
          </a:p>
          <a:p>
            <a:r>
              <a:rPr lang="en-US" sz="2400" dirty="0" smtClean="0"/>
              <a:t>Note most articles found by </a:t>
            </a:r>
            <a:r>
              <a:rPr lang="en-US" sz="2400" dirty="0" err="1" smtClean="0"/>
              <a:t>MathSciNet</a:t>
            </a:r>
            <a:r>
              <a:rPr lang="en-US" sz="2400" dirty="0" smtClean="0"/>
              <a:t> are research articles.  Unfortunately, this class will not prepare you to read most of these articles—but don’t let that stop you if you have an interest in them.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1403</TotalTime>
  <Words>114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University of Iowa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Isabel Darcy</dc:creator>
  <cp:lastModifiedBy>Isabel Darcy</cp:lastModifiedBy>
  <cp:revision>6</cp:revision>
  <dcterms:created xsi:type="dcterms:W3CDTF">2010-08-22T03:21:37Z</dcterms:created>
  <dcterms:modified xsi:type="dcterms:W3CDTF">2010-08-23T02:45:35Z</dcterms:modified>
</cp:coreProperties>
</file>