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Ex2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charts/chartEx3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Ex4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charts/chartEx5.xml" ContentType="application/vnd.ms-office.chartex+xml"/>
  <Override PartName="/ppt/charts/style5.xml" ContentType="application/vnd.ms-office.chartstyle+xml"/>
  <Override PartName="/ppt/charts/colors5.xml" ContentType="application/vnd.ms-office.chartcolorstyle+xml"/>
  <Override PartName="/ppt/charts/chartEx6.xml" ContentType="application/vnd.ms-office.chartex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699" r:id="rId3"/>
    <p:sldId id="695" r:id="rId4"/>
    <p:sldId id="700" r:id="rId5"/>
    <p:sldId id="70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8" autoAdjust="0"/>
    <p:restoredTop sz="94660"/>
  </p:normalViewPr>
  <p:slideViewPr>
    <p:cSldViewPr snapToGrid="0">
      <p:cViewPr varScale="1">
        <p:scale>
          <a:sx n="84" d="100"/>
          <a:sy n="84" d="100"/>
        </p:scale>
        <p:origin x="22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idarcy\Downloads\2022-04-19T1454_Grades-MATH_2560_0092_0121_Spr22.csv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C:\Users\idarcy\Downloads\2022-04-14T1932_Grades-MATH_2560_0092_0121_Spr22.xlsx" TargetMode="External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C:\Users\idarcy\Downloads\2022-04-14T1932_Grades-MATH_2560_0092_0121_Spr22.xlsx" TargetMode="External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file:///C:\Users\idarcy\Downloads\2022-04-19T1454_Grades-MATH_2560_0092_0121_Spr22.csv" TargetMode="External"/></Relationships>
</file>

<file path=ppt/charts/_rels/chartEx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file:///C:\Users\idarcy\Downloads\2022-04-14T1932_Grades-MATH_2560_0092_0121_Spr22.xlsx" TargetMode="External"/></Relationships>
</file>

<file path=ppt/charts/_rels/chartEx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file:///C:\Users\idarcy\Downloads\2022-04-14T1932_Grades-MATH_2560_0092_0121_Spr22.xlsx" TargetMode="Externa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'2022-04-19T1454_Grades-MATH_256'!$CA$3:$CA$74</cx:f>
        <cx:lvl ptCount="72" formatCode="General">
          <cx:pt idx="0">99.640000000000001</cx:pt>
          <cx:pt idx="1">99.390000000000001</cx:pt>
          <cx:pt idx="2">99.299999999999997</cx:pt>
          <cx:pt idx="3">99.219999999999999</cx:pt>
          <cx:pt idx="4">98.269999999999996</cx:pt>
          <cx:pt idx="5">97.079999999999998</cx:pt>
          <cx:pt idx="6">95.019999999999996</cx:pt>
          <cx:pt idx="7">94.280000000000001</cx:pt>
          <cx:pt idx="8">92.159999999999997</cx:pt>
          <cx:pt idx="9">91.189999999999998</cx:pt>
          <cx:pt idx="10">90.980000000000004</cx:pt>
          <cx:pt idx="11">89.120000000000005</cx:pt>
          <cx:pt idx="12">88.299999999999997</cx:pt>
          <cx:pt idx="13">87.560000000000002</cx:pt>
          <cx:pt idx="14">86.700000000000003</cx:pt>
          <cx:pt idx="15">86.569999999999993</cx:pt>
          <cx:pt idx="16">84.760000000000005</cx:pt>
          <cx:pt idx="17">80.5</cx:pt>
          <cx:pt idx="18">79.870000000000005</cx:pt>
          <cx:pt idx="19">79.469999999999999</cx:pt>
          <cx:pt idx="20">78.890000000000001</cx:pt>
          <cx:pt idx="21">77.730000000000004</cx:pt>
          <cx:pt idx="22">76.909999999999997</cx:pt>
          <cx:pt idx="23">76.109999999999999</cx:pt>
          <cx:pt idx="24">74.650000000000006</cx:pt>
          <cx:pt idx="25">74.400000000000006</cx:pt>
          <cx:pt idx="26">72.629999999999995</cx:pt>
          <cx:pt idx="27">71.019999999999996</cx:pt>
          <cx:pt idx="28">70.579999999999998</cx:pt>
          <cx:pt idx="29">70.209999999999994</cx:pt>
          <cx:pt idx="30">68.049999999999997</cx:pt>
          <cx:pt idx="31">67.540000000000006</cx:pt>
          <cx:pt idx="32">67.269999999999996</cx:pt>
          <cx:pt idx="33">67.170000000000002</cx:pt>
          <cx:pt idx="34">64.180000000000007</cx:pt>
          <cx:pt idx="35">64.120000000000005</cx:pt>
          <cx:pt idx="36">64.019999999999996</cx:pt>
          <cx:pt idx="37">63.409999999999997</cx:pt>
          <cx:pt idx="38">63.380000000000003</cx:pt>
          <cx:pt idx="39">62.670000000000002</cx:pt>
          <cx:pt idx="40">62.329999999999998</cx:pt>
          <cx:pt idx="41">61.329999999999998</cx:pt>
          <cx:pt idx="42">61.200000000000003</cx:pt>
          <cx:pt idx="43">60.979999999999997</cx:pt>
          <cx:pt idx="44">60.759999999999998</cx:pt>
          <cx:pt idx="45">58.890000000000001</cx:pt>
          <cx:pt idx="46">58.399999999999999</cx:pt>
          <cx:pt idx="47">56.140000000000001</cx:pt>
          <cx:pt idx="48">54.829999999999998</cx:pt>
          <cx:pt idx="49">54.18</cx:pt>
          <cx:pt idx="50">53.68</cx:pt>
          <cx:pt idx="51">50.509999999999998</cx:pt>
          <cx:pt idx="52">50.25</cx:pt>
          <cx:pt idx="53">49.509999999999998</cx:pt>
          <cx:pt idx="54">49.170000000000002</cx:pt>
          <cx:pt idx="55">47.469999999999999</cx:pt>
          <cx:pt idx="56">47.380000000000003</cx:pt>
          <cx:pt idx="57">47.229999999999997</cx:pt>
          <cx:pt idx="58">47.049999999999997</cx:pt>
          <cx:pt idx="59">46.5</cx:pt>
          <cx:pt idx="60">46.07</cx:pt>
          <cx:pt idx="61">45.520000000000003</cx:pt>
          <cx:pt idx="62">44.82</cx:pt>
          <cx:pt idx="63">42.229999999999997</cx:pt>
          <cx:pt idx="64">41.350000000000001</cx:pt>
          <cx:pt idx="65">37.289999999999999</cx:pt>
          <cx:pt idx="66">36.670000000000002</cx:pt>
          <cx:pt idx="67">31.73</cx:pt>
          <cx:pt idx="68">28.68</cx:pt>
          <cx:pt idx="69">16.640000000000001</cx:pt>
          <cx:pt idx="70">10.789999999999999</cx:pt>
          <cx:pt idx="71">0</cx:pt>
        </cx:lvl>
      </cx:numDim>
    </cx:data>
  </cx:chartData>
  <cx:chart>
    <cx:title pos="t" align="ctr" overlay="0"/>
    <cx:plotArea>
      <cx:plotAreaRegion>
        <cx:series layoutId="clusteredColumn" uniqueId="{4F29DB39-1485-4A17-A244-EA80E5422CB2}">
          <cx:tx>
            <cx:txData>
              <cx:f>'2022-04-19T1454_Grades-MATH_256'!$CA$1:$CA$2</cx:f>
              <cx:v>Current Score (read only)</cx:v>
            </cx:txData>
          </cx:tx>
          <cx:dataId val="0"/>
          <cx:layoutPr>
            <cx:binning intervalClosed="r"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'2022-04-14T1932_Grades-MATH_256'!$U$2:$U$82</cx:f>
        <cx:lvl ptCount="81" formatCode="General">
          <cx:pt idx="0">60</cx:pt>
          <cx:pt idx="1">35</cx:pt>
          <cx:pt idx="2">34</cx:pt>
          <cx:pt idx="3">43</cx:pt>
          <cx:pt idx="4">13</cx:pt>
          <cx:pt idx="5">12</cx:pt>
          <cx:pt idx="6">59</cx:pt>
          <cx:pt idx="7">20</cx:pt>
          <cx:pt idx="8">43</cx:pt>
          <cx:pt idx="9">15</cx:pt>
          <cx:pt idx="10">54</cx:pt>
          <cx:pt idx="11">24</cx:pt>
          <cx:pt idx="12">1</cx:pt>
          <cx:pt idx="13">40</cx:pt>
          <cx:pt idx="14">40.5</cx:pt>
          <cx:pt idx="15">40</cx:pt>
          <cx:pt idx="16">52</cx:pt>
          <cx:pt idx="17">59</cx:pt>
          <cx:pt idx="18">47</cx:pt>
          <cx:pt idx="19">53</cx:pt>
          <cx:pt idx="20">57</cx:pt>
          <cx:pt idx="22">42</cx:pt>
          <cx:pt idx="23">45</cx:pt>
          <cx:pt idx="24">36</cx:pt>
          <cx:pt idx="25">11</cx:pt>
          <cx:pt idx="26">40</cx:pt>
          <cx:pt idx="27">59</cx:pt>
          <cx:pt idx="28">45</cx:pt>
          <cx:pt idx="29">47</cx:pt>
          <cx:pt idx="31">24</cx:pt>
          <cx:pt idx="32">40</cx:pt>
          <cx:pt idx="33">41</cx:pt>
          <cx:pt idx="34">2</cx:pt>
          <cx:pt idx="35">53</cx:pt>
          <cx:pt idx="36">58</cx:pt>
          <cx:pt idx="37">34</cx:pt>
          <cx:pt idx="38">17</cx:pt>
          <cx:pt idx="39">26</cx:pt>
          <cx:pt idx="40">10</cx:pt>
          <cx:pt idx="41">17</cx:pt>
          <cx:pt idx="42">53</cx:pt>
          <cx:pt idx="43">59</cx:pt>
          <cx:pt idx="44">30</cx:pt>
          <cx:pt idx="45">38</cx:pt>
          <cx:pt idx="46">37</cx:pt>
          <cx:pt idx="47">13</cx:pt>
          <cx:pt idx="48">30</cx:pt>
          <cx:pt idx="49">16</cx:pt>
          <cx:pt idx="50">28</cx:pt>
          <cx:pt idx="51">30</cx:pt>
          <cx:pt idx="54">28</cx:pt>
          <cx:pt idx="55">29</cx:pt>
          <cx:pt idx="56">4</cx:pt>
          <cx:pt idx="57">39</cx:pt>
          <cx:pt idx="58">59</cx:pt>
          <cx:pt idx="59">40</cx:pt>
          <cx:pt idx="60">41.5</cx:pt>
          <cx:pt idx="61">14</cx:pt>
          <cx:pt idx="62">42</cx:pt>
          <cx:pt idx="63">53</cx:pt>
          <cx:pt idx="64">14</cx:pt>
          <cx:pt idx="65">19</cx:pt>
          <cx:pt idx="67">25</cx:pt>
          <cx:pt idx="68">7</cx:pt>
          <cx:pt idx="69">42</cx:pt>
          <cx:pt idx="70">18</cx:pt>
          <cx:pt idx="71">46</cx:pt>
          <cx:pt idx="72">33</cx:pt>
          <cx:pt idx="73">23.5</cx:pt>
          <cx:pt idx="76">33.816176470588232</cx:pt>
          <cx:pt idx="77">19.75</cx:pt>
          <cx:pt idx="78">36.5</cx:pt>
          <cx:pt idx="79">45</cx:pt>
          <cx:pt idx="80">36.5</cx:pt>
        </cx:lvl>
      </cx:numDim>
    </cx:data>
  </cx:chartData>
  <cx:chart>
    <cx:title pos="t" align="ctr" overlay="0"/>
    <cx:plotArea>
      <cx:plotAreaRegion>
        <cx:series layoutId="clusteredColumn" uniqueId="{13D4B77B-D4A9-43E7-8AB7-1CB677A0152D}">
          <cx:tx>
            <cx:txData>
              <cx:f>'2022-04-14T1932_Grades-MATH_256'!$U$1</cx:f>
              <cx:v>midterm 2 (1605762)</cx:v>
            </cx:txData>
          </cx:tx>
          <cx:dataId val="0"/>
          <cx:layoutPr>
            <cx:binning intervalClosed="r"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'2022-04-14T1932_Grades-MATH_256'!$T$2:$T$82</cx:f>
        <cx:lvl ptCount="81" formatCode="General">
          <cx:pt idx="0">60</cx:pt>
          <cx:pt idx="1">36</cx:pt>
          <cx:pt idx="2">40.5</cx:pt>
          <cx:pt idx="3">25</cx:pt>
          <cx:pt idx="4">26</cx:pt>
          <cx:pt idx="5">17</cx:pt>
          <cx:pt idx="6">57</cx:pt>
          <cx:pt idx="7">37</cx:pt>
          <cx:pt idx="8">38</cx:pt>
          <cx:pt idx="9">13</cx:pt>
          <cx:pt idx="10">53</cx:pt>
          <cx:pt idx="11">26.5</cx:pt>
          <cx:pt idx="12">9</cx:pt>
          <cx:pt idx="13">43</cx:pt>
          <cx:pt idx="14">45</cx:pt>
          <cx:pt idx="15">27</cx:pt>
          <cx:pt idx="16">56</cx:pt>
          <cx:pt idx="17">60</cx:pt>
          <cx:pt idx="18">56</cx:pt>
          <cx:pt idx="19">49</cx:pt>
          <cx:pt idx="20">55.5</cx:pt>
          <cx:pt idx="21">0</cx:pt>
          <cx:pt idx="22">28</cx:pt>
          <cx:pt idx="23">43</cx:pt>
          <cx:pt idx="24">44</cx:pt>
          <cx:pt idx="25">24</cx:pt>
          <cx:pt idx="26">42.5</cx:pt>
          <cx:pt idx="27">60</cx:pt>
          <cx:pt idx="28">51</cx:pt>
          <cx:pt idx="29">51</cx:pt>
          <cx:pt idx="30">10</cx:pt>
          <cx:pt idx="31">21</cx:pt>
          <cx:pt idx="32">47</cx:pt>
          <cx:pt idx="33">40</cx:pt>
          <cx:pt idx="34">19</cx:pt>
          <cx:pt idx="35">57.5</cx:pt>
          <cx:pt idx="36">60</cx:pt>
          <cx:pt idx="37">28</cx:pt>
          <cx:pt idx="38">15</cx:pt>
          <cx:pt idx="39">44.5</cx:pt>
          <cx:pt idx="40">21</cx:pt>
          <cx:pt idx="41">29</cx:pt>
          <cx:pt idx="42">47</cx:pt>
          <cx:pt idx="43">59.5</cx:pt>
          <cx:pt idx="44">28</cx:pt>
          <cx:pt idx="45">27</cx:pt>
          <cx:pt idx="46">22</cx:pt>
          <cx:pt idx="47">17</cx:pt>
          <cx:pt idx="48">21.5</cx:pt>
          <cx:pt idx="49">19</cx:pt>
          <cx:pt idx="50">43</cx:pt>
          <cx:pt idx="51">35</cx:pt>
          <cx:pt idx="52">5</cx:pt>
          <cx:pt idx="53">2</cx:pt>
          <cx:pt idx="54">35</cx:pt>
          <cx:pt idx="55">19</cx:pt>
          <cx:pt idx="56">22.5</cx:pt>
          <cx:pt idx="57">39</cx:pt>
          <cx:pt idx="58">56</cx:pt>
          <cx:pt idx="59">36</cx:pt>
          <cx:pt idx="60">33</cx:pt>
          <cx:pt idx="61">12</cx:pt>
          <cx:pt idx="62">35</cx:pt>
          <cx:pt idx="63">57</cx:pt>
          <cx:pt idx="64">22</cx:pt>
          <cx:pt idx="65">17</cx:pt>
          <cx:pt idx="66">17</cx:pt>
          <cx:pt idx="67">39</cx:pt>
          <cx:pt idx="68">19</cx:pt>
          <cx:pt idx="69">55</cx:pt>
          <cx:pt idx="70">26</cx:pt>
          <cx:pt idx="71">57</cx:pt>
          <cx:pt idx="72">45</cx:pt>
          <cx:pt idx="73">44</cx:pt>
          <cx:pt idx="76">34.472602739726028</cx:pt>
          <cx:pt idx="77">21.5</cx:pt>
          <cx:pt idx="78">35</cx:pt>
          <cx:pt idx="79">47</cx:pt>
          <cx:pt idx="80">35</cx:pt>
        </cx:lvl>
      </cx:numDim>
    </cx:data>
  </cx:chartData>
  <cx:chart>
    <cx:title pos="t" align="ctr" overlay="0"/>
    <cx:plotArea>
      <cx:plotAreaRegion>
        <cx:series layoutId="clusteredColumn" uniqueId="{09F92219-01A9-4945-B050-E78B8C5A1E8A}">
          <cx:tx>
            <cx:txData>
              <cx:f>'2022-04-14T1932_Grades-MATH_256'!$T$1</cx:f>
              <cx:v>Midterm 1 (1605761)</cx:v>
            </cx:txData>
          </cx:tx>
          <cx:dataId val="0"/>
          <cx:layoutPr>
            <cx:binning intervalClosed="r"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'2022-04-19T1454_Grades-MATH_256'!$CA$3:$CA$74</cx:f>
        <cx:lvl ptCount="72" formatCode="General">
          <cx:pt idx="0">99.640000000000001</cx:pt>
          <cx:pt idx="1">99.390000000000001</cx:pt>
          <cx:pt idx="2">99.299999999999997</cx:pt>
          <cx:pt idx="3">99.219999999999999</cx:pt>
          <cx:pt idx="4">98.269999999999996</cx:pt>
          <cx:pt idx="5">97.079999999999998</cx:pt>
          <cx:pt idx="6">95.019999999999996</cx:pt>
          <cx:pt idx="7">94.280000000000001</cx:pt>
          <cx:pt idx="8">92.159999999999997</cx:pt>
          <cx:pt idx="9">91.189999999999998</cx:pt>
          <cx:pt idx="10">90.980000000000004</cx:pt>
          <cx:pt idx="11">89.120000000000005</cx:pt>
          <cx:pt idx="12">88.299999999999997</cx:pt>
          <cx:pt idx="13">87.560000000000002</cx:pt>
          <cx:pt idx="14">86.700000000000003</cx:pt>
          <cx:pt idx="15">86.569999999999993</cx:pt>
          <cx:pt idx="16">84.760000000000005</cx:pt>
          <cx:pt idx="17">80.5</cx:pt>
          <cx:pt idx="18">79.870000000000005</cx:pt>
          <cx:pt idx="19">79.469999999999999</cx:pt>
          <cx:pt idx="20">78.890000000000001</cx:pt>
          <cx:pt idx="21">77.730000000000004</cx:pt>
          <cx:pt idx="22">76.909999999999997</cx:pt>
          <cx:pt idx="23">76.109999999999999</cx:pt>
          <cx:pt idx="24">74.650000000000006</cx:pt>
          <cx:pt idx="25">74.400000000000006</cx:pt>
          <cx:pt idx="26">72.629999999999995</cx:pt>
          <cx:pt idx="27">71.019999999999996</cx:pt>
          <cx:pt idx="28">70.579999999999998</cx:pt>
          <cx:pt idx="29">70.209999999999994</cx:pt>
          <cx:pt idx="30">68.049999999999997</cx:pt>
          <cx:pt idx="31">67.540000000000006</cx:pt>
          <cx:pt idx="32">67.269999999999996</cx:pt>
          <cx:pt idx="33">67.170000000000002</cx:pt>
          <cx:pt idx="34">64.180000000000007</cx:pt>
          <cx:pt idx="35">64.120000000000005</cx:pt>
          <cx:pt idx="36">64.019999999999996</cx:pt>
          <cx:pt idx="37">63.409999999999997</cx:pt>
          <cx:pt idx="38">63.380000000000003</cx:pt>
          <cx:pt idx="39">62.670000000000002</cx:pt>
          <cx:pt idx="40">62.329999999999998</cx:pt>
          <cx:pt idx="41">61.329999999999998</cx:pt>
          <cx:pt idx="42">61.200000000000003</cx:pt>
          <cx:pt idx="43">60.979999999999997</cx:pt>
          <cx:pt idx="44">60.759999999999998</cx:pt>
          <cx:pt idx="45">58.890000000000001</cx:pt>
          <cx:pt idx="46">58.399999999999999</cx:pt>
          <cx:pt idx="47">56.140000000000001</cx:pt>
          <cx:pt idx="48">54.829999999999998</cx:pt>
          <cx:pt idx="49">54.18</cx:pt>
          <cx:pt idx="50">53.68</cx:pt>
          <cx:pt idx="51">50.509999999999998</cx:pt>
          <cx:pt idx="52">50.25</cx:pt>
          <cx:pt idx="53">49.509999999999998</cx:pt>
          <cx:pt idx="54">49.170000000000002</cx:pt>
          <cx:pt idx="55">47.469999999999999</cx:pt>
          <cx:pt idx="56">47.380000000000003</cx:pt>
          <cx:pt idx="57">47.229999999999997</cx:pt>
          <cx:pt idx="58">47.049999999999997</cx:pt>
          <cx:pt idx="59">46.5</cx:pt>
          <cx:pt idx="60">46.07</cx:pt>
          <cx:pt idx="61">45.520000000000003</cx:pt>
          <cx:pt idx="62">44.82</cx:pt>
          <cx:pt idx="63">42.229999999999997</cx:pt>
          <cx:pt idx="64">41.350000000000001</cx:pt>
          <cx:pt idx="65">37.289999999999999</cx:pt>
          <cx:pt idx="66">36.670000000000002</cx:pt>
          <cx:pt idx="67">31.73</cx:pt>
          <cx:pt idx="68">28.68</cx:pt>
          <cx:pt idx="69">16.640000000000001</cx:pt>
          <cx:pt idx="70">10.789999999999999</cx:pt>
          <cx:pt idx="71">0</cx:pt>
        </cx:lvl>
      </cx:numDim>
    </cx:data>
  </cx:chartData>
  <cx:chart>
    <cx:title pos="t" align="ctr" overlay="0"/>
    <cx:plotArea>
      <cx:plotAreaRegion>
        <cx:series layoutId="clusteredColumn" uniqueId="{4F29DB39-1485-4A17-A244-EA80E5422CB2}">
          <cx:tx>
            <cx:txData>
              <cx:f>'2022-04-19T1454_Grades-MATH_256'!$CA$1:$CA$2</cx:f>
              <cx:v>Current Score (read only)</cx:v>
            </cx:txData>
          </cx:tx>
          <cx:dataId val="0"/>
          <cx:layoutPr>
            <cx:binning intervalClosed="r"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5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'2022-04-14T1932_Grades-MATH_256'!$U$2:$U$82</cx:f>
        <cx:lvl ptCount="81" formatCode="General">
          <cx:pt idx="0">60</cx:pt>
          <cx:pt idx="1">35</cx:pt>
          <cx:pt idx="2">34</cx:pt>
          <cx:pt idx="3">43</cx:pt>
          <cx:pt idx="4">13</cx:pt>
          <cx:pt idx="5">12</cx:pt>
          <cx:pt idx="6">59</cx:pt>
          <cx:pt idx="7">20</cx:pt>
          <cx:pt idx="8">43</cx:pt>
          <cx:pt idx="9">15</cx:pt>
          <cx:pt idx="10">54</cx:pt>
          <cx:pt idx="11">24</cx:pt>
          <cx:pt idx="12">1</cx:pt>
          <cx:pt idx="13">40</cx:pt>
          <cx:pt idx="14">40.5</cx:pt>
          <cx:pt idx="15">40</cx:pt>
          <cx:pt idx="16">52</cx:pt>
          <cx:pt idx="17">59</cx:pt>
          <cx:pt idx="18">47</cx:pt>
          <cx:pt idx="19">53</cx:pt>
          <cx:pt idx="20">57</cx:pt>
          <cx:pt idx="22">42</cx:pt>
          <cx:pt idx="23">45</cx:pt>
          <cx:pt idx="24">36</cx:pt>
          <cx:pt idx="25">11</cx:pt>
          <cx:pt idx="26">40</cx:pt>
          <cx:pt idx="27">59</cx:pt>
          <cx:pt idx="28">45</cx:pt>
          <cx:pt idx="29">47</cx:pt>
          <cx:pt idx="31">24</cx:pt>
          <cx:pt idx="32">40</cx:pt>
          <cx:pt idx="33">41</cx:pt>
          <cx:pt idx="34">2</cx:pt>
          <cx:pt idx="35">53</cx:pt>
          <cx:pt idx="36">58</cx:pt>
          <cx:pt idx="37">34</cx:pt>
          <cx:pt idx="38">17</cx:pt>
          <cx:pt idx="39">26</cx:pt>
          <cx:pt idx="40">10</cx:pt>
          <cx:pt idx="41">17</cx:pt>
          <cx:pt idx="42">53</cx:pt>
          <cx:pt idx="43">59</cx:pt>
          <cx:pt idx="44">30</cx:pt>
          <cx:pt idx="45">38</cx:pt>
          <cx:pt idx="46">37</cx:pt>
          <cx:pt idx="47">13</cx:pt>
          <cx:pt idx="48">30</cx:pt>
          <cx:pt idx="49">16</cx:pt>
          <cx:pt idx="50">28</cx:pt>
          <cx:pt idx="51">30</cx:pt>
          <cx:pt idx="54">28</cx:pt>
          <cx:pt idx="55">29</cx:pt>
          <cx:pt idx="56">4</cx:pt>
          <cx:pt idx="57">39</cx:pt>
          <cx:pt idx="58">59</cx:pt>
          <cx:pt idx="59">40</cx:pt>
          <cx:pt idx="60">41.5</cx:pt>
          <cx:pt idx="61">14</cx:pt>
          <cx:pt idx="62">42</cx:pt>
          <cx:pt idx="63">53</cx:pt>
          <cx:pt idx="64">14</cx:pt>
          <cx:pt idx="65">19</cx:pt>
          <cx:pt idx="67">25</cx:pt>
          <cx:pt idx="68">7</cx:pt>
          <cx:pt idx="69">42</cx:pt>
          <cx:pt idx="70">18</cx:pt>
          <cx:pt idx="71">46</cx:pt>
          <cx:pt idx="72">33</cx:pt>
          <cx:pt idx="73">23.5</cx:pt>
          <cx:pt idx="76">33.816176470588232</cx:pt>
          <cx:pt idx="77">19.75</cx:pt>
          <cx:pt idx="78">36.5</cx:pt>
          <cx:pt idx="79">45</cx:pt>
          <cx:pt idx="80">36.5</cx:pt>
        </cx:lvl>
      </cx:numDim>
    </cx:data>
  </cx:chartData>
  <cx:chart>
    <cx:title pos="t" align="ctr" overlay="0"/>
    <cx:plotArea>
      <cx:plotAreaRegion>
        <cx:series layoutId="clusteredColumn" uniqueId="{13D4B77B-D4A9-43E7-8AB7-1CB677A0152D}">
          <cx:tx>
            <cx:txData>
              <cx:f>'2022-04-14T1932_Grades-MATH_256'!$U$1</cx:f>
              <cx:v>midterm 2 (1605762)</cx:v>
            </cx:txData>
          </cx:tx>
          <cx:dataId val="0"/>
          <cx:layoutPr>
            <cx:binning intervalClosed="r"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6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'2022-04-14T1932_Grades-MATH_256'!$T$2:$T$82</cx:f>
        <cx:lvl ptCount="81" formatCode="General">
          <cx:pt idx="0">60</cx:pt>
          <cx:pt idx="1">36</cx:pt>
          <cx:pt idx="2">40.5</cx:pt>
          <cx:pt idx="3">25</cx:pt>
          <cx:pt idx="4">26</cx:pt>
          <cx:pt idx="5">17</cx:pt>
          <cx:pt idx="6">57</cx:pt>
          <cx:pt idx="7">37</cx:pt>
          <cx:pt idx="8">38</cx:pt>
          <cx:pt idx="9">13</cx:pt>
          <cx:pt idx="10">53</cx:pt>
          <cx:pt idx="11">26.5</cx:pt>
          <cx:pt idx="12">9</cx:pt>
          <cx:pt idx="13">43</cx:pt>
          <cx:pt idx="14">45</cx:pt>
          <cx:pt idx="15">27</cx:pt>
          <cx:pt idx="16">56</cx:pt>
          <cx:pt idx="17">60</cx:pt>
          <cx:pt idx="18">56</cx:pt>
          <cx:pt idx="19">49</cx:pt>
          <cx:pt idx="20">55.5</cx:pt>
          <cx:pt idx="21">0</cx:pt>
          <cx:pt idx="22">28</cx:pt>
          <cx:pt idx="23">43</cx:pt>
          <cx:pt idx="24">44</cx:pt>
          <cx:pt idx="25">24</cx:pt>
          <cx:pt idx="26">42.5</cx:pt>
          <cx:pt idx="27">60</cx:pt>
          <cx:pt idx="28">51</cx:pt>
          <cx:pt idx="29">51</cx:pt>
          <cx:pt idx="30">10</cx:pt>
          <cx:pt idx="31">21</cx:pt>
          <cx:pt idx="32">47</cx:pt>
          <cx:pt idx="33">40</cx:pt>
          <cx:pt idx="34">19</cx:pt>
          <cx:pt idx="35">57.5</cx:pt>
          <cx:pt idx="36">60</cx:pt>
          <cx:pt idx="37">28</cx:pt>
          <cx:pt idx="38">15</cx:pt>
          <cx:pt idx="39">44.5</cx:pt>
          <cx:pt idx="40">21</cx:pt>
          <cx:pt idx="41">29</cx:pt>
          <cx:pt idx="42">47</cx:pt>
          <cx:pt idx="43">59.5</cx:pt>
          <cx:pt idx="44">28</cx:pt>
          <cx:pt idx="45">27</cx:pt>
          <cx:pt idx="46">22</cx:pt>
          <cx:pt idx="47">17</cx:pt>
          <cx:pt idx="48">21.5</cx:pt>
          <cx:pt idx="49">19</cx:pt>
          <cx:pt idx="50">43</cx:pt>
          <cx:pt idx="51">35</cx:pt>
          <cx:pt idx="52">5</cx:pt>
          <cx:pt idx="53">2</cx:pt>
          <cx:pt idx="54">35</cx:pt>
          <cx:pt idx="55">19</cx:pt>
          <cx:pt idx="56">22.5</cx:pt>
          <cx:pt idx="57">39</cx:pt>
          <cx:pt idx="58">56</cx:pt>
          <cx:pt idx="59">36</cx:pt>
          <cx:pt idx="60">33</cx:pt>
          <cx:pt idx="61">12</cx:pt>
          <cx:pt idx="62">35</cx:pt>
          <cx:pt idx="63">57</cx:pt>
          <cx:pt idx="64">22</cx:pt>
          <cx:pt idx="65">17</cx:pt>
          <cx:pt idx="66">17</cx:pt>
          <cx:pt idx="67">39</cx:pt>
          <cx:pt idx="68">19</cx:pt>
          <cx:pt idx="69">55</cx:pt>
          <cx:pt idx="70">26</cx:pt>
          <cx:pt idx="71">57</cx:pt>
          <cx:pt idx="72">45</cx:pt>
          <cx:pt idx="73">44</cx:pt>
          <cx:pt idx="76">34.472602739726028</cx:pt>
          <cx:pt idx="77">21.5</cx:pt>
          <cx:pt idx="78">35</cx:pt>
          <cx:pt idx="79">47</cx:pt>
          <cx:pt idx="80">35</cx:pt>
        </cx:lvl>
      </cx:numDim>
    </cx:data>
  </cx:chartData>
  <cx:chart>
    <cx:title pos="t" align="ctr" overlay="0"/>
    <cx:plotArea>
      <cx:plotAreaRegion>
        <cx:series layoutId="clusteredColumn" uniqueId="{09F92219-01A9-4945-B050-E78B8C5A1E8A}">
          <cx:tx>
            <cx:txData>
              <cx:f>'2022-04-14T1932_Grades-MATH_256'!$T$1</cx:f>
              <cx:v>Midterm 1 (1605761)</cx:v>
            </cx:txData>
          </cx:tx>
          <cx:dataId val="0"/>
          <cx:layoutPr>
            <cx:binning intervalClosed="r"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D01CC-82EC-9556-C559-B659A8F9F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44E8F8-B88A-4C20-6C4B-27468AE7F3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D0F26-F0AA-F336-50C9-7DF026F10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32F5-BCC1-44F0-AEE4-BD83583A05D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17037-C9FF-F4AF-1414-7F4BF122C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B42A7-F547-9B74-6749-6A97471E7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E430-3896-4D36-BDCA-6A96E7A6D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89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56991-C572-0094-9C85-EC7205B44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DA1FA-C60E-87C3-B1FB-A2D3A7AB48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B6BC2-50A0-8EB8-5517-8543E6FF6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32F5-BCC1-44F0-AEE4-BD83583A05D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7D6F22-82D4-5A5F-9E84-BF0D6A960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88556-16D7-F86C-1BB3-6BEBA9287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E430-3896-4D36-BDCA-6A96E7A6D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6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3151BA-68CF-3872-C246-7947FD4879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FC9583-51B2-FD07-54D7-5D9C38B03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4DD07-2261-3468-D9BF-074375432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32F5-BCC1-44F0-AEE4-BD83583A05D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B3F09-D8ED-A2B4-34CC-BE94C186C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CA756-3F5A-1DE8-A719-B219C2572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E430-3896-4D36-BDCA-6A96E7A6D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25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1" indent="0" algn="ctr">
              <a:buNone/>
              <a:defRPr sz="2000"/>
            </a:lvl2pPr>
            <a:lvl3pPr marL="914422" indent="0" algn="ctr">
              <a:buNone/>
              <a:defRPr sz="1800"/>
            </a:lvl3pPr>
            <a:lvl4pPr marL="1371633" indent="0" algn="ctr">
              <a:buNone/>
              <a:defRPr sz="1600"/>
            </a:lvl4pPr>
            <a:lvl5pPr marL="1828844" indent="0" algn="ctr">
              <a:buNone/>
              <a:defRPr sz="1600"/>
            </a:lvl5pPr>
            <a:lvl6pPr marL="2286055" indent="0" algn="ctr">
              <a:buNone/>
              <a:defRPr sz="1600"/>
            </a:lvl6pPr>
            <a:lvl7pPr marL="2743266" indent="0" algn="ctr">
              <a:buNone/>
              <a:defRPr sz="1600"/>
            </a:lvl7pPr>
            <a:lvl8pPr marL="3200476" indent="0" algn="ctr">
              <a:buNone/>
              <a:defRPr sz="1600"/>
            </a:lvl8pPr>
            <a:lvl9pPr marL="3657687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163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3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14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24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2" indent="0">
              <a:buNone/>
              <a:defRPr sz="1800" b="1"/>
            </a:lvl3pPr>
            <a:lvl4pPr marL="1371633" indent="0">
              <a:buNone/>
              <a:defRPr sz="1600" b="1"/>
            </a:lvl4pPr>
            <a:lvl5pPr marL="1828844" indent="0">
              <a:buNone/>
              <a:defRPr sz="1600" b="1"/>
            </a:lvl5pPr>
            <a:lvl6pPr marL="2286055" indent="0">
              <a:buNone/>
              <a:defRPr sz="1600" b="1"/>
            </a:lvl6pPr>
            <a:lvl7pPr marL="2743266" indent="0">
              <a:buNone/>
              <a:defRPr sz="1600" b="1"/>
            </a:lvl7pPr>
            <a:lvl8pPr marL="3200476" indent="0">
              <a:buNone/>
              <a:defRPr sz="1600" b="1"/>
            </a:lvl8pPr>
            <a:lvl9pPr marL="365768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2" indent="0">
              <a:buNone/>
              <a:defRPr sz="1800" b="1"/>
            </a:lvl3pPr>
            <a:lvl4pPr marL="1371633" indent="0">
              <a:buNone/>
              <a:defRPr sz="1600" b="1"/>
            </a:lvl4pPr>
            <a:lvl5pPr marL="1828844" indent="0">
              <a:buNone/>
              <a:defRPr sz="1600" b="1"/>
            </a:lvl5pPr>
            <a:lvl6pPr marL="2286055" indent="0">
              <a:buNone/>
              <a:defRPr sz="1600" b="1"/>
            </a:lvl6pPr>
            <a:lvl7pPr marL="2743266" indent="0">
              <a:buNone/>
              <a:defRPr sz="1600" b="1"/>
            </a:lvl7pPr>
            <a:lvl8pPr marL="3200476" indent="0">
              <a:buNone/>
              <a:defRPr sz="1600" b="1"/>
            </a:lvl8pPr>
            <a:lvl9pPr marL="365768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03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7764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881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0"/>
            </a:lvl2pPr>
            <a:lvl3pPr marL="914422" indent="0">
              <a:buNone/>
              <a:defRPr sz="1200"/>
            </a:lvl3pPr>
            <a:lvl4pPr marL="1371633" indent="0">
              <a:buNone/>
              <a:defRPr sz="1000"/>
            </a:lvl4pPr>
            <a:lvl5pPr marL="1828844" indent="0">
              <a:buNone/>
              <a:defRPr sz="1000"/>
            </a:lvl5pPr>
            <a:lvl6pPr marL="2286055" indent="0">
              <a:buNone/>
              <a:defRPr sz="1000"/>
            </a:lvl6pPr>
            <a:lvl7pPr marL="2743266" indent="0">
              <a:buNone/>
              <a:defRPr sz="1000"/>
            </a:lvl7pPr>
            <a:lvl8pPr marL="3200476" indent="0">
              <a:buNone/>
              <a:defRPr sz="1000"/>
            </a:lvl8pPr>
            <a:lvl9pPr marL="3657687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392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3823-102C-F183-2780-EE3468715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BEF39-D90D-7356-63FA-0DBE41CEE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41032-EF51-333A-69E9-33F02A235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32F5-BCC1-44F0-AEE4-BD83583A05D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FB1A5-9626-C6E2-71E6-AC716572C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97C405-A40E-7914-5A53-8B74390E6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E430-3896-4D36-BDCA-6A96E7A6D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6931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2" indent="0">
              <a:buNone/>
              <a:defRPr sz="2400"/>
            </a:lvl3pPr>
            <a:lvl4pPr marL="1371633" indent="0">
              <a:buNone/>
              <a:defRPr sz="2000"/>
            </a:lvl4pPr>
            <a:lvl5pPr marL="1828844" indent="0">
              <a:buNone/>
              <a:defRPr sz="2000"/>
            </a:lvl5pPr>
            <a:lvl6pPr marL="2286055" indent="0">
              <a:buNone/>
              <a:defRPr sz="2000"/>
            </a:lvl6pPr>
            <a:lvl7pPr marL="2743266" indent="0">
              <a:buNone/>
              <a:defRPr sz="2000"/>
            </a:lvl7pPr>
            <a:lvl8pPr marL="3200476" indent="0">
              <a:buNone/>
              <a:defRPr sz="2000"/>
            </a:lvl8pPr>
            <a:lvl9pPr marL="3657687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0"/>
            </a:lvl2pPr>
            <a:lvl3pPr marL="914422" indent="0">
              <a:buNone/>
              <a:defRPr sz="1200"/>
            </a:lvl3pPr>
            <a:lvl4pPr marL="1371633" indent="0">
              <a:buNone/>
              <a:defRPr sz="1000"/>
            </a:lvl4pPr>
            <a:lvl5pPr marL="1828844" indent="0">
              <a:buNone/>
              <a:defRPr sz="1000"/>
            </a:lvl5pPr>
            <a:lvl6pPr marL="2286055" indent="0">
              <a:buNone/>
              <a:defRPr sz="1000"/>
            </a:lvl6pPr>
            <a:lvl7pPr marL="2743266" indent="0">
              <a:buNone/>
              <a:defRPr sz="1000"/>
            </a:lvl7pPr>
            <a:lvl8pPr marL="3200476" indent="0">
              <a:buNone/>
              <a:defRPr sz="1000"/>
            </a:lvl8pPr>
            <a:lvl9pPr marL="3657687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745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25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2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4F5C2-7BEB-5D9D-AE13-1DABD9620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9A671C-3232-7152-7F57-42F9B9CC2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30A55-435C-0D91-7FDB-5B3BE81D4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32F5-BCC1-44F0-AEE4-BD83583A05D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DC0DF-FE1B-D783-17FA-86B222214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9C818-12DB-4C7F-A460-3838414C3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E430-3896-4D36-BDCA-6A96E7A6D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71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666-F4BC-D1B2-9B25-C2AA5D812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BC56E-3CCA-674B-6D52-EB500A8736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C74064-A23D-5C76-24BF-4354C7B2F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62DD84-2B71-3126-83EB-9FF51769D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32F5-BCC1-44F0-AEE4-BD83583A05D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FFB090-D397-9DA7-C4F9-5918C0488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F0018A-A505-3566-B51D-192D999CD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E430-3896-4D36-BDCA-6A96E7A6D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07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D613-B55A-20F6-CA7D-5E4722DA0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E90315-9C3D-E83E-B1BE-D9C848D13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AAB2D-D7C7-199B-ECA1-AAAFAEBAD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14B0A4-E871-5BA8-492C-D0A7D21307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6EC29E-06FE-ACEC-E26C-FB9FC16F76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82514A-B537-5A3A-61D0-57D9B6CFC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32F5-BCC1-44F0-AEE4-BD83583A05D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F3FB8B-3814-037A-BF1D-4BB41150A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3735B2-50CF-3FE9-1000-F57D72DCC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E430-3896-4D36-BDCA-6A96E7A6D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594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F612E-8031-0279-721C-5665B5451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1CCBC-30AF-4B91-70BD-4476FC76B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32F5-BCC1-44F0-AEE4-BD83583A05D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75E9C-0931-15E1-1B81-3231606BD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079C01-DD64-8B11-C194-F3566975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E430-3896-4D36-BDCA-6A96E7A6D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B39FBC-8FB7-9ECE-CFF5-ECC565C0D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32F5-BCC1-44F0-AEE4-BD83583A05D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791C9B-B696-B2C5-3101-DF3AE45EF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0111C-A1B1-54E0-6A17-DCE16E0DA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E430-3896-4D36-BDCA-6A96E7A6D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352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D9DBB-E8CB-BB1C-A1ED-CB26E7324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E7322-CE8D-4AE8-47CA-9834B4DF6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F2B414-C78E-E401-F443-FAAFDA8DD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4BD4D-C3A1-B1AA-6222-307227DB9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32F5-BCC1-44F0-AEE4-BD83583A05D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99D239-A447-2DB1-D227-E77A027EB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9BB71-43AC-8802-3B22-3859E5291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E430-3896-4D36-BDCA-6A96E7A6D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50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E2D65-63D6-09C4-44E3-70FC087E2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543F2B-7037-2F39-317F-196B8DFED2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972CAF-002D-F0E8-B6EF-F7E8907C63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7FBE6D-8B45-2068-3EB3-9523BCCEF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32F5-BCC1-44F0-AEE4-BD83583A05D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0A7712-BB2A-837D-63A1-73073B57B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94B16E-A682-EA69-334A-4BB9FA6AB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E430-3896-4D36-BDCA-6A96E7A6D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41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5B0C75-E0DB-4787-BD5B-DBEE9DE25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AA793F-5111-873A-3ECE-6D5E1420A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586D5-232B-19B1-2697-A7CF1BC803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B32F5-BCC1-44F0-AEE4-BD83583A05D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D49EF-B35E-B91A-0F38-105CA80202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09968-8F09-5CB5-FD25-B155195518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AE430-3896-4D36-BDCA-6A96E7A6D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5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64C68-6F9B-40C9-8A3A-0FA7AAD92F7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911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22" rtl="0" eaLnBrk="1" latinLnBrk="0" hangingPunct="1">
        <a:lnSpc>
          <a:spcPct val="90000"/>
        </a:lnSpc>
        <a:spcBef>
          <a:spcPct val="0"/>
        </a:spcBef>
        <a:buNone/>
        <a:defRPr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6" indent="-228605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7" indent="-228605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39" indent="-228605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49" indent="-228605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0" indent="-228605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1" indent="-228605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2" indent="-228605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3" indent="-228605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2" algn="l" defTabSz="9144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3" algn="l" defTabSz="9144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4" algn="l" defTabSz="9144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5" algn="l" defTabSz="9144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6" algn="l" defTabSz="9144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76" algn="l" defTabSz="9144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87" algn="l" defTabSz="9144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4/relationships/chartEx" Target="../charts/chartEx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microsoft.com/office/2014/relationships/chartEx" Target="../charts/chartEx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14/relationships/chartEx" Target="../charts/chartEx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microsoft.com/office/2014/relationships/chartEx" Target="../charts/chartEx5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png"/><Relationship Id="rId4" Type="http://schemas.microsoft.com/office/2014/relationships/chartEx" Target="../charts/chartEx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2" name="Chart 1">
                <a:extLst>
                  <a:ext uri="{FF2B5EF4-FFF2-40B4-BE49-F238E27FC236}">
                    <a16:creationId xmlns:a16="http://schemas.microsoft.com/office/drawing/2014/main" id="{E870E595-65E1-4CE9-B89D-290B45C2D317}"/>
                  </a:ext>
                </a:extLst>
              </p:cNvPr>
              <p:cNvGraphicFramePr/>
              <p:nvPr/>
            </p:nvGraphicFramePr>
            <p:xfrm>
              <a:off x="1369459" y="120422"/>
              <a:ext cx="9007523" cy="608128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2" name="Chart 1">
                <a:extLst>
                  <a:ext uri="{FF2B5EF4-FFF2-40B4-BE49-F238E27FC236}">
                    <a16:creationId xmlns:a16="http://schemas.microsoft.com/office/drawing/2014/main" id="{E870E595-65E1-4CE9-B89D-290B45C2D3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69459" y="120422"/>
                <a:ext cx="9007523" cy="6081282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2D44BB7-49B6-497F-AC54-469C616C20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8835" y="6294905"/>
            <a:ext cx="9774331" cy="5630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1A3807B-4BB6-4EBB-9E39-1BF794C8170A}"/>
              </a:ext>
            </a:extLst>
          </p:cNvPr>
          <p:cNvSpPr txBox="1"/>
          <p:nvPr/>
        </p:nvSpPr>
        <p:spPr>
          <a:xfrm>
            <a:off x="911858" y="3922854"/>
            <a:ext cx="3499804" cy="825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88" dirty="0"/>
              <a:t>Mostly ignore first column as it includes</a:t>
            </a:r>
          </a:p>
          <a:p>
            <a:r>
              <a:rPr lang="en-US" sz="1588" dirty="0"/>
              <a:t>Test student and other grade(s) not part</a:t>
            </a:r>
          </a:p>
          <a:p>
            <a:r>
              <a:rPr lang="en-US" sz="1588" dirty="0"/>
              <a:t>of final calculation.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8B05FD-8346-4871-878B-DD5C7DC94966}"/>
              </a:ext>
            </a:extLst>
          </p:cNvPr>
          <p:cNvSpPr txBox="1"/>
          <p:nvPr/>
        </p:nvSpPr>
        <p:spPr>
          <a:xfrm>
            <a:off x="10244519" y="4004324"/>
            <a:ext cx="1035623" cy="1558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88" dirty="0"/>
              <a:t>Excel can’t do math, highest grade is </a:t>
            </a:r>
          </a:p>
          <a:p>
            <a:r>
              <a:rPr lang="en-US" sz="1588" dirty="0"/>
              <a:t>  &lt; 100%</a:t>
            </a:r>
          </a:p>
        </p:txBody>
      </p:sp>
    </p:spTree>
    <p:extLst>
      <p:ext uri="{BB962C8B-B14F-4D97-AF65-F5344CB8AC3E}">
        <p14:creationId xmlns:p14="http://schemas.microsoft.com/office/powerpoint/2010/main" val="2272627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2" name="Chart 1">
                <a:extLst>
                  <a:ext uri="{FF2B5EF4-FFF2-40B4-BE49-F238E27FC236}">
                    <a16:creationId xmlns:a16="http://schemas.microsoft.com/office/drawing/2014/main" id="{B9B43B03-4229-4459-87FB-33D6764D1D18}"/>
                  </a:ext>
                </a:extLst>
              </p:cNvPr>
              <p:cNvGraphicFramePr/>
              <p:nvPr/>
            </p:nvGraphicFramePr>
            <p:xfrm>
              <a:off x="3794180" y="3201588"/>
              <a:ext cx="5103291" cy="343229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2" name="Chart 1">
                <a:extLst>
                  <a:ext uri="{FF2B5EF4-FFF2-40B4-BE49-F238E27FC236}">
                    <a16:creationId xmlns:a16="http://schemas.microsoft.com/office/drawing/2014/main" id="{B9B43B03-4229-4459-87FB-33D6764D1D1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94180" y="3201588"/>
                <a:ext cx="5103291" cy="34322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3" name="Chart 2">
                <a:extLst>
                  <a:ext uri="{FF2B5EF4-FFF2-40B4-BE49-F238E27FC236}">
                    <a16:creationId xmlns:a16="http://schemas.microsoft.com/office/drawing/2014/main" id="{0B841F51-9501-40CF-91E8-002802FAD9AF}"/>
                  </a:ext>
                </a:extLst>
              </p:cNvPr>
              <p:cNvGraphicFramePr/>
              <p:nvPr/>
            </p:nvGraphicFramePr>
            <p:xfrm>
              <a:off x="3794180" y="193795"/>
              <a:ext cx="5103291" cy="308952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3" name="Chart 2">
                <a:extLst>
                  <a:ext uri="{FF2B5EF4-FFF2-40B4-BE49-F238E27FC236}">
                    <a16:creationId xmlns:a16="http://schemas.microsoft.com/office/drawing/2014/main" id="{0B841F51-9501-40CF-91E8-002802FAD9A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94180" y="193795"/>
                <a:ext cx="5103291" cy="3089528"/>
              </a:xfrm>
              <a:prstGeom prst="rect">
                <a:avLst/>
              </a:prstGeom>
            </p:spPr>
          </p:pic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F8DF6F01-61DE-4C38-B986-460B28AB7165}"/>
              </a:ext>
            </a:extLst>
          </p:cNvPr>
          <p:cNvSpPr txBox="1"/>
          <p:nvPr/>
        </p:nvSpPr>
        <p:spPr>
          <a:xfrm>
            <a:off x="1456765" y="1837765"/>
            <a:ext cx="1035733" cy="30256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18" dirty="0"/>
              <a:t>Exam  1</a:t>
            </a:r>
          </a:p>
          <a:p>
            <a:endParaRPr lang="en-US" sz="2118" dirty="0"/>
          </a:p>
          <a:p>
            <a:endParaRPr lang="en-US" sz="2118" dirty="0"/>
          </a:p>
          <a:p>
            <a:endParaRPr lang="en-US" sz="2118" dirty="0"/>
          </a:p>
          <a:p>
            <a:endParaRPr lang="en-US" sz="2118" dirty="0"/>
          </a:p>
          <a:p>
            <a:endParaRPr lang="en-US" sz="2118" dirty="0"/>
          </a:p>
          <a:p>
            <a:endParaRPr lang="en-US" sz="2118" dirty="0"/>
          </a:p>
          <a:p>
            <a:endParaRPr lang="en-US" sz="2118" dirty="0"/>
          </a:p>
          <a:p>
            <a:r>
              <a:rPr lang="en-US" sz="2118" dirty="0"/>
              <a:t>Exam 2</a:t>
            </a:r>
          </a:p>
        </p:txBody>
      </p:sp>
    </p:spTree>
    <p:extLst>
      <p:ext uri="{BB962C8B-B14F-4D97-AF65-F5344CB8AC3E}">
        <p14:creationId xmlns:p14="http://schemas.microsoft.com/office/powerpoint/2010/main" val="2071346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2" name="Chart 1">
                <a:extLst>
                  <a:ext uri="{FF2B5EF4-FFF2-40B4-BE49-F238E27FC236}">
                    <a16:creationId xmlns:a16="http://schemas.microsoft.com/office/drawing/2014/main" id="{E870E595-65E1-4CE9-B89D-290B45C2D317}"/>
                  </a:ext>
                </a:extLst>
              </p:cNvPr>
              <p:cNvGraphicFramePr/>
              <p:nvPr/>
            </p:nvGraphicFramePr>
            <p:xfrm>
              <a:off x="1369459" y="120422"/>
              <a:ext cx="9007523" cy="608128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2" name="Chart 1">
                <a:extLst>
                  <a:ext uri="{FF2B5EF4-FFF2-40B4-BE49-F238E27FC236}">
                    <a16:creationId xmlns:a16="http://schemas.microsoft.com/office/drawing/2014/main" id="{E870E595-65E1-4CE9-B89D-290B45C2D3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69459" y="120422"/>
                <a:ext cx="9007523" cy="6081282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2D44BB7-49B6-497F-AC54-469C616C20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8835" y="6294905"/>
            <a:ext cx="9774331" cy="5630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1A3807B-4BB6-4EBB-9E39-1BF794C8170A}"/>
              </a:ext>
            </a:extLst>
          </p:cNvPr>
          <p:cNvSpPr txBox="1"/>
          <p:nvPr/>
        </p:nvSpPr>
        <p:spPr>
          <a:xfrm>
            <a:off x="911858" y="3922854"/>
            <a:ext cx="3499804" cy="825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03433"/>
            <a:r>
              <a:rPr lang="en-US" sz="1588" dirty="0">
                <a:solidFill>
                  <a:prstClr val="white"/>
                </a:solidFill>
                <a:latin typeface="Calibri" panose="020F0502020204030204"/>
              </a:rPr>
              <a:t>Mostly ignore first column as it includes</a:t>
            </a:r>
          </a:p>
          <a:p>
            <a:pPr defTabSz="403433"/>
            <a:r>
              <a:rPr lang="en-US" sz="1588" dirty="0">
                <a:solidFill>
                  <a:prstClr val="white"/>
                </a:solidFill>
                <a:latin typeface="Calibri" panose="020F0502020204030204"/>
              </a:rPr>
              <a:t>Test student and other grade(s) not part</a:t>
            </a:r>
          </a:p>
          <a:p>
            <a:pPr defTabSz="403433"/>
            <a:r>
              <a:rPr lang="en-US" sz="1588" dirty="0">
                <a:solidFill>
                  <a:prstClr val="white"/>
                </a:solidFill>
                <a:latin typeface="Calibri" panose="020F0502020204030204"/>
              </a:rPr>
              <a:t>of final calculation.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8B05FD-8346-4871-878B-DD5C7DC94966}"/>
              </a:ext>
            </a:extLst>
          </p:cNvPr>
          <p:cNvSpPr txBox="1"/>
          <p:nvPr/>
        </p:nvSpPr>
        <p:spPr>
          <a:xfrm>
            <a:off x="10244519" y="4004324"/>
            <a:ext cx="1035623" cy="1558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03433"/>
            <a:r>
              <a:rPr lang="en-US" sz="1588" dirty="0">
                <a:solidFill>
                  <a:prstClr val="white"/>
                </a:solidFill>
                <a:latin typeface="Calibri" panose="020F0502020204030204"/>
              </a:rPr>
              <a:t>Excel can’t do math, highest grade is </a:t>
            </a:r>
          </a:p>
          <a:p>
            <a:pPr defTabSz="403433"/>
            <a:r>
              <a:rPr lang="en-US" sz="1588" dirty="0">
                <a:solidFill>
                  <a:prstClr val="white"/>
                </a:solidFill>
                <a:latin typeface="Calibri" panose="020F0502020204030204"/>
              </a:rPr>
              <a:t>  &lt; 100%</a:t>
            </a:r>
          </a:p>
        </p:txBody>
      </p:sp>
    </p:spTree>
    <p:extLst>
      <p:ext uri="{BB962C8B-B14F-4D97-AF65-F5344CB8AC3E}">
        <p14:creationId xmlns:p14="http://schemas.microsoft.com/office/powerpoint/2010/main" val="2222297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2" name="Chart 1">
                <a:extLst>
                  <a:ext uri="{FF2B5EF4-FFF2-40B4-BE49-F238E27FC236}">
                    <a16:creationId xmlns:a16="http://schemas.microsoft.com/office/drawing/2014/main" id="{B9B43B03-4229-4459-87FB-33D6764D1D18}"/>
                  </a:ext>
                </a:extLst>
              </p:cNvPr>
              <p:cNvGraphicFramePr/>
              <p:nvPr/>
            </p:nvGraphicFramePr>
            <p:xfrm>
              <a:off x="3794180" y="3201588"/>
              <a:ext cx="5103291" cy="343229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2" name="Chart 1">
                <a:extLst>
                  <a:ext uri="{FF2B5EF4-FFF2-40B4-BE49-F238E27FC236}">
                    <a16:creationId xmlns:a16="http://schemas.microsoft.com/office/drawing/2014/main" id="{B9B43B03-4229-4459-87FB-33D6764D1D1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94180" y="3201588"/>
                <a:ext cx="5103291" cy="34322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3" name="Chart 2">
                <a:extLst>
                  <a:ext uri="{FF2B5EF4-FFF2-40B4-BE49-F238E27FC236}">
                    <a16:creationId xmlns:a16="http://schemas.microsoft.com/office/drawing/2014/main" id="{0B841F51-9501-40CF-91E8-002802FAD9AF}"/>
                  </a:ext>
                </a:extLst>
              </p:cNvPr>
              <p:cNvGraphicFramePr/>
              <p:nvPr/>
            </p:nvGraphicFramePr>
            <p:xfrm>
              <a:off x="3794180" y="193795"/>
              <a:ext cx="5103291" cy="308952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3" name="Chart 2">
                <a:extLst>
                  <a:ext uri="{FF2B5EF4-FFF2-40B4-BE49-F238E27FC236}">
                    <a16:creationId xmlns:a16="http://schemas.microsoft.com/office/drawing/2014/main" id="{0B841F51-9501-40CF-91E8-002802FAD9A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94180" y="193795"/>
                <a:ext cx="5103291" cy="3089528"/>
              </a:xfrm>
              <a:prstGeom prst="rect">
                <a:avLst/>
              </a:prstGeom>
            </p:spPr>
          </p:pic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F8DF6F01-61DE-4C38-B986-460B28AB7165}"/>
              </a:ext>
            </a:extLst>
          </p:cNvPr>
          <p:cNvSpPr txBox="1"/>
          <p:nvPr/>
        </p:nvSpPr>
        <p:spPr>
          <a:xfrm>
            <a:off x="1456765" y="1837765"/>
            <a:ext cx="1035733" cy="30256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03433"/>
            <a:r>
              <a:rPr lang="en-US" sz="2118" dirty="0">
                <a:solidFill>
                  <a:prstClr val="white"/>
                </a:solidFill>
                <a:latin typeface="Calibri" panose="020F0502020204030204"/>
              </a:rPr>
              <a:t>Exam  1</a:t>
            </a:r>
          </a:p>
          <a:p>
            <a:pPr defTabSz="403433"/>
            <a:endParaRPr lang="en-US" sz="2118" dirty="0">
              <a:solidFill>
                <a:prstClr val="white"/>
              </a:solidFill>
              <a:latin typeface="Calibri" panose="020F0502020204030204"/>
            </a:endParaRPr>
          </a:p>
          <a:p>
            <a:pPr defTabSz="403433"/>
            <a:endParaRPr lang="en-US" sz="2118" dirty="0">
              <a:solidFill>
                <a:prstClr val="white"/>
              </a:solidFill>
              <a:latin typeface="Calibri" panose="020F0502020204030204"/>
            </a:endParaRPr>
          </a:p>
          <a:p>
            <a:pPr defTabSz="403433"/>
            <a:endParaRPr lang="en-US" sz="2118" dirty="0">
              <a:solidFill>
                <a:prstClr val="white"/>
              </a:solidFill>
              <a:latin typeface="Calibri" panose="020F0502020204030204"/>
            </a:endParaRPr>
          </a:p>
          <a:p>
            <a:pPr defTabSz="403433"/>
            <a:endParaRPr lang="en-US" sz="2118" dirty="0">
              <a:solidFill>
                <a:prstClr val="white"/>
              </a:solidFill>
              <a:latin typeface="Calibri" panose="020F0502020204030204"/>
            </a:endParaRPr>
          </a:p>
          <a:p>
            <a:pPr defTabSz="403433"/>
            <a:endParaRPr lang="en-US" sz="2118" dirty="0">
              <a:solidFill>
                <a:prstClr val="white"/>
              </a:solidFill>
              <a:latin typeface="Calibri" panose="020F0502020204030204"/>
            </a:endParaRPr>
          </a:p>
          <a:p>
            <a:pPr defTabSz="403433"/>
            <a:endParaRPr lang="en-US" sz="2118" dirty="0">
              <a:solidFill>
                <a:prstClr val="white"/>
              </a:solidFill>
              <a:latin typeface="Calibri" panose="020F0502020204030204"/>
            </a:endParaRPr>
          </a:p>
          <a:p>
            <a:pPr defTabSz="403433"/>
            <a:endParaRPr lang="en-US" sz="2118" dirty="0">
              <a:solidFill>
                <a:prstClr val="white"/>
              </a:solidFill>
              <a:latin typeface="Calibri" panose="020F0502020204030204"/>
            </a:endParaRPr>
          </a:p>
          <a:p>
            <a:pPr defTabSz="403433"/>
            <a:r>
              <a:rPr lang="en-US" sz="2118" dirty="0">
                <a:solidFill>
                  <a:prstClr val="white"/>
                </a:solidFill>
                <a:latin typeface="Calibri" panose="020F0502020204030204"/>
              </a:rPr>
              <a:t>Exam 2</a:t>
            </a:r>
          </a:p>
        </p:txBody>
      </p:sp>
    </p:spTree>
    <p:extLst>
      <p:ext uri="{BB962C8B-B14F-4D97-AF65-F5344CB8AC3E}">
        <p14:creationId xmlns:p14="http://schemas.microsoft.com/office/powerpoint/2010/main" val="4001284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C2DFFD"/>
      </a:hlink>
      <a:folHlink>
        <a:srgbClr val="D7B5C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Darcy, Isabel K</dc:creator>
  <cp:lastModifiedBy>Darcy, Isabel K</cp:lastModifiedBy>
  <cp:revision>1</cp:revision>
  <dcterms:created xsi:type="dcterms:W3CDTF">2022-11-14T16:50:10Z</dcterms:created>
  <dcterms:modified xsi:type="dcterms:W3CDTF">2022-11-14T16:50:46Z</dcterms:modified>
</cp:coreProperties>
</file>