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7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09" autoAdjust="0"/>
    <p:restoredTop sz="94660"/>
  </p:normalViewPr>
  <p:slideViewPr>
    <p:cSldViewPr snapToGrid="0">
      <p:cViewPr varScale="1">
        <p:scale>
          <a:sx n="59" d="100"/>
          <a:sy n="59" d="100"/>
        </p:scale>
        <p:origin x="60"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48E7-3296-5C95-FBC3-401B68E648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1011A8-6B95-D578-E03A-6D5066F89E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40ACDE-8CEA-8166-1C56-1F19C9EC5190}"/>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DE01AFA3-9636-04D7-F677-7FDA7766A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CC656-20B8-6CCB-45BF-8502E177F91F}"/>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410905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4B6A-E1B3-ECEB-8673-DADCD4A3E4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135557-ECC9-4189-1D59-B63151C859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0386D-53C1-9EEC-01EA-9B1163609245}"/>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A20EEDE4-FEE0-9A22-0D4B-15CA7784B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1394F-10CE-2E07-4695-A76631956A68}"/>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96659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90CC88-36F5-0311-20D4-2DD5AA10C2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3DEFCD-50A8-E774-CA49-7744946FAD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26664-DFBD-CD86-E1FA-8AE28C0DA8B8}"/>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12ED3DF9-B92B-6875-B43A-33B5B8FC34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F3B8C-EDD4-3A92-8DAF-3B37F20FB113}"/>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173687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524DB-0878-05E6-01F0-EA6DFAE882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417BAC-4031-0014-9ADD-A005E3B54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57C96B-AA2F-F70D-C44D-31D89AD7E877}"/>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E6C34A13-800F-FD1D-AF63-1F8E3B6C1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AD166-1ECD-161F-F956-9873070BEAAB}"/>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4124694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0DF07-3310-B800-FF1A-20D510A140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4A04D1-013F-D77B-5B42-810AF3323A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91AD57-DAA0-3FE4-06F5-18E39180B619}"/>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0530703B-1A08-43F3-7682-14977023D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3B273C-0C93-2517-0AB6-9008F0239B09}"/>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133087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8675-F8B8-9BCB-B282-6F5FA650B5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A0F9DB-74A9-113E-F591-855F4B5BF4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D6BA9C-0550-578E-3B64-A0278756E1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100E08-88D0-2C7C-50B5-A1B5AE04C2B0}"/>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6" name="Footer Placeholder 5">
            <a:extLst>
              <a:ext uri="{FF2B5EF4-FFF2-40B4-BE49-F238E27FC236}">
                <a16:creationId xmlns:a16="http://schemas.microsoft.com/office/drawing/2014/main" id="{6EA8F993-B691-4C9C-A52E-6A195A5650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DCAE0C-A8C6-3D89-F07E-188CB860B10E}"/>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2396020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1168-AE9B-A00E-70B2-0DEB846027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FE240B-54FE-45CF-D194-C7C6F5FF44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9C7CB8-D17E-9FBD-CE2E-C73923B3A3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F88C74-049E-AB76-34FC-9B773861DB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77FFA9-6652-60A2-2E64-5F274A3AFB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5391AD-2BBD-1C0C-697C-0CC6D788FD52}"/>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8" name="Footer Placeholder 7">
            <a:extLst>
              <a:ext uri="{FF2B5EF4-FFF2-40B4-BE49-F238E27FC236}">
                <a16:creationId xmlns:a16="http://schemas.microsoft.com/office/drawing/2014/main" id="{3910D3F4-EB8C-DAC8-791E-D00C3ED6A4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FEBCD3-A579-CBBE-07F8-C735E32DDCB3}"/>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221435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5F5F1-A87D-F71F-3D75-43CC644A81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7E1573-A210-341D-BA58-B851F319FBDF}"/>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4" name="Footer Placeholder 3">
            <a:extLst>
              <a:ext uri="{FF2B5EF4-FFF2-40B4-BE49-F238E27FC236}">
                <a16:creationId xmlns:a16="http://schemas.microsoft.com/office/drawing/2014/main" id="{09458A9D-6B4C-1271-01E0-375F5D0705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745E11-AB7D-14EB-478A-C727210044F1}"/>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187870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1E6A6-7D58-9385-4B11-FBF11E68549C}"/>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3" name="Footer Placeholder 2">
            <a:extLst>
              <a:ext uri="{FF2B5EF4-FFF2-40B4-BE49-F238E27FC236}">
                <a16:creationId xmlns:a16="http://schemas.microsoft.com/office/drawing/2014/main" id="{5035DE9D-C242-EC46-7F97-AE95E372A7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73A095-4C29-2C7A-FEAC-11EA40013B84}"/>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169210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3A862-2942-1E2D-648D-46333AEAB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2BF21A-6182-7376-9A40-DC3173F8D5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2EF6AF-7EDE-6EEE-CC6A-4E0F60B0FA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ADCEB-A96D-ED2B-B802-36064BAA9BC5}"/>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6" name="Footer Placeholder 5">
            <a:extLst>
              <a:ext uri="{FF2B5EF4-FFF2-40B4-BE49-F238E27FC236}">
                <a16:creationId xmlns:a16="http://schemas.microsoft.com/office/drawing/2014/main" id="{53A7BB48-C256-0878-8327-8BA160829C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C1F5C3-1F4C-AFFD-D59F-09553AE9D817}"/>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137293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6E9F-E3BC-2042-DEC0-74E1422BA1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C86474-7E08-C70F-0FDF-72B0D5E1A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D89F0D-AEDE-DCE4-0FE3-3700BAE55E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60FE55-C2C2-67D7-00F6-45725B8578DE}"/>
              </a:ext>
            </a:extLst>
          </p:cNvPr>
          <p:cNvSpPr>
            <a:spLocks noGrp="1"/>
          </p:cNvSpPr>
          <p:nvPr>
            <p:ph type="dt" sz="half" idx="10"/>
          </p:nvPr>
        </p:nvSpPr>
        <p:spPr/>
        <p:txBody>
          <a:bodyPr/>
          <a:lstStyle/>
          <a:p>
            <a:fld id="{6FED6F83-6CFC-4704-B660-D72DB339E3E9}" type="datetimeFigureOut">
              <a:rPr lang="en-US" smtClean="0"/>
              <a:t>10/13/2022</a:t>
            </a:fld>
            <a:endParaRPr lang="en-US"/>
          </a:p>
        </p:txBody>
      </p:sp>
      <p:sp>
        <p:nvSpPr>
          <p:cNvPr id="6" name="Footer Placeholder 5">
            <a:extLst>
              <a:ext uri="{FF2B5EF4-FFF2-40B4-BE49-F238E27FC236}">
                <a16:creationId xmlns:a16="http://schemas.microsoft.com/office/drawing/2014/main" id="{917D8ED2-4D31-9F54-0943-B6D24B550D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886352-5236-42F9-720F-843E1E1CAAFA}"/>
              </a:ext>
            </a:extLst>
          </p:cNvPr>
          <p:cNvSpPr>
            <a:spLocks noGrp="1"/>
          </p:cNvSpPr>
          <p:nvPr>
            <p:ph type="sldNum" sz="quarter" idx="12"/>
          </p:nvPr>
        </p:nvSpPr>
        <p:spPr/>
        <p:txBody>
          <a:bodyPr/>
          <a:lstStyle/>
          <a:p>
            <a:fld id="{E181DFB5-EAEE-45E0-97C7-E49F734F4C44}" type="slidenum">
              <a:rPr lang="en-US" smtClean="0"/>
              <a:t>‹#›</a:t>
            </a:fld>
            <a:endParaRPr lang="en-US"/>
          </a:p>
        </p:txBody>
      </p:sp>
    </p:spTree>
    <p:extLst>
      <p:ext uri="{BB962C8B-B14F-4D97-AF65-F5344CB8AC3E}">
        <p14:creationId xmlns:p14="http://schemas.microsoft.com/office/powerpoint/2010/main" val="413766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F81C26-8052-DFD4-4405-6F6A77BDFE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C11081-F5F0-4511-0507-8618AD025D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59338-75BF-0533-EFBD-D866A8D067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D6F83-6CFC-4704-B660-D72DB339E3E9}" type="datetimeFigureOut">
              <a:rPr lang="en-US" smtClean="0"/>
              <a:t>10/13/2022</a:t>
            </a:fld>
            <a:endParaRPr lang="en-US"/>
          </a:p>
        </p:txBody>
      </p:sp>
      <p:sp>
        <p:nvSpPr>
          <p:cNvPr id="5" name="Footer Placeholder 4">
            <a:extLst>
              <a:ext uri="{FF2B5EF4-FFF2-40B4-BE49-F238E27FC236}">
                <a16:creationId xmlns:a16="http://schemas.microsoft.com/office/drawing/2014/main" id="{904FC202-82CC-27BA-D86B-F2230DDB6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021B64-7DD3-419E-5009-2488D1562C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1DFB5-EAEE-45E0-97C7-E49F734F4C44}" type="slidenum">
              <a:rPr lang="en-US" smtClean="0"/>
              <a:t>‹#›</a:t>
            </a:fld>
            <a:endParaRPr lang="en-US"/>
          </a:p>
        </p:txBody>
      </p:sp>
    </p:spTree>
    <p:extLst>
      <p:ext uri="{BB962C8B-B14F-4D97-AF65-F5344CB8AC3E}">
        <p14:creationId xmlns:p14="http://schemas.microsoft.com/office/powerpoint/2010/main" val="2944800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FE25EC-51D8-5177-BE81-888EFB557ED3}"/>
              </a:ext>
            </a:extLst>
          </p:cNvPr>
          <p:cNvPicPr>
            <a:picLocks noChangeAspect="1"/>
          </p:cNvPicPr>
          <p:nvPr/>
        </p:nvPicPr>
        <p:blipFill>
          <a:blip r:embed="rId2"/>
          <a:stretch>
            <a:fillRect/>
          </a:stretch>
        </p:blipFill>
        <p:spPr>
          <a:xfrm>
            <a:off x="432026" y="1488552"/>
            <a:ext cx="10391775" cy="4086225"/>
          </a:xfrm>
          <a:prstGeom prst="rect">
            <a:avLst/>
          </a:prstGeom>
        </p:spPr>
      </p:pic>
    </p:spTree>
    <p:extLst>
      <p:ext uri="{BB962C8B-B14F-4D97-AF65-F5344CB8AC3E}">
        <p14:creationId xmlns:p14="http://schemas.microsoft.com/office/powerpoint/2010/main" val="246955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3253F414-C3D8-CF32-163F-0B0451D3DC28}"/>
              </a:ext>
            </a:extLst>
          </p:cNvPr>
          <p:cNvGrpSpPr/>
          <p:nvPr/>
        </p:nvGrpSpPr>
        <p:grpSpPr>
          <a:xfrm>
            <a:off x="3868480" y="567716"/>
            <a:ext cx="4738067" cy="3514427"/>
            <a:chOff x="7294782" y="862444"/>
            <a:chExt cx="4738067" cy="3514427"/>
          </a:xfrm>
        </p:grpSpPr>
        <p:pic>
          <p:nvPicPr>
            <p:cNvPr id="9" name="Picture 8">
              <a:extLst>
                <a:ext uri="{FF2B5EF4-FFF2-40B4-BE49-F238E27FC236}">
                  <a16:creationId xmlns:a16="http://schemas.microsoft.com/office/drawing/2014/main" id="{B9DD1ADA-CED8-628C-3391-7DC5F7682C9B}"/>
                </a:ext>
              </a:extLst>
            </p:cNvPr>
            <p:cNvPicPr>
              <a:picLocks noChangeAspect="1"/>
            </p:cNvPicPr>
            <p:nvPr/>
          </p:nvPicPr>
          <p:blipFill>
            <a:blip r:embed="rId2"/>
            <a:stretch>
              <a:fillRect/>
            </a:stretch>
          </p:blipFill>
          <p:spPr>
            <a:xfrm>
              <a:off x="7294782" y="1816551"/>
              <a:ext cx="4738067" cy="2560320"/>
            </a:xfrm>
            <a:prstGeom prst="rect">
              <a:avLst/>
            </a:prstGeom>
            <a:ln>
              <a:solidFill>
                <a:srgbClr val="0070C0"/>
              </a:solidFill>
            </a:ln>
          </p:spPr>
        </p:pic>
        <p:sp>
          <p:nvSpPr>
            <p:cNvPr id="2" name="TextBox 1">
              <a:extLst>
                <a:ext uri="{FF2B5EF4-FFF2-40B4-BE49-F238E27FC236}">
                  <a16:creationId xmlns:a16="http://schemas.microsoft.com/office/drawing/2014/main" id="{9F3860BA-1478-933C-4174-8B768D25CE42}"/>
                </a:ext>
              </a:extLst>
            </p:cNvPr>
            <p:cNvSpPr txBox="1"/>
            <p:nvPr/>
          </p:nvSpPr>
          <p:spPr>
            <a:xfrm>
              <a:off x="7294782" y="862444"/>
              <a:ext cx="4694427" cy="954107"/>
            </a:xfrm>
            <a:prstGeom prst="rect">
              <a:avLst/>
            </a:prstGeom>
            <a:noFill/>
            <a:ln>
              <a:solidFill>
                <a:srgbClr val="00B050"/>
              </a:solidFill>
            </a:ln>
          </p:spPr>
          <p:txBody>
            <a:bodyPr wrap="none" rtlCol="0">
              <a:spAutoFit/>
            </a:bodyPr>
            <a:lstStyle/>
            <a:p>
              <a:r>
                <a:rPr lang="en-US" sz="2800" dirty="0"/>
                <a:t>  Exam 1            Current Grade   </a:t>
              </a:r>
            </a:p>
            <a:p>
              <a:r>
                <a:rPr lang="en-US" sz="2800" dirty="0"/>
                <a:t>(out of 50)         (out of 100%)</a:t>
              </a:r>
            </a:p>
          </p:txBody>
        </p:sp>
        <p:cxnSp>
          <p:nvCxnSpPr>
            <p:cNvPr id="4" name="Straight Connector 3">
              <a:extLst>
                <a:ext uri="{FF2B5EF4-FFF2-40B4-BE49-F238E27FC236}">
                  <a16:creationId xmlns:a16="http://schemas.microsoft.com/office/drawing/2014/main" id="{F63B3341-895B-B96E-1760-14BB8B8F211F}"/>
                </a:ext>
              </a:extLst>
            </p:cNvPr>
            <p:cNvCxnSpPr>
              <a:cxnSpLocks/>
            </p:cNvCxnSpPr>
            <p:nvPr/>
          </p:nvCxnSpPr>
          <p:spPr>
            <a:xfrm>
              <a:off x="8904511" y="915214"/>
              <a:ext cx="0" cy="3461657"/>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7A7F76FE-629C-E394-B6A3-6719EB9A8402}"/>
              </a:ext>
            </a:extLst>
          </p:cNvPr>
          <p:cNvSpPr txBox="1"/>
          <p:nvPr/>
        </p:nvSpPr>
        <p:spPr>
          <a:xfrm>
            <a:off x="283029" y="5057488"/>
            <a:ext cx="11908971" cy="1569660"/>
          </a:xfrm>
          <a:prstGeom prst="rect">
            <a:avLst/>
          </a:prstGeom>
          <a:solidFill>
            <a:srgbClr val="FF3737"/>
          </a:solidFill>
        </p:spPr>
        <p:txBody>
          <a:bodyPr wrap="square" rtlCol="0">
            <a:spAutoFit/>
          </a:bodyPr>
          <a:lstStyle/>
          <a:p>
            <a:r>
              <a:rPr lang="en-US" sz="2400" b="1" dirty="0"/>
              <a:t>Warning: </a:t>
            </a:r>
            <a:r>
              <a:rPr lang="en-US" sz="2400" dirty="0"/>
              <a:t>ICON is currently calculating </a:t>
            </a:r>
            <a:r>
              <a:rPr lang="en-US" sz="2400" b="1" dirty="0"/>
              <a:t>Current Grade incorrectly </a:t>
            </a:r>
            <a:r>
              <a:rPr lang="en-US" sz="2400" dirty="0"/>
              <a:t>for some sections.  Thus a few current grades are higher than they should be.  Thus the actual statistic for Current Grade would be lower than that stated in the table above.  But the change is likely not significant for most of the above.                                  </a:t>
            </a:r>
            <a:r>
              <a:rPr lang="en-US" sz="2400" b="1" dirty="0"/>
              <a:t>Exam 1 statistics are correct</a:t>
            </a:r>
            <a:r>
              <a:rPr lang="en-US" sz="2400" dirty="0"/>
              <a:t>.</a:t>
            </a:r>
          </a:p>
        </p:txBody>
      </p:sp>
      <p:cxnSp>
        <p:nvCxnSpPr>
          <p:cNvPr id="8" name="Straight Arrow Connector 7">
            <a:extLst>
              <a:ext uri="{FF2B5EF4-FFF2-40B4-BE49-F238E27FC236}">
                <a16:creationId xmlns:a16="http://schemas.microsoft.com/office/drawing/2014/main" id="{863B29B8-4836-3A76-4421-BE8D44108B62}"/>
              </a:ext>
            </a:extLst>
          </p:cNvPr>
          <p:cNvCxnSpPr>
            <a:cxnSpLocks/>
            <a:endCxn id="9" idx="2"/>
          </p:cNvCxnSpPr>
          <p:nvPr/>
        </p:nvCxnSpPr>
        <p:spPr>
          <a:xfrm flipV="1">
            <a:off x="6237514" y="4082143"/>
            <a:ext cx="0" cy="97534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02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8CEE021-A4A7-D97E-FD80-D6DAC27F5982}"/>
              </a:ext>
            </a:extLst>
          </p:cNvPr>
          <p:cNvPicPr>
            <a:picLocks noChangeAspect="1"/>
          </p:cNvPicPr>
          <p:nvPr/>
        </p:nvPicPr>
        <p:blipFill>
          <a:blip r:embed="rId2"/>
          <a:stretch>
            <a:fillRect/>
          </a:stretch>
        </p:blipFill>
        <p:spPr>
          <a:xfrm>
            <a:off x="1082013" y="109008"/>
            <a:ext cx="9076179" cy="3606983"/>
          </a:xfrm>
          <a:prstGeom prst="rect">
            <a:avLst/>
          </a:prstGeom>
        </p:spPr>
      </p:pic>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B5DD56B1-7E2E-44F0-9435-11B2368042E1}"/>
                  </a:ext>
                </a:extLst>
              </p:cNvPr>
              <p:cNvSpPr txBox="1"/>
              <p:nvPr/>
            </p:nvSpPr>
            <p:spPr>
              <a:xfrm>
                <a:off x="315686" y="3222171"/>
                <a:ext cx="4604657" cy="3359061"/>
              </a:xfrm>
              <a:prstGeom prst="rect">
                <a:avLst/>
              </a:prstGeom>
              <a:noFill/>
            </p:spPr>
            <p:txBody>
              <a:bodyPr wrap="square" rtlCol="0">
                <a:spAutoFit/>
              </a:bodyPr>
              <a:lstStyle/>
              <a:p>
                <a:r>
                  <a:rPr lang="en-US" sz="2400" dirty="0"/>
                  <a:t>Current Grade estimation:</a:t>
                </a:r>
              </a:p>
              <a:p>
                <a:endParaRPr lang="en-US" sz="1200" dirty="0"/>
              </a:p>
              <a:p>
                <a:pPr>
                  <a:lnSpc>
                    <a:spcPct val="150000"/>
                  </a:lnSpc>
                </a:pPr>
                <a:r>
                  <a:rPr lang="en-US" sz="2400" b="1" dirty="0">
                    <a:solidFill>
                      <a:srgbClr val="7030A0"/>
                    </a:solidFill>
                  </a:rPr>
                  <a:t>A, A-  </a:t>
                </a:r>
                <a14:m>
                  <m:oMath xmlns:m="http://schemas.openxmlformats.org/officeDocument/2006/math">
                    <m:r>
                      <a:rPr lang="en-US" sz="2400" b="1" i="1" smtClean="0">
                        <a:solidFill>
                          <a:srgbClr val="7030A0"/>
                        </a:solidFill>
                        <a:latin typeface="Cambria Math" panose="02040503050406030204" pitchFamily="18" charset="0"/>
                        <a:ea typeface="Cambria Math" panose="02040503050406030204" pitchFamily="18" charset="0"/>
                      </a:rPr>
                      <m:t>≥ </m:t>
                    </m:r>
                  </m:oMath>
                </a14:m>
                <a:r>
                  <a:rPr lang="en-US" sz="2400" b="1" dirty="0">
                    <a:solidFill>
                      <a:srgbClr val="7030A0"/>
                    </a:solidFill>
                  </a:rPr>
                  <a:t>90</a:t>
                </a:r>
              </a:p>
              <a:p>
                <a:pPr>
                  <a:lnSpc>
                    <a:spcPct val="150000"/>
                  </a:lnSpc>
                </a:pPr>
                <a:r>
                  <a:rPr lang="en-US" sz="2400" b="1" dirty="0">
                    <a:solidFill>
                      <a:schemeClr val="accent2">
                        <a:lumMod val="50000"/>
                      </a:schemeClr>
                    </a:solidFill>
                  </a:rPr>
                  <a:t>B+, B, B- </a:t>
                </a:r>
                <a14:m>
                  <m:oMath xmlns:m="http://schemas.openxmlformats.org/officeDocument/2006/math">
                    <m:r>
                      <a:rPr lang="en-US" sz="2400" b="1" i="1" smtClean="0">
                        <a:solidFill>
                          <a:schemeClr val="accent2">
                            <a:lumMod val="50000"/>
                          </a:schemeClr>
                        </a:solidFill>
                        <a:latin typeface="Cambria Math" panose="02040503050406030204" pitchFamily="18" charset="0"/>
                        <a:ea typeface="Cambria Math" panose="02040503050406030204" pitchFamily="18" charset="0"/>
                      </a:rPr>
                      <m:t>≥</m:t>
                    </m:r>
                  </m:oMath>
                </a14:m>
                <a:r>
                  <a:rPr lang="en-US" sz="2400" b="1" dirty="0">
                    <a:solidFill>
                      <a:schemeClr val="accent2">
                        <a:lumMod val="50000"/>
                      </a:schemeClr>
                    </a:solidFill>
                  </a:rPr>
                  <a:t> 80</a:t>
                </a:r>
              </a:p>
              <a:p>
                <a:pPr>
                  <a:lnSpc>
                    <a:spcPct val="150000"/>
                  </a:lnSpc>
                </a:pPr>
                <a:r>
                  <a:rPr lang="en-US" sz="2400" b="1" dirty="0">
                    <a:solidFill>
                      <a:srgbClr val="7030A0"/>
                    </a:solidFill>
                  </a:rPr>
                  <a:t>C+, C, C- </a:t>
                </a:r>
                <a14:m>
                  <m:oMath xmlns:m="http://schemas.openxmlformats.org/officeDocument/2006/math">
                    <m:r>
                      <a:rPr lang="en-US" sz="2400" b="1" i="1" smtClean="0">
                        <a:solidFill>
                          <a:srgbClr val="7030A0"/>
                        </a:solidFill>
                        <a:latin typeface="Cambria Math" panose="02040503050406030204" pitchFamily="18" charset="0"/>
                        <a:ea typeface="Cambria Math" panose="02040503050406030204" pitchFamily="18" charset="0"/>
                      </a:rPr>
                      <m:t>≥</m:t>
                    </m:r>
                  </m:oMath>
                </a14:m>
                <a:r>
                  <a:rPr lang="en-US" sz="2400" b="1" dirty="0">
                    <a:solidFill>
                      <a:srgbClr val="7030A0"/>
                    </a:solidFill>
                  </a:rPr>
                  <a:t> 60</a:t>
                </a:r>
              </a:p>
              <a:p>
                <a:pPr>
                  <a:lnSpc>
                    <a:spcPct val="150000"/>
                  </a:lnSpc>
                </a:pPr>
                <a:r>
                  <a:rPr lang="en-US" sz="2400" b="1" dirty="0">
                    <a:solidFill>
                      <a:schemeClr val="accent2">
                        <a:lumMod val="50000"/>
                      </a:schemeClr>
                    </a:solidFill>
                  </a:rPr>
                  <a:t>D </a:t>
                </a:r>
                <a14:m>
                  <m:oMath xmlns:m="http://schemas.openxmlformats.org/officeDocument/2006/math">
                    <m:r>
                      <a:rPr lang="en-US" sz="2400" b="1" i="1" smtClean="0">
                        <a:solidFill>
                          <a:schemeClr val="accent2">
                            <a:lumMod val="50000"/>
                          </a:schemeClr>
                        </a:solidFill>
                        <a:latin typeface="Cambria Math" panose="02040503050406030204" pitchFamily="18" charset="0"/>
                        <a:ea typeface="Cambria Math" panose="02040503050406030204" pitchFamily="18" charset="0"/>
                      </a:rPr>
                      <m:t>≥ </m:t>
                    </m:r>
                  </m:oMath>
                </a14:m>
                <a:r>
                  <a:rPr lang="en-US" sz="2400" b="1" dirty="0">
                    <a:solidFill>
                      <a:schemeClr val="accent2">
                        <a:lumMod val="50000"/>
                      </a:schemeClr>
                    </a:solidFill>
                  </a:rPr>
                  <a:t>45</a:t>
                </a:r>
              </a:p>
              <a:p>
                <a:pPr>
                  <a:lnSpc>
                    <a:spcPct val="150000"/>
                  </a:lnSpc>
                </a:pPr>
                <a:r>
                  <a:rPr lang="en-US" sz="2400" b="1" dirty="0">
                    <a:solidFill>
                      <a:srgbClr val="7030A0"/>
                    </a:solidFill>
                  </a:rPr>
                  <a:t>F &lt; 44</a:t>
                </a:r>
              </a:p>
            </p:txBody>
          </p:sp>
        </mc:Choice>
        <mc:Fallback>
          <p:sp>
            <p:nvSpPr>
              <p:cNvPr id="2" name="TextBox 1">
                <a:extLst>
                  <a:ext uri="{FF2B5EF4-FFF2-40B4-BE49-F238E27FC236}">
                    <a16:creationId xmlns:a16="http://schemas.microsoft.com/office/drawing/2014/main" id="{B5DD56B1-7E2E-44F0-9435-11B2368042E1}"/>
                  </a:ext>
                </a:extLst>
              </p:cNvPr>
              <p:cNvSpPr txBox="1">
                <a:spLocks noRot="1" noChangeAspect="1" noMove="1" noResize="1" noEditPoints="1" noAdjustHandles="1" noChangeArrowheads="1" noChangeShapeType="1" noTextEdit="1"/>
              </p:cNvSpPr>
              <p:nvPr/>
            </p:nvSpPr>
            <p:spPr>
              <a:xfrm>
                <a:off x="315686" y="3222171"/>
                <a:ext cx="4604657" cy="3359061"/>
              </a:xfrm>
              <a:prstGeom prst="rect">
                <a:avLst/>
              </a:prstGeom>
              <a:blipFill>
                <a:blip r:embed="rId3"/>
                <a:stretch>
                  <a:fillRect l="-2119" t="-1452" b="-3267"/>
                </a:stretch>
              </a:blipFill>
            </p:spPr>
            <p:txBody>
              <a:bodyPr/>
              <a:lstStyle/>
              <a:p>
                <a:r>
                  <a:rPr lang="en-US">
                    <a:noFill/>
                  </a:rPr>
                  <a:t> </a:t>
                </a:r>
              </a:p>
            </p:txBody>
          </p:sp>
        </mc:Fallback>
      </mc:AlternateContent>
    </p:spTree>
    <p:extLst>
      <p:ext uri="{BB962C8B-B14F-4D97-AF65-F5344CB8AC3E}">
        <p14:creationId xmlns:p14="http://schemas.microsoft.com/office/powerpoint/2010/main" val="147566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TotalTime>
  <Words>106</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Cambria Math</vt:lpstr>
      <vt:lpstr>Office Theme</vt:lpstr>
      <vt:lpstr>PowerPoint Presentation</vt:lpstr>
      <vt:lpstr>PowerPoint Presentation</vt:lpstr>
      <vt:lpstr>PowerPoint Presentation</vt:lpstr>
    </vt:vector>
  </TitlesOfParts>
  <Company>The 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Darcy, Isabel K</dc:creator>
  <cp:lastModifiedBy>Darcy, Isabel K</cp:lastModifiedBy>
  <cp:revision>12</cp:revision>
  <dcterms:created xsi:type="dcterms:W3CDTF">2022-10-08T23:19:33Z</dcterms:created>
  <dcterms:modified xsi:type="dcterms:W3CDTF">2022-10-14T05:36:16Z</dcterms:modified>
</cp:coreProperties>
</file>