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808" r:id="rId2"/>
    <p:sldId id="809" r:id="rId3"/>
    <p:sldId id="864" r:id="rId4"/>
    <p:sldId id="807" r:id="rId5"/>
    <p:sldId id="713" r:id="rId6"/>
    <p:sldId id="871" r:id="rId7"/>
    <p:sldId id="863" r:id="rId8"/>
    <p:sldId id="865" r:id="rId9"/>
    <p:sldId id="869" r:id="rId10"/>
    <p:sldId id="805" r:id="rId11"/>
    <p:sldId id="766" r:id="rId12"/>
    <p:sldId id="866" r:id="rId13"/>
    <p:sldId id="867" r:id="rId14"/>
    <p:sldId id="868" r:id="rId15"/>
    <p:sldId id="781" r:id="rId16"/>
    <p:sldId id="806" r:id="rId17"/>
    <p:sldId id="799" r:id="rId18"/>
    <p:sldId id="414" r:id="rId19"/>
    <p:sldId id="415" r:id="rId20"/>
    <p:sldId id="416" r:id="rId21"/>
    <p:sldId id="860" r:id="rId22"/>
    <p:sldId id="763" r:id="rId23"/>
    <p:sldId id="738" r:id="rId24"/>
    <p:sldId id="749" r:id="rId25"/>
  </p:sldIdLst>
  <p:sldSz cx="11887200" cy="77724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7AFFFE"/>
    <a:srgbClr val="FF4BD0"/>
    <a:srgbClr val="FFB7B7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0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tutorial.math.lamar.edu/Classes/DE/Vibrations.aspx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DAFEA-47A7-32C3-D3FA-B029B600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66" y="314116"/>
            <a:ext cx="10921364" cy="356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418B8-D325-6C4A-EBDB-912B07C4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17" y="4212966"/>
            <a:ext cx="849038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60C1C-A5FE-CFAA-6F53-634AA9BF0427}"/>
              </a:ext>
            </a:extLst>
          </p:cNvPr>
          <p:cNvGrpSpPr/>
          <p:nvPr/>
        </p:nvGrpSpPr>
        <p:grpSpPr>
          <a:xfrm>
            <a:off x="290627" y="1119005"/>
            <a:ext cx="1285536" cy="731520"/>
            <a:chOff x="112827" y="848495"/>
            <a:chExt cx="1285536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98CD86-556C-71E7-7CE8-2E8160356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AEFC8-429B-FF61-B082-DF7D810BC626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D4A52-CD88-818A-05D2-E7CE1006B03C}"/>
              </a:ext>
            </a:extLst>
          </p:cNvPr>
          <p:cNvGrpSpPr/>
          <p:nvPr/>
        </p:nvGrpSpPr>
        <p:grpSpPr>
          <a:xfrm>
            <a:off x="278895" y="2612584"/>
            <a:ext cx="1429228" cy="731520"/>
            <a:chOff x="112827" y="848495"/>
            <a:chExt cx="1429228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582EA-BF56-5A44-FB84-8B940C7E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237F-8FEF-2920-6FDF-9B922A87C5A5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3591C-E2B1-DB0F-3E3C-3AA79B16AE71}"/>
              </a:ext>
            </a:extLst>
          </p:cNvPr>
          <p:cNvGrpSpPr/>
          <p:nvPr/>
        </p:nvGrpSpPr>
        <p:grpSpPr>
          <a:xfrm>
            <a:off x="215294" y="4907494"/>
            <a:ext cx="1629861" cy="731520"/>
            <a:chOff x="112827" y="848495"/>
            <a:chExt cx="1629861" cy="7315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C73987-9792-A77C-2171-D3AB0B61E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575C-BB1F-916B-CB52-75CF9FCA17F3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5523D3-19B0-D899-7226-7DC36615121D}"/>
              </a:ext>
            </a:extLst>
          </p:cNvPr>
          <p:cNvGrpSpPr/>
          <p:nvPr/>
        </p:nvGrpSpPr>
        <p:grpSpPr>
          <a:xfrm>
            <a:off x="193425" y="66741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880B532-4CF6-7B69-1E53-701B8BA1F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C183E-7E41-9ACB-8E91-B90979441688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>
            <a:cxnSpLocks/>
          </p:cNvCxnSpPr>
          <p:nvPr/>
        </p:nvCxnSpPr>
        <p:spPr>
          <a:xfrm>
            <a:off x="25400" y="5748327"/>
            <a:ext cx="117130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>
            <a:cxnSpLocks/>
          </p:cNvCxnSpPr>
          <p:nvPr/>
        </p:nvCxnSpPr>
        <p:spPr>
          <a:xfrm>
            <a:off x="25400" y="3847718"/>
            <a:ext cx="116866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Over-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7DC30-9249-192F-65AB-97827C3632CA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95713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51A6D-F54A-ADBB-C48F-3C1AC1C567E4}"/>
              </a:ext>
            </a:extLst>
          </p:cNvPr>
          <p:cNvSpPr txBox="1"/>
          <p:nvPr/>
        </p:nvSpPr>
        <p:spPr>
          <a:xfrm>
            <a:off x="7264758" y="63509"/>
            <a:ext cx="44736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51A6D-F54A-ADBB-C48F-3C1AC1C567E4}"/>
              </a:ext>
            </a:extLst>
          </p:cNvPr>
          <p:cNvSpPr txBox="1"/>
          <p:nvPr/>
        </p:nvSpPr>
        <p:spPr>
          <a:xfrm>
            <a:off x="7264758" y="63509"/>
            <a:ext cx="44736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Non-Homogeneous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2077E-6C93-617F-4E7C-C6B53FE1CE74}"/>
              </a:ext>
            </a:extLst>
          </p:cNvPr>
          <p:cNvSpPr/>
          <p:nvPr/>
        </p:nvSpPr>
        <p:spPr>
          <a:xfrm>
            <a:off x="80010" y="3749040"/>
            <a:ext cx="11532689" cy="2510537"/>
          </a:xfrm>
          <a:prstGeom prst="rect">
            <a:avLst/>
          </a:prstGeom>
          <a:noFill/>
          <a:ln w="76200">
            <a:solidFill>
              <a:srgbClr val="7A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DBAB88-C3E2-C8D7-75A9-742F4610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06" y="3806810"/>
            <a:ext cx="1416123" cy="577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0F3E4D-D6B2-19C9-51E2-2321E4009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483" y="3886200"/>
            <a:ext cx="2286117" cy="425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15F432-BC81-4DAE-D973-84EAEC691671}"/>
              </a:ext>
            </a:extLst>
          </p:cNvPr>
          <p:cNvSpPr txBox="1"/>
          <p:nvPr/>
        </p:nvSpPr>
        <p:spPr>
          <a:xfrm>
            <a:off x="2153852" y="3845690"/>
            <a:ext cx="6130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  then                                     is the </a:t>
            </a:r>
            <a:r>
              <a:rPr lang="en-US" sz="2400" b="1" dirty="0">
                <a:solidFill>
                  <a:srgbClr val="7AFFFE"/>
                </a:solidFill>
              </a:rPr>
              <a:t>transient </a:t>
            </a:r>
            <a:r>
              <a:rPr lang="en-US" sz="2400" dirty="0"/>
              <a:t>part.</a:t>
            </a:r>
          </a:p>
        </p:txBody>
      </p:sp>
    </p:spTree>
    <p:extLst>
      <p:ext uri="{BB962C8B-B14F-4D97-AF65-F5344CB8AC3E}">
        <p14:creationId xmlns:p14="http://schemas.microsoft.com/office/powerpoint/2010/main" val="120034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580EF-0322-D1B5-71D9-A9BBC68B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989" y="412734"/>
            <a:ext cx="4515082" cy="609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56BDB-6720-1C9D-D555-A3C6993AFB48}"/>
                  </a:ext>
                </a:extLst>
              </p:cNvPr>
              <p:cNvSpPr txBox="1"/>
              <p:nvPr/>
            </p:nvSpPr>
            <p:spPr>
              <a:xfrm>
                <a:off x="673608" y="1545276"/>
                <a:ext cx="10482741" cy="5196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Ch 3, 4:                              </a:t>
                </a:r>
                <a:r>
                  <a:rPr lang="en-US" sz="2800" dirty="0">
                    <a:solidFill>
                      <a:srgbClr val="7AFFFE"/>
                    </a:solidFill>
                  </a:rPr>
                  <a:t>homogeneous </a:t>
                </a:r>
                <a:r>
                  <a:rPr lang="en-US" sz="2800" dirty="0" err="1">
                    <a:solidFill>
                      <a:srgbClr val="7AFFFE"/>
                    </a:solidFill>
                  </a:rPr>
                  <a:t>soln</a:t>
                </a:r>
                <a:r>
                  <a:rPr lang="en-US" sz="2800" dirty="0"/>
                  <a:t>     </a:t>
                </a:r>
                <a:r>
                  <a:rPr lang="en-US" sz="2800" dirty="0">
                    <a:solidFill>
                      <a:srgbClr val="FF3F3F"/>
                    </a:solidFill>
                  </a:rPr>
                  <a:t>Particular solution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3.7, 3.8 when                       </a:t>
                </a:r>
                <a:r>
                  <a:rPr lang="en-US" sz="2800" dirty="0">
                    <a:solidFill>
                      <a:srgbClr val="7AFFFE"/>
                    </a:solidFill>
                  </a:rPr>
                  <a:t>transient </a:t>
                </a:r>
                <a:r>
                  <a:rPr lang="en-US" sz="2800" dirty="0" err="1">
                    <a:solidFill>
                      <a:srgbClr val="7AFFFE"/>
                    </a:solidFill>
                  </a:rPr>
                  <a:t>soln</a:t>
                </a:r>
                <a:r>
                  <a:rPr lang="en-US" sz="2800" dirty="0">
                    <a:solidFill>
                      <a:srgbClr val="7AFFFE"/>
                    </a:solidFill>
                  </a:rPr>
                  <a:t>            </a:t>
                </a:r>
                <a:r>
                  <a:rPr lang="en-US" sz="2800" dirty="0">
                    <a:solidFill>
                      <a:srgbClr val="FF3F3F"/>
                    </a:solidFill>
                  </a:rPr>
                  <a:t>Steady state </a:t>
                </a:r>
                <a:r>
                  <a:rPr lang="en-US" sz="2800" dirty="0" err="1">
                    <a:solidFill>
                      <a:srgbClr val="FF3F3F"/>
                    </a:solidFill>
                  </a:rPr>
                  <a:t>soln</a:t>
                </a:r>
                <a:endParaRPr lang="en-US" sz="2800" dirty="0">
                  <a:solidFill>
                    <a:srgbClr val="FF3F3F"/>
                  </a:solidFill>
                </a:endParaRPr>
              </a:p>
              <a:p>
                <a:endParaRPr lang="en-US" sz="2800" dirty="0">
                  <a:solidFill>
                    <a:srgbClr val="FF3F3F"/>
                  </a:solidFill>
                </a:endParaRPr>
              </a:p>
              <a:p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If the homogeneous solution goes to 0 as t goes to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then the long-term behavior only depends on the steady state solution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Note in this case,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the initial values have almost no effect on the long-term behavior.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56BDB-6720-1C9D-D555-A3C6993AF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" y="1545276"/>
                <a:ext cx="10482741" cy="5196166"/>
              </a:xfrm>
              <a:prstGeom prst="rect">
                <a:avLst/>
              </a:prstGeom>
              <a:blipFill>
                <a:blip r:embed="rId3"/>
                <a:stretch>
                  <a:fillRect l="-1222" t="-1055" r="-116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D435AE-815C-227D-944D-AC269F266C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945" t="12064"/>
          <a:stretch/>
        </p:blipFill>
        <p:spPr>
          <a:xfrm>
            <a:off x="2895161" y="2825563"/>
            <a:ext cx="1006232" cy="508163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037E7DB1-7789-616C-9A86-521F370699DB}"/>
              </a:ext>
            </a:extLst>
          </p:cNvPr>
          <p:cNvSpPr/>
          <p:nvPr/>
        </p:nvSpPr>
        <p:spPr>
          <a:xfrm rot="16200000">
            <a:off x="5459000" y="95983"/>
            <a:ext cx="685740" cy="2212846"/>
          </a:xfrm>
          <a:prstGeom prst="leftBrace">
            <a:avLst/>
          </a:prstGeom>
          <a:ln w="28575">
            <a:solidFill>
              <a:srgbClr val="7A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2995D0-35FE-C05C-CB87-07844FA5F1D8}"/>
              </a:ext>
            </a:extLst>
          </p:cNvPr>
          <p:cNvSpPr/>
          <p:nvPr/>
        </p:nvSpPr>
        <p:spPr>
          <a:xfrm>
            <a:off x="7264908" y="303005"/>
            <a:ext cx="539496" cy="914400"/>
          </a:xfrm>
          <a:prstGeom prst="ellipse">
            <a:avLst/>
          </a:prstGeom>
          <a:noFill/>
          <a:ln w="381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E5C27-4986-87FB-6B9A-13C72B637A0C}"/>
              </a:ext>
            </a:extLst>
          </p:cNvPr>
          <p:cNvSpPr txBox="1"/>
          <p:nvPr/>
        </p:nvSpPr>
        <p:spPr>
          <a:xfrm rot="5400000">
            <a:off x="5285859" y="199155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AFFFE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57708-84C4-235B-E345-2391ED613E94}"/>
              </a:ext>
            </a:extLst>
          </p:cNvPr>
          <p:cNvSpPr txBox="1"/>
          <p:nvPr/>
        </p:nvSpPr>
        <p:spPr>
          <a:xfrm rot="5400000">
            <a:off x="8400915" y="198850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3F3F"/>
                </a:solidFill>
              </a:rPr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A611AC-085A-2858-7EF2-E141384EB3D5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7725397" y="1083494"/>
            <a:ext cx="478509" cy="534994"/>
          </a:xfrm>
          <a:prstGeom prst="straightConnector1">
            <a:avLst/>
          </a:prstGeom>
          <a:ln w="57150">
            <a:solidFill>
              <a:srgbClr val="FF3F3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3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60C1C-A5FE-CFAA-6F53-634AA9BF0427}"/>
              </a:ext>
            </a:extLst>
          </p:cNvPr>
          <p:cNvGrpSpPr/>
          <p:nvPr/>
        </p:nvGrpSpPr>
        <p:grpSpPr>
          <a:xfrm>
            <a:off x="290627" y="1119005"/>
            <a:ext cx="1285536" cy="731520"/>
            <a:chOff x="112827" y="848495"/>
            <a:chExt cx="1285536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98CD86-556C-71E7-7CE8-2E8160356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AEFC8-429B-FF61-B082-DF7D810BC626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D4A52-CD88-818A-05D2-E7CE1006B03C}"/>
              </a:ext>
            </a:extLst>
          </p:cNvPr>
          <p:cNvGrpSpPr/>
          <p:nvPr/>
        </p:nvGrpSpPr>
        <p:grpSpPr>
          <a:xfrm>
            <a:off x="278895" y="2612584"/>
            <a:ext cx="1429228" cy="731520"/>
            <a:chOff x="112827" y="848495"/>
            <a:chExt cx="1429228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582EA-BF56-5A44-FB84-8B940C7E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237F-8FEF-2920-6FDF-9B922A87C5A5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3591C-E2B1-DB0F-3E3C-3AA79B16AE71}"/>
              </a:ext>
            </a:extLst>
          </p:cNvPr>
          <p:cNvGrpSpPr/>
          <p:nvPr/>
        </p:nvGrpSpPr>
        <p:grpSpPr>
          <a:xfrm>
            <a:off x="215294" y="4907494"/>
            <a:ext cx="1629861" cy="731520"/>
            <a:chOff x="112827" y="848495"/>
            <a:chExt cx="1629861" cy="7315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C73987-9792-A77C-2171-D3AB0B61E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575C-BB1F-916B-CB52-75CF9FCA17F3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5523D3-19B0-D899-7226-7DC36615121D}"/>
              </a:ext>
            </a:extLst>
          </p:cNvPr>
          <p:cNvGrpSpPr/>
          <p:nvPr/>
        </p:nvGrpSpPr>
        <p:grpSpPr>
          <a:xfrm>
            <a:off x="193425" y="66741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880B532-4CF6-7B69-1E53-701B8BA1F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C183E-7E41-9ACB-8E91-B90979441688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>
            <a:cxnSpLocks/>
          </p:cNvCxnSpPr>
          <p:nvPr/>
        </p:nvCxnSpPr>
        <p:spPr>
          <a:xfrm>
            <a:off x="25400" y="5748327"/>
            <a:ext cx="117130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>
            <a:cxnSpLocks/>
          </p:cNvCxnSpPr>
          <p:nvPr/>
        </p:nvCxnSpPr>
        <p:spPr>
          <a:xfrm>
            <a:off x="25400" y="3847718"/>
            <a:ext cx="116866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Over-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7DC30-9249-192F-65AB-97827C3632CA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168635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437090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412038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A1889-45AC-3F9A-7AF9-6E19C6C6FF56}"/>
              </a:ext>
            </a:extLst>
          </p:cNvPr>
          <p:cNvSpPr txBox="1"/>
          <p:nvPr/>
        </p:nvSpPr>
        <p:spPr>
          <a:xfrm>
            <a:off x="8572501" y="3073400"/>
            <a:ext cx="3215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Resonance: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Note when the external force frequency matches the frequency of the homogeneous solution, we must multiply by t.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Thus the amplitude goes to infinity.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DFFE2-7A25-F9D1-092C-2FEBC8DDF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38" y="6953241"/>
            <a:ext cx="691764" cy="54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665EE-106F-489A-FAB7-9AE926896AAF}"/>
              </a:ext>
            </a:extLst>
          </p:cNvPr>
          <p:cNvSpPr txBox="1"/>
          <p:nvPr/>
        </p:nvSpPr>
        <p:spPr>
          <a:xfrm>
            <a:off x="444500" y="1917700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Resonant frequency: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07B0D-8A9E-FD5F-30E0-151E11555207}"/>
              </a:ext>
            </a:extLst>
          </p:cNvPr>
          <p:cNvSpPr txBox="1"/>
          <p:nvPr/>
        </p:nvSpPr>
        <p:spPr>
          <a:xfrm>
            <a:off x="83098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C19B9-561F-134A-1338-73C0D413A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0" t="36092" r="16979"/>
          <a:stretch/>
        </p:blipFill>
        <p:spPr>
          <a:xfrm>
            <a:off x="2155217" y="2688505"/>
            <a:ext cx="1188720" cy="589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32F7F-4921-A1AC-B2F9-400F15E04706}"/>
              </a:ext>
            </a:extLst>
          </p:cNvPr>
          <p:cNvSpPr txBox="1"/>
          <p:nvPr/>
        </p:nvSpPr>
        <p:spPr>
          <a:xfrm>
            <a:off x="158417" y="556124"/>
            <a:ext cx="1224002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No damping case </a:t>
            </a:r>
            <a:r>
              <a:rPr lang="en-US" sz="2800" dirty="0"/>
              <a:t>where external force = </a:t>
            </a:r>
            <a:r>
              <a:rPr lang="en-US" sz="2800" dirty="0" err="1"/>
              <a:t>Fcos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Gsin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t):</a:t>
            </a:r>
          </a:p>
          <a:p>
            <a:endParaRPr lang="en-US" sz="2800" dirty="0"/>
          </a:p>
          <a:p>
            <a:pPr algn="ctr"/>
            <a:r>
              <a:rPr lang="en-US" sz="2800" dirty="0"/>
              <a:t>mu’’ + </a:t>
            </a:r>
            <a:r>
              <a:rPr lang="en-US" sz="2800" dirty="0" err="1"/>
              <a:t>ku</a:t>
            </a:r>
            <a:r>
              <a:rPr lang="en-US" sz="2800" dirty="0"/>
              <a:t> = </a:t>
            </a:r>
            <a:r>
              <a:rPr lang="en-US" sz="2800" dirty="0" err="1"/>
              <a:t>Fcos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Gsin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t):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FF00"/>
                </a:solidFill>
              </a:rPr>
              <a:t>Resonant frequency = frequency of the homogenous solution = external force frequency =</a:t>
            </a:r>
          </a:p>
          <a:p>
            <a:endParaRPr lang="en-US" sz="2800" dirty="0"/>
          </a:p>
          <a:p>
            <a:r>
              <a:rPr lang="en-US" sz="2800" dirty="0"/>
              <a:t>If homogeneous solution is u(t) = c</a:t>
            </a:r>
            <a:r>
              <a:rPr lang="en-US" sz="2800" baseline="-25000" dirty="0"/>
              <a:t>1</a:t>
            </a:r>
            <a:r>
              <a:rPr lang="en-US" sz="2800" dirty="0"/>
              <a:t>cos(w</a:t>
            </a:r>
            <a:r>
              <a:rPr lang="en-US" sz="2800" baseline="-25000" dirty="0"/>
              <a:t>0</a:t>
            </a:r>
            <a:r>
              <a:rPr lang="en-US" sz="2800" dirty="0"/>
              <a:t>t) + c</a:t>
            </a:r>
            <a:r>
              <a:rPr lang="en-US" sz="2800" baseline="-25000" dirty="0"/>
              <a:t>2</a:t>
            </a:r>
            <a:r>
              <a:rPr lang="en-US" sz="2800" dirty="0"/>
              <a:t>sin(w</a:t>
            </a:r>
            <a:r>
              <a:rPr lang="en-US" sz="2800" baseline="-25000" dirty="0"/>
              <a:t>0</a:t>
            </a:r>
            <a:r>
              <a:rPr lang="en-US" sz="2800" dirty="0"/>
              <a:t>t),</a:t>
            </a:r>
          </a:p>
          <a:p>
            <a:pPr algn="ctr"/>
            <a:endParaRPr lang="en-US" sz="2000" dirty="0"/>
          </a:p>
          <a:p>
            <a:r>
              <a:rPr lang="en-US" sz="2000" dirty="0"/>
              <a:t>                       </a:t>
            </a:r>
            <a:r>
              <a:rPr lang="en-US" sz="2800" dirty="0"/>
              <a:t>Then nonhomogeneous particular solution is </a:t>
            </a:r>
          </a:p>
          <a:p>
            <a:endParaRPr lang="en-US" sz="2000" dirty="0"/>
          </a:p>
          <a:p>
            <a:r>
              <a:rPr lang="en-US" sz="2800" dirty="0"/>
              <a:t>                                      t[</a:t>
            </a:r>
            <a:r>
              <a:rPr lang="en-US" sz="2800" dirty="0" err="1"/>
              <a:t>Acos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Bsin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t)]</a:t>
            </a:r>
          </a:p>
          <a:p>
            <a:pPr algn="ctr"/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same frequency is a good approximation for small damping case.</a:t>
            </a:r>
          </a:p>
          <a:p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0248C3-D4C0-A00E-30E5-309E6526754C}"/>
              </a:ext>
            </a:extLst>
          </p:cNvPr>
          <p:cNvGrpSpPr/>
          <p:nvPr/>
        </p:nvGrpSpPr>
        <p:grpSpPr>
          <a:xfrm>
            <a:off x="8089088" y="4755997"/>
            <a:ext cx="3781731" cy="2463423"/>
            <a:chOff x="7780039" y="4901156"/>
            <a:chExt cx="4325540" cy="2755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908B97-1421-7B93-DD66-CD590A0A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39" y="4926208"/>
              <a:ext cx="4139653" cy="273067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417B07-5EFA-5453-8FAC-FB4D92EFF595}"/>
                </a:ext>
              </a:extLst>
            </p:cNvPr>
            <p:cNvSpPr/>
            <p:nvPr/>
          </p:nvSpPr>
          <p:spPr>
            <a:xfrm>
              <a:off x="7965926" y="4901156"/>
              <a:ext cx="41396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Boyce/</a:t>
              </a:r>
              <a:r>
                <a:rPr lang="en-US" sz="1050" b="1" dirty="0" err="1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DiPrima</a:t>
              </a:r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/Meade 11</a:t>
              </a:r>
              <a:r>
                <a:rPr lang="en-US" sz="1050" b="1" baseline="30000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th</a:t>
              </a:r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 ed, Ch 3.8:   Forced Periodic Vibrations</a:t>
              </a:r>
              <a:endParaRPr lang="en-US" sz="105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0D4F30-62A8-330E-A44C-443A7C99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5681218"/>
            <a:ext cx="3186118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C1808-D915-C25F-4EAF-AC31FFAADA19}"/>
              </a:ext>
            </a:extLst>
          </p:cNvPr>
          <p:cNvSpPr txBox="1"/>
          <p:nvPr/>
        </p:nvSpPr>
        <p:spPr>
          <a:xfrm>
            <a:off x="83479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5F67B-E6DB-4CF2-ADDC-D099978C2CCA}"/>
              </a:ext>
            </a:extLst>
          </p:cNvPr>
          <p:cNvSpPr txBox="1"/>
          <p:nvPr/>
        </p:nvSpPr>
        <p:spPr>
          <a:xfrm>
            <a:off x="3478217" y="2798731"/>
            <a:ext cx="348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28088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017"/>
            <a:ext cx="11887200" cy="6057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23228-0950-B440-F860-F2AF0A0E3626}"/>
              </a:ext>
            </a:extLst>
          </p:cNvPr>
          <p:cNvSpPr txBox="1"/>
          <p:nvPr/>
        </p:nvSpPr>
        <p:spPr>
          <a:xfrm>
            <a:off x="83098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87365-8A2A-507E-53CD-B49C6DB3CDBF}"/>
              </a:ext>
            </a:extLst>
          </p:cNvPr>
          <p:cNvSpPr txBox="1"/>
          <p:nvPr/>
        </p:nvSpPr>
        <p:spPr>
          <a:xfrm>
            <a:off x="244258" y="3175000"/>
            <a:ext cx="1927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Small external force frequency results in mass moving similar to external force</a:t>
            </a:r>
          </a:p>
        </p:txBody>
      </p:sp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2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5818C-BEA3-23AF-5EB6-EF65A218A24B}"/>
              </a:ext>
            </a:extLst>
          </p:cNvPr>
          <p:cNvSpPr txBox="1"/>
          <p:nvPr/>
        </p:nvSpPr>
        <p:spPr>
          <a:xfrm>
            <a:off x="89559" y="2603523"/>
            <a:ext cx="19274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If external force frequency is close to the resonant frequency, the amplitude of the response is much larger (solid blue curve) – compare to previous and next slide.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8FBC3-4471-C0AA-D57E-7511F7890E24}"/>
              </a:ext>
            </a:extLst>
          </p:cNvPr>
          <p:cNvSpPr txBox="1"/>
          <p:nvPr/>
        </p:nvSpPr>
        <p:spPr>
          <a:xfrm>
            <a:off x="8325852" y="7218288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Resonance</a:t>
            </a:r>
          </a:p>
        </p:txBody>
      </p:sp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59BA0-F58C-AAAD-7FF8-4886B363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" y="187940"/>
            <a:ext cx="11745349" cy="4389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012AC-4DC9-366C-3E8F-876CE1EA5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4"/>
          <a:stretch/>
        </p:blipFill>
        <p:spPr>
          <a:xfrm>
            <a:off x="479800" y="5543841"/>
            <a:ext cx="10921364" cy="12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FEF7A-6EB4-1C8E-D1A0-6CD0F86AF1D0}"/>
              </a:ext>
            </a:extLst>
          </p:cNvPr>
          <p:cNvSpPr txBox="1"/>
          <p:nvPr/>
        </p:nvSpPr>
        <p:spPr>
          <a:xfrm>
            <a:off x="89559" y="2443981"/>
            <a:ext cx="15360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Large</a:t>
            </a:r>
            <a:r>
              <a:rPr lang="en-US" sz="1800" dirty="0">
                <a:solidFill>
                  <a:srgbClr val="FFFF00"/>
                </a:solidFill>
              </a:rPr>
              <a:t> external force frequency results in</a:t>
            </a:r>
          </a:p>
          <a:p>
            <a:r>
              <a:rPr lang="en-US" dirty="0">
                <a:solidFill>
                  <a:srgbClr val="FFFF00"/>
                </a:solidFill>
              </a:rPr>
              <a:t>smaller amplitude.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>
                <a:solidFill>
                  <a:srgbClr val="FFFF00"/>
                </a:solidFill>
              </a:rPr>
              <a:t>Note the amplitude of the external force (dashed green curve) is larger than the response (solid blue curve).</a:t>
            </a:r>
          </a:p>
        </p:txBody>
      </p:sp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/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−2=2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3FF42C"/>
                          </a:solidFill>
                          <a:latin typeface="Cambria Math" panose="02040503050406030204" pitchFamily="18" charset="0"/>
                        </a:rPr>
                        <m:t>3+3ⅈ=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sSup>
                        <m:sSupPr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type m:val="lin"/>
                              <m:ctrlP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3FF42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blipFill>
                <a:blip r:embed="rId2"/>
                <a:stretch>
                  <a:fillRect l="-3580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15C7C56-13E9-44DF-A542-9D57533797C9}"/>
              </a:ext>
            </a:extLst>
          </p:cNvPr>
          <p:cNvGrpSpPr/>
          <p:nvPr/>
        </p:nvGrpSpPr>
        <p:grpSpPr>
          <a:xfrm>
            <a:off x="1435909" y="4046482"/>
            <a:ext cx="5211494" cy="3455346"/>
            <a:chOff x="404029" y="4151586"/>
            <a:chExt cx="5211494" cy="34553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51507-6271-4CE3-A4ED-DA50A622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30"/>
            <a:stretch/>
          </p:blipFill>
          <p:spPr>
            <a:xfrm>
              <a:off x="404029" y="4151586"/>
              <a:ext cx="5211494" cy="345534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1426CC-CCB6-4944-A3F6-5B60221D42D5}"/>
                </a:ext>
              </a:extLst>
            </p:cNvPr>
            <p:cNvSpPr/>
            <p:nvPr/>
          </p:nvSpPr>
          <p:spPr>
            <a:xfrm>
              <a:off x="4866290" y="574209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5217C5-AF99-42AE-9C75-35F751B68ACB}"/>
                </a:ext>
              </a:extLst>
            </p:cNvPr>
            <p:cNvSpPr/>
            <p:nvPr/>
          </p:nvSpPr>
          <p:spPr>
            <a:xfrm>
              <a:off x="1928648" y="5742099"/>
              <a:ext cx="274320" cy="2743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A1BF0E4-F41F-463B-A1DF-05F207C840E1}"/>
              </a:ext>
            </a:extLst>
          </p:cNvPr>
          <p:cNvSpPr/>
          <p:nvPr/>
        </p:nvSpPr>
        <p:spPr>
          <a:xfrm>
            <a:off x="1126481" y="5652765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123B92-49EA-47CA-A31C-3830C1AE8686}"/>
              </a:ext>
            </a:extLst>
          </p:cNvPr>
          <p:cNvCxnSpPr>
            <a:cxnSpLocks/>
          </p:cNvCxnSpPr>
          <p:nvPr/>
        </p:nvCxnSpPr>
        <p:spPr>
          <a:xfrm flipV="1">
            <a:off x="4561999" y="1728313"/>
            <a:ext cx="3995814" cy="4045844"/>
          </a:xfrm>
          <a:prstGeom prst="line">
            <a:avLst/>
          </a:prstGeom>
          <a:ln>
            <a:solidFill>
              <a:srgbClr val="3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51BE69-44DC-4B36-8E7A-F21648549218}"/>
              </a:ext>
            </a:extLst>
          </p:cNvPr>
          <p:cNvSpPr/>
          <p:nvPr/>
        </p:nvSpPr>
        <p:spPr>
          <a:xfrm>
            <a:off x="8431163" y="1591153"/>
            <a:ext cx="274320" cy="274320"/>
          </a:xfrm>
          <a:prstGeom prst="ellipse">
            <a:avLst/>
          </a:prstGeom>
          <a:solidFill>
            <a:srgbClr val="3FF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F93361-A1FF-EC26-ECF8-89D7D382FA9F}"/>
                  </a:ext>
                </a:extLst>
              </p:cNvPr>
              <p:cNvSpPr txBox="1"/>
              <p:nvPr/>
            </p:nvSpPr>
            <p:spPr>
              <a:xfrm>
                <a:off x="5667256" y="270572"/>
                <a:ext cx="61559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sz="3600" b="0" i="1" baseline="30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i="1" baseline="300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600" b="0" i="1" baseline="30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F93361-A1FF-EC26-ECF8-89D7D382F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56" y="270572"/>
                <a:ext cx="615591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1D432-33A8-60B2-28A0-6B6D4C2333B7}"/>
                  </a:ext>
                </a:extLst>
              </p:cNvPr>
              <p:cNvSpPr txBox="1"/>
              <p:nvPr/>
            </p:nvSpPr>
            <p:spPr>
              <a:xfrm>
                <a:off x="7409470" y="2850318"/>
                <a:ext cx="44777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1D432-33A8-60B2-28A0-6B6D4C233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70" y="2850318"/>
                <a:ext cx="4477730" cy="646331"/>
              </a:xfrm>
              <a:prstGeom prst="rect">
                <a:avLst/>
              </a:prstGeom>
              <a:blipFill>
                <a:blip r:embed="rId5"/>
                <a:stretch>
                  <a:fillRect l="-408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13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DE5B1C-E784-941A-7447-5C24EB027FEE}"/>
              </a:ext>
            </a:extLst>
          </p:cNvPr>
          <p:cNvSpPr txBox="1"/>
          <p:nvPr/>
        </p:nvSpPr>
        <p:spPr>
          <a:xfrm>
            <a:off x="6045200" y="3352800"/>
            <a:ext cx="4508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Frequency = </a:t>
            </a:r>
          </a:p>
          <a:p>
            <a:endParaRPr lang="en-US" sz="2800" dirty="0"/>
          </a:p>
          <a:p>
            <a:r>
              <a:rPr lang="en-US" sz="2800" dirty="0"/>
              <a:t>Period =</a:t>
            </a:r>
          </a:p>
          <a:p>
            <a:endParaRPr lang="en-US" sz="2800" dirty="0"/>
          </a:p>
          <a:p>
            <a:r>
              <a:rPr lang="en-US" sz="2800" dirty="0"/>
              <a:t>Amplitude =</a:t>
            </a:r>
          </a:p>
          <a:p>
            <a:endParaRPr lang="en-US" sz="2800" dirty="0"/>
          </a:p>
          <a:p>
            <a:r>
              <a:rPr lang="en-US" sz="2800" dirty="0"/>
              <a:t>Shift = </a:t>
            </a:r>
          </a:p>
        </p:txBody>
      </p:sp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2647130" y="2377440"/>
            <a:ext cx="7526896" cy="5394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0B85D-DC05-FD2E-F714-8F5B293A67A8}"/>
              </a:ext>
            </a:extLst>
          </p:cNvPr>
          <p:cNvSpPr txBox="1"/>
          <p:nvPr/>
        </p:nvSpPr>
        <p:spPr>
          <a:xfrm>
            <a:off x="466999" y="2504440"/>
            <a:ext cx="249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(cos </a:t>
            </a:r>
            <a:r>
              <a:rPr lang="en-US" sz="36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FFFF00"/>
                </a:solidFill>
              </a:rPr>
              <a:t>, sin </a:t>
            </a:r>
            <a:r>
              <a:rPr lang="en-US" sz="36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FFFF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73CFC-A694-23E1-0322-D7F7EC221F3E}"/>
                  </a:ext>
                </a:extLst>
              </p:cNvPr>
              <p:cNvSpPr txBox="1"/>
              <p:nvPr/>
            </p:nvSpPr>
            <p:spPr>
              <a:xfrm>
                <a:off x="901700" y="406400"/>
                <a:ext cx="730347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i="0">
                          <a:latin typeface="Cambria Math" panose="02040503050406030204" pitchFamily="18" charset="0"/>
                        </a:rPr>
                        <m:t>=−4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4000" i="0">
                          <a:latin typeface="Cambria Math" panose="02040503050406030204" pitchFamily="18" charset="0"/>
                        </a:rPr>
                        <m:t>+4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73CFC-A694-23E1-0322-D7F7EC221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" y="406400"/>
                <a:ext cx="7303474" cy="688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 b="49438"/>
          <a:stretch/>
        </p:blipFill>
        <p:spPr>
          <a:xfrm>
            <a:off x="0" y="56366"/>
            <a:ext cx="11770085" cy="1737360"/>
          </a:xfrm>
          <a:prstGeom prst="rect">
            <a:avLst/>
          </a:prstGeom>
        </p:spPr>
      </p:pic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F294CF8D-FFB2-BB53-C992-3892DE4F1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73" y="3875554"/>
            <a:ext cx="8303738" cy="384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D4DFA-133B-9452-31B4-A47F897ADC47}"/>
              </a:ext>
            </a:extLst>
          </p:cNvPr>
          <p:cNvSpPr txBox="1"/>
          <p:nvPr/>
        </p:nvSpPr>
        <p:spPr>
          <a:xfrm>
            <a:off x="2324100" y="2120900"/>
            <a:ext cx="26838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Quasi-frequency:</a:t>
            </a:r>
          </a:p>
          <a:p>
            <a:endParaRPr lang="en-US" sz="2800" dirty="0"/>
          </a:p>
          <a:p>
            <a:r>
              <a:rPr lang="en-US" sz="2800" dirty="0"/>
              <a:t>Quasi-period: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09734-DDC7-959D-AF1F-AD8E2EA2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79" y="2018403"/>
            <a:ext cx="745805" cy="82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6A637-FE0C-5578-BE49-9066A47DE809}"/>
              </a:ext>
            </a:extLst>
          </p:cNvPr>
          <p:cNvSpPr txBox="1"/>
          <p:nvPr/>
        </p:nvSpPr>
        <p:spPr>
          <a:xfrm>
            <a:off x="4591966" y="2847599"/>
            <a:ext cx="66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 </a:t>
            </a:r>
            <a:r>
              <a:rPr lang="en-US" sz="3600" dirty="0">
                <a:latin typeface="Symbol" panose="05050102010706020507" pitchFamily="18" charset="2"/>
              </a:rPr>
              <a:t>p</a:t>
            </a:r>
            <a:r>
              <a:rPr lang="en-US" sz="3200" dirty="0"/>
              <a:t> </a:t>
            </a:r>
            <a:r>
              <a:rPr lang="en-US" sz="4000" dirty="0"/>
              <a:t>/(      ) 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9532F-387C-3524-D0E0-0CBBAA77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179" y="2856603"/>
            <a:ext cx="74580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7E6E9-B336-1D3C-53DB-45BBC141B8E1}"/>
                  </a:ext>
                </a:extLst>
              </p:cNvPr>
              <p:cNvSpPr txBox="1"/>
              <p:nvPr/>
            </p:nvSpPr>
            <p:spPr>
              <a:xfrm>
                <a:off x="850232" y="721895"/>
                <a:ext cx="4133183" cy="299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Similar to part of #23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360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7E6E9-B336-1D3C-53DB-45BBC141B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2" y="721895"/>
                <a:ext cx="4133183" cy="2990114"/>
              </a:xfrm>
              <a:prstGeom prst="rect">
                <a:avLst/>
              </a:prstGeom>
              <a:blipFill>
                <a:blip r:embed="rId2"/>
                <a:stretch>
                  <a:fillRect l="-4425" t="-3055" r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0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CC56F-D556-EAAD-5B65-21A8F668FA2D}"/>
              </a:ext>
            </a:extLst>
          </p:cNvPr>
          <p:cNvSpPr txBox="1"/>
          <p:nvPr/>
        </p:nvSpPr>
        <p:spPr>
          <a:xfrm>
            <a:off x="577516" y="112298"/>
            <a:ext cx="7900753" cy="7237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 3/4: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Solve homogeneous first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Find a particular non-homogenous solution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3.5/4.3 Undetermined coefficients is easier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See 3.5 worksheet.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3.6/4.4 Variation of parameters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 </a:t>
            </a:r>
          </a:p>
          <a:p>
            <a:pPr lvl="2">
              <a:lnSpc>
                <a:spcPct val="150000"/>
              </a:lnSpc>
            </a:pPr>
            <a:endParaRPr lang="en-US" sz="2400" dirty="0"/>
          </a:p>
          <a:p>
            <a:pPr lvl="2">
              <a:lnSpc>
                <a:spcPct val="150000"/>
              </a:lnSpc>
            </a:pPr>
            <a:r>
              <a:rPr lang="en-US" sz="2400" dirty="0"/>
              <a:t>          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                where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                                                        W u’  = [0, …, 0, g(t)/a]</a:t>
            </a:r>
            <a:r>
              <a:rPr lang="en-US" sz="2400" baseline="30000" dirty="0"/>
              <a:t>T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3.  If initial value problem, plug in initial values.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688BE-CD39-26EE-9335-57E13D42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84" y="3479275"/>
            <a:ext cx="8788852" cy="137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37E15-DE6C-9B2C-77E9-2D8CD20B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304" y="4936755"/>
            <a:ext cx="4675112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EB52B-CE18-5777-4492-0992AAC9FD37}"/>
              </a:ext>
            </a:extLst>
          </p:cNvPr>
          <p:cNvSpPr txBox="1"/>
          <p:nvPr/>
        </p:nvSpPr>
        <p:spPr>
          <a:xfrm>
            <a:off x="8999621" y="5085351"/>
            <a:ext cx="231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Solve using Cramer’s rule or use formula</a:t>
            </a:r>
          </a:p>
        </p:txBody>
      </p:sp>
    </p:spTree>
    <p:extLst>
      <p:ext uri="{BB962C8B-B14F-4D97-AF65-F5344CB8AC3E}">
        <p14:creationId xmlns:p14="http://schemas.microsoft.com/office/powerpoint/2010/main" val="14589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116BC-1567-DA95-8C9A-D8A89729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2A68A1-CE23-26D0-E885-C12BDA79F268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FD6EC-E194-AA10-848F-982E64AB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0" y="3838757"/>
            <a:ext cx="10330769" cy="1371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9760F-1398-13D4-8F3E-85948FB4B5D7}"/>
                  </a:ext>
                </a:extLst>
              </p:cNvPr>
              <p:cNvSpPr txBox="1"/>
              <p:nvPr/>
            </p:nvSpPr>
            <p:spPr>
              <a:xfrm>
                <a:off x="525780" y="297180"/>
                <a:ext cx="10856946" cy="680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Note much of this exam is about whether you can use formulas.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Section 3.6:  Variation of parameters to solve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effectLst/>
                  </a:rPr>
                  <a:t>are linearly independent solutions of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US" sz="2800" dirty="0"/>
              </a:p>
              <a:p>
                <a:endParaRPr lang="en-US" sz="1600" dirty="0"/>
              </a:p>
              <a:p>
                <a:r>
                  <a:rPr lang="en-US" sz="2800" dirty="0"/>
                  <a:t>Then the particular nonhomogeneous solution is given by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Ex:  Solve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sz="2800" dirty="0"/>
                  <a:t>     using variation of parameters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9760F-1398-13D4-8F3E-85948FB4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297180"/>
                <a:ext cx="10856946" cy="6801862"/>
              </a:xfrm>
              <a:prstGeom prst="rect">
                <a:avLst/>
              </a:prstGeom>
              <a:blipFill>
                <a:blip r:embed="rId3"/>
                <a:stretch>
                  <a:fillRect l="-1123" t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86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/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 smtClean="0"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𝑘𝑎𝑟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𝑘𝑏𝑟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ffectLst/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effectLst/>
                  </a:rPr>
                  <a:t>                                           </a:t>
                </a:r>
              </a:p>
              <a:p>
                <a:r>
                  <a:rPr lang="en-US" sz="2800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= 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149C5F-E4A6-378A-F710-C7A66D4E7134}"/>
              </a:ext>
            </a:extLst>
          </p:cNvPr>
          <p:cNvSpPr txBox="1"/>
          <p:nvPr/>
        </p:nvSpPr>
        <p:spPr>
          <a:xfrm>
            <a:off x="594360" y="617220"/>
            <a:ext cx="402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able to factor the following: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2B8BC-32AB-AED2-64EE-4E588B780028}"/>
              </a:ext>
            </a:extLst>
          </p:cNvPr>
          <p:cNvCxnSpPr/>
          <p:nvPr/>
        </p:nvCxnSpPr>
        <p:spPr>
          <a:xfrm>
            <a:off x="0" y="163449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5118C-E171-953B-B43B-0C7D5BD18C25}"/>
              </a:ext>
            </a:extLst>
          </p:cNvPr>
          <p:cNvCxnSpPr/>
          <p:nvPr/>
        </p:nvCxnSpPr>
        <p:spPr>
          <a:xfrm>
            <a:off x="15240" y="273558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49D-8272-B768-2ADF-10505427530C}"/>
              </a:ext>
            </a:extLst>
          </p:cNvPr>
          <p:cNvCxnSpPr/>
          <p:nvPr/>
        </p:nvCxnSpPr>
        <p:spPr>
          <a:xfrm>
            <a:off x="15240" y="402717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5E240-68F1-1206-8E56-DCC68F4755D0}"/>
                  </a:ext>
                </a:extLst>
              </p:cNvPr>
              <p:cNvSpPr txBox="1"/>
              <p:nvPr/>
            </p:nvSpPr>
            <p:spPr>
              <a:xfrm>
                <a:off x="349215" y="593557"/>
                <a:ext cx="11188769" cy="3095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FYI:  For those taking circuits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Example from circuits: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First order linear with constant coefficients so Ch 3/4 apply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5E240-68F1-1206-8E56-DCC68F47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5" y="593557"/>
                <a:ext cx="11188769" cy="3095784"/>
              </a:xfrm>
              <a:prstGeom prst="rect">
                <a:avLst/>
              </a:prstGeom>
              <a:blipFill>
                <a:blip r:embed="rId2"/>
                <a:stretch>
                  <a:fillRect l="-1634" t="-2953" r="-654" b="-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88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3D284-22AD-402D-9269-533AF196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07" y="4214601"/>
            <a:ext cx="7562393" cy="924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8974D-388C-9FA7-9707-E6A0CE904D8C}"/>
              </a:ext>
            </a:extLst>
          </p:cNvPr>
          <p:cNvSpPr txBox="1"/>
          <p:nvPr/>
        </p:nvSpPr>
        <p:spPr>
          <a:xfrm>
            <a:off x="5705824" y="6320334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Gravitational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F96E4-CF4B-8FC7-6C4F-7EAB9DF109AB}"/>
              </a:ext>
            </a:extLst>
          </p:cNvPr>
          <p:cNvSpPr txBox="1"/>
          <p:nvPr/>
        </p:nvSpPr>
        <p:spPr>
          <a:xfrm>
            <a:off x="7427944" y="5534066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C6A9D-DD54-E0E7-635E-038BF6F7BC17}"/>
              </a:ext>
            </a:extLst>
          </p:cNvPr>
          <p:cNvSpPr txBox="1"/>
          <p:nvPr/>
        </p:nvSpPr>
        <p:spPr>
          <a:xfrm>
            <a:off x="9131014" y="6320333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Viscous or damping 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D881D-033F-8CFE-0E06-AF3A1F224027}"/>
              </a:ext>
            </a:extLst>
          </p:cNvPr>
          <p:cNvSpPr txBox="1"/>
          <p:nvPr/>
        </p:nvSpPr>
        <p:spPr>
          <a:xfrm>
            <a:off x="4388244" y="5487007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force</a:t>
            </a:r>
          </a:p>
          <a:p>
            <a:pPr algn="ctr"/>
            <a:r>
              <a:rPr lang="en-US" dirty="0"/>
              <a:t>F=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8787E-C5CA-5219-16F8-38ABE003A36C}"/>
              </a:ext>
            </a:extLst>
          </p:cNvPr>
          <p:cNvSpPr txBox="1"/>
          <p:nvPr/>
        </p:nvSpPr>
        <p:spPr>
          <a:xfrm>
            <a:off x="10469880" y="5382797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force</a:t>
            </a:r>
          </a:p>
          <a:p>
            <a:pPr algn="ctr"/>
            <a:r>
              <a:rPr lang="en-US" dirty="0"/>
              <a:t>Sec 3.8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5AD606-8288-0F26-C74D-2124AB698A97}"/>
              </a:ext>
            </a:extLst>
          </p:cNvPr>
          <p:cNvCxnSpPr>
            <a:cxnSpLocks/>
          </p:cNvCxnSpPr>
          <p:nvPr/>
        </p:nvCxnSpPr>
        <p:spPr>
          <a:xfrm flipV="1">
            <a:off x="497205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4D1FFB-75FA-250B-87BC-7AA553B75D2F}"/>
              </a:ext>
            </a:extLst>
          </p:cNvPr>
          <p:cNvCxnSpPr>
            <a:cxnSpLocks/>
          </p:cNvCxnSpPr>
          <p:nvPr/>
        </p:nvCxnSpPr>
        <p:spPr>
          <a:xfrm flipV="1">
            <a:off x="808482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8A04C-8B05-DBB4-F160-6D3D67CA0EAA}"/>
              </a:ext>
            </a:extLst>
          </p:cNvPr>
          <p:cNvCxnSpPr>
            <a:cxnSpLocks/>
          </p:cNvCxnSpPr>
          <p:nvPr/>
        </p:nvCxnSpPr>
        <p:spPr>
          <a:xfrm flipV="1">
            <a:off x="1112901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E395EC-FFCD-0CCE-0B85-B7E60111F2ED}"/>
              </a:ext>
            </a:extLst>
          </p:cNvPr>
          <p:cNvCxnSpPr>
            <a:cxnSpLocks/>
          </p:cNvCxnSpPr>
          <p:nvPr/>
        </p:nvCxnSpPr>
        <p:spPr>
          <a:xfrm flipH="1" flipV="1">
            <a:off x="6404610" y="4937760"/>
            <a:ext cx="9874" cy="13711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255071-8BCF-5848-5DD6-FF31C816B371}"/>
              </a:ext>
            </a:extLst>
          </p:cNvPr>
          <p:cNvCxnSpPr>
            <a:cxnSpLocks/>
          </p:cNvCxnSpPr>
          <p:nvPr/>
        </p:nvCxnSpPr>
        <p:spPr>
          <a:xfrm flipH="1" flipV="1">
            <a:off x="9858724" y="4937760"/>
            <a:ext cx="9874" cy="13711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0ABE8-04AD-4D5D-371C-56588B151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6" t="83937"/>
          <a:stretch/>
        </p:blipFill>
        <p:spPr>
          <a:xfrm>
            <a:off x="9095775" y="1316017"/>
            <a:ext cx="3592487" cy="691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B8F80-AB7A-75B8-4714-2EDF8B58B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475" y="1745558"/>
            <a:ext cx="276606" cy="2011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5C044C-5001-7CB0-CC63-43B9E34C9FAE}"/>
              </a:ext>
            </a:extLst>
          </p:cNvPr>
          <p:cNvSpPr/>
          <p:nvPr/>
        </p:nvSpPr>
        <p:spPr>
          <a:xfrm>
            <a:off x="5805564" y="3623310"/>
            <a:ext cx="2756517" cy="55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6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62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1966</TotalTime>
  <Words>803</Words>
  <Application>Microsoft Office PowerPoint</Application>
  <PresentationFormat>Custom</PresentationFormat>
  <Paragraphs>164</Paragraphs>
  <Slides>24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Times</vt:lpstr>
      <vt:lpstr>Calibri Light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249</cp:revision>
  <dcterms:created xsi:type="dcterms:W3CDTF">2020-09-07T00:11:40Z</dcterms:created>
  <dcterms:modified xsi:type="dcterms:W3CDTF">2025-04-14T02:03:11Z</dcterms:modified>
</cp:coreProperties>
</file>