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719" r:id="rId2"/>
    <p:sldId id="805" r:id="rId3"/>
    <p:sldId id="766" r:id="rId4"/>
    <p:sldId id="781" r:id="rId5"/>
    <p:sldId id="806" r:id="rId6"/>
    <p:sldId id="799" r:id="rId7"/>
    <p:sldId id="414" r:id="rId8"/>
    <p:sldId id="415" r:id="rId9"/>
    <p:sldId id="416" r:id="rId10"/>
    <p:sldId id="807" r:id="rId11"/>
    <p:sldId id="713" r:id="rId12"/>
    <p:sldId id="863" r:id="rId13"/>
    <p:sldId id="808" r:id="rId14"/>
    <p:sldId id="809" r:id="rId15"/>
    <p:sldId id="864" r:id="rId16"/>
    <p:sldId id="865" r:id="rId17"/>
  </p:sldIdLst>
  <p:sldSz cx="11887200" cy="77724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mbria Math" panose="02040503050406030204" pitchFamily="18" charset="0"/>
      <p:regular r:id="rId24"/>
    </p:embeddedFont>
    <p:embeddedFont>
      <p:font typeface="Times" panose="020206030504050203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D0"/>
    <a:srgbClr val="FFB7B7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>
        <p:scale>
          <a:sx n="60" d="100"/>
          <a:sy n="60" d="100"/>
        </p:scale>
        <p:origin x="39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utorial.math.lamar.edu/Classes/DE/Vibrations.asp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41BBB-B5C0-40A3-B21C-F15F8C69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3310" cy="4306888"/>
          </a:xfrm>
          <a:prstGeom prst="rect">
            <a:avLst/>
          </a:prstGeom>
        </p:spPr>
      </p:pic>
      <p:pic>
        <p:nvPicPr>
          <p:cNvPr id="2050" name="Picture 2" descr="There are two sketches in this image.  On the left is a (bad) sketch of a spring that is hanging from a horizontal bar/line.  The spring has no object attached to it and is shown to have a length of “l”.  On the right is the same spring only this one has a object with mass m attacked to it.  With the object attached to it the spring will be stretched a distance of “L”.  From the mass a small horizontal line (to the right of the mass) is labeled “u=0”.  There is a downward pointing arrow that originates from this small line that is labeled “Positive Direction”.">
            <a:extLst>
              <a:ext uri="{FF2B5EF4-FFF2-40B4-BE49-F238E27FC236}">
                <a16:creationId xmlns:a16="http://schemas.microsoft.com/office/drawing/2014/main" id="{E6C8BE67-95AF-45CF-9F33-A38A799D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7" y="4214601"/>
            <a:ext cx="4093793" cy="32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CC92E8-393F-4499-84F1-98BE414EB9DF}"/>
              </a:ext>
            </a:extLst>
          </p:cNvPr>
          <p:cNvSpPr/>
          <p:nvPr/>
        </p:nvSpPr>
        <p:spPr>
          <a:xfrm>
            <a:off x="-56587" y="7475235"/>
            <a:ext cx="576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https://tutorial.math.lamar.edu/Classes/DE/Vibrations.aspx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89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BCC56F-D556-EAAD-5B65-21A8F668FA2D}"/>
              </a:ext>
            </a:extLst>
          </p:cNvPr>
          <p:cNvSpPr txBox="1"/>
          <p:nvPr/>
        </p:nvSpPr>
        <p:spPr>
          <a:xfrm>
            <a:off x="577516" y="112298"/>
            <a:ext cx="7900753" cy="7237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 3/4: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/>
              <a:t>Solve homogeneous first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/>
              <a:t>Find a particular non-homogenous solution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3.5/4.3 Undetermined coefficients is easier 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See 3.5 worksheet.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3.6/4.4 Variation of parameters 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 </a:t>
            </a:r>
          </a:p>
          <a:p>
            <a:pPr lvl="2">
              <a:lnSpc>
                <a:spcPct val="150000"/>
              </a:lnSpc>
            </a:pPr>
            <a:endParaRPr lang="en-US" sz="2400" dirty="0"/>
          </a:p>
          <a:p>
            <a:pPr lvl="2">
              <a:lnSpc>
                <a:spcPct val="150000"/>
              </a:lnSpc>
            </a:pPr>
            <a:r>
              <a:rPr lang="en-US" sz="2400" dirty="0"/>
              <a:t>          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                where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                                                        W u’  = [0, …, 0, g(t)/a]</a:t>
            </a:r>
            <a:r>
              <a:rPr lang="en-US" sz="2400" baseline="30000" dirty="0"/>
              <a:t>T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3.  If initial value problem, plug in initial values.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688BE-CD39-26EE-9335-57E13D424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184" y="3479275"/>
            <a:ext cx="8788852" cy="1378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F37E15-DE6C-9B2C-77E9-2D8CD20B7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304" y="4936755"/>
            <a:ext cx="4675112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7EB52B-CE18-5777-4492-0992AAC9FD37}"/>
              </a:ext>
            </a:extLst>
          </p:cNvPr>
          <p:cNvSpPr txBox="1"/>
          <p:nvPr/>
        </p:nvSpPr>
        <p:spPr>
          <a:xfrm>
            <a:off x="8999621" y="5085351"/>
            <a:ext cx="2310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Solve using Cramer’s rule or use formula</a:t>
            </a:r>
          </a:p>
        </p:txBody>
      </p:sp>
    </p:spTree>
    <p:extLst>
      <p:ext uri="{BB962C8B-B14F-4D97-AF65-F5344CB8AC3E}">
        <p14:creationId xmlns:p14="http://schemas.microsoft.com/office/powerpoint/2010/main" val="145898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6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D39E68-1F7D-A281-3D8E-FA80E427F048}"/>
                  </a:ext>
                </a:extLst>
              </p:cNvPr>
              <p:cNvSpPr txBox="1"/>
              <p:nvPr/>
            </p:nvSpPr>
            <p:spPr>
              <a:xfrm>
                <a:off x="-194309" y="1874752"/>
                <a:ext cx="11830050" cy="4022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baseline="30000" dirty="0" smtClean="0">
                          <a:effectLst/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baseline="30000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𝑏𝑟</m:t>
                      </m:r>
                      <m:r>
                        <a:rPr lang="en-US" sz="2800" b="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𝑘𝑎𝑟</m:t>
                      </m:r>
                      <m:r>
                        <a:rPr lang="en-US" sz="2800" b="0" i="1" baseline="30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𝑘𝑏𝑟</m:t>
                      </m:r>
                      <m:r>
                        <a:rPr lang="en-US" sz="28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𝑛𝑎𝑟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𝑛𝑏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𝑘𝑟</m:t>
                      </m:r>
                      <m:r>
                        <a:rPr lang="en-US" sz="28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)+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𝑎𝑟</m:t>
                          </m:r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effectLst/>
                  <a:latin typeface="Cambria Math" panose="02040503050406030204" pitchFamily="18" charset="0"/>
                </a:endParaRPr>
              </a:p>
              <a:p>
                <a:r>
                  <a:rPr lang="en-US" sz="2800" b="0" dirty="0">
                    <a:effectLst/>
                  </a:rPr>
                  <a:t>                                           </a:t>
                </a:r>
              </a:p>
              <a:p>
                <a:r>
                  <a:rPr lang="en-US" sz="2800" dirty="0"/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= (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𝑘𝑟</m:t>
                    </m:r>
                    <m:r>
                      <a:rPr lang="en-US" sz="2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+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)(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 +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D39E68-1F7D-A281-3D8E-FA80E427F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4309" y="1874752"/>
                <a:ext cx="11830050" cy="402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149C5F-E4A6-378A-F710-C7A66D4E7134}"/>
              </a:ext>
            </a:extLst>
          </p:cNvPr>
          <p:cNvSpPr txBox="1"/>
          <p:nvPr/>
        </p:nvSpPr>
        <p:spPr>
          <a:xfrm>
            <a:off x="594360" y="617220"/>
            <a:ext cx="4028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 able to factor the following: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82B8BC-32AB-AED2-64EE-4E588B780028}"/>
              </a:ext>
            </a:extLst>
          </p:cNvPr>
          <p:cNvCxnSpPr/>
          <p:nvPr/>
        </p:nvCxnSpPr>
        <p:spPr>
          <a:xfrm>
            <a:off x="0" y="163449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5118C-E171-953B-B43B-0C7D5BD18C25}"/>
              </a:ext>
            </a:extLst>
          </p:cNvPr>
          <p:cNvCxnSpPr/>
          <p:nvPr/>
        </p:nvCxnSpPr>
        <p:spPr>
          <a:xfrm>
            <a:off x="15240" y="273558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8D849D-8272-B768-2ADF-10505427530C}"/>
              </a:ext>
            </a:extLst>
          </p:cNvPr>
          <p:cNvCxnSpPr/>
          <p:nvPr/>
        </p:nvCxnSpPr>
        <p:spPr>
          <a:xfrm>
            <a:off x="15240" y="402717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DAFEA-47A7-32C3-D3FA-B029B6001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66" y="314116"/>
            <a:ext cx="10921364" cy="3566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418B8-D325-6C4A-EBDB-912B07C48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17" y="4212966"/>
            <a:ext cx="8490388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59BA0-F58C-AAAD-7FF8-4886B3633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2" y="187940"/>
            <a:ext cx="11745349" cy="4389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1012AC-4DC9-366C-3E8F-876CE1EA5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4"/>
          <a:stretch/>
        </p:blipFill>
        <p:spPr>
          <a:xfrm>
            <a:off x="479800" y="5543841"/>
            <a:ext cx="10921364" cy="12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A7E6E9-B336-1D3C-53DB-45BBC141B8E1}"/>
                  </a:ext>
                </a:extLst>
              </p:cNvPr>
              <p:cNvSpPr txBox="1"/>
              <p:nvPr/>
            </p:nvSpPr>
            <p:spPr>
              <a:xfrm>
                <a:off x="850232" y="721895"/>
                <a:ext cx="4133183" cy="2990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Similar to part of #23</a:t>
                </a:r>
              </a:p>
              <a:p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360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A7E6E9-B336-1D3C-53DB-45BBC141B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32" y="721895"/>
                <a:ext cx="4133183" cy="2990114"/>
              </a:xfrm>
              <a:prstGeom prst="rect">
                <a:avLst/>
              </a:prstGeom>
              <a:blipFill>
                <a:blip r:embed="rId2"/>
                <a:stretch>
                  <a:fillRect l="-4425" t="-3055" r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201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A5E240-68F1-1206-8E56-DCC68F4755D0}"/>
                  </a:ext>
                </a:extLst>
              </p:cNvPr>
              <p:cNvSpPr txBox="1"/>
              <p:nvPr/>
            </p:nvSpPr>
            <p:spPr>
              <a:xfrm>
                <a:off x="349215" y="593557"/>
                <a:ext cx="11188769" cy="198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Example from circuits: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𝑅𝐶</m:t>
                        </m:r>
                      </m:den>
                    </m:f>
                    <m:sSub>
                      <m:sSub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36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𝑅𝐶</m:t>
                        </m:r>
                      </m:den>
                    </m:f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3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3600" dirty="0"/>
              </a:p>
              <a:p>
                <a:endParaRPr lang="en-US" sz="3600" dirty="0"/>
              </a:p>
              <a:p>
                <a:r>
                  <a:rPr lang="en-US" sz="3600" dirty="0"/>
                  <a:t>First order linear with constant coefficients so Ch 3/4 apply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A5E240-68F1-1206-8E56-DCC68F475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5" y="593557"/>
                <a:ext cx="11188769" cy="1987788"/>
              </a:xfrm>
              <a:prstGeom prst="rect">
                <a:avLst/>
              </a:prstGeom>
              <a:blipFill>
                <a:blip r:embed="rId2"/>
                <a:stretch>
                  <a:fillRect l="-1634" r="-654" b="-10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88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8960C1C-A5FE-CFAA-6F53-634AA9BF0427}"/>
              </a:ext>
            </a:extLst>
          </p:cNvPr>
          <p:cNvGrpSpPr/>
          <p:nvPr/>
        </p:nvGrpSpPr>
        <p:grpSpPr>
          <a:xfrm>
            <a:off x="290627" y="1119005"/>
            <a:ext cx="1285536" cy="731520"/>
            <a:chOff x="112827" y="848495"/>
            <a:chExt cx="1285536" cy="7315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B98CD86-556C-71E7-7CE8-2E8160356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2AEFC8-429B-FF61-B082-DF7D810BC626}"/>
                </a:ext>
              </a:extLst>
            </p:cNvPr>
            <p:cNvSpPr txBox="1"/>
            <p:nvPr/>
          </p:nvSpPr>
          <p:spPr>
            <a:xfrm>
              <a:off x="594360" y="891540"/>
              <a:ext cx="804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zero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DD4A52-CD88-818A-05D2-E7CE1006B03C}"/>
              </a:ext>
            </a:extLst>
          </p:cNvPr>
          <p:cNvGrpSpPr/>
          <p:nvPr/>
        </p:nvGrpSpPr>
        <p:grpSpPr>
          <a:xfrm>
            <a:off x="278895" y="2612584"/>
            <a:ext cx="1429228" cy="731520"/>
            <a:chOff x="112827" y="848495"/>
            <a:chExt cx="1429228" cy="73152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2C582EA-BF56-5A44-FB84-8B940C7E8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44237F-8FEF-2920-6FDF-9B922A87C5A5}"/>
                </a:ext>
              </a:extLst>
            </p:cNvPr>
            <p:cNvSpPr txBox="1"/>
            <p:nvPr/>
          </p:nvSpPr>
          <p:spPr>
            <a:xfrm>
              <a:off x="594360" y="891540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small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03591C-E2B1-DB0F-3E3C-3AA79B16AE71}"/>
              </a:ext>
            </a:extLst>
          </p:cNvPr>
          <p:cNvGrpSpPr/>
          <p:nvPr/>
        </p:nvGrpSpPr>
        <p:grpSpPr>
          <a:xfrm>
            <a:off x="215294" y="4907494"/>
            <a:ext cx="1629861" cy="731520"/>
            <a:chOff x="112827" y="848495"/>
            <a:chExt cx="1629861" cy="73152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C73987-9792-A77C-2171-D3AB0B61E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52575C-BB1F-916B-CB52-75CF9FCA17F3}"/>
                </a:ext>
              </a:extLst>
            </p:cNvPr>
            <p:cNvSpPr txBox="1"/>
            <p:nvPr/>
          </p:nvSpPr>
          <p:spPr>
            <a:xfrm>
              <a:off x="594360" y="891540"/>
              <a:ext cx="1148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critical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5523D3-19B0-D899-7226-7DC36615121D}"/>
              </a:ext>
            </a:extLst>
          </p:cNvPr>
          <p:cNvGrpSpPr/>
          <p:nvPr/>
        </p:nvGrpSpPr>
        <p:grpSpPr>
          <a:xfrm>
            <a:off x="193425" y="6674157"/>
            <a:ext cx="1382870" cy="731520"/>
            <a:chOff x="112827" y="848495"/>
            <a:chExt cx="1382870" cy="73152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880B532-4CF6-7B69-1E53-701B8BA1F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5C183E-7E41-9ACB-8E91-B90979441688}"/>
                </a:ext>
              </a:extLst>
            </p:cNvPr>
            <p:cNvSpPr txBox="1"/>
            <p:nvPr/>
          </p:nvSpPr>
          <p:spPr>
            <a:xfrm>
              <a:off x="594360" y="891540"/>
              <a:ext cx="901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large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87" r="49012"/>
          <a:stretch/>
        </p:blipFill>
        <p:spPr>
          <a:xfrm>
            <a:off x="2448271" y="5871632"/>
            <a:ext cx="3986819" cy="708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627" y="6615227"/>
            <a:ext cx="5544001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504" y="4630420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271" y="3961723"/>
            <a:ext cx="4552518" cy="8638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>
            <a:cxnSpLocks/>
          </p:cNvCxnSpPr>
          <p:nvPr/>
        </p:nvCxnSpPr>
        <p:spPr>
          <a:xfrm>
            <a:off x="25400" y="5748327"/>
            <a:ext cx="1171302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>
            <a:cxnSpLocks/>
          </p:cNvCxnSpPr>
          <p:nvPr/>
        </p:nvCxnSpPr>
        <p:spPr>
          <a:xfrm>
            <a:off x="25400" y="3847718"/>
            <a:ext cx="116866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597164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165196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179218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2987-479F-8127-A0F3-F602B1950CE0}"/>
              </a:ext>
            </a:extLst>
          </p:cNvPr>
          <p:cNvGrpSpPr/>
          <p:nvPr/>
        </p:nvGrpSpPr>
        <p:grpSpPr>
          <a:xfrm>
            <a:off x="2376901" y="1968453"/>
            <a:ext cx="8967014" cy="1844217"/>
            <a:chOff x="2376901" y="1952827"/>
            <a:chExt cx="8967014" cy="1844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6901" y="1952827"/>
              <a:ext cx="4232908" cy="9119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2977" y="2885072"/>
              <a:ext cx="7760938" cy="9119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C12ED1-8C26-E62E-4C66-98E15DD2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42" t="16151" r="77658" b="76085"/>
            <a:stretch/>
          </p:blipFill>
          <p:spPr>
            <a:xfrm>
              <a:off x="3112167" y="2198409"/>
              <a:ext cx="2296831" cy="7029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42" t="16151" r="77658" b="76085"/>
          <a:stretch/>
        </p:blipFill>
        <p:spPr>
          <a:xfrm>
            <a:off x="3112167" y="4098981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42" t="16151" r="77658" b="76085"/>
          <a:stretch/>
        </p:blipFill>
        <p:spPr>
          <a:xfrm>
            <a:off x="3112167" y="5871632"/>
            <a:ext cx="2296831" cy="702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F43883-A2C7-F397-BB98-6AA0192225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5377" y="1224301"/>
            <a:ext cx="7760938" cy="91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419" y="25900"/>
            <a:ext cx="3896694" cy="493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8161" r="75281" b="9091"/>
          <a:stretch/>
        </p:blipFill>
        <p:spPr>
          <a:xfrm>
            <a:off x="112827" y="119256"/>
            <a:ext cx="849592" cy="395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9569"/>
          <a:stretch/>
        </p:blipFill>
        <p:spPr>
          <a:xfrm>
            <a:off x="4785917" y="63490"/>
            <a:ext cx="309248" cy="527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23441-E1EC-CA56-64E2-29CCB031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418" y="758223"/>
            <a:ext cx="1955153" cy="7315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81CE83-0EAC-C947-CB8D-9AC4290EBEE1}"/>
              </a:ext>
            </a:extLst>
          </p:cNvPr>
          <p:cNvSpPr/>
          <p:nvPr/>
        </p:nvSpPr>
        <p:spPr>
          <a:xfrm>
            <a:off x="5280660" y="111029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B5742E-7857-8A80-2D16-E6B9DB6D76D2}"/>
              </a:ext>
            </a:extLst>
          </p:cNvPr>
          <p:cNvSpPr/>
          <p:nvPr/>
        </p:nvSpPr>
        <p:spPr>
          <a:xfrm>
            <a:off x="8907780" y="112553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50DE1B-0690-ECA1-8A30-26B78BEFFDAA}"/>
              </a:ext>
            </a:extLst>
          </p:cNvPr>
          <p:cNvSpPr txBox="1"/>
          <p:nvPr/>
        </p:nvSpPr>
        <p:spPr>
          <a:xfrm>
            <a:off x="192535" y="749543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 damping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FBE2D-182D-5408-4E4F-2A802DB4F564}"/>
              </a:ext>
            </a:extLst>
          </p:cNvPr>
          <p:cNvSpPr txBox="1"/>
          <p:nvPr/>
        </p:nvSpPr>
        <p:spPr>
          <a:xfrm>
            <a:off x="136858" y="2242799"/>
            <a:ext cx="236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Underdamping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770F8C-6981-93D6-421E-81B8E9F6C352}"/>
              </a:ext>
            </a:extLst>
          </p:cNvPr>
          <p:cNvSpPr txBox="1"/>
          <p:nvPr/>
        </p:nvSpPr>
        <p:spPr>
          <a:xfrm>
            <a:off x="136857" y="4122786"/>
            <a:ext cx="1526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Critical damping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CCBBC2-FC1C-10E6-BB65-5218F8CE5869}"/>
              </a:ext>
            </a:extLst>
          </p:cNvPr>
          <p:cNvSpPr txBox="1"/>
          <p:nvPr/>
        </p:nvSpPr>
        <p:spPr>
          <a:xfrm>
            <a:off x="199978" y="5923372"/>
            <a:ext cx="156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Over- damping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7D5D4-54C2-CF63-2F0B-4930D99DD0E2}"/>
              </a:ext>
            </a:extLst>
          </p:cNvPr>
          <p:cNvSpPr txBox="1"/>
          <p:nvPr/>
        </p:nvSpPr>
        <p:spPr>
          <a:xfrm>
            <a:off x="4923765" y="699524"/>
            <a:ext cx="166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8CCFD5-8E61-9BED-4C23-29C37FD8A6CB}"/>
              </a:ext>
            </a:extLst>
          </p:cNvPr>
          <p:cNvSpPr txBox="1"/>
          <p:nvPr/>
        </p:nvSpPr>
        <p:spPr>
          <a:xfrm>
            <a:off x="6527775" y="2223524"/>
            <a:ext cx="527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 w/decreasing amplitude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B816EF-0B78-C464-EDCE-4D4898C877A7}"/>
              </a:ext>
            </a:extLst>
          </p:cNvPr>
          <p:cNvSpPr txBox="1"/>
          <p:nvPr/>
        </p:nvSpPr>
        <p:spPr>
          <a:xfrm>
            <a:off x="7034273" y="416778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DB8F3-9928-ECAA-46CB-7C40A31221F3}"/>
              </a:ext>
            </a:extLst>
          </p:cNvPr>
          <p:cNvSpPr txBox="1"/>
          <p:nvPr/>
        </p:nvSpPr>
        <p:spPr>
          <a:xfrm>
            <a:off x="7038083" y="593181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97DC30-9249-192F-65AB-97827C3632CA}"/>
              </a:ext>
            </a:extLst>
          </p:cNvPr>
          <p:cNvSpPr txBox="1"/>
          <p:nvPr/>
        </p:nvSpPr>
        <p:spPr>
          <a:xfrm>
            <a:off x="7264758" y="63509"/>
            <a:ext cx="44736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395713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14CCF-15E1-4790-8D1E-9BEF162C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68" y="6380386"/>
            <a:ext cx="707744" cy="82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712EA-4C96-4D38-AAA1-B07525050CBE}"/>
              </a:ext>
            </a:extLst>
          </p:cNvPr>
          <p:cNvSpPr txBox="1"/>
          <p:nvPr/>
        </p:nvSpPr>
        <p:spPr>
          <a:xfrm>
            <a:off x="2059612" y="6553255"/>
            <a:ext cx="728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the steady state response when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98C07-B806-462F-A25E-5CC70F61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209" y="6371428"/>
            <a:ext cx="1693397" cy="822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A938ED-0A1E-4750-8F38-4A0C8CD7460C}"/>
              </a:ext>
            </a:extLst>
          </p:cNvPr>
          <p:cNvSpPr/>
          <p:nvPr/>
        </p:nvSpPr>
        <p:spPr>
          <a:xfrm>
            <a:off x="1164773" y="6371428"/>
            <a:ext cx="9361714" cy="943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51A6D-F54A-ADBB-C48F-3C1AC1C567E4}"/>
              </a:ext>
            </a:extLst>
          </p:cNvPr>
          <p:cNvSpPr txBox="1"/>
          <p:nvPr/>
        </p:nvSpPr>
        <p:spPr>
          <a:xfrm>
            <a:off x="7264758" y="63509"/>
            <a:ext cx="447367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420424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99121" y="0"/>
            <a:ext cx="8895654" cy="7672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06BF-24AA-4D07-8C3A-786A321B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39" y="437090"/>
            <a:ext cx="4139653" cy="2730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94B21-DD5F-49D0-B484-C4E330E8C97C}"/>
              </a:ext>
            </a:extLst>
          </p:cNvPr>
          <p:cNvSpPr/>
          <p:nvPr/>
        </p:nvSpPr>
        <p:spPr>
          <a:xfrm>
            <a:off x="7648426" y="412038"/>
            <a:ext cx="4139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1050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sz="1050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A1889-45AC-3F9A-7AF9-6E19C6C6FF56}"/>
              </a:ext>
            </a:extLst>
          </p:cNvPr>
          <p:cNvSpPr txBox="1"/>
          <p:nvPr/>
        </p:nvSpPr>
        <p:spPr>
          <a:xfrm>
            <a:off x="8572501" y="3073400"/>
            <a:ext cx="32155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</a:rPr>
              <a:t>Resonance:</a:t>
            </a:r>
          </a:p>
          <a:p>
            <a:r>
              <a:rPr lang="en-US" sz="2800" dirty="0">
                <a:solidFill>
                  <a:srgbClr val="FFFF00"/>
                </a:solidFill>
              </a:rPr>
              <a:t>Note when the external force frequency matches the frequency of the homogeneous solution, we must multiply by t.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Thus the amplitude goes to infinity.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DFFE2-7A25-F9D1-092C-2FEBC8DDF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838" y="6953241"/>
            <a:ext cx="691764" cy="548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5665EE-106F-489A-FAB7-9AE926896AAF}"/>
              </a:ext>
            </a:extLst>
          </p:cNvPr>
          <p:cNvSpPr txBox="1"/>
          <p:nvPr/>
        </p:nvSpPr>
        <p:spPr>
          <a:xfrm>
            <a:off x="444500" y="1917700"/>
            <a:ext cx="37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Resonant frequency: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07B0D-8A9E-FD5F-30E0-151E11555207}"/>
              </a:ext>
            </a:extLst>
          </p:cNvPr>
          <p:cNvSpPr txBox="1"/>
          <p:nvPr/>
        </p:nvSpPr>
        <p:spPr>
          <a:xfrm>
            <a:off x="8309810" y="-659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AC19B9-561F-134A-1338-73C0D413A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0" t="36092" r="16979"/>
          <a:stretch/>
        </p:blipFill>
        <p:spPr>
          <a:xfrm>
            <a:off x="2155217" y="2688505"/>
            <a:ext cx="1188720" cy="5897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C32F7F-4921-A1AC-B2F9-400F15E04706}"/>
              </a:ext>
            </a:extLst>
          </p:cNvPr>
          <p:cNvSpPr txBox="1"/>
          <p:nvPr/>
        </p:nvSpPr>
        <p:spPr>
          <a:xfrm>
            <a:off x="158417" y="556124"/>
            <a:ext cx="12240025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</a:rPr>
              <a:t>No damping case </a:t>
            </a:r>
            <a:r>
              <a:rPr lang="en-US" sz="2800" dirty="0"/>
              <a:t>where external force = </a:t>
            </a:r>
            <a:r>
              <a:rPr lang="en-US" sz="2800" dirty="0" err="1"/>
              <a:t>Fcos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 + </a:t>
            </a:r>
            <a:r>
              <a:rPr lang="en-US" sz="2800" dirty="0" err="1"/>
              <a:t>Gsin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t):</a:t>
            </a:r>
          </a:p>
          <a:p>
            <a:endParaRPr lang="en-US" sz="2800" dirty="0"/>
          </a:p>
          <a:p>
            <a:pPr algn="ctr"/>
            <a:r>
              <a:rPr lang="en-US" sz="2800" dirty="0"/>
              <a:t>mu’’ + </a:t>
            </a:r>
            <a:r>
              <a:rPr lang="en-US" sz="2800" dirty="0" err="1"/>
              <a:t>ku</a:t>
            </a:r>
            <a:r>
              <a:rPr lang="en-US" sz="2800" dirty="0"/>
              <a:t> = </a:t>
            </a:r>
            <a:r>
              <a:rPr lang="en-US" sz="2800" dirty="0" err="1"/>
              <a:t>Fcos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 + </a:t>
            </a:r>
            <a:r>
              <a:rPr lang="en-US" sz="2800" dirty="0" err="1"/>
              <a:t>Gsin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t):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FF00"/>
                </a:solidFill>
              </a:rPr>
              <a:t>Resonant frequency = frequency of the homogenous solution = external force frequency =</a:t>
            </a:r>
          </a:p>
          <a:p>
            <a:endParaRPr lang="en-US" sz="2800" dirty="0"/>
          </a:p>
          <a:p>
            <a:r>
              <a:rPr lang="en-US" sz="2800" dirty="0"/>
              <a:t>If homogeneous solution is u(t) = c</a:t>
            </a:r>
            <a:r>
              <a:rPr lang="en-US" sz="2800" baseline="-25000" dirty="0"/>
              <a:t>1</a:t>
            </a:r>
            <a:r>
              <a:rPr lang="en-US" sz="2800" dirty="0"/>
              <a:t>cos(w</a:t>
            </a:r>
            <a:r>
              <a:rPr lang="en-US" sz="2800" baseline="-25000" dirty="0"/>
              <a:t>0</a:t>
            </a:r>
            <a:r>
              <a:rPr lang="en-US" sz="2800" dirty="0"/>
              <a:t>t) + c</a:t>
            </a:r>
            <a:r>
              <a:rPr lang="en-US" sz="2800" baseline="-25000" dirty="0"/>
              <a:t>2</a:t>
            </a:r>
            <a:r>
              <a:rPr lang="en-US" sz="2800" dirty="0"/>
              <a:t>sin(w</a:t>
            </a:r>
            <a:r>
              <a:rPr lang="en-US" sz="2800" baseline="-25000" dirty="0"/>
              <a:t>0</a:t>
            </a:r>
            <a:r>
              <a:rPr lang="en-US" sz="2800" dirty="0"/>
              <a:t>t),</a:t>
            </a:r>
          </a:p>
          <a:p>
            <a:pPr algn="ctr"/>
            <a:endParaRPr lang="en-US" sz="2000" dirty="0"/>
          </a:p>
          <a:p>
            <a:r>
              <a:rPr lang="en-US" sz="2000" dirty="0"/>
              <a:t>                       </a:t>
            </a:r>
            <a:r>
              <a:rPr lang="en-US" sz="2800" dirty="0"/>
              <a:t>Then nonhomogeneous particular solution is </a:t>
            </a:r>
          </a:p>
          <a:p>
            <a:endParaRPr lang="en-US" sz="2000" dirty="0"/>
          </a:p>
          <a:p>
            <a:r>
              <a:rPr lang="en-US" sz="2800" dirty="0"/>
              <a:t>                                      t[</a:t>
            </a:r>
            <a:r>
              <a:rPr lang="en-US" sz="2800" dirty="0" err="1"/>
              <a:t>Acos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 + </a:t>
            </a:r>
            <a:r>
              <a:rPr lang="en-US" sz="2800" dirty="0" err="1"/>
              <a:t>Bsin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t)]</a:t>
            </a:r>
          </a:p>
          <a:p>
            <a:pPr algn="ctr"/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same frequency is a good approximation for small damping case.</a:t>
            </a:r>
          </a:p>
          <a:p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0248C3-D4C0-A00E-30E5-309E6526754C}"/>
              </a:ext>
            </a:extLst>
          </p:cNvPr>
          <p:cNvGrpSpPr/>
          <p:nvPr/>
        </p:nvGrpSpPr>
        <p:grpSpPr>
          <a:xfrm>
            <a:off x="8089088" y="4755997"/>
            <a:ext cx="3781731" cy="2463423"/>
            <a:chOff x="7780039" y="4901156"/>
            <a:chExt cx="4325540" cy="2755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908B97-1421-7B93-DD66-CD590A0AF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039" y="4926208"/>
              <a:ext cx="4139653" cy="273067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417B07-5EFA-5453-8FAC-FB4D92EFF595}"/>
                </a:ext>
              </a:extLst>
            </p:cNvPr>
            <p:cNvSpPr/>
            <p:nvPr/>
          </p:nvSpPr>
          <p:spPr>
            <a:xfrm>
              <a:off x="7965926" y="4901156"/>
              <a:ext cx="41396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b="1" dirty="0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Boyce/</a:t>
              </a:r>
              <a:r>
                <a:rPr lang="en-US" sz="1050" b="1" dirty="0" err="1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DiPrima</a:t>
              </a:r>
              <a:r>
                <a:rPr lang="en-US" sz="1050" b="1" dirty="0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/Meade 11</a:t>
              </a:r>
              <a:r>
                <a:rPr lang="en-US" sz="1050" b="1" baseline="30000" dirty="0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th</a:t>
              </a:r>
              <a:r>
                <a:rPr lang="en-US" sz="1050" b="1" dirty="0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 ed, Ch 3.8:   Forced Periodic Vibrations</a:t>
              </a:r>
              <a:endParaRPr lang="en-US" sz="105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E0D4F30-62A8-330E-A44C-443A7C999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9" y="5681218"/>
            <a:ext cx="3186118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0C1808-D915-C25F-4EAF-AC31FFAADA19}"/>
              </a:ext>
            </a:extLst>
          </p:cNvPr>
          <p:cNvSpPr txBox="1"/>
          <p:nvPr/>
        </p:nvSpPr>
        <p:spPr>
          <a:xfrm>
            <a:off x="8347910" y="-659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Non-Homogeneous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5F67B-E6DB-4CF2-ADDC-D099978C2CCA}"/>
              </a:ext>
            </a:extLst>
          </p:cNvPr>
          <p:cNvSpPr txBox="1"/>
          <p:nvPr/>
        </p:nvSpPr>
        <p:spPr>
          <a:xfrm>
            <a:off x="3478217" y="2798731"/>
            <a:ext cx="348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228088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5F58E-E29D-41ED-8ED7-48E36334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017"/>
            <a:ext cx="11887200" cy="6057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223228-0950-B440-F860-F2AF0A0E3626}"/>
              </a:ext>
            </a:extLst>
          </p:cNvPr>
          <p:cNvSpPr txBox="1"/>
          <p:nvPr/>
        </p:nvSpPr>
        <p:spPr>
          <a:xfrm>
            <a:off x="8309810" y="-659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277899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06289" y="1947071"/>
          <a:ext cx="114427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165100" progId="Equation.DSMT4">
                  <p:embed/>
                </p:oleObj>
              </mc:Choice>
              <mc:Fallback>
                <p:oleObj name="Equation" r:id="rId2" imgW="495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289" y="1947071"/>
                        <a:ext cx="114427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0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76419"/>
            <a:ext cx="7756516" cy="4950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3560A6-0A37-43A2-803E-E61F7A0845AF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C234C-A720-49F2-9692-BBD964A471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675" r="6428" b="39608"/>
          <a:stretch/>
        </p:blipFill>
        <p:spPr>
          <a:xfrm>
            <a:off x="244258" y="50125"/>
            <a:ext cx="11123112" cy="951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87365-8A2A-507E-53CD-B49C6DB3CDBF}"/>
              </a:ext>
            </a:extLst>
          </p:cNvPr>
          <p:cNvSpPr txBox="1"/>
          <p:nvPr/>
        </p:nvSpPr>
        <p:spPr>
          <a:xfrm>
            <a:off x="244258" y="3175000"/>
            <a:ext cx="19274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Small external force frequency results in mass moving similar to external force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7648D-1B5E-9C64-41FD-20993DF5CD2D}"/>
              </a:ext>
            </a:extLst>
          </p:cNvPr>
          <p:cNvSpPr txBox="1"/>
          <p:nvPr/>
        </p:nvSpPr>
        <p:spPr>
          <a:xfrm>
            <a:off x="8325852" y="7218288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99902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(3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8989" y="1902147"/>
          <a:ext cx="851006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300" imgH="165100" progId="Equation.DSMT4">
                  <p:embed/>
                </p:oleObj>
              </mc:Choice>
              <mc:Fallback>
                <p:oleObj name="Equation" r:id="rId2" imgW="368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8989" y="1902147"/>
                        <a:ext cx="851006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6-07-19 at 3.11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82" y="2404997"/>
            <a:ext cx="7709145" cy="5001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A082D-43AB-4857-9687-D3D11A9ACA64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E56F6-CD27-4B90-A606-5759C85A52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52" b="22237"/>
          <a:stretch/>
        </p:blipFill>
        <p:spPr>
          <a:xfrm>
            <a:off x="0" y="246226"/>
            <a:ext cx="11887200" cy="757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85818C-BEA3-23AF-5EB6-EF65A218A24B}"/>
              </a:ext>
            </a:extLst>
          </p:cNvPr>
          <p:cNvSpPr txBox="1"/>
          <p:nvPr/>
        </p:nvSpPr>
        <p:spPr>
          <a:xfrm>
            <a:off x="89559" y="2603523"/>
            <a:ext cx="19274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If external force frequency is close to the resonant frequency, the amplitude of the response is much larger (solid blue curve) – compare to previous and next slide.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8FBC3-4471-C0AA-D57E-7511F7890E24}"/>
              </a:ext>
            </a:extLst>
          </p:cNvPr>
          <p:cNvSpPr txBox="1"/>
          <p:nvPr/>
        </p:nvSpPr>
        <p:spPr>
          <a:xfrm>
            <a:off x="8325852" y="7218288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2657226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(4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7872" y="1912446"/>
          <a:ext cx="91037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700" imgH="165100" progId="Equation.DSMT4">
                  <p:embed/>
                </p:oleObj>
              </mc:Choice>
              <mc:Fallback>
                <p:oleObj name="Equation" r:id="rId2" imgW="3937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872" y="1912446"/>
                        <a:ext cx="91037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2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0" y="2410428"/>
            <a:ext cx="8015416" cy="4867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CB233-FDC4-44A8-A76E-E5A7353BA5C6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0F244-553B-4EBE-BEC4-E3D39961E2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656"/>
          <a:stretch/>
        </p:blipFill>
        <p:spPr>
          <a:xfrm>
            <a:off x="0" y="12532"/>
            <a:ext cx="11887200" cy="989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7FEF7A-6EB4-1C8E-D1A0-6CD0F86AF1D0}"/>
              </a:ext>
            </a:extLst>
          </p:cNvPr>
          <p:cNvSpPr txBox="1"/>
          <p:nvPr/>
        </p:nvSpPr>
        <p:spPr>
          <a:xfrm>
            <a:off x="89559" y="2443981"/>
            <a:ext cx="15360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Large</a:t>
            </a:r>
            <a:r>
              <a:rPr lang="en-US" sz="1800" dirty="0">
                <a:solidFill>
                  <a:srgbClr val="FFFF00"/>
                </a:solidFill>
              </a:rPr>
              <a:t> external force frequency results in</a:t>
            </a:r>
          </a:p>
          <a:p>
            <a:r>
              <a:rPr lang="en-US" dirty="0">
                <a:solidFill>
                  <a:srgbClr val="FFFF00"/>
                </a:solidFill>
              </a:rPr>
              <a:t>smaller amplitude.</a:t>
            </a:r>
          </a:p>
          <a:p>
            <a:endParaRPr lang="en-US" sz="1800" dirty="0">
              <a:solidFill>
                <a:srgbClr val="FFFF00"/>
              </a:solidFill>
            </a:endParaRPr>
          </a:p>
          <a:p>
            <a:r>
              <a:rPr lang="en-US" sz="1800" dirty="0">
                <a:solidFill>
                  <a:srgbClr val="FFFF00"/>
                </a:solidFill>
              </a:rPr>
              <a:t>Note the amplitude of the external force (dashed green curve) is larger than the response (solid blue curve).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8A32BB-7217-A530-BB64-0DC8F9CC67D9}"/>
              </a:ext>
            </a:extLst>
          </p:cNvPr>
          <p:cNvSpPr txBox="1"/>
          <p:nvPr/>
        </p:nvSpPr>
        <p:spPr>
          <a:xfrm>
            <a:off x="8325852" y="7218288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3640244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762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544</Words>
  <Application>Microsoft Office PowerPoint</Application>
  <PresentationFormat>Custom</PresentationFormat>
  <Paragraphs>91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Wingdings</vt:lpstr>
      <vt:lpstr>Cambria Math</vt:lpstr>
      <vt:lpstr>Calibri Light</vt:lpstr>
      <vt:lpstr>Arial</vt:lpstr>
      <vt:lpstr>Calibri</vt:lpstr>
      <vt:lpstr>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 Forced Vibrations with Damping     (2 of 4)</vt:lpstr>
      <vt:lpstr>Example 2:   Forced Vibrations with Damping     (3 of 4)</vt:lpstr>
      <vt:lpstr>Example 2:   Forced Vibrations with Damping     (4 of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240</cp:revision>
  <dcterms:created xsi:type="dcterms:W3CDTF">2020-09-07T00:11:40Z</dcterms:created>
  <dcterms:modified xsi:type="dcterms:W3CDTF">2023-11-06T20:24:13Z</dcterms:modified>
</cp:coreProperties>
</file>