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656" r:id="rId2"/>
    <p:sldId id="679" r:id="rId3"/>
    <p:sldId id="654" r:id="rId4"/>
    <p:sldId id="658" r:id="rId5"/>
    <p:sldId id="661" r:id="rId6"/>
    <p:sldId id="680" r:id="rId7"/>
    <p:sldId id="655" r:id="rId8"/>
    <p:sldId id="670" r:id="rId9"/>
    <p:sldId id="671" r:id="rId10"/>
    <p:sldId id="672" r:id="rId11"/>
    <p:sldId id="673" r:id="rId12"/>
    <p:sldId id="674" r:id="rId13"/>
    <p:sldId id="675" r:id="rId14"/>
    <p:sldId id="535" r:id="rId15"/>
    <p:sldId id="541" r:id="rId16"/>
    <p:sldId id="566" r:id="rId17"/>
    <p:sldId id="567" r:id="rId18"/>
    <p:sldId id="568" r:id="rId19"/>
    <p:sldId id="676" r:id="rId20"/>
    <p:sldId id="677" r:id="rId21"/>
    <p:sldId id="662" r:id="rId22"/>
    <p:sldId id="681" r:id="rId23"/>
    <p:sldId id="683" r:id="rId24"/>
    <p:sldId id="685" r:id="rId25"/>
    <p:sldId id="684" r:id="rId26"/>
    <p:sldId id="698" r:id="rId27"/>
    <p:sldId id="686" r:id="rId28"/>
    <p:sldId id="687" r:id="rId29"/>
    <p:sldId id="689" r:id="rId30"/>
    <p:sldId id="690" r:id="rId31"/>
    <p:sldId id="691" r:id="rId32"/>
    <p:sldId id="692" r:id="rId33"/>
    <p:sldId id="694" r:id="rId34"/>
    <p:sldId id="695" r:id="rId35"/>
    <p:sldId id="696" r:id="rId36"/>
    <p:sldId id="693" r:id="rId37"/>
    <p:sldId id="697" r:id="rId38"/>
    <p:sldId id="682" r:id="rId39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919"/>
    <a:srgbClr val="1F1F1F"/>
    <a:srgbClr val="232323"/>
    <a:srgbClr val="282828"/>
    <a:srgbClr val="15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8" autoAdjust="0"/>
    <p:restoredTop sz="94660"/>
  </p:normalViewPr>
  <p:slideViewPr>
    <p:cSldViewPr snapToGrid="0">
      <p:cViewPr varScale="1">
        <p:scale>
          <a:sx n="50" d="100"/>
          <a:sy n="50" d="100"/>
        </p:scale>
        <p:origin x="119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64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8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6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8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7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9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47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70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52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8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7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363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256071-BE1B-49A9-A913-9CA4518F4576}"/>
              </a:ext>
            </a:extLst>
          </p:cNvPr>
          <p:cNvSpPr/>
          <p:nvPr/>
        </p:nvSpPr>
        <p:spPr>
          <a:xfrm>
            <a:off x="579863" y="178420"/>
            <a:ext cx="110025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Recall from matrix algebra that A</a:t>
            </a:r>
            <a:r>
              <a:rPr lang="en-US" sz="3200" b="1" dirty="0"/>
              <a:t>x</a:t>
            </a:r>
            <a:r>
              <a:rPr lang="en-US" sz="3200" dirty="0"/>
              <a:t> = </a:t>
            </a:r>
            <a:r>
              <a:rPr lang="en-US" sz="3200" b="1" dirty="0"/>
              <a:t>b</a:t>
            </a:r>
            <a:r>
              <a:rPr lang="en-US" sz="3200" dirty="0"/>
              <a:t> is a homogeneous equation </a:t>
            </a:r>
            <a:r>
              <a:rPr lang="en-US" sz="3200" dirty="0" err="1"/>
              <a:t>iff</a:t>
            </a:r>
            <a:r>
              <a:rPr lang="en-US" sz="3200" dirty="0"/>
              <a:t> </a:t>
            </a:r>
            <a:r>
              <a:rPr lang="en-US" sz="3200" b="1" dirty="0"/>
              <a:t>b</a:t>
            </a:r>
            <a:r>
              <a:rPr lang="en-US" sz="3200" dirty="0"/>
              <a:t> = </a:t>
            </a:r>
            <a:r>
              <a:rPr lang="en-US" sz="3200" b="1" dirty="0"/>
              <a:t>0</a:t>
            </a:r>
            <a:r>
              <a:rPr lang="en-US" sz="3200" dirty="0"/>
              <a:t>.  </a:t>
            </a:r>
          </a:p>
          <a:p>
            <a:endParaRPr lang="en-US" dirty="0"/>
          </a:p>
          <a:p>
            <a:r>
              <a:rPr lang="en-US" sz="3200" dirty="0"/>
              <a:t>Suppose A has 2 free variables. Then the general solution to the homogenous matrix equation  A</a:t>
            </a:r>
            <a:r>
              <a:rPr lang="en-US" sz="3200" b="1" dirty="0"/>
              <a:t>x</a:t>
            </a:r>
            <a:r>
              <a:rPr lang="en-US" sz="3200" dirty="0"/>
              <a:t> = </a:t>
            </a:r>
            <a:r>
              <a:rPr lang="en-US" sz="3200" b="1" dirty="0"/>
              <a:t>0</a:t>
            </a:r>
            <a:r>
              <a:rPr lang="en-US" sz="3200" dirty="0"/>
              <a:t>  will be of the form  </a:t>
            </a:r>
          </a:p>
          <a:p>
            <a:endParaRPr lang="en-US" sz="1200" b="1" dirty="0"/>
          </a:p>
          <a:p>
            <a:pPr algn="ctr"/>
            <a:r>
              <a:rPr lang="en-US" sz="3200" b="1" dirty="0"/>
              <a:t>x</a:t>
            </a:r>
            <a:r>
              <a:rPr lang="en-US" sz="3200" dirty="0"/>
              <a:t> =c</a:t>
            </a:r>
            <a:r>
              <a:rPr lang="en-US" sz="3200" baseline="-25000" dirty="0"/>
              <a:t>1</a:t>
            </a:r>
            <a:r>
              <a:rPr lang="en-US" sz="3200" b="1" dirty="0"/>
              <a:t>v</a:t>
            </a:r>
            <a:r>
              <a:rPr lang="en-US" sz="3200" b="1" baseline="-25000" dirty="0"/>
              <a:t>1</a:t>
            </a:r>
            <a:r>
              <a:rPr lang="en-US" sz="3200" dirty="0"/>
              <a:t> + c</a:t>
            </a:r>
            <a:r>
              <a:rPr lang="en-US" sz="3200" baseline="-25000" dirty="0"/>
              <a:t>2</a:t>
            </a:r>
            <a:r>
              <a:rPr lang="en-US" sz="3200" b="1" dirty="0"/>
              <a:t>v</a:t>
            </a:r>
            <a:r>
              <a:rPr lang="en-US" sz="3200" b="1" baseline="-25000" dirty="0"/>
              <a:t>2</a:t>
            </a:r>
            <a:r>
              <a:rPr lang="en-US" sz="3200" dirty="0"/>
              <a:t>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A3EF82D-3A2D-4511-AEB0-4615FB435071}"/>
              </a:ext>
            </a:extLst>
          </p:cNvPr>
          <p:cNvCxnSpPr/>
          <p:nvPr/>
        </p:nvCxnSpPr>
        <p:spPr>
          <a:xfrm>
            <a:off x="394010" y="3348291"/>
            <a:ext cx="1074139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F656218-E528-49B9-A83B-252B1BAFB9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401"/>
          <a:stretch/>
        </p:blipFill>
        <p:spPr>
          <a:xfrm>
            <a:off x="137531" y="3703072"/>
            <a:ext cx="11887200" cy="331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096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17E38A-B788-4143-96C0-DD205EF59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5222"/>
            <a:ext cx="11887200" cy="472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78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EEDF8B-01C2-48E4-981C-9BDE40BCD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332"/>
            <a:ext cx="11887200" cy="172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026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5E1AA1-464D-49E3-BC71-B2B7FD3D1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564" y="965351"/>
            <a:ext cx="9448800" cy="65055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D5D150-F749-4787-9E7F-AD4ED1E733A6}"/>
              </a:ext>
            </a:extLst>
          </p:cNvPr>
          <p:cNvSpPr txBox="1"/>
          <p:nvPr/>
        </p:nvSpPr>
        <p:spPr>
          <a:xfrm>
            <a:off x="162836" y="12527"/>
            <a:ext cx="117243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Ch 6: Use linearity of the </a:t>
            </a:r>
            <a:r>
              <a:rPr lang="en-US" sz="3200" dirty="0" err="1">
                <a:solidFill>
                  <a:srgbClr val="FFFF00"/>
                </a:solidFill>
              </a:rPr>
              <a:t>LaPlace</a:t>
            </a:r>
            <a:r>
              <a:rPr lang="en-US" sz="3200" dirty="0">
                <a:solidFill>
                  <a:srgbClr val="FFFF00"/>
                </a:solidFill>
              </a:rPr>
              <a:t> transform to turn a DE into an algebra problem </a:t>
            </a:r>
          </a:p>
        </p:txBody>
      </p:sp>
    </p:spTree>
    <p:extLst>
      <p:ext uri="{BB962C8B-B14F-4D97-AF65-F5344CB8AC3E}">
        <p14:creationId xmlns:p14="http://schemas.microsoft.com/office/powerpoint/2010/main" val="3265157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6D8852-E51A-4BC5-8C01-211A3E83D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270"/>
            <a:ext cx="11887200" cy="56966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AA7167-6304-8573-4D94-D370FDE7D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178" y="6161395"/>
            <a:ext cx="331881" cy="74980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7563385-A254-1330-7C8D-4DA396F2C104}"/>
                  </a:ext>
                </a:extLst>
              </p:cNvPr>
              <p:cNvSpPr txBox="1"/>
              <p:nvPr/>
            </p:nvSpPr>
            <p:spPr>
              <a:xfrm>
                <a:off x="411481" y="6195685"/>
                <a:ext cx="10835640" cy="11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rPr>
                  <a:t>Note capital       (not script </a:t>
                </a:r>
                <a:r>
                  <a:rPr lang="en-US" sz="3600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Dreaming Outloud Script Pro" panose="020F0502020204030204" pitchFamily="66" charset="0"/>
                    <a:cs typeface="Dreaming Outloud Script Pro" panose="020F0502020204030204" pitchFamily="66" charset="0"/>
                  </a:rPr>
                  <a:t>L </a:t>
                </a:r>
                <a:r>
                  <a:rPr lang="en-US" sz="3200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rPr>
                  <a:t>from previous slide stands for the left-hand side of the equation 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𝑎𝑦</m:t>
                    </m:r>
                    <m:r>
                      <a:rPr lang="en-US" sz="3200" i="1" dirty="0" smtClean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’’ + </m:t>
                    </m:r>
                    <m:r>
                      <a:rPr lang="en-US" sz="3200" i="1" dirty="0" smtClean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3200" i="1" dirty="0" smtClean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’ + </m:t>
                    </m:r>
                    <m:r>
                      <a:rPr lang="en-US" sz="3200" i="1" dirty="0" smtClean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𝑐𝑦</m:t>
                    </m:r>
                    <m:r>
                      <a:rPr lang="en-US" sz="3200" i="1" dirty="0" smtClean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3200" i="1" dirty="0" smtClean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3200" i="1" dirty="0" smtClean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 smtClean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i="1" dirty="0" smtClean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3200" dirty="0">
                  <a:solidFill>
                    <a:schemeClr val="accent6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7563385-A254-1330-7C8D-4DA396F2C1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1" y="6195685"/>
                <a:ext cx="10835640" cy="1138773"/>
              </a:xfrm>
              <a:prstGeom prst="rect">
                <a:avLst/>
              </a:prstGeom>
              <a:blipFill>
                <a:blip r:embed="rId4"/>
                <a:stretch>
                  <a:fillRect l="-1463" t="-8021" b="-17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4816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26D39C-27B4-4973-B9E0-3D19DA0E9D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681"/>
          <a:stretch/>
        </p:blipFill>
        <p:spPr>
          <a:xfrm>
            <a:off x="0" y="30603"/>
            <a:ext cx="11887200" cy="460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396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641B5C-C019-420F-BD46-97A65959F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8960"/>
            <a:ext cx="11887200" cy="483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900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22FBD8-51EE-42A7-BA80-C14D2227E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4141"/>
            <a:ext cx="11887200" cy="512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823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5F2D3F-6D99-444B-8FDF-89FDD52B5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4" y="542925"/>
            <a:ext cx="11808934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307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67C5E9-CBA5-4925-A11B-11F1549D5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795" y="769230"/>
            <a:ext cx="10960070" cy="12022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FEF9B0-44EC-8C57-D60D-7CFE8818A158}"/>
              </a:ext>
            </a:extLst>
          </p:cNvPr>
          <p:cNvSpPr txBox="1"/>
          <p:nvPr/>
        </p:nvSpPr>
        <p:spPr>
          <a:xfrm>
            <a:off x="595745" y="2396837"/>
            <a:ext cx="719863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Multiples of these are also solutions, thus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And hence so is their linear combination: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DE52DE-B026-0F88-DFC8-3CF0BEEBA6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78" r="6604" b="51358"/>
          <a:stretch/>
        </p:blipFill>
        <p:spPr>
          <a:xfrm>
            <a:off x="1651000" y="3110655"/>
            <a:ext cx="9055100" cy="5847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1EA3E16-FABD-2855-4A1F-5B6D03C05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300" y="4609175"/>
            <a:ext cx="7760938" cy="91197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74DE452-C380-378C-0343-4DF62BF1E2F1}"/>
              </a:ext>
            </a:extLst>
          </p:cNvPr>
          <p:cNvSpPr/>
          <p:nvPr/>
        </p:nvSpPr>
        <p:spPr>
          <a:xfrm>
            <a:off x="2387600" y="2948686"/>
            <a:ext cx="279400" cy="810244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B0D375-CA1D-687A-9091-67D7E71F5B0B}"/>
              </a:ext>
            </a:extLst>
          </p:cNvPr>
          <p:cNvSpPr/>
          <p:nvPr/>
        </p:nvSpPr>
        <p:spPr>
          <a:xfrm>
            <a:off x="6083300" y="3037586"/>
            <a:ext cx="444500" cy="810244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12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0EA379-C3BE-4219-9147-41AAB7C18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261"/>
            <a:ext cx="11403267" cy="716193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C3164C6-E605-4FA0-9E58-C987699C194D}"/>
              </a:ext>
            </a:extLst>
          </p:cNvPr>
          <p:cNvSpPr/>
          <p:nvPr/>
        </p:nvSpPr>
        <p:spPr>
          <a:xfrm>
            <a:off x="11378215" y="219205"/>
            <a:ext cx="296043" cy="713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60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256071-BE1B-49A9-A913-9CA4518F4576}"/>
              </a:ext>
            </a:extLst>
          </p:cNvPr>
          <p:cNvSpPr/>
          <p:nvPr/>
        </p:nvSpPr>
        <p:spPr>
          <a:xfrm>
            <a:off x="579863" y="178420"/>
            <a:ext cx="110025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Recall from matrix algebra that A</a:t>
            </a:r>
            <a:r>
              <a:rPr lang="en-US" sz="3200" b="1" dirty="0"/>
              <a:t>x</a:t>
            </a:r>
            <a:r>
              <a:rPr lang="en-US" sz="3200" dirty="0"/>
              <a:t> = </a:t>
            </a:r>
            <a:r>
              <a:rPr lang="en-US" sz="3200" b="1" dirty="0"/>
              <a:t>b</a:t>
            </a:r>
            <a:r>
              <a:rPr lang="en-US" sz="3200" dirty="0"/>
              <a:t> is a homogeneous equation </a:t>
            </a:r>
            <a:r>
              <a:rPr lang="en-US" sz="3200" dirty="0" err="1"/>
              <a:t>iff</a:t>
            </a:r>
            <a:r>
              <a:rPr lang="en-US" sz="3200" dirty="0"/>
              <a:t> </a:t>
            </a:r>
            <a:r>
              <a:rPr lang="en-US" sz="3200" b="1" dirty="0"/>
              <a:t>b</a:t>
            </a:r>
            <a:r>
              <a:rPr lang="en-US" sz="3200" dirty="0"/>
              <a:t> = </a:t>
            </a:r>
            <a:r>
              <a:rPr lang="en-US" sz="3200" b="1" dirty="0"/>
              <a:t>0</a:t>
            </a:r>
            <a:r>
              <a:rPr lang="en-US" sz="3200" dirty="0"/>
              <a:t>.  </a:t>
            </a:r>
          </a:p>
          <a:p>
            <a:endParaRPr lang="en-US" dirty="0"/>
          </a:p>
          <a:p>
            <a:r>
              <a:rPr lang="en-US" sz="3200" dirty="0"/>
              <a:t>Suppose A has 2 free variables. Then the general solution to the homogenous matrix equation  A</a:t>
            </a:r>
            <a:r>
              <a:rPr lang="en-US" sz="3200" b="1" dirty="0"/>
              <a:t>x</a:t>
            </a:r>
            <a:r>
              <a:rPr lang="en-US" sz="3200" dirty="0"/>
              <a:t> = </a:t>
            </a:r>
            <a:r>
              <a:rPr lang="en-US" sz="3200" b="1" dirty="0"/>
              <a:t>0</a:t>
            </a:r>
            <a:r>
              <a:rPr lang="en-US" sz="3200" dirty="0"/>
              <a:t>  will be of the form  </a:t>
            </a:r>
          </a:p>
          <a:p>
            <a:endParaRPr lang="en-US" sz="1200" b="1" dirty="0"/>
          </a:p>
          <a:p>
            <a:pPr algn="ctr"/>
            <a:r>
              <a:rPr lang="en-US" sz="3200" b="1" dirty="0"/>
              <a:t>x</a:t>
            </a:r>
            <a:r>
              <a:rPr lang="en-US" sz="3200" dirty="0"/>
              <a:t> =c</a:t>
            </a:r>
            <a:r>
              <a:rPr lang="en-US" sz="3200" baseline="-25000" dirty="0"/>
              <a:t>1</a:t>
            </a:r>
            <a:r>
              <a:rPr lang="en-US" sz="3200" b="1" dirty="0"/>
              <a:t>v</a:t>
            </a:r>
            <a:r>
              <a:rPr lang="en-US" sz="3200" b="1" baseline="-25000" dirty="0"/>
              <a:t>1</a:t>
            </a:r>
            <a:r>
              <a:rPr lang="en-US" sz="3200" dirty="0"/>
              <a:t> + c</a:t>
            </a:r>
            <a:r>
              <a:rPr lang="en-US" sz="3200" baseline="-25000" dirty="0"/>
              <a:t>2</a:t>
            </a:r>
            <a:r>
              <a:rPr lang="en-US" sz="3200" b="1" dirty="0"/>
              <a:t>v</a:t>
            </a:r>
            <a:r>
              <a:rPr lang="en-US" sz="3200" b="1" baseline="-25000" dirty="0"/>
              <a:t>2</a:t>
            </a:r>
            <a:r>
              <a:rPr lang="en-US" sz="3200" dirty="0"/>
              <a:t>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A3EF82D-3A2D-4511-AEB0-4615FB435071}"/>
              </a:ext>
            </a:extLst>
          </p:cNvPr>
          <p:cNvCxnSpPr/>
          <p:nvPr/>
        </p:nvCxnSpPr>
        <p:spPr>
          <a:xfrm>
            <a:off x="394010" y="3348291"/>
            <a:ext cx="1074139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F656218-E528-49B9-A83B-252B1BAFB9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401"/>
          <a:stretch/>
        </p:blipFill>
        <p:spPr>
          <a:xfrm>
            <a:off x="137531" y="3703072"/>
            <a:ext cx="11887200" cy="331767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0B0F1DA-9AE0-BDC0-0153-1DA513A29195}"/>
                  </a:ext>
                </a:extLst>
              </p:cNvPr>
              <p:cNvSpPr txBox="1"/>
              <p:nvPr/>
            </p:nvSpPr>
            <p:spPr>
              <a:xfrm>
                <a:off x="3368234" y="5188819"/>
                <a:ext cx="92358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0B0F1DA-9AE0-BDC0-0153-1DA513A29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234" y="5188819"/>
                <a:ext cx="92358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86914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AAE1AF-99F3-49E9-BA8E-D672769AC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41"/>
            <a:ext cx="11887200" cy="776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777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C4FD7D-A11A-4FF2-9C3E-7A4D1B759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28" y="76727"/>
            <a:ext cx="11075493" cy="450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5649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6B63C4-B07A-D46A-1489-904CCD8C4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28" y="2031909"/>
            <a:ext cx="11268363" cy="557784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728DEA4-54EB-8480-6DC1-52AEF69CAB06}"/>
                  </a:ext>
                </a:extLst>
              </p:cNvPr>
              <p:cNvSpPr txBox="1"/>
              <p:nvPr/>
            </p:nvSpPr>
            <p:spPr>
              <a:xfrm>
                <a:off x="273048" y="400050"/>
                <a:ext cx="11088677" cy="12003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600" i="1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6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6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600" i="0">
                                <a:solidFill>
                                  <a:schemeClr val="accent6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6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6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600" b="0" i="0" smtClean="0">
                                <a:solidFill>
                                  <a:schemeClr val="accent6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600" i="0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6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6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600" b="0" i="0" smtClean="0">
                                <a:solidFill>
                                  <a:schemeClr val="accent6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6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6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600">
                                <a:solidFill>
                                  <a:schemeClr val="accent6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600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600" i="1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600" baseline="-25000">
                            <a:solidFill>
                              <a:srgbClr val="70AD47">
                                <a:lumMod val="20000"/>
                                <a:lumOff val="80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600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600" i="1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600" b="0" i="0" baseline="-25000" smtClean="0">
                            <a:solidFill>
                              <a:srgbClr val="70AD47">
                                <a:lumMod val="20000"/>
                                <a:lumOff val="80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600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600" i="1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600" b="0" i="0" baseline="-25000" smtClean="0">
                            <a:solidFill>
                              <a:srgbClr val="70AD47">
                                <a:lumMod val="20000"/>
                                <a:lumOff val="80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600" b="0" i="1" smtClean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600" i="1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600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i="1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600" i="1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6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6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600" b="0" i="0" smtClean="0">
                                <a:solidFill>
                                  <a:schemeClr val="accent6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600" i="1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a:rPr lang="en-US" sz="2600" i="1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600" i="1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600" i="1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6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6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600">
                                <a:solidFill>
                                  <a:schemeClr val="accent6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600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sz="2600" i="1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600" i="1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600" baseline="-25000">
                            <a:solidFill>
                              <a:srgbClr val="70AD47">
                                <a:lumMod val="20000"/>
                                <a:lumOff val="80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600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sz="2600" i="1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600" i="1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600" baseline="-25000">
                            <a:solidFill>
                              <a:srgbClr val="70AD47">
                                <a:lumMod val="20000"/>
                                <a:lumOff val="80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600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600" b="0" i="0" dirty="0" smtClean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i="1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600" i="1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600" baseline="-25000">
                            <a:solidFill>
                              <a:srgbClr val="70AD47">
                                <a:lumMod val="20000"/>
                                <a:lumOff val="80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US" sz="2600" baseline="-25000" dirty="0">
                  <a:solidFill>
                    <a:srgbClr val="70AD47">
                      <a:lumMod val="20000"/>
                      <a:lumOff val="80000"/>
                    </a:srgbClr>
                  </a:solidFill>
                </a:endParaRPr>
              </a:p>
              <a:p>
                <a:endParaRPr lang="en-US" sz="2600" dirty="0">
                  <a:solidFill>
                    <a:schemeClr val="accent6">
                      <a:lumMod val="20000"/>
                      <a:lumOff val="80000"/>
                    </a:schemeClr>
                  </a:solidFill>
                </a:endParaRPr>
              </a:p>
              <a:p>
                <a:r>
                  <a:rPr lang="en-US" sz="2600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                                                           </m:t>
                    </m:r>
                    <m:r>
                      <a:rPr lang="en-US" sz="2600" b="0" i="1" smtClean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600" i="1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2600" i="1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600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600" i="1" smtClean="0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sSub>
                      <m:sSubPr>
                        <m:ctrlPr>
                          <a:rPr lang="en-US" sz="2600" i="1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2600" b="0" i="1" smtClean="0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a:rPr lang="en-US" sz="2600" b="0" i="1" smtClean="0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2600" i="1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600" i="1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600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600" b="0" i="0" smtClean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600" b="0" i="0" smtClean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2600" b="0" i="0" smtClean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600" b="0" i="0" smtClean="0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0" smtClean="0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600" b="0" i="0" smtClean="0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0" smtClean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600" b="0" i="0" smtClean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600" b="0" i="1" smtClean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US" sz="2600" i="1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600" b="0" i="0" smtClean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600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600" b="0" i="0" dirty="0" smtClean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US" sz="2600" i="1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0" smtClean="0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600" dirty="0">
                  <a:solidFill>
                    <a:schemeClr val="accent6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728DEA4-54EB-8480-6DC1-52AEF69CAB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48" y="400050"/>
                <a:ext cx="11088677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7672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1F68931-692D-0353-529F-C4213447A2EB}"/>
                  </a:ext>
                </a:extLst>
              </p:cNvPr>
              <p:cNvSpPr txBox="1"/>
              <p:nvPr/>
            </p:nvSpPr>
            <p:spPr>
              <a:xfrm>
                <a:off x="1003300" y="315992"/>
                <a:ext cx="9550400" cy="913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Solve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’’ + 4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’ +13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 =26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3200" dirty="0"/>
              </a:p>
              <a:p>
                <a:endParaRPr lang="en-US" sz="3200" baseline="300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1F68931-692D-0353-529F-C4213447A2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00" y="315992"/>
                <a:ext cx="9550400" cy="913070"/>
              </a:xfrm>
              <a:prstGeom prst="rect">
                <a:avLst/>
              </a:prstGeom>
              <a:blipFill>
                <a:blip r:embed="rId2"/>
                <a:stretch>
                  <a:fillRect l="-1660" t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81247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1F68931-692D-0353-529F-C4213447A2EB}"/>
                  </a:ext>
                </a:extLst>
              </p:cNvPr>
              <p:cNvSpPr txBox="1"/>
              <p:nvPr/>
            </p:nvSpPr>
            <p:spPr>
              <a:xfrm>
                <a:off x="1003300" y="315992"/>
                <a:ext cx="9550400" cy="7140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Solve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’’ + 4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’ +13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 =26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3200" dirty="0"/>
              </a:p>
              <a:p>
                <a:endParaRPr lang="en-US" sz="3200" baseline="30000" dirty="0"/>
              </a:p>
              <a:p>
                <a:endParaRPr lang="en-US" sz="3200" baseline="30000" dirty="0"/>
              </a:p>
              <a:p>
                <a:r>
                  <a:rPr lang="en-US" sz="3200" dirty="0"/>
                  <a:t>Step 1:   Solve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’’ + 4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’ +13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 =0</m:t>
                    </m:r>
                  </m:oMath>
                </a14:m>
                <a:r>
                  <a:rPr lang="en-US" sz="3200" dirty="0"/>
                  <a:t>  </a:t>
                </a:r>
              </a:p>
              <a:p>
                <a:r>
                  <a:rPr lang="en-US" sz="3200" dirty="0"/>
                  <a:t>                for homogeneous general solution</a:t>
                </a:r>
              </a:p>
              <a:p>
                <a:endParaRPr lang="en-US" sz="3200" dirty="0"/>
              </a:p>
              <a:p>
                <a:endParaRPr lang="en-US" sz="3200" dirty="0"/>
              </a:p>
              <a:p>
                <a:endParaRPr lang="en-US" sz="3200" dirty="0"/>
              </a:p>
              <a:p>
                <a:endParaRPr lang="en-US" sz="3200" dirty="0"/>
              </a:p>
              <a:p>
                <a:endParaRPr lang="en-US" sz="3200" dirty="0"/>
              </a:p>
              <a:p>
                <a:endParaRPr lang="en-US" sz="3200" dirty="0"/>
              </a:p>
              <a:p>
                <a:endParaRPr lang="en-US" sz="3200" dirty="0"/>
              </a:p>
              <a:p>
                <a:r>
                  <a:rPr lang="en-US" sz="3200" dirty="0"/>
                  <a:t>Step 2:  Find a solution to the non-homogeneous DE</a:t>
                </a:r>
              </a:p>
              <a:p>
                <a:endParaRPr lang="en-US" sz="1000" dirty="0"/>
              </a:p>
              <a:p>
                <a:pPr algn="ctr"/>
                <a:r>
                  <a:rPr lang="en-US" sz="3200" baseline="30000" dirty="0"/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’’ + 4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’ +13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 =26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3200" dirty="0"/>
              </a:p>
              <a:p>
                <a:endParaRPr lang="en-US" sz="3200" baseline="300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1F68931-692D-0353-529F-C4213447A2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00" y="315992"/>
                <a:ext cx="9550400" cy="7140416"/>
              </a:xfrm>
              <a:prstGeom prst="rect">
                <a:avLst/>
              </a:prstGeom>
              <a:blipFill>
                <a:blip r:embed="rId2"/>
                <a:stretch>
                  <a:fillRect l="-1660" t="-1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28182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1F68931-692D-0353-529F-C4213447A2EB}"/>
                  </a:ext>
                </a:extLst>
              </p:cNvPr>
              <p:cNvSpPr txBox="1"/>
              <p:nvPr/>
            </p:nvSpPr>
            <p:spPr>
              <a:xfrm>
                <a:off x="1003300" y="315992"/>
                <a:ext cx="9550400" cy="30264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tx1"/>
                    </a:solidFill>
                  </a:rPr>
                  <a:t>Solve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’’ + 4</m:t>
                    </m:r>
                    <m:r>
                      <a:rPr 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’ +13</m:t>
                    </m:r>
                    <m:r>
                      <a:rPr 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=26</m:t>
                    </m:r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endParaRPr lang="en-US" sz="3200" baseline="30000" dirty="0">
                  <a:solidFill>
                    <a:schemeClr val="tx1"/>
                  </a:solidFill>
                </a:endParaRPr>
              </a:p>
              <a:p>
                <a:r>
                  <a:rPr lang="en-US" sz="3200" dirty="0">
                    <a:solidFill>
                      <a:schemeClr val="tx1"/>
                    </a:solidFill>
                  </a:rPr>
                  <a:t>Step 1:   Solve 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’’ + 4</m:t>
                    </m:r>
                    <m:r>
                      <a:rPr 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’ +13</m:t>
                    </m:r>
                    <m:r>
                      <a:rPr 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=0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 </a:t>
                </a:r>
              </a:p>
              <a:p>
                <a:r>
                  <a:rPr lang="en-US" sz="3200" dirty="0">
                    <a:solidFill>
                      <a:schemeClr val="tx1"/>
                    </a:solidFill>
                  </a:rPr>
                  <a:t>                for homogeneous general solution</a:t>
                </a:r>
              </a:p>
              <a:p>
                <a:endParaRPr lang="en-US" sz="3200" dirty="0">
                  <a:solidFill>
                    <a:schemeClr val="tx1"/>
                  </a:solidFill>
                </a:endParaRPr>
              </a:p>
              <a:p>
                <a:endParaRPr lang="en-US" sz="2000" dirty="0">
                  <a:solidFill>
                    <a:schemeClr val="tx1"/>
                  </a:solidFill>
                </a:endParaRPr>
              </a:p>
              <a:p>
                <a:endParaRPr lang="en-US" sz="3200" baseline="30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1F68931-692D-0353-529F-C4213447A2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00" y="315992"/>
                <a:ext cx="9550400" cy="3026470"/>
              </a:xfrm>
              <a:prstGeom prst="rect">
                <a:avLst/>
              </a:prstGeom>
              <a:blipFill>
                <a:blip r:embed="rId2"/>
                <a:stretch>
                  <a:fillRect l="-1660" t="-2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7103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1F68931-692D-0353-529F-C4213447A2EB}"/>
                  </a:ext>
                </a:extLst>
              </p:cNvPr>
              <p:cNvSpPr txBox="1"/>
              <p:nvPr/>
            </p:nvSpPr>
            <p:spPr>
              <a:xfrm>
                <a:off x="1003300" y="315992"/>
                <a:ext cx="9550400" cy="68057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tx1"/>
                    </a:solidFill>
                  </a:rPr>
                  <a:t>Solve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’’ + 4</m:t>
                    </m:r>
                    <m:r>
                      <a:rPr 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’ +13</m:t>
                    </m:r>
                    <m:r>
                      <a:rPr 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=26</m:t>
                    </m:r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endParaRPr lang="en-US" sz="3200" baseline="30000" dirty="0">
                  <a:solidFill>
                    <a:schemeClr val="tx1"/>
                  </a:solidFill>
                </a:endParaRPr>
              </a:p>
              <a:p>
                <a:r>
                  <a:rPr lang="en-US" sz="3200" dirty="0">
                    <a:solidFill>
                      <a:schemeClr val="tx1"/>
                    </a:solidFill>
                  </a:rPr>
                  <a:t>Step 1:   Solve 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’’ + 4</m:t>
                    </m:r>
                    <m:r>
                      <a:rPr 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’ +13</m:t>
                    </m:r>
                    <m:r>
                      <a:rPr 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=0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 </a:t>
                </a:r>
              </a:p>
              <a:p>
                <a:r>
                  <a:rPr lang="en-US" sz="3200" dirty="0">
                    <a:solidFill>
                      <a:schemeClr val="tx1"/>
                    </a:solidFill>
                  </a:rPr>
                  <a:t>                for homogeneous general solution</a:t>
                </a:r>
              </a:p>
              <a:p>
                <a:endParaRPr lang="en-US" sz="3200" dirty="0">
                  <a:solidFill>
                    <a:schemeClr val="tx1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3200" i="1" baseline="300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+ 4</m:t>
                      </m:r>
                      <m:r>
                        <a:rPr lang="en-US" sz="3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3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+ 13 = 0 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endParaRPr lang="en-US" sz="3200" dirty="0">
                  <a:solidFill>
                    <a:schemeClr val="tx1"/>
                  </a:solidFill>
                </a:endParaRPr>
              </a:p>
              <a:p>
                <a:r>
                  <a:rPr lang="en-US" sz="3200" dirty="0">
                    <a:solidFill>
                      <a:schemeClr val="tx1"/>
                    </a:solidFill>
                  </a:rPr>
                  <a:t>implies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320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−4±</m:t>
                        </m:r>
                        <m:rad>
                          <m:radPr>
                            <m:degHide m:val="on"/>
                            <m:ctrlPr>
                              <a:rPr lang="en-US" sz="32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3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en-US" sz="320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−4</m:t>
                            </m:r>
                            <m:d>
                              <m:dPr>
                                <m:ctrlPr>
                                  <a:rPr lang="en-US" sz="3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e>
                            </m:d>
                          </m:e>
                        </m:rad>
                      </m:num>
                      <m:den>
                        <m:r>
                          <a:rPr lang="en-US" sz="320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−4±</m:t>
                        </m:r>
                        <m:r>
                          <a:rPr lang="en-US" sz="32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32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32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e>
                        </m:rad>
                      </m:num>
                      <m:den>
                        <m:r>
                          <a:rPr lang="en-US" sz="3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sz="32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±</m:t>
                    </m:r>
                    <m:rad>
                      <m:radPr>
                        <m:degHide m:val="on"/>
                        <m:ctrlPr>
                          <a:rPr lang="en-US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−9</m:t>
                        </m:r>
                      </m:e>
                    </m:rad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endParaRPr lang="en-US" sz="3200" dirty="0">
                  <a:solidFill>
                    <a:schemeClr val="tx1"/>
                  </a:solidFill>
                </a:endParaRPr>
              </a:p>
              <a:p>
                <a:r>
                  <a:rPr lang="en-US" sz="3200" dirty="0">
                    <a:solidFill>
                      <a:schemeClr val="tx1"/>
                    </a:solidFill>
                  </a:rPr>
                  <a:t>Thus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320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32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sz="32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32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endParaRPr lang="en-US" sz="3200" dirty="0"/>
              </a:p>
              <a:p>
                <a:r>
                  <a:rPr lang="en-US" sz="3200" dirty="0">
                    <a:solidFill>
                      <a:schemeClr val="tx1"/>
                    </a:solidFill>
                  </a:rPr>
                  <a:t>Hence general homogenous solution is</a:t>
                </a:r>
              </a:p>
              <a:p>
                <a:endParaRPr lang="en-US" sz="2000" dirty="0">
                  <a:solidFill>
                    <a:schemeClr val="tx1"/>
                  </a:solidFill>
                </a:endParaRPr>
              </a:p>
              <a:p>
                <a:endParaRPr lang="en-US" sz="3200" baseline="30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1F68931-692D-0353-529F-C4213447A2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00" y="315992"/>
                <a:ext cx="9550400" cy="6805709"/>
              </a:xfrm>
              <a:prstGeom prst="rect">
                <a:avLst/>
              </a:prstGeom>
              <a:blipFill>
                <a:blip r:embed="rId2"/>
                <a:stretch>
                  <a:fillRect l="-1660" t="-1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89276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1F68931-692D-0353-529F-C4213447A2EB}"/>
                  </a:ext>
                </a:extLst>
              </p:cNvPr>
              <p:cNvSpPr txBox="1"/>
              <p:nvPr/>
            </p:nvSpPr>
            <p:spPr>
              <a:xfrm>
                <a:off x="1003300" y="315992"/>
                <a:ext cx="9550400" cy="74828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tx1"/>
                    </a:solidFill>
                  </a:rPr>
                  <a:t>Solve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’’ + 4</m:t>
                    </m:r>
                    <m:r>
                      <a:rPr 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’ +13</m:t>
                    </m:r>
                    <m:r>
                      <a:rPr 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=26</m:t>
                    </m:r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endParaRPr lang="en-US" sz="3200" baseline="30000" dirty="0">
                  <a:solidFill>
                    <a:schemeClr val="tx1"/>
                  </a:solidFill>
                </a:endParaRPr>
              </a:p>
              <a:p>
                <a:r>
                  <a:rPr lang="en-US" sz="3200" dirty="0">
                    <a:solidFill>
                      <a:schemeClr val="tx1"/>
                    </a:solidFill>
                  </a:rPr>
                  <a:t>Step 1:   Solve 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’’ + 4</m:t>
                    </m:r>
                    <m:r>
                      <a:rPr 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’ +13</m:t>
                    </m:r>
                    <m:r>
                      <a:rPr 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=0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 </a:t>
                </a:r>
              </a:p>
              <a:p>
                <a:r>
                  <a:rPr lang="en-US" sz="3200" dirty="0">
                    <a:solidFill>
                      <a:schemeClr val="tx1"/>
                    </a:solidFill>
                  </a:rPr>
                  <a:t>                for homogeneous general solution</a:t>
                </a:r>
              </a:p>
              <a:p>
                <a:endParaRPr lang="en-US" sz="3200" dirty="0">
                  <a:solidFill>
                    <a:schemeClr val="tx1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3200" i="1" baseline="300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+ 4</m:t>
                      </m:r>
                      <m:r>
                        <a:rPr lang="en-US" sz="3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3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+ 13 = 0 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endParaRPr lang="en-US" sz="3200" dirty="0">
                  <a:solidFill>
                    <a:schemeClr val="tx1"/>
                  </a:solidFill>
                </a:endParaRPr>
              </a:p>
              <a:p>
                <a:r>
                  <a:rPr lang="en-US" sz="3200" dirty="0">
                    <a:solidFill>
                      <a:schemeClr val="tx1"/>
                    </a:solidFill>
                  </a:rPr>
                  <a:t>implies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320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−4±</m:t>
                        </m:r>
                        <m:rad>
                          <m:radPr>
                            <m:degHide m:val="on"/>
                            <m:ctrlPr>
                              <a:rPr lang="en-US" sz="32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3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en-US" sz="320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−4</m:t>
                            </m:r>
                            <m:d>
                              <m:dPr>
                                <m:ctrlPr>
                                  <a:rPr lang="en-US" sz="3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e>
                            </m:d>
                          </m:e>
                        </m:rad>
                      </m:num>
                      <m:den>
                        <m:r>
                          <a:rPr lang="en-US" sz="320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−4±</m:t>
                        </m:r>
                        <m:r>
                          <a:rPr lang="en-US" sz="32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32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32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e>
                        </m:rad>
                      </m:num>
                      <m:den>
                        <m:r>
                          <a:rPr lang="en-US" sz="3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sz="32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±</m:t>
                    </m:r>
                    <m:rad>
                      <m:radPr>
                        <m:degHide m:val="on"/>
                        <m:ctrlPr>
                          <a:rPr lang="en-US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−9</m:t>
                        </m:r>
                      </m:e>
                    </m:rad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endParaRPr lang="en-US" sz="3200" dirty="0">
                  <a:solidFill>
                    <a:schemeClr val="tx1"/>
                  </a:solidFill>
                </a:endParaRPr>
              </a:p>
              <a:p>
                <a:r>
                  <a:rPr lang="en-US" sz="3200" dirty="0">
                    <a:solidFill>
                      <a:schemeClr val="tx1"/>
                    </a:solidFill>
                  </a:rPr>
                  <a:t>Thus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320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32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sz="32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32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endParaRPr lang="en-US" sz="3200" dirty="0"/>
              </a:p>
              <a:p>
                <a:r>
                  <a:rPr lang="en-US" sz="3200" dirty="0">
                    <a:solidFill>
                      <a:schemeClr val="tx1"/>
                    </a:solidFill>
                  </a:rPr>
                  <a:t>Hence general homogenous solution is</a:t>
                </a:r>
              </a:p>
              <a:p>
                <a:endParaRPr lang="en-US" sz="20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ⅇ</m:t>
                        </m:r>
                      </m:e>
                      <m:sup>
                        <m:r>
                          <a:rPr lang="en-US" sz="32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func>
                      <m:funcPr>
                        <m:ctrlP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32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32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dirty="0">
                            <a:latin typeface="Cambria Math" panose="02040503050406030204" pitchFamily="18" charset="0"/>
                          </a:rPr>
                          <m:t>ⅇ</m:t>
                        </m:r>
                      </m:e>
                      <m:sup>
                        <m:r>
                          <a:rPr lang="en-US" sz="3200" dirty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func>
                      <m:func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dirty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in</m:t>
                        </m:r>
                      </m:fName>
                      <m:e>
                        <m:d>
                          <m:d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endParaRPr lang="en-US" sz="3200" baseline="30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1F68931-692D-0353-529F-C4213447A2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00" y="315992"/>
                <a:ext cx="9550400" cy="7482818"/>
              </a:xfrm>
              <a:prstGeom prst="rect">
                <a:avLst/>
              </a:prstGeom>
              <a:blipFill>
                <a:blip r:embed="rId2"/>
                <a:stretch>
                  <a:fillRect l="-1660" t="-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75976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1F68931-692D-0353-529F-C4213447A2EB}"/>
                  </a:ext>
                </a:extLst>
              </p:cNvPr>
              <p:cNvSpPr txBox="1"/>
              <p:nvPr/>
            </p:nvSpPr>
            <p:spPr>
              <a:xfrm>
                <a:off x="1003300" y="315992"/>
                <a:ext cx="9550400" cy="5815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Solve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’’ + 4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’ +13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 =26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3200" dirty="0"/>
              </a:p>
              <a:p>
                <a:endParaRPr lang="en-US" sz="3200" baseline="30000" dirty="0"/>
              </a:p>
              <a:p>
                <a:endParaRPr lang="en-US" sz="3200" dirty="0"/>
              </a:p>
              <a:p>
                <a:r>
                  <a:rPr lang="en-US" sz="3200" dirty="0"/>
                  <a:t>Step 2:  Find a solution to the non-homogeneous DE</a:t>
                </a:r>
              </a:p>
              <a:p>
                <a:endParaRPr lang="en-US" sz="1000" dirty="0"/>
              </a:p>
              <a:p>
                <a:pPr algn="ctr"/>
                <a:r>
                  <a:rPr lang="en-US" sz="3200" baseline="30000" dirty="0"/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’’ + 4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’ +13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 =26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3200" baseline="30000" dirty="0"/>
              </a:p>
              <a:p>
                <a:pPr algn="ctr"/>
                <a:endParaRPr lang="en-US" sz="3200" baseline="30000" dirty="0"/>
              </a:p>
              <a:p>
                <a:pPr/>
                <a:endParaRPr lang="en-US" sz="3200" dirty="0"/>
              </a:p>
              <a:p>
                <a:pPr/>
                <a:endParaRPr lang="en-US" sz="3200" dirty="0"/>
              </a:p>
              <a:p>
                <a:pPr/>
                <a:endParaRPr lang="en-US" sz="3200" dirty="0"/>
              </a:p>
              <a:p>
                <a:pPr/>
                <a:endParaRPr lang="en-US" sz="3200" dirty="0"/>
              </a:p>
              <a:p>
                <a:pPr/>
                <a:r>
                  <a:rPr lang="en-US" sz="3200" dirty="0"/>
                  <a:t>Step 3:  Combine all solutions to find general solution to nonhomogeneous differential equation 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1F68931-692D-0353-529F-C4213447A2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00" y="315992"/>
                <a:ext cx="9550400" cy="5815887"/>
              </a:xfrm>
              <a:prstGeom prst="rect">
                <a:avLst/>
              </a:prstGeom>
              <a:blipFill>
                <a:blip r:embed="rId2"/>
                <a:stretch>
                  <a:fillRect l="-1660" t="-1258" r="-1277" b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01BB5CB-85CE-EED0-8752-B6F19E3E368A}"/>
                  </a:ext>
                </a:extLst>
              </p:cNvPr>
              <p:cNvSpPr txBox="1"/>
              <p:nvPr/>
            </p:nvSpPr>
            <p:spPr>
              <a:xfrm>
                <a:off x="596900" y="6397050"/>
                <a:ext cx="112903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</m:t>
                          </m:r>
                        </m:e>
                        <m:sub>
                          <m:r>
                            <a:rPr kumimoji="0" lang="en-US" sz="3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ⅇ</m:t>
                          </m:r>
                        </m:e>
                        <m:sup>
                          <m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−2</m:t>
                          </m:r>
                          <m:r>
                            <a:rPr kumimoji="0" lang="en-US" sz="3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p>
                      </m:sSup>
                      <m:func>
                        <m:funcPr>
                          <m:ctrlPr>
                            <a:rPr kumimoji="0" lang="en-US" sz="3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32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32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  <m:r>
                                <a:rPr kumimoji="0" lang="en-US" sz="32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kumimoji="0" lang="en-US" sz="3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</m:t>
                          </m:r>
                        </m:e>
                        <m:sub>
                          <m:r>
                            <a:rPr kumimoji="0" lang="en-US" sz="3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ⅇ</m:t>
                          </m:r>
                        </m:e>
                        <m:sup>
                          <m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−2</m:t>
                          </m:r>
                          <m:r>
                            <a:rPr kumimoji="0" lang="en-US" sz="3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p>
                      </m:sSup>
                      <m:func>
                        <m:funcPr>
                          <m:ctrlPr>
                            <a:rPr kumimoji="0" lang="en-US" sz="3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s</m:t>
                          </m:r>
                          <m:r>
                            <m:rPr>
                              <m:sty m:val="p"/>
                            </m:rPr>
                            <a:rPr kumimoji="0" lang="en-US" sz="32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in</m:t>
                          </m:r>
                        </m:fName>
                        <m:e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32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  <m:r>
                                <a:rPr kumimoji="0" lang="en-US" sz="32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  _______________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01BB5CB-85CE-EED0-8752-B6F19E3E36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900" y="6397050"/>
                <a:ext cx="11290300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73879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1F68931-692D-0353-529F-C4213447A2EB}"/>
                  </a:ext>
                </a:extLst>
              </p:cNvPr>
              <p:cNvSpPr txBox="1"/>
              <p:nvPr/>
            </p:nvSpPr>
            <p:spPr>
              <a:xfrm>
                <a:off x="368300" y="252492"/>
                <a:ext cx="11518900" cy="26970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Step 2:  Find a solution to the non-homogeneous DE</a:t>
                </a:r>
              </a:p>
              <a:p>
                <a:endParaRPr lang="en-US" sz="1000" dirty="0"/>
              </a:p>
              <a:p>
                <a:pPr algn="ctr"/>
                <a:r>
                  <a:rPr lang="en-US" sz="3200" baseline="30000" dirty="0"/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’’ + 4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’ +13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 =26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3200" baseline="30000" dirty="0"/>
              </a:p>
              <a:p>
                <a:pPr/>
                <a:endParaRPr lang="en-US" sz="3200" dirty="0"/>
              </a:p>
              <a:p>
                <a:pPr/>
                <a:endParaRPr lang="en-US" sz="3200" dirty="0"/>
              </a:p>
              <a:p>
                <a:pPr/>
                <a:endParaRPr lang="en-US" sz="32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1F68931-692D-0353-529F-C4213447A2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52492"/>
                <a:ext cx="11518900" cy="2697085"/>
              </a:xfrm>
              <a:prstGeom prst="rect">
                <a:avLst/>
              </a:prstGeom>
              <a:blipFill>
                <a:blip r:embed="rId2"/>
                <a:stretch>
                  <a:fillRect l="-1323" t="-2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5242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56764A6-1BE0-4254-BC03-98CDD86E77AB}"/>
              </a:ext>
            </a:extLst>
          </p:cNvPr>
          <p:cNvGrpSpPr/>
          <p:nvPr/>
        </p:nvGrpSpPr>
        <p:grpSpPr>
          <a:xfrm>
            <a:off x="2286000" y="1844528"/>
            <a:ext cx="9274629" cy="5801695"/>
            <a:chOff x="1280051" y="597946"/>
            <a:chExt cx="9340828" cy="632382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765DEB7-68DA-44F4-8FD6-BAA3F8B38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43480" y="597946"/>
              <a:ext cx="7875010" cy="89535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056D4C1-8F81-4329-A5BE-B03204829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37306" y="1531904"/>
              <a:ext cx="5583572" cy="99404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E5EEE0A-F800-496A-A709-C6DB4B1D1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1601" y="2796803"/>
              <a:ext cx="4263121" cy="99404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5861388-068B-44CA-8723-8A9C3198C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86285" y="3812945"/>
              <a:ext cx="7816333" cy="99404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84B2C3C-997E-4563-AC9F-E7E02BC53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83804" y="5838219"/>
              <a:ext cx="5531797" cy="108354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C61B2A5-5A3C-44A4-A7A0-5F03E6971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43480" y="5109342"/>
              <a:ext cx="4585012" cy="941565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74C3433-E7EF-4BE9-B85B-E118908F985D}"/>
                </a:ext>
              </a:extLst>
            </p:cNvPr>
            <p:cNvCxnSpPr/>
            <p:nvPr/>
          </p:nvCxnSpPr>
          <p:spPr>
            <a:xfrm>
              <a:off x="1293780" y="4905983"/>
              <a:ext cx="9327099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468E6CA-EAB0-43C7-A2F4-CAE03D4E344B}"/>
                </a:ext>
              </a:extLst>
            </p:cNvPr>
            <p:cNvCxnSpPr/>
            <p:nvPr/>
          </p:nvCxnSpPr>
          <p:spPr>
            <a:xfrm>
              <a:off x="1280051" y="2607013"/>
              <a:ext cx="9327099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FDA07CB-2257-4116-84A5-F810EB40337E}"/>
              </a:ext>
            </a:extLst>
          </p:cNvPr>
          <p:cNvSpPr txBox="1"/>
          <p:nvPr/>
        </p:nvSpPr>
        <p:spPr>
          <a:xfrm>
            <a:off x="146957" y="90202"/>
            <a:ext cx="115932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General solution of 2</a:t>
            </a:r>
            <a:r>
              <a:rPr lang="en-US" sz="3600" baseline="30000" dirty="0">
                <a:solidFill>
                  <a:srgbClr val="FFFF00"/>
                </a:solidFill>
              </a:rPr>
              <a:t>nd</a:t>
            </a:r>
            <a:r>
              <a:rPr lang="en-US" sz="3600" dirty="0">
                <a:solidFill>
                  <a:srgbClr val="FFFF00"/>
                </a:solidFill>
              </a:rPr>
              <a:t> order Linear Homogenous DE is a linear combination of 2 linearly independent functions (which are solutions).   If coefficients are constants: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E140C2-027E-4A7A-8C72-D293BD17C34A}"/>
              </a:ext>
            </a:extLst>
          </p:cNvPr>
          <p:cNvSpPr txBox="1"/>
          <p:nvPr/>
        </p:nvSpPr>
        <p:spPr>
          <a:xfrm>
            <a:off x="1769278" y="2057793"/>
            <a:ext cx="57265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F3E86F-D45B-4BA3-8F9A-65FBA3AD8E74}"/>
              </a:ext>
            </a:extLst>
          </p:cNvPr>
          <p:cNvSpPr txBox="1"/>
          <p:nvPr/>
        </p:nvSpPr>
        <p:spPr>
          <a:xfrm>
            <a:off x="1787750" y="4162565"/>
            <a:ext cx="57265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6E381E-1C5D-4ABC-9A8A-70063796C9F9}"/>
              </a:ext>
            </a:extLst>
          </p:cNvPr>
          <p:cNvSpPr txBox="1"/>
          <p:nvPr/>
        </p:nvSpPr>
        <p:spPr>
          <a:xfrm>
            <a:off x="1769278" y="6200936"/>
            <a:ext cx="57265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3.4</a:t>
            </a:r>
          </a:p>
        </p:txBody>
      </p:sp>
    </p:spTree>
    <p:extLst>
      <p:ext uri="{BB962C8B-B14F-4D97-AF65-F5344CB8AC3E}">
        <p14:creationId xmlns:p14="http://schemas.microsoft.com/office/powerpoint/2010/main" val="46962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1F68931-692D-0353-529F-C4213447A2EB}"/>
                  </a:ext>
                </a:extLst>
              </p:cNvPr>
              <p:cNvSpPr txBox="1"/>
              <p:nvPr/>
            </p:nvSpPr>
            <p:spPr>
              <a:xfrm>
                <a:off x="368300" y="252492"/>
                <a:ext cx="11518900" cy="8451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Step 2:  Find a solution to the non-homogeneous DE</a:t>
                </a:r>
              </a:p>
              <a:p>
                <a:endParaRPr lang="en-US" sz="1000" dirty="0"/>
              </a:p>
              <a:p>
                <a:pPr algn="ctr"/>
                <a:r>
                  <a:rPr lang="en-US" sz="3200" baseline="30000" dirty="0"/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’’ + 4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’ +13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 =26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3200" baseline="30000" dirty="0"/>
              </a:p>
              <a:p>
                <a:pPr/>
                <a:endParaRPr lang="en-US" sz="2400" dirty="0"/>
              </a:p>
              <a:p>
                <a:pPr/>
                <a:r>
                  <a:rPr lang="en-US" sz="3200" dirty="0"/>
                  <a:t>Incorrect guess: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𝐴𝑡</m:t>
                    </m:r>
                  </m:oMath>
                </a14:m>
                <a:endParaRPr lang="en-US" sz="3200" dirty="0"/>
              </a:p>
              <a:p>
                <a:pPr/>
                <a:endParaRPr lang="en-US" sz="2400" dirty="0"/>
              </a:p>
              <a:p>
                <a:pPr/>
                <a:r>
                  <a:rPr lang="en-US" sz="3200" dirty="0"/>
                  <a:t>Plug in: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𝐴𝑡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 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  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’ = 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        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’’ = 0</m:t>
                    </m:r>
                  </m:oMath>
                </a14:m>
                <a:endParaRPr lang="en-US" sz="3200" dirty="0"/>
              </a:p>
              <a:p>
                <a:pPr/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’’ + 4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’ +13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 =26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3200" baseline="30000" dirty="0"/>
              </a:p>
              <a:p>
                <a:pPr algn="ctr"/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0 + 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 +13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𝐴𝑡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 =26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3200" dirty="0"/>
              </a:p>
              <a:p>
                <a:pPr algn="ctr"/>
                <a:endParaRPr lang="en-US" sz="3200" baseline="30000" dirty="0"/>
              </a:p>
              <a:p>
                <a:pPr/>
                <a:r>
                  <a:rPr lang="en-US" sz="3200" dirty="0"/>
                  <a:t>The constant term 4A must be zero since no constant term on RHS, but then A = 0 and</a:t>
                </a:r>
              </a:p>
              <a:p>
                <a:pPr algn="ctr"/>
                <a:endParaRPr lang="en-US" sz="800" baseline="300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4</m:t>
                      </m:r>
                      <m:d>
                        <m:d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+13</m:t>
                      </m:r>
                      <m:d>
                        <m:d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0 ≠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26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3200" dirty="0"/>
              </a:p>
              <a:p>
                <a:r>
                  <a:rPr lang="en-US" sz="3200" dirty="0"/>
                  <a:t>Thus the above equation has no solution.  </a:t>
                </a:r>
              </a:p>
              <a:p>
                <a:r>
                  <a:rPr lang="en-US" sz="3200" dirty="0"/>
                  <a:t>That means guess is wrong.</a:t>
                </a:r>
              </a:p>
              <a:p>
                <a:pPr/>
                <a:endParaRPr lang="en-US" sz="3200" dirty="0"/>
              </a:p>
              <a:p>
                <a:pPr/>
                <a:endParaRPr lang="en-US" sz="32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1F68931-692D-0353-529F-C4213447A2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52492"/>
                <a:ext cx="11518900" cy="8451416"/>
              </a:xfrm>
              <a:prstGeom prst="rect">
                <a:avLst/>
              </a:prstGeom>
              <a:blipFill>
                <a:blip r:embed="rId2"/>
                <a:stretch>
                  <a:fillRect l="-1323" t="-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EEDD3AC6-6080-49A5-0884-6C1A21463F18}"/>
              </a:ext>
            </a:extLst>
          </p:cNvPr>
          <p:cNvSpPr txBox="1"/>
          <p:nvPr/>
        </p:nvSpPr>
        <p:spPr>
          <a:xfrm>
            <a:off x="9512300" y="4134556"/>
            <a:ext cx="1866900" cy="5232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No solution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D45A7BC-8A92-3CC4-F993-8FD57736C462}"/>
              </a:ext>
            </a:extLst>
          </p:cNvPr>
          <p:cNvCxnSpPr>
            <a:cxnSpLocks/>
          </p:cNvCxnSpPr>
          <p:nvPr/>
        </p:nvCxnSpPr>
        <p:spPr>
          <a:xfrm flipH="1">
            <a:off x="8394700" y="4396166"/>
            <a:ext cx="115570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1064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1F68931-692D-0353-529F-C4213447A2EB}"/>
                  </a:ext>
                </a:extLst>
              </p:cNvPr>
              <p:cNvSpPr txBox="1"/>
              <p:nvPr/>
            </p:nvSpPr>
            <p:spPr>
              <a:xfrm>
                <a:off x="368300" y="252492"/>
                <a:ext cx="11518900" cy="882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Step 2:  Find a solution to the non-homogeneous DE</a:t>
                </a:r>
              </a:p>
              <a:p>
                <a:endParaRPr lang="en-US" sz="1000" dirty="0"/>
              </a:p>
              <a:p>
                <a:pPr algn="ctr"/>
                <a:r>
                  <a:rPr lang="en-US" sz="3200" baseline="30000" dirty="0"/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’’ + 4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’ +13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 =26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3200" baseline="30000" dirty="0"/>
              </a:p>
              <a:p>
                <a:pPr/>
                <a:endParaRPr lang="en-US" sz="3200" dirty="0"/>
              </a:p>
              <a:p>
                <a:pPr/>
                <a:r>
                  <a:rPr lang="en-US" sz="3200" dirty="0"/>
                  <a:t>Incorrect guess: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𝐴𝑡</m:t>
                    </m:r>
                  </m:oMath>
                </a14:m>
                <a:endParaRPr lang="en-US" sz="3200" dirty="0"/>
              </a:p>
              <a:p>
                <a:pPr/>
                <a:endParaRPr lang="en-US" sz="3200" dirty="0"/>
              </a:p>
              <a:p>
                <a:pPr/>
                <a:r>
                  <a:rPr lang="en-US" sz="3200" dirty="0"/>
                  <a:t>Plug in: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𝐴𝑡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 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  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’ = 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        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’’ = 0</m:t>
                    </m:r>
                  </m:oMath>
                </a14:m>
                <a:endParaRPr lang="en-US" sz="3200" dirty="0"/>
              </a:p>
              <a:p>
                <a:pPr/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’’ + 4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’ +13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 =26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3200" baseline="30000" dirty="0"/>
              </a:p>
              <a:p>
                <a:pPr algn="ctr"/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 +13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𝐴𝑡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 =26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3200" dirty="0"/>
              </a:p>
              <a:p>
                <a:pPr algn="ctr"/>
                <a:endParaRPr lang="en-US" sz="3200" baseline="30000" dirty="0"/>
              </a:p>
              <a:p>
                <a:pPr/>
                <a:r>
                  <a:rPr lang="en-US" sz="3200" dirty="0"/>
                  <a:t>The constant term 4A must be zero since no constant term on RHS, but then A = 0 and</a:t>
                </a:r>
              </a:p>
              <a:p>
                <a:pPr algn="ctr"/>
                <a:endParaRPr lang="en-US" sz="800" baseline="300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4</m:t>
                      </m:r>
                      <m:d>
                        <m:d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+13</m:t>
                      </m:r>
                      <m:d>
                        <m:d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0 ≠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26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3200" dirty="0"/>
              </a:p>
              <a:p>
                <a:r>
                  <a:rPr lang="en-US" sz="3200" dirty="0"/>
                  <a:t>Thus the above equation has no solution.  That means guess is wrong.</a:t>
                </a:r>
              </a:p>
              <a:p>
                <a:pPr/>
                <a:endParaRPr lang="en-US" sz="3200" dirty="0"/>
              </a:p>
              <a:p>
                <a:pPr/>
                <a:endParaRPr lang="en-US" sz="32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1F68931-692D-0353-529F-C4213447A2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52492"/>
                <a:ext cx="11518900" cy="8820748"/>
              </a:xfrm>
              <a:prstGeom prst="rect">
                <a:avLst/>
              </a:prstGeom>
              <a:blipFill>
                <a:blip r:embed="rId2"/>
                <a:stretch>
                  <a:fillRect l="-1323" t="-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EEDD3AC6-6080-49A5-0884-6C1A21463F18}"/>
              </a:ext>
            </a:extLst>
          </p:cNvPr>
          <p:cNvSpPr txBox="1"/>
          <p:nvPr/>
        </p:nvSpPr>
        <p:spPr>
          <a:xfrm>
            <a:off x="9512300" y="4375856"/>
            <a:ext cx="1866900" cy="5232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No solution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D45A7BC-8A92-3CC4-F993-8FD57736C462}"/>
              </a:ext>
            </a:extLst>
          </p:cNvPr>
          <p:cNvCxnSpPr>
            <a:stCxn id="3" idx="1"/>
          </p:cNvCxnSpPr>
          <p:nvPr/>
        </p:nvCxnSpPr>
        <p:spPr>
          <a:xfrm flipH="1">
            <a:off x="8051800" y="4637466"/>
            <a:ext cx="146050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2C65585-8C56-0E29-E4FE-A0EC21912D8C}"/>
              </a:ext>
            </a:extLst>
          </p:cNvPr>
          <p:cNvSpPr txBox="1"/>
          <p:nvPr/>
        </p:nvSpPr>
        <p:spPr>
          <a:xfrm>
            <a:off x="368300" y="3746500"/>
            <a:ext cx="35814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No solution since no constant term.  Thus add constant term to the guess.</a:t>
            </a:r>
          </a:p>
        </p:txBody>
      </p:sp>
    </p:spTree>
    <p:extLst>
      <p:ext uri="{BB962C8B-B14F-4D97-AF65-F5344CB8AC3E}">
        <p14:creationId xmlns:p14="http://schemas.microsoft.com/office/powerpoint/2010/main" val="25318173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1F68931-692D-0353-529F-C4213447A2EB}"/>
                  </a:ext>
                </a:extLst>
              </p:cNvPr>
              <p:cNvSpPr txBox="1"/>
              <p:nvPr/>
            </p:nvSpPr>
            <p:spPr>
              <a:xfrm>
                <a:off x="368300" y="252492"/>
                <a:ext cx="11518900" cy="4995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Step 2:  Find a solution to the non-homogeneous DE</a:t>
                </a:r>
              </a:p>
              <a:p>
                <a:endParaRPr lang="en-US" sz="1000" dirty="0"/>
              </a:p>
              <a:p>
                <a:pPr algn="ctr"/>
                <a:r>
                  <a:rPr lang="en-US" sz="3200" baseline="30000" dirty="0"/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’’ + 4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’ +13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 =26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3200" baseline="30000" dirty="0"/>
              </a:p>
              <a:p>
                <a:pPr/>
                <a:endParaRPr lang="en-US" sz="3200" dirty="0"/>
              </a:p>
              <a:p>
                <a:pPr/>
                <a:r>
                  <a:rPr lang="en-US" sz="3200" dirty="0"/>
                  <a:t>Correct guess: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𝐴𝑡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3200" dirty="0"/>
              </a:p>
              <a:p>
                <a:pPr/>
                <a:endParaRPr lang="en-US" sz="3200" dirty="0"/>
              </a:p>
              <a:p>
                <a:pPr algn="ctr"/>
                <a:endParaRPr lang="en-US" sz="3200" dirty="0"/>
              </a:p>
              <a:p>
                <a:pPr algn="ctr"/>
                <a:endParaRPr lang="en-US" sz="3200" dirty="0"/>
              </a:p>
              <a:p>
                <a:pPr algn="ctr"/>
                <a:endParaRPr lang="en-US" sz="3200" baseline="30000" dirty="0"/>
              </a:p>
              <a:p>
                <a:pPr/>
                <a:endParaRPr lang="en-US" sz="3200" dirty="0"/>
              </a:p>
              <a:p>
                <a:pPr/>
                <a:endParaRPr lang="en-US" sz="32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1F68931-692D-0353-529F-C4213447A2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52492"/>
                <a:ext cx="11518900" cy="4995150"/>
              </a:xfrm>
              <a:prstGeom prst="rect">
                <a:avLst/>
              </a:prstGeom>
              <a:blipFill>
                <a:blip r:embed="rId2"/>
                <a:stretch>
                  <a:fillRect l="-1323" t="-1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52045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1F68931-692D-0353-529F-C4213447A2EB}"/>
                  </a:ext>
                </a:extLst>
              </p:cNvPr>
              <p:cNvSpPr txBox="1"/>
              <p:nvPr/>
            </p:nvSpPr>
            <p:spPr>
              <a:xfrm>
                <a:off x="368300" y="252492"/>
                <a:ext cx="11518900" cy="95388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Step 2:  Find a solution to the non-homogeneous DE</a:t>
                </a:r>
              </a:p>
              <a:p>
                <a:endParaRPr lang="en-US" sz="1000" dirty="0"/>
              </a:p>
              <a:p>
                <a:pPr algn="ctr"/>
                <a:r>
                  <a:rPr lang="en-US" sz="3200" baseline="30000" dirty="0"/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’’ + 4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’ +13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 =26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3200" baseline="30000" dirty="0"/>
              </a:p>
              <a:p>
                <a:pPr/>
                <a:endParaRPr lang="en-US" sz="3200" dirty="0"/>
              </a:p>
              <a:p>
                <a:pPr/>
                <a:r>
                  <a:rPr lang="en-US" sz="3200" dirty="0"/>
                  <a:t>Correct guess: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𝐴𝑡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3200" dirty="0"/>
              </a:p>
              <a:p>
                <a:pPr/>
                <a:endParaRPr lang="en-US" sz="3200" dirty="0"/>
              </a:p>
              <a:p>
                <a:pPr/>
                <a:r>
                  <a:rPr lang="en-US" sz="3200" dirty="0"/>
                  <a:t>Plug in: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𝐴𝑡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       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’ = 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        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’’ = 0</m:t>
                    </m:r>
                  </m:oMath>
                </a14:m>
                <a:endParaRPr lang="en-US" sz="3200" dirty="0"/>
              </a:p>
              <a:p>
                <a:pPr/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’’ + 4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’ +13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 =26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3200" baseline="30000" dirty="0"/>
              </a:p>
              <a:p>
                <a:pPr algn="ctr"/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0+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 +13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𝐴𝑡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)  =26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3200" dirty="0"/>
              </a:p>
              <a:p>
                <a:pPr algn="ctr"/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 +13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𝐴𝑡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+13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  =26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3200" dirty="0"/>
              </a:p>
              <a:p>
                <a:pPr algn="ctr"/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13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𝐴𝑡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+13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  =26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+0</m:t>
                      </m:r>
                    </m:oMath>
                  </m:oMathPara>
                </a14:m>
                <a:endParaRPr lang="en-US" sz="3200" dirty="0"/>
              </a:p>
              <a:p>
                <a:pPr algn="ctr"/>
                <a:endParaRPr lang="en-US" sz="32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13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𝐴𝑡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=26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+13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  <a:p>
                <a:pPr algn="ctr"/>
                <a:endParaRPr lang="en-US" sz="3200" dirty="0"/>
              </a:p>
              <a:p>
                <a:pPr algn="ctr"/>
                <a:endParaRPr lang="en-US" sz="3200" dirty="0"/>
              </a:p>
              <a:p>
                <a:pPr algn="ctr"/>
                <a:endParaRPr lang="en-US" sz="3200" baseline="30000" dirty="0"/>
              </a:p>
              <a:p>
                <a:pPr/>
                <a:endParaRPr lang="en-US" sz="3200" dirty="0"/>
              </a:p>
              <a:p>
                <a:pPr/>
                <a:endParaRPr lang="en-US" sz="32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1F68931-692D-0353-529F-C4213447A2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52492"/>
                <a:ext cx="11518900" cy="9538893"/>
              </a:xfrm>
              <a:prstGeom prst="rect">
                <a:avLst/>
              </a:prstGeom>
              <a:blipFill>
                <a:blip r:embed="rId2"/>
                <a:stretch>
                  <a:fillRect l="-1323" t="-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17903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1F68931-692D-0353-529F-C4213447A2EB}"/>
                  </a:ext>
                </a:extLst>
              </p:cNvPr>
              <p:cNvSpPr txBox="1"/>
              <p:nvPr/>
            </p:nvSpPr>
            <p:spPr>
              <a:xfrm>
                <a:off x="368300" y="252492"/>
                <a:ext cx="11518900" cy="9358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Step 2:  Find a solution to the non-homogeneous DE</a:t>
                </a:r>
              </a:p>
              <a:p>
                <a:endParaRPr lang="en-US" sz="1000" dirty="0"/>
              </a:p>
              <a:p>
                <a:pPr algn="ctr"/>
                <a:r>
                  <a:rPr lang="en-US" sz="3200" baseline="30000" dirty="0"/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’’ + 4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’ +13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 =26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3200" dirty="0"/>
              </a:p>
              <a:p>
                <a:pPr/>
                <a:r>
                  <a:rPr lang="en-US" sz="3200" dirty="0"/>
                  <a:t>Correct guess: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𝐴𝑡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3200" dirty="0"/>
              </a:p>
              <a:p>
                <a:pPr/>
                <a:r>
                  <a:rPr lang="en-US" sz="3200" dirty="0"/>
                  <a:t>Plug in: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𝐴𝑡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       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’ = 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        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’’ = 0</m:t>
                    </m:r>
                  </m:oMath>
                </a14:m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’’ + 4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’ +13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 =26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0+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 +13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𝐴𝑡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)  =26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 +13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𝐴𝑡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+13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  =26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13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𝐴𝑡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+13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  =26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+0</m:t>
                      </m:r>
                    </m:oMath>
                  </m:oMathPara>
                </a14:m>
                <a:endParaRPr lang="en-US" sz="3200" dirty="0"/>
              </a:p>
              <a:p>
                <a:pPr algn="ctr"/>
                <a:endParaRPr lang="en-US" sz="32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13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𝐴𝑡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=26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+13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13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=26</m:t>
                    </m:r>
                  </m:oMath>
                </a14:m>
                <a:r>
                  <a:rPr lang="en-US" sz="3200" dirty="0"/>
                  <a:t> and thus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=2 </m:t>
                    </m:r>
                  </m:oMath>
                </a14:m>
                <a:endParaRPr lang="en-US" sz="320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+13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4</m:t>
                    </m:r>
                    <m:d>
                      <m:d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+13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=0.  </m:t>
                    </m:r>
                  </m:oMath>
                </a14:m>
                <a:r>
                  <a:rPr lang="en-US" sz="3200" dirty="0"/>
                  <a:t> Hence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−8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</a:p>
              <a:p>
                <a:pPr algn="ctr"/>
                <a:endParaRPr lang="en-US" sz="3200" dirty="0"/>
              </a:p>
              <a:p>
                <a:pPr algn="ctr"/>
                <a:r>
                  <a:rPr lang="en-US" sz="3200" dirty="0"/>
                  <a:t>Thus a nonhomogeneous solution is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 =2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endParaRPr lang="en-US" sz="3200" dirty="0"/>
              </a:p>
              <a:p>
                <a:pPr algn="ctr"/>
                <a:endParaRPr lang="en-US" sz="3200" dirty="0"/>
              </a:p>
              <a:p>
                <a:pPr algn="ctr"/>
                <a:endParaRPr lang="en-US" sz="3200" baseline="30000" dirty="0"/>
              </a:p>
              <a:p>
                <a:pPr/>
                <a:endParaRPr lang="en-US" sz="3200" dirty="0"/>
              </a:p>
              <a:p>
                <a:pPr/>
                <a:endParaRPr lang="en-US" sz="32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1F68931-692D-0353-529F-C4213447A2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52492"/>
                <a:ext cx="11518900" cy="9358972"/>
              </a:xfrm>
              <a:prstGeom prst="rect">
                <a:avLst/>
              </a:prstGeom>
              <a:blipFill>
                <a:blip r:embed="rId2"/>
                <a:stretch>
                  <a:fillRect l="-1323" t="-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22953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1F68931-692D-0353-529F-C4213447A2EB}"/>
                  </a:ext>
                </a:extLst>
              </p:cNvPr>
              <p:cNvSpPr txBox="1"/>
              <p:nvPr/>
            </p:nvSpPr>
            <p:spPr>
              <a:xfrm>
                <a:off x="1003300" y="315992"/>
                <a:ext cx="9550400" cy="5815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Solve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’’ + 4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’ +13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 =26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3200" dirty="0"/>
              </a:p>
              <a:p>
                <a:endParaRPr lang="en-US" sz="3200" baseline="30000" dirty="0"/>
              </a:p>
              <a:p>
                <a:endParaRPr lang="en-US" sz="3200" dirty="0"/>
              </a:p>
              <a:p>
                <a:r>
                  <a:rPr lang="en-US" sz="3200" dirty="0"/>
                  <a:t>Step 2:  Find a solution to the non-homogeneous DE</a:t>
                </a:r>
              </a:p>
              <a:p>
                <a:endParaRPr lang="en-US" sz="1000" dirty="0"/>
              </a:p>
              <a:p>
                <a:pPr algn="ctr"/>
                <a:r>
                  <a:rPr lang="en-US" sz="3200" baseline="30000" dirty="0"/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’’ + 4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’ +13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 =26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3200" baseline="30000" dirty="0"/>
              </a:p>
              <a:p>
                <a:pPr algn="ctr"/>
                <a:endParaRPr lang="en-US" sz="3200" baseline="30000" dirty="0"/>
              </a:p>
              <a:p>
                <a:pPr/>
                <a:endParaRPr lang="en-US" sz="3200" dirty="0"/>
              </a:p>
              <a:p>
                <a:pPr/>
                <a:endParaRPr lang="en-US" sz="3200" dirty="0"/>
              </a:p>
              <a:p>
                <a:pPr/>
                <a:endParaRPr lang="en-US" sz="3200" dirty="0"/>
              </a:p>
              <a:p>
                <a:pPr/>
                <a:endParaRPr lang="en-US" sz="3200" dirty="0"/>
              </a:p>
              <a:p>
                <a:pPr/>
                <a:r>
                  <a:rPr lang="en-US" sz="3200" dirty="0"/>
                  <a:t>Step 3:  Combine all solutions to find general solution to nonhomogeneous differential equation 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1F68931-692D-0353-529F-C4213447A2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00" y="315992"/>
                <a:ext cx="9550400" cy="5815887"/>
              </a:xfrm>
              <a:prstGeom prst="rect">
                <a:avLst/>
              </a:prstGeom>
              <a:blipFill>
                <a:blip r:embed="rId2"/>
                <a:stretch>
                  <a:fillRect l="-1660" t="-1258" r="-1277" b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01BB5CB-85CE-EED0-8752-B6F19E3E368A}"/>
                  </a:ext>
                </a:extLst>
              </p:cNvPr>
              <p:cNvSpPr txBox="1"/>
              <p:nvPr/>
            </p:nvSpPr>
            <p:spPr>
              <a:xfrm>
                <a:off x="596900" y="6397050"/>
                <a:ext cx="112903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</m:t>
                          </m:r>
                        </m:e>
                        <m:sub>
                          <m:r>
                            <a:rPr kumimoji="0" lang="en-US" sz="3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ⅇ</m:t>
                          </m:r>
                        </m:e>
                        <m:sup>
                          <m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−2</m:t>
                          </m:r>
                          <m:r>
                            <a:rPr kumimoji="0" lang="en-US" sz="3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p>
                      </m:sSup>
                      <m:func>
                        <m:funcPr>
                          <m:ctrlPr>
                            <a:rPr kumimoji="0" lang="en-US" sz="3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32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32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  <m:r>
                                <a:rPr kumimoji="0" lang="en-US" sz="32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kumimoji="0" lang="en-US" sz="3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</m:t>
                          </m:r>
                        </m:e>
                        <m:sub>
                          <m:r>
                            <a:rPr kumimoji="0" lang="en-US" sz="3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ⅇ</m:t>
                          </m:r>
                        </m:e>
                        <m:sup>
                          <m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−2</m:t>
                          </m:r>
                          <m:r>
                            <a:rPr kumimoji="0" lang="en-US" sz="3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p>
                      </m:sSup>
                      <m:func>
                        <m:funcPr>
                          <m:ctrlPr>
                            <a:rPr kumimoji="0" lang="en-US" sz="3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s</m:t>
                          </m:r>
                          <m:r>
                            <m:rPr>
                              <m:sty m:val="p"/>
                            </m:rPr>
                            <a:rPr kumimoji="0" lang="en-US" sz="32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in</m:t>
                          </m:r>
                        </m:fName>
                        <m:e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32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  <m:r>
                                <a:rPr kumimoji="0" lang="en-US" sz="32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  _______________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01BB5CB-85CE-EED0-8752-B6F19E3E36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900" y="6397050"/>
                <a:ext cx="11290300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36004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1F68931-692D-0353-529F-C4213447A2EB}"/>
                  </a:ext>
                </a:extLst>
              </p:cNvPr>
              <p:cNvSpPr txBox="1"/>
              <p:nvPr/>
            </p:nvSpPr>
            <p:spPr>
              <a:xfrm>
                <a:off x="1003300" y="315992"/>
                <a:ext cx="9550400" cy="5815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Solve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’’ + 4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’ +13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 =26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3200" dirty="0"/>
              </a:p>
              <a:p>
                <a:endParaRPr lang="en-US" sz="3200" baseline="30000" dirty="0"/>
              </a:p>
              <a:p>
                <a:endParaRPr lang="en-US" sz="3200" dirty="0"/>
              </a:p>
              <a:p>
                <a:r>
                  <a:rPr lang="en-US" sz="3200" dirty="0"/>
                  <a:t>Step 2:  Find a solution to the non-homogeneous DE</a:t>
                </a:r>
              </a:p>
              <a:p>
                <a:endParaRPr lang="en-US" sz="1000" dirty="0"/>
              </a:p>
              <a:p>
                <a:pPr algn="ctr"/>
                <a:r>
                  <a:rPr lang="en-US" sz="3200" baseline="30000" dirty="0"/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’’ + 4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’ +13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 =26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3200" baseline="30000" dirty="0"/>
              </a:p>
              <a:p>
                <a:pPr algn="ctr"/>
                <a:endParaRPr lang="en-US" sz="3200" baseline="30000" dirty="0"/>
              </a:p>
              <a:p>
                <a:pPr/>
                <a:endParaRPr lang="en-US" sz="3200" dirty="0"/>
              </a:p>
              <a:p>
                <a:pPr/>
                <a:endParaRPr lang="en-US" sz="3200" dirty="0"/>
              </a:p>
              <a:p>
                <a:pPr/>
                <a:endParaRPr lang="en-US" sz="3200" dirty="0"/>
              </a:p>
              <a:p>
                <a:pPr/>
                <a:endParaRPr lang="en-US" sz="3200" dirty="0"/>
              </a:p>
              <a:p>
                <a:pPr/>
                <a:r>
                  <a:rPr lang="en-US" sz="3200" dirty="0"/>
                  <a:t>Step 3:  Combine all solutions to find general solution to nonhomogeneous differential equation 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1F68931-692D-0353-529F-C4213447A2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00" y="315992"/>
                <a:ext cx="9550400" cy="5815887"/>
              </a:xfrm>
              <a:prstGeom prst="rect">
                <a:avLst/>
              </a:prstGeom>
              <a:blipFill>
                <a:blip r:embed="rId2"/>
                <a:stretch>
                  <a:fillRect l="-1660" t="-1258" r="-1277" b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01BB5CB-85CE-EED0-8752-B6F19E3E368A}"/>
                  </a:ext>
                </a:extLst>
              </p:cNvPr>
              <p:cNvSpPr txBox="1"/>
              <p:nvPr/>
            </p:nvSpPr>
            <p:spPr>
              <a:xfrm>
                <a:off x="596900" y="6397050"/>
                <a:ext cx="11290300" cy="10175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</m:t>
                          </m:r>
                        </m:e>
                        <m:sub>
                          <m:r>
                            <a:rPr kumimoji="0" lang="en-US" sz="3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ⅇ</m:t>
                          </m:r>
                        </m:e>
                        <m:sup>
                          <m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−2</m:t>
                          </m:r>
                          <m:r>
                            <a:rPr kumimoji="0" lang="en-US" sz="3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p>
                      </m:sSup>
                      <m:func>
                        <m:funcPr>
                          <m:ctrlPr>
                            <a:rPr kumimoji="0" lang="en-US" sz="3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32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32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  <m:r>
                                <a:rPr kumimoji="0" lang="en-US" sz="32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kumimoji="0" lang="en-US" sz="3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</m:t>
                          </m:r>
                        </m:e>
                        <m:sub>
                          <m:r>
                            <a:rPr kumimoji="0" lang="en-US" sz="3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ⅇ</m:t>
                          </m:r>
                        </m:e>
                        <m:sup>
                          <m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−2</m:t>
                          </m:r>
                          <m:r>
                            <a:rPr kumimoji="0" lang="en-US" sz="3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p>
                      </m:sSup>
                      <m:func>
                        <m:funcPr>
                          <m:ctrlPr>
                            <a:rPr kumimoji="0" lang="en-US" sz="3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s</m:t>
                          </m:r>
                          <m:r>
                            <m:rPr>
                              <m:sty m:val="p"/>
                            </m:rPr>
                            <a:rPr kumimoji="0" lang="en-US" sz="32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in</m:t>
                          </m:r>
                        </m:fName>
                        <m:e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32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  <m:r>
                                <a:rPr kumimoji="0" lang="en-US" sz="32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 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01BB5CB-85CE-EED0-8752-B6F19E3E36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900" y="6397050"/>
                <a:ext cx="11290300" cy="10175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39518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1F68931-692D-0353-529F-C4213447A2EB}"/>
                  </a:ext>
                </a:extLst>
              </p:cNvPr>
              <p:cNvSpPr txBox="1"/>
              <p:nvPr/>
            </p:nvSpPr>
            <p:spPr>
              <a:xfrm>
                <a:off x="1003300" y="315992"/>
                <a:ext cx="9550400" cy="6964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Solve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’’ + 4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’ +13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 =26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3200" dirty="0"/>
              </a:p>
              <a:p>
                <a:endParaRPr lang="en-US" sz="3200" baseline="30000" dirty="0"/>
              </a:p>
              <a:p>
                <a:endParaRPr lang="en-US" sz="3200" dirty="0"/>
              </a:p>
              <a:p>
                <a:r>
                  <a:rPr lang="en-US" sz="3200" dirty="0"/>
                  <a:t>Step 2:  Find a solution to the non-homogeneous DE</a:t>
                </a:r>
              </a:p>
              <a:p>
                <a:endParaRPr lang="en-US" sz="1000" dirty="0"/>
              </a:p>
              <a:p>
                <a:pPr algn="ctr"/>
                <a:r>
                  <a:rPr lang="en-US" sz="3200" baseline="30000" dirty="0"/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’’ + 4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’ +13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 =26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3200" baseline="30000" dirty="0"/>
              </a:p>
              <a:p>
                <a:pPr/>
                <a:endParaRPr lang="en-US" sz="3200" dirty="0"/>
              </a:p>
              <a:p>
                <a:pPr/>
                <a:r>
                  <a:rPr lang="en-US" sz="3200" dirty="0"/>
                  <a:t>Step 3:  Combine all solutions to find general solution to nonhomogeneous differential equation </a:t>
                </a:r>
              </a:p>
              <a:p>
                <a:pPr/>
                <a:endParaRPr lang="en-US" sz="3200" dirty="0"/>
              </a:p>
              <a:p>
                <a:pPr/>
                <a:endParaRPr lang="en-US" sz="3200" dirty="0"/>
              </a:p>
              <a:p>
                <a:pPr/>
                <a:endParaRPr lang="en-US" sz="3200" dirty="0"/>
              </a:p>
              <a:p>
                <a:pPr/>
                <a:endParaRPr lang="en-US" sz="3200" dirty="0"/>
              </a:p>
              <a:p>
                <a:pPr/>
                <a:r>
                  <a:rPr lang="en-US" sz="3200" dirty="0"/>
                  <a:t>If IVP:  Last step, plug in initial values to general </a:t>
                </a:r>
                <a:r>
                  <a:rPr lang="en-US" sz="3200" b="1" u="sng" dirty="0"/>
                  <a:t>non</a:t>
                </a:r>
                <a:r>
                  <a:rPr lang="en-US" sz="3200" u="sng" dirty="0"/>
                  <a:t>homogeneous</a:t>
                </a:r>
                <a:r>
                  <a:rPr lang="en-US" sz="3200" dirty="0"/>
                  <a:t> solution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lang="en-US" sz="32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1F68931-692D-0353-529F-C4213447A2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00" y="315992"/>
                <a:ext cx="9550400" cy="6964920"/>
              </a:xfrm>
              <a:prstGeom prst="rect">
                <a:avLst/>
              </a:prstGeom>
              <a:blipFill>
                <a:blip r:embed="rId2"/>
                <a:stretch>
                  <a:fillRect l="-1660" t="-1051" r="-1277" b="-2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01BB5CB-85CE-EED0-8752-B6F19E3E368A}"/>
                  </a:ext>
                </a:extLst>
              </p:cNvPr>
              <p:cNvSpPr txBox="1"/>
              <p:nvPr/>
            </p:nvSpPr>
            <p:spPr>
              <a:xfrm>
                <a:off x="596900" y="4530150"/>
                <a:ext cx="11290300" cy="10175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</m:t>
                          </m:r>
                        </m:e>
                        <m:sub>
                          <m:r>
                            <a:rPr kumimoji="0" lang="en-US" sz="3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ⅇ</m:t>
                          </m:r>
                        </m:e>
                        <m:sup>
                          <m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−2</m:t>
                          </m:r>
                          <m:r>
                            <a:rPr kumimoji="0" lang="en-US" sz="3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p>
                      </m:sSup>
                      <m:func>
                        <m:funcPr>
                          <m:ctrlPr>
                            <a:rPr kumimoji="0" lang="en-US" sz="3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32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32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  <m:r>
                                <a:rPr kumimoji="0" lang="en-US" sz="32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kumimoji="0" lang="en-US" sz="3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</m:t>
                          </m:r>
                        </m:e>
                        <m:sub>
                          <m:r>
                            <a:rPr kumimoji="0" lang="en-US" sz="3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ⅇ</m:t>
                          </m:r>
                        </m:e>
                        <m:sup>
                          <m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−2</m:t>
                          </m:r>
                          <m:r>
                            <a:rPr kumimoji="0" lang="en-US" sz="3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p>
                      </m:sSup>
                      <m:func>
                        <m:funcPr>
                          <m:ctrlPr>
                            <a:rPr kumimoji="0" lang="en-US" sz="3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s</m:t>
                          </m:r>
                          <m:r>
                            <m:rPr>
                              <m:sty m:val="p"/>
                            </m:rPr>
                            <a:rPr kumimoji="0" lang="en-US" sz="32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in</m:t>
                          </m:r>
                        </m:fName>
                        <m:e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32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  <m:r>
                                <a:rPr kumimoji="0" lang="en-US" sz="32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 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01BB5CB-85CE-EED0-8752-B6F19E3E36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900" y="4530150"/>
                <a:ext cx="11290300" cy="10175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42997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1F68931-692D-0353-529F-C4213447A2EB}"/>
                  </a:ext>
                </a:extLst>
              </p:cNvPr>
              <p:cNvSpPr txBox="1"/>
              <p:nvPr/>
            </p:nvSpPr>
            <p:spPr>
              <a:xfrm>
                <a:off x="927100" y="812800"/>
                <a:ext cx="6146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Solve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’’ + 4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’ + 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 =3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i="1" baseline="3000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3200" baseline="30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1F68931-692D-0353-529F-C4213447A2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100" y="812800"/>
                <a:ext cx="6146800" cy="584775"/>
              </a:xfrm>
              <a:prstGeom prst="rect">
                <a:avLst/>
              </a:prstGeom>
              <a:blipFill>
                <a:blip r:embed="rId2"/>
                <a:stretch>
                  <a:fillRect l="-2480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9380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1DD9DA-DD0B-48C9-949E-A22224365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8973"/>
            <a:ext cx="11887200" cy="54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712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23A7E8-3F1F-4EBD-BEAC-3769B02BA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590"/>
            <a:ext cx="11887200" cy="39184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F0DFB6-5774-4261-9F8F-D27F327EB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40339"/>
            <a:ext cx="11887200" cy="326247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8ADD4A-7D7E-49A1-81BE-D7BC50845591}"/>
              </a:ext>
            </a:extLst>
          </p:cNvPr>
          <p:cNvCxnSpPr/>
          <p:nvPr/>
        </p:nvCxnSpPr>
        <p:spPr>
          <a:xfrm>
            <a:off x="-56367" y="4114800"/>
            <a:ext cx="119435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9AB88EF1-828C-49E3-A21B-1D12F6329C53}"/>
              </a:ext>
            </a:extLst>
          </p:cNvPr>
          <p:cNvSpPr/>
          <p:nvPr/>
        </p:nvSpPr>
        <p:spPr>
          <a:xfrm>
            <a:off x="2398734" y="4290164"/>
            <a:ext cx="444674" cy="638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998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C28F22B-043C-F306-F86A-F556D20769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000" y="713568"/>
                <a:ext cx="10617200" cy="6345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2400" dirty="0">
                    <a:latin typeface="Arial" panose="020B0604020202020204" pitchFamily="34" charset="0"/>
                  </a:rPr>
                  <a:t>Most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functions are NOT linear.  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altLang="en-US" sz="2400" dirty="0">
                  <a:latin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For example</a:t>
                </a:r>
                <a:r>
                  <a:rPr lang="en-US" altLang="en-US" sz="2400" dirty="0">
                    <a:latin typeface="Arial" panose="020B0604020202020204" pitchFamily="34" charset="0"/>
                  </a:rPr>
                  <a:t>, the square root function is NOT a linear function:</a:t>
                </a:r>
                <a:endPara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alt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en-US" alt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rad>
                    <m:r>
                      <a:rPr kumimoji="0" lang="en-US" alt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en-US" alt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en-US" alt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4+4</m:t>
                        </m:r>
                      </m:e>
                    </m:rad>
                  </m:oMath>
                </a14:m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  which does NOT equal </a:t>
                </a:r>
                <a14:m>
                  <m:oMath xmlns:m="http://schemas.openxmlformats.org/officeDocument/2006/math">
                    <m:r>
                      <a:rPr lang="en-US" altLang="en-US" sz="2400" b="0" i="0" dirty="0" smtClean="0">
                        <a:latin typeface="Cambria Math" panose="02040503050406030204" pitchFamily="18" charset="0"/>
                      </a:rPr>
                      <m:t>  </m:t>
                    </m:r>
                    <m:rad>
                      <m:radPr>
                        <m:degHide m:val="on"/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rad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rad>
                  </m:oMath>
                </a14:m>
                <a:r>
                  <a:rPr lang="en-US" altLang="en-US" sz="2400" dirty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= 2+2</m:t>
                    </m:r>
                  </m:oMath>
                </a14:m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.   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altLang="en-US" sz="2400" dirty="0">
                  <a:latin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Similarly, the log function is NOT linear:</a:t>
                </a:r>
                <a:endParaRPr lang="en-US" altLang="en-US" sz="2400" dirty="0">
                  <a:latin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ln</m:t>
                    </m:r>
                    <m:r>
                      <a:rPr kumimoji="0" lang="en-US" alt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⁡(2) = </m:t>
                    </m:r>
                    <m:r>
                      <m:rPr>
                        <m:sty m:val="p"/>
                      </m:rPr>
                      <a:rPr kumimoji="0" lang="en-US" alt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ln</m:t>
                    </m:r>
                    <m:r>
                      <a:rPr kumimoji="0" lang="en-US" alt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⁡(1+1)    </m:t>
                    </m:r>
                  </m:oMath>
                </a14:m>
                <a:r>
                  <a:rPr lang="en-US" altLang="en-US" sz="2400" dirty="0">
                    <a:latin typeface="Arial" panose="020B0604020202020204" pitchFamily="34" charset="0"/>
                  </a:rPr>
                  <a:t>which does NOT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equal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ln</m:t>
                    </m:r>
                    <m:r>
                      <a:rPr kumimoji="0" lang="en-US" alt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⁡(1)+</m:t>
                    </m:r>
                    <m:r>
                      <m:rPr>
                        <m:sty m:val="p"/>
                      </m:rPr>
                      <a:rPr kumimoji="0" lang="en-US" alt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ln</m:t>
                    </m:r>
                    <m:r>
                      <a:rPr kumimoji="0" lang="en-US" alt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⁡(1) = 0 + 0</m:t>
                    </m:r>
                  </m:oMath>
                </a14:m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.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altLang="en-US" sz="2400" dirty="0">
                  <a:latin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altLang="en-US" sz="2400" dirty="0">
                  <a:latin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2400" dirty="0">
                    <a:latin typeface="Arial" panose="020B0604020202020204" pitchFamily="34" charset="0"/>
                  </a:rPr>
                  <a:t>The function  </a:t>
                </a:r>
                <a14:m>
                  <m:oMath xmlns:m="http://schemas.openxmlformats.org/officeDocument/2006/math">
                    <m:r>
                      <a:rPr kumimoji="0" lang="en-US" alt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0" lang="en-US" alt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n-US" alt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0" lang="en-US" alt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alt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 is also NOT linear: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altLang="en-US" sz="2400" dirty="0">
                  <a:latin typeface="Arial" panose="020B0604020202020204" pitchFamily="34" charset="0"/>
                </a:endParaRP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en-US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altLang="en-US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kumimoji="0" lang="en-US" alt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altLang="en-US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en-US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altLang="en-US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1+2</m:t>
                        </m:r>
                      </m:den>
                    </m:f>
                  </m:oMath>
                </a14:m>
                <a:r>
                  <a:rPr lang="en-US" altLang="en-US" sz="2400" dirty="0">
                    <a:latin typeface="Arial" panose="020B0604020202020204" pitchFamily="34" charset="0"/>
                  </a:rPr>
                  <a:t> which does NOT equal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altLang="en-US" sz="2400" dirty="0">
                    <a:latin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en-US" sz="2400" dirty="0">
                    <a:latin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en-US" sz="2400" dirty="0">
                    <a:latin typeface="Arial" panose="020B0604020202020204" pitchFamily="34" charset="0"/>
                  </a:rPr>
                  <a:t> </a:t>
                </a:r>
                <a:endPara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C28F22B-043C-F306-F86A-F556D20769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5000" y="713568"/>
                <a:ext cx="10617200" cy="6345263"/>
              </a:xfrm>
              <a:prstGeom prst="rect">
                <a:avLst/>
              </a:prstGeom>
              <a:blipFill>
                <a:blip r:embed="rId2"/>
                <a:stretch>
                  <a:fillRect l="-861" t="-192" b="-38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0078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EA4E3F-F6C1-4246-9DEA-9E25855FA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054"/>
            <a:ext cx="11887200" cy="734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05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EA4E3F-F6C1-4246-9DEA-9E25855FA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054"/>
            <a:ext cx="11887200" cy="73482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4BBF28-3EA8-47F4-BBE7-4BFF567EE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92654"/>
            <a:ext cx="11887200" cy="197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903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12AAD6-01C6-4CB7-9891-D92C46BAF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675"/>
            <a:ext cx="11887200" cy="30684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478CE1-DD3E-4144-B7DE-F87E75BC0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88591"/>
            <a:ext cx="11887200" cy="361482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5BCF564-4A26-4474-8545-74AFF86D5D5D}"/>
              </a:ext>
            </a:extLst>
          </p:cNvPr>
          <p:cNvCxnSpPr/>
          <p:nvPr/>
        </p:nvCxnSpPr>
        <p:spPr>
          <a:xfrm>
            <a:off x="-56367" y="3507289"/>
            <a:ext cx="119435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8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16938</TotalTime>
  <Words>1380</Words>
  <Application>Microsoft Office PowerPoint</Application>
  <PresentationFormat>Custom</PresentationFormat>
  <Paragraphs>227</Paragraphs>
  <Slides>38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Cambria Math</vt:lpstr>
      <vt:lpstr>Dreaming Outloud Script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Darcy, Isabel K</cp:lastModifiedBy>
  <cp:revision>164</cp:revision>
  <dcterms:created xsi:type="dcterms:W3CDTF">2020-09-07T00:11:40Z</dcterms:created>
  <dcterms:modified xsi:type="dcterms:W3CDTF">2024-10-04T01:04:50Z</dcterms:modified>
</cp:coreProperties>
</file>