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9" r:id="rId2"/>
    <p:sldId id="619" r:id="rId3"/>
    <p:sldId id="620" r:id="rId4"/>
    <p:sldId id="621" r:id="rId5"/>
    <p:sldId id="622" r:id="rId6"/>
    <p:sldId id="634" r:id="rId7"/>
    <p:sldId id="616" r:id="rId8"/>
    <p:sldId id="617" r:id="rId9"/>
    <p:sldId id="623" r:id="rId10"/>
    <p:sldId id="624" r:id="rId11"/>
    <p:sldId id="625" r:id="rId12"/>
    <p:sldId id="626" r:id="rId13"/>
    <p:sldId id="653" r:id="rId14"/>
    <p:sldId id="654" r:id="rId15"/>
    <p:sldId id="656" r:id="rId16"/>
    <p:sldId id="658" r:id="rId17"/>
    <p:sldId id="657" r:id="rId18"/>
    <p:sldId id="647" r:id="rId19"/>
    <p:sldId id="313" r:id="rId20"/>
    <p:sldId id="314" r:id="rId21"/>
    <p:sldId id="533" r:id="rId22"/>
    <p:sldId id="564" r:id="rId23"/>
    <p:sldId id="648" r:id="rId24"/>
    <p:sldId id="646" r:id="rId25"/>
    <p:sldId id="575" r:id="rId26"/>
    <p:sldId id="576" r:id="rId27"/>
    <p:sldId id="578" r:id="rId28"/>
    <p:sldId id="629" r:id="rId29"/>
    <p:sldId id="642" r:id="rId30"/>
    <p:sldId id="580" r:id="rId31"/>
    <p:sldId id="630" r:id="rId32"/>
    <p:sldId id="631" r:id="rId33"/>
    <p:sldId id="632" r:id="rId34"/>
    <p:sldId id="633" r:id="rId35"/>
    <p:sldId id="644" r:id="rId36"/>
    <p:sldId id="650" r:id="rId37"/>
    <p:sldId id="652" r:id="rId38"/>
    <p:sldId id="574" r:id="rId39"/>
    <p:sldId id="643" r:id="rId40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2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2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2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4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4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2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4C09D-89DD-448B-9025-8F5FA207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400730"/>
            <a:ext cx="94964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32CBB-2A33-4662-A020-E3B3440D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17"/>
            <a:ext cx="11887200" cy="74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85AC-5DC1-41ED-803C-394D1CA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7" y="0"/>
            <a:ext cx="1116714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F2911-8A85-492A-AD6F-7235E15D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88"/>
            <a:ext cx="11887200" cy="4361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426DB-8517-4CF6-AA3C-95C25EB8D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>
          <a:xfrm>
            <a:off x="0" y="-1233"/>
            <a:ext cx="11887200" cy="30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688DD-2846-44C6-AF6E-49D4EA84747F}"/>
              </a:ext>
            </a:extLst>
          </p:cNvPr>
          <p:cNvSpPr txBox="1"/>
          <p:nvPr/>
        </p:nvSpPr>
        <p:spPr>
          <a:xfrm>
            <a:off x="1219200" y="827313"/>
            <a:ext cx="9666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previous slides were motivational.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following slides contain material that can appear on exams</a:t>
            </a:r>
          </a:p>
        </p:txBody>
      </p:sp>
    </p:spTree>
    <p:extLst>
      <p:ext uri="{BB962C8B-B14F-4D97-AF65-F5344CB8AC3E}">
        <p14:creationId xmlns:p14="http://schemas.microsoft.com/office/powerpoint/2010/main" val="22696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469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8" y="313320"/>
            <a:ext cx="1028930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408208" y="328351"/>
            <a:ext cx="11354414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03E57-4BC8-4CD8-992B-B549CAD2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72" y="431180"/>
            <a:ext cx="11922272" cy="58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6" y="-24136"/>
            <a:ext cx="11091062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4EE6-1C25-424E-B438-5961AAC9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9" y="108709"/>
            <a:ext cx="11510807" cy="8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" y="366843"/>
            <a:ext cx="11066152" cy="3657600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37C8FC5F-8811-4811-8F69-6552C5FE3627}"/>
              </a:ext>
            </a:extLst>
          </p:cNvPr>
          <p:cNvSpPr/>
          <p:nvPr/>
        </p:nvSpPr>
        <p:spPr>
          <a:xfrm rot="5400000">
            <a:off x="2612567" y="3091543"/>
            <a:ext cx="3461656" cy="2634343"/>
          </a:xfrm>
          <a:prstGeom prst="arc">
            <a:avLst>
              <a:gd name="adj1" fmla="val 17026295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9B47D4-21D5-4C10-81FC-BBC48B69E97D}"/>
              </a:ext>
            </a:extLst>
          </p:cNvPr>
          <p:cNvSpPr/>
          <p:nvPr/>
        </p:nvSpPr>
        <p:spPr>
          <a:xfrm>
            <a:off x="5148939" y="5426529"/>
            <a:ext cx="315686" cy="3374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6EB09-C2ED-4AAB-BDFE-F0B85EBE7143}"/>
              </a:ext>
            </a:extLst>
          </p:cNvPr>
          <p:cNvSpPr txBox="1"/>
          <p:nvPr/>
        </p:nvSpPr>
        <p:spPr>
          <a:xfrm>
            <a:off x="5464625" y="5680990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(t</a:t>
            </a:r>
            <a:r>
              <a:rPr lang="en-US" sz="3600" baseline="-25000" dirty="0"/>
              <a:t>0</a:t>
            </a:r>
            <a:r>
              <a:rPr lang="en-US" sz="3600" dirty="0"/>
              <a:t>, y</a:t>
            </a:r>
            <a:r>
              <a:rPr lang="en-US" sz="3600" baseline="-25000" dirty="0"/>
              <a:t>0</a:t>
            </a:r>
            <a:r>
              <a:rPr lang="en-US" sz="3600" dirty="0"/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1B268D-6BB6-4C0D-A740-2AEEF525F1AE}"/>
              </a:ext>
            </a:extLst>
          </p:cNvPr>
          <p:cNvCxnSpPr>
            <a:cxnSpLocks/>
          </p:cNvCxnSpPr>
          <p:nvPr/>
        </p:nvCxnSpPr>
        <p:spPr>
          <a:xfrm flipV="1">
            <a:off x="4582880" y="4593772"/>
            <a:ext cx="1545771" cy="2013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97376-C517-42C2-B74B-482690907EC1}"/>
              </a:ext>
            </a:extLst>
          </p:cNvPr>
          <p:cNvGrpSpPr/>
          <p:nvPr/>
        </p:nvGrpSpPr>
        <p:grpSpPr>
          <a:xfrm>
            <a:off x="6085110" y="4691743"/>
            <a:ext cx="3831771" cy="646331"/>
            <a:chOff x="6433453" y="4691743"/>
            <a:chExt cx="3831771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8E7ED-DA5B-42E0-8B57-32C393F14927}"/>
                </a:ext>
              </a:extLst>
            </p:cNvPr>
            <p:cNvSpPr txBox="1"/>
            <p:nvPr/>
          </p:nvSpPr>
          <p:spPr>
            <a:xfrm>
              <a:off x="6433453" y="4691743"/>
              <a:ext cx="383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Slope at</a:t>
              </a:r>
              <a:r>
                <a:rPr lang="en-US" sz="3600" dirty="0"/>
                <a:t> (t</a:t>
              </a:r>
              <a:r>
                <a:rPr lang="en-US" sz="3600" baseline="-25000" dirty="0"/>
                <a:t>0</a:t>
              </a:r>
              <a:r>
                <a:rPr lang="en-US" sz="3600" dirty="0"/>
                <a:t>, y</a:t>
              </a:r>
              <a:r>
                <a:rPr lang="en-US" sz="3600" baseline="-25000" dirty="0"/>
                <a:t>0</a:t>
              </a:r>
              <a:r>
                <a:rPr lang="en-US" sz="3600" dirty="0"/>
                <a:t>) </a:t>
              </a:r>
              <a:r>
                <a:rPr lang="en-US" sz="3600" dirty="0">
                  <a:solidFill>
                    <a:srgbClr val="FF0000"/>
                  </a:solidFill>
                </a:rPr>
                <a:t>is y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BC43F7-6309-4B0E-8744-DE8753F69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566" y="4778828"/>
              <a:ext cx="97148" cy="1707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91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609600" y="3021495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y(t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) = y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85"/>
          <a:stretch/>
        </p:blipFill>
        <p:spPr>
          <a:xfrm>
            <a:off x="0" y="2150733"/>
            <a:ext cx="11887200" cy="24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19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25561-41DE-47DA-A242-C7D1D728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62"/>
            <a:ext cx="11882536" cy="66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31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3" b="88518"/>
          <a:stretch/>
        </p:blipFill>
        <p:spPr>
          <a:xfrm>
            <a:off x="1059873" y="3617172"/>
            <a:ext cx="10900214" cy="7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EA91E-956E-413D-BFBD-CA612E7B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5" y="131375"/>
            <a:ext cx="11300010" cy="375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9DB94-9F7E-4F2C-BAB4-16592EB1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"/>
          <a:stretch/>
        </p:blipFill>
        <p:spPr>
          <a:xfrm>
            <a:off x="270185" y="3858324"/>
            <a:ext cx="10842376" cy="38248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42E287-B598-4786-8C98-8EC732A45DCE}"/>
              </a:ext>
            </a:extLst>
          </p:cNvPr>
          <p:cNvSpPr/>
          <p:nvPr/>
        </p:nvSpPr>
        <p:spPr>
          <a:xfrm>
            <a:off x="6017170" y="4771698"/>
            <a:ext cx="4556237" cy="8303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4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7B8B8-7D1B-460A-B918-E409157A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2"/>
            <a:ext cx="11887200" cy="4908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F8F16-CE79-4F4E-B863-9110D32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53" y="4937377"/>
            <a:ext cx="8259338" cy="2617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59D173-2034-4FFA-A83E-7C7E1907FD32}"/>
              </a:ext>
            </a:extLst>
          </p:cNvPr>
          <p:cNvSpPr/>
          <p:nvPr/>
        </p:nvSpPr>
        <p:spPr>
          <a:xfrm>
            <a:off x="268011" y="2107980"/>
            <a:ext cx="11219796" cy="124481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9604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64995" y="704199"/>
            <a:ext cx="11002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Recall from matrix algebra that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b</a:t>
            </a:r>
            <a:r>
              <a:rPr lang="en-US" sz="3600" dirty="0"/>
              <a:t> is a homogeneous equation </a:t>
            </a:r>
            <a:r>
              <a:rPr lang="en-US" sz="3600" dirty="0" err="1"/>
              <a:t>iff</a:t>
            </a:r>
            <a:r>
              <a:rPr lang="en-US" sz="3600" dirty="0"/>
              <a:t> </a:t>
            </a:r>
            <a:r>
              <a:rPr lang="en-US" sz="3600" b="1" dirty="0"/>
              <a:t>b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.  </a:t>
            </a:r>
          </a:p>
          <a:p>
            <a:endParaRPr lang="en-US" sz="2000" dirty="0"/>
          </a:p>
          <a:p>
            <a:r>
              <a:rPr lang="en-US" sz="3600" dirty="0"/>
              <a:t>Suppose A has 2 free variables. Then the general solution to the homogenous matrix equation 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  will be of the form  </a:t>
            </a:r>
          </a:p>
          <a:p>
            <a:endParaRPr lang="en-US" sz="1400" b="1" dirty="0"/>
          </a:p>
          <a:p>
            <a:pPr algn="ctr"/>
            <a:r>
              <a:rPr lang="en-US" sz="3600" b="1" dirty="0"/>
              <a:t>x</a:t>
            </a:r>
            <a:r>
              <a:rPr lang="en-US" sz="3600" dirty="0"/>
              <a:t> =c</a:t>
            </a:r>
            <a:r>
              <a:rPr lang="en-US" sz="3600" baseline="-25000" dirty="0"/>
              <a:t>1</a:t>
            </a:r>
            <a:r>
              <a:rPr lang="en-US" sz="3600" b="1" dirty="0"/>
              <a:t>v</a:t>
            </a:r>
            <a:r>
              <a:rPr lang="en-US" sz="3600" b="1" baseline="-25000" dirty="0"/>
              <a:t>1</a:t>
            </a:r>
            <a:r>
              <a:rPr lang="en-US" sz="3600" dirty="0"/>
              <a:t> + c</a:t>
            </a:r>
            <a:r>
              <a:rPr lang="en-US" sz="3600" baseline="-25000" dirty="0"/>
              <a:t>2</a:t>
            </a:r>
            <a:r>
              <a:rPr lang="en-US" sz="3600" b="1" dirty="0"/>
              <a:t>v</a:t>
            </a:r>
            <a:r>
              <a:rPr lang="en-US" sz="3600" b="1" baseline="-25000" dirty="0"/>
              <a:t>2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3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1E5B6-19B8-4EC8-8B33-578AD180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605"/>
            <a:ext cx="11887200" cy="38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13633</TotalTime>
  <Words>247</Words>
  <Application>Microsoft Office PowerPoint</Application>
  <PresentationFormat>Custom</PresentationFormat>
  <Paragraphs>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146</cp:revision>
  <dcterms:created xsi:type="dcterms:W3CDTF">2020-09-07T00:11:40Z</dcterms:created>
  <dcterms:modified xsi:type="dcterms:W3CDTF">2022-02-14T04:09:44Z</dcterms:modified>
</cp:coreProperties>
</file>