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14" r:id="rId2"/>
    <p:sldId id="636" r:id="rId3"/>
    <p:sldId id="615" r:id="rId4"/>
    <p:sldId id="635" r:id="rId5"/>
    <p:sldId id="634" r:id="rId6"/>
    <p:sldId id="616" r:id="rId7"/>
    <p:sldId id="617" r:id="rId8"/>
    <p:sldId id="535" r:id="rId9"/>
    <p:sldId id="536" r:id="rId10"/>
    <p:sldId id="524" r:id="rId11"/>
    <p:sldId id="525" r:id="rId12"/>
    <p:sldId id="638" r:id="rId13"/>
    <p:sldId id="637" r:id="rId14"/>
    <p:sldId id="619" r:id="rId15"/>
    <p:sldId id="620" r:id="rId16"/>
    <p:sldId id="621" r:id="rId17"/>
    <p:sldId id="622" r:id="rId18"/>
    <p:sldId id="623" r:id="rId19"/>
    <p:sldId id="624" r:id="rId20"/>
    <p:sldId id="625" r:id="rId21"/>
    <p:sldId id="626" r:id="rId22"/>
    <p:sldId id="575" r:id="rId23"/>
    <p:sldId id="576" r:id="rId24"/>
    <p:sldId id="577" r:id="rId25"/>
    <p:sldId id="578" r:id="rId26"/>
    <p:sldId id="579" r:id="rId27"/>
    <p:sldId id="629" r:id="rId28"/>
    <p:sldId id="580" r:id="rId29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624468" y="118946"/>
            <a:ext cx="10757210" cy="7501054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DC8B53-4816-8AC0-20FC-5478AFEF63E7}"/>
              </a:ext>
            </a:extLst>
          </p:cNvPr>
          <p:cNvSpPr txBox="1"/>
          <p:nvPr/>
        </p:nvSpPr>
        <p:spPr>
          <a:xfrm>
            <a:off x="295399" y="458940"/>
            <a:ext cx="588208" cy="468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65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549FBE-CF5E-EB05-70C1-6D67DA09BC25}"/>
              </a:ext>
            </a:extLst>
          </p:cNvPr>
          <p:cNvSpPr txBox="1"/>
          <p:nvPr/>
        </p:nvSpPr>
        <p:spPr>
          <a:xfrm>
            <a:off x="314372" y="3191010"/>
            <a:ext cx="588208" cy="468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65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1AE3F-E026-4DDF-DB19-969D433EA99A}"/>
              </a:ext>
            </a:extLst>
          </p:cNvPr>
          <p:cNvSpPr txBox="1"/>
          <p:nvPr/>
        </p:nvSpPr>
        <p:spPr>
          <a:xfrm>
            <a:off x="295399" y="5877899"/>
            <a:ext cx="588208" cy="468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65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317860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56" y="81776"/>
            <a:ext cx="10304804" cy="748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0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326" y="83275"/>
            <a:ext cx="10059874" cy="760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2286000" y="1844528"/>
            <a:ext cx="9274629" cy="5801695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DA07CB-2257-4116-84A5-F810EB40337E}"/>
              </a:ext>
            </a:extLst>
          </p:cNvPr>
          <p:cNvSpPr txBox="1"/>
          <p:nvPr/>
        </p:nvSpPr>
        <p:spPr>
          <a:xfrm>
            <a:off x="146957" y="90202"/>
            <a:ext cx="1159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General solution of 2</a:t>
            </a:r>
            <a:r>
              <a:rPr lang="en-US" sz="3600" baseline="30000" dirty="0">
                <a:solidFill>
                  <a:srgbClr val="FFFF00"/>
                </a:solidFill>
              </a:rPr>
              <a:t>nd</a:t>
            </a:r>
            <a:r>
              <a:rPr lang="en-US" sz="3600" dirty="0">
                <a:solidFill>
                  <a:srgbClr val="FFFF00"/>
                </a:solidFill>
              </a:rPr>
              <a:t> order Linear Homogenous DE is a linear combination of 2 linearly independent functions (which are solutions).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32F8A9-8DF2-493B-7FD9-C8375DAF0C76}"/>
              </a:ext>
            </a:extLst>
          </p:cNvPr>
          <p:cNvSpPr txBox="1"/>
          <p:nvPr/>
        </p:nvSpPr>
        <p:spPr>
          <a:xfrm>
            <a:off x="1819399" y="2046440"/>
            <a:ext cx="588208" cy="468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65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C6102-073D-EB08-D4F4-78E1AA6C7F0E}"/>
              </a:ext>
            </a:extLst>
          </p:cNvPr>
          <p:cNvSpPr txBox="1"/>
          <p:nvPr/>
        </p:nvSpPr>
        <p:spPr>
          <a:xfrm>
            <a:off x="1838372" y="4168910"/>
            <a:ext cx="588208" cy="468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65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1DF8FE-E660-D09C-1EFD-A29C1EAC09F9}"/>
              </a:ext>
            </a:extLst>
          </p:cNvPr>
          <p:cNvSpPr txBox="1"/>
          <p:nvPr/>
        </p:nvSpPr>
        <p:spPr>
          <a:xfrm>
            <a:off x="1819399" y="6220799"/>
            <a:ext cx="588208" cy="468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65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129537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77" y="355896"/>
            <a:ext cx="9317096" cy="7044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AC368C-9A2C-4DB3-BAC8-2238103BC4D1}"/>
              </a:ext>
            </a:extLst>
          </p:cNvPr>
          <p:cNvSpPr txBox="1"/>
          <p:nvPr/>
        </p:nvSpPr>
        <p:spPr>
          <a:xfrm>
            <a:off x="1412999" y="458940"/>
            <a:ext cx="588208" cy="468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65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B564A-A568-4A73-9E4E-0A0D8EADD7ED}"/>
              </a:ext>
            </a:extLst>
          </p:cNvPr>
          <p:cNvSpPr txBox="1"/>
          <p:nvPr/>
        </p:nvSpPr>
        <p:spPr>
          <a:xfrm>
            <a:off x="1431972" y="1260610"/>
            <a:ext cx="588208" cy="468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65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A45DF-13EE-4A2F-A6A9-04FB61867940}"/>
              </a:ext>
            </a:extLst>
          </p:cNvPr>
          <p:cNvSpPr txBox="1"/>
          <p:nvPr/>
        </p:nvSpPr>
        <p:spPr>
          <a:xfrm>
            <a:off x="1412999" y="4239599"/>
            <a:ext cx="588208" cy="468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65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219584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03E57-4BC8-4CD8-992B-B549CAD2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72" y="431180"/>
            <a:ext cx="11922272" cy="58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8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D25561-41DE-47DA-A242-C7D1D7282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62"/>
            <a:ext cx="11882536" cy="66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5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EA91E-956E-413D-BFBD-CA612E7BD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85" y="131375"/>
            <a:ext cx="11300010" cy="3754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59DB94-9F7E-4F2C-BAB4-16592EB1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9"/>
          <a:stretch/>
        </p:blipFill>
        <p:spPr>
          <a:xfrm>
            <a:off x="270185" y="3858324"/>
            <a:ext cx="10842376" cy="38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47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F7B8B8-7D1B-460A-B918-E409157AA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02"/>
            <a:ext cx="11887200" cy="4908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BF8F16-CE79-4F4E-B863-9110D3279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53" y="4937377"/>
            <a:ext cx="8259338" cy="26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1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81E5B6-19B8-4EC8-8B33-578AD180C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605"/>
            <a:ext cx="11887200" cy="38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2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932CBB-2A33-4662-A020-E3B3440D5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17"/>
            <a:ext cx="11887200" cy="74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3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EA91E-956E-413D-BFBD-CA612E7BD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426"/>
          <a:stretch/>
        </p:blipFill>
        <p:spPr>
          <a:xfrm>
            <a:off x="270185" y="131375"/>
            <a:ext cx="11300010" cy="9227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BA84B7-F333-E116-1ADD-03F9DBD184AE}"/>
              </a:ext>
            </a:extLst>
          </p:cNvPr>
          <p:cNvSpPr/>
          <p:nvPr/>
        </p:nvSpPr>
        <p:spPr>
          <a:xfrm>
            <a:off x="1422400" y="131375"/>
            <a:ext cx="1397000" cy="71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05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F85AC-5DC1-41ED-803C-394D1CA2A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7" y="0"/>
            <a:ext cx="1116714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48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F2911-8A85-492A-AD6F-7235E15D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9788"/>
            <a:ext cx="11887200" cy="4361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D426DB-8517-4CF6-AA3C-95C25EB8D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2"/>
          <a:stretch/>
        </p:blipFill>
        <p:spPr>
          <a:xfrm>
            <a:off x="0" y="-1233"/>
            <a:ext cx="11887200" cy="30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1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4B92-1D89-439D-8D94-5319ADFF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542925"/>
            <a:ext cx="1149085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7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1" y="-35916"/>
            <a:ext cx="11160821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3AB5F-7818-4EA5-89F1-69837F395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84"/>
            <a:ext cx="11887200" cy="39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9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30"/>
            <a:ext cx="11887200" cy="391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058" b="59134"/>
          <a:stretch/>
        </p:blipFill>
        <p:spPr>
          <a:xfrm>
            <a:off x="0" y="732748"/>
            <a:ext cx="5461233" cy="25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03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747"/>
            <a:ext cx="11887200" cy="61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94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583"/>
            <a:ext cx="11887200" cy="6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9B122C-33CD-402D-A468-F468DB9ADC46}"/>
              </a:ext>
            </a:extLst>
          </p:cNvPr>
          <p:cNvSpPr txBox="1"/>
          <p:nvPr/>
        </p:nvSpPr>
        <p:spPr>
          <a:xfrm>
            <a:off x="417497" y="196373"/>
            <a:ext cx="540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Example:    y‘’ + 2y’ + 10y = 0</a:t>
            </a:r>
          </a:p>
        </p:txBody>
      </p:sp>
    </p:spTree>
    <p:extLst>
      <p:ext uri="{BB962C8B-B14F-4D97-AF65-F5344CB8AC3E}">
        <p14:creationId xmlns:p14="http://schemas.microsoft.com/office/powerpoint/2010/main" val="304896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9B122C-33CD-402D-A468-F468DB9ADC46}"/>
              </a:ext>
            </a:extLst>
          </p:cNvPr>
          <p:cNvSpPr txBox="1"/>
          <p:nvPr/>
        </p:nvSpPr>
        <p:spPr>
          <a:xfrm>
            <a:off x="417497" y="196373"/>
            <a:ext cx="540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Example:    y‘’ + 2y’ + 10y = 0</a:t>
            </a:r>
          </a:p>
        </p:txBody>
      </p:sp>
    </p:spTree>
    <p:extLst>
      <p:ext uri="{BB962C8B-B14F-4D97-AF65-F5344CB8AC3E}">
        <p14:creationId xmlns:p14="http://schemas.microsoft.com/office/powerpoint/2010/main" val="374115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2286000" y="1844528"/>
            <a:ext cx="9274629" cy="5801695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DA07CB-2257-4116-84A5-F810EB40337E}"/>
              </a:ext>
            </a:extLst>
          </p:cNvPr>
          <p:cNvSpPr txBox="1"/>
          <p:nvPr/>
        </p:nvSpPr>
        <p:spPr>
          <a:xfrm>
            <a:off x="146957" y="90202"/>
            <a:ext cx="1159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General solution of 2</a:t>
            </a:r>
            <a:r>
              <a:rPr lang="en-US" sz="3600" baseline="30000" dirty="0">
                <a:solidFill>
                  <a:srgbClr val="FFFF00"/>
                </a:solidFill>
              </a:rPr>
              <a:t>nd</a:t>
            </a:r>
            <a:r>
              <a:rPr lang="en-US" sz="3600" dirty="0">
                <a:solidFill>
                  <a:srgbClr val="FFFF00"/>
                </a:solidFill>
              </a:rPr>
              <a:t> order Linear Homogenous DE is a linear combination of 2 linearly independent functions (which are solutions).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32F8A9-8DF2-493B-7FD9-C8375DAF0C76}"/>
              </a:ext>
            </a:extLst>
          </p:cNvPr>
          <p:cNvSpPr txBox="1"/>
          <p:nvPr/>
        </p:nvSpPr>
        <p:spPr>
          <a:xfrm>
            <a:off x="1819399" y="2046440"/>
            <a:ext cx="588208" cy="468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65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C6102-073D-EB08-D4F4-78E1AA6C7F0E}"/>
              </a:ext>
            </a:extLst>
          </p:cNvPr>
          <p:cNvSpPr txBox="1"/>
          <p:nvPr/>
        </p:nvSpPr>
        <p:spPr>
          <a:xfrm>
            <a:off x="1838372" y="4168910"/>
            <a:ext cx="588208" cy="468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65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1DF8FE-E660-D09C-1EFD-A29C1EAC09F9}"/>
              </a:ext>
            </a:extLst>
          </p:cNvPr>
          <p:cNvSpPr txBox="1"/>
          <p:nvPr/>
        </p:nvSpPr>
        <p:spPr>
          <a:xfrm>
            <a:off x="1819399" y="6220799"/>
            <a:ext cx="588208" cy="468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65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296040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64995" y="2438400"/>
            <a:ext cx="110025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Recall from matrix algebra that A</a:t>
            </a:r>
            <a:r>
              <a:rPr lang="en-US" sz="3600" b="1" dirty="0"/>
              <a:t>x</a:t>
            </a:r>
            <a:r>
              <a:rPr lang="en-US" sz="3600" dirty="0"/>
              <a:t> = </a:t>
            </a:r>
            <a:r>
              <a:rPr lang="en-US" sz="3600" b="1" dirty="0"/>
              <a:t>b</a:t>
            </a:r>
            <a:r>
              <a:rPr lang="en-US" sz="3600" dirty="0"/>
              <a:t> is a homogeneous equation </a:t>
            </a:r>
            <a:r>
              <a:rPr lang="en-US" sz="3600" dirty="0" err="1"/>
              <a:t>iff</a:t>
            </a:r>
            <a:r>
              <a:rPr lang="en-US" sz="3600" dirty="0"/>
              <a:t> </a:t>
            </a:r>
            <a:r>
              <a:rPr lang="en-US" sz="3600" b="1" dirty="0"/>
              <a:t>b</a:t>
            </a:r>
            <a:r>
              <a:rPr lang="en-US" sz="3600" dirty="0"/>
              <a:t> = </a:t>
            </a:r>
            <a:r>
              <a:rPr lang="en-US" sz="3600" b="1" dirty="0"/>
              <a:t>0</a:t>
            </a:r>
            <a:r>
              <a:rPr lang="en-US" sz="3600" dirty="0"/>
              <a:t>.  </a:t>
            </a:r>
          </a:p>
          <a:p>
            <a:endParaRPr lang="en-US" sz="2000" dirty="0"/>
          </a:p>
          <a:p>
            <a:r>
              <a:rPr lang="en-US" sz="3600" dirty="0"/>
              <a:t>Suppose A has 2 free variables. Then the general solution to the homogenous matrix equation  A</a:t>
            </a:r>
            <a:r>
              <a:rPr lang="en-US" sz="3600" b="1" dirty="0"/>
              <a:t>x</a:t>
            </a:r>
            <a:r>
              <a:rPr lang="en-US" sz="3600" dirty="0"/>
              <a:t> = </a:t>
            </a:r>
            <a:r>
              <a:rPr lang="en-US" sz="3600" b="1" dirty="0"/>
              <a:t>0</a:t>
            </a:r>
            <a:r>
              <a:rPr lang="en-US" sz="3600" dirty="0"/>
              <a:t>  will be of the form  </a:t>
            </a:r>
          </a:p>
          <a:p>
            <a:endParaRPr lang="en-US" sz="1400" b="1" dirty="0"/>
          </a:p>
          <a:p>
            <a:pPr algn="ctr"/>
            <a:r>
              <a:rPr lang="en-US" sz="3600" b="1" dirty="0"/>
              <a:t>x</a:t>
            </a:r>
            <a:r>
              <a:rPr lang="en-US" sz="3600" dirty="0"/>
              <a:t> =c</a:t>
            </a:r>
            <a:r>
              <a:rPr lang="en-US" sz="3600" baseline="-25000" dirty="0"/>
              <a:t>1</a:t>
            </a:r>
            <a:r>
              <a:rPr lang="en-US" sz="3600" b="1" dirty="0"/>
              <a:t>v</a:t>
            </a:r>
            <a:r>
              <a:rPr lang="en-US" sz="3600" b="1" baseline="-25000" dirty="0"/>
              <a:t>1</a:t>
            </a:r>
            <a:r>
              <a:rPr lang="en-US" sz="3600" dirty="0"/>
              <a:t> + c</a:t>
            </a:r>
            <a:r>
              <a:rPr lang="en-US" sz="3600" baseline="-25000" dirty="0"/>
              <a:t>2</a:t>
            </a:r>
            <a:r>
              <a:rPr lang="en-US" sz="3600" b="1" dirty="0"/>
              <a:t>v</a:t>
            </a:r>
            <a:r>
              <a:rPr lang="en-US" sz="3600" b="1" baseline="-25000" dirty="0"/>
              <a:t>2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23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79863" y="178420"/>
            <a:ext cx="11002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Recall from matrix algebra that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b</a:t>
            </a:r>
            <a:r>
              <a:rPr lang="en-US" sz="3200" dirty="0"/>
              <a:t> is a homogeneous equation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b="1" dirty="0"/>
              <a:t>b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.  </a:t>
            </a:r>
          </a:p>
          <a:p>
            <a:endParaRPr lang="en-US" dirty="0"/>
          </a:p>
          <a:p>
            <a:r>
              <a:rPr lang="en-US" sz="3200" dirty="0"/>
              <a:t>Suppose A has 2 free variables. Then the general solution to the homogenous matrix equation 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  will be of the form  </a:t>
            </a:r>
          </a:p>
          <a:p>
            <a:endParaRPr lang="en-US" sz="1200" b="1" dirty="0"/>
          </a:p>
          <a:p>
            <a:pPr algn="ctr"/>
            <a:r>
              <a:rPr lang="en-US" sz="3200" b="1" dirty="0"/>
              <a:t>x</a:t>
            </a:r>
            <a:r>
              <a:rPr lang="en-US" sz="3200" dirty="0"/>
              <a:t> =c</a:t>
            </a:r>
            <a:r>
              <a:rPr lang="en-US" sz="3200" baseline="-25000" dirty="0"/>
              <a:t>1</a:t>
            </a:r>
            <a:r>
              <a:rPr lang="en-US" sz="3200" b="1" dirty="0"/>
              <a:t>v</a:t>
            </a:r>
            <a:r>
              <a:rPr lang="en-US" sz="3200" b="1" baseline="-25000" dirty="0"/>
              <a:t>1</a:t>
            </a:r>
            <a:r>
              <a:rPr lang="en-US" sz="3200" dirty="0"/>
              <a:t> + c</a:t>
            </a:r>
            <a:r>
              <a:rPr lang="en-US" sz="3200" baseline="-25000" dirty="0"/>
              <a:t>2</a:t>
            </a:r>
            <a:r>
              <a:rPr lang="en-US" sz="3200" b="1" dirty="0"/>
              <a:t>v</a:t>
            </a:r>
            <a:r>
              <a:rPr lang="en-US" sz="3200" b="1" baseline="-25000" dirty="0"/>
              <a:t>2</a:t>
            </a:r>
            <a:r>
              <a:rPr lang="en-US" sz="32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3EF82D-3A2D-4511-AEB0-4615FB435071}"/>
              </a:ext>
            </a:extLst>
          </p:cNvPr>
          <p:cNvCxnSpPr/>
          <p:nvPr/>
        </p:nvCxnSpPr>
        <p:spPr>
          <a:xfrm>
            <a:off x="394010" y="3348291"/>
            <a:ext cx="107413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56218-E528-49B9-A83B-252B1BAFB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01"/>
          <a:stretch/>
        </p:blipFill>
        <p:spPr>
          <a:xfrm>
            <a:off x="137531" y="3703072"/>
            <a:ext cx="11887200" cy="33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5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6D39C-27B4-4973-B9E0-3D19DA0E9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45"/>
            <a:ext cx="11887200" cy="566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4C678-6DF9-4BF4-936D-684C3D7D9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871"/>
            <a:ext cx="11887200" cy="131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72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13728</TotalTime>
  <Words>172</Words>
  <Application>Microsoft Office PowerPoint</Application>
  <PresentationFormat>Custom</PresentationFormat>
  <Paragraphs>26</Paragraphs>
  <Slides>28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132</cp:revision>
  <dcterms:created xsi:type="dcterms:W3CDTF">2020-09-07T00:11:40Z</dcterms:created>
  <dcterms:modified xsi:type="dcterms:W3CDTF">2023-09-15T13:19:15Z</dcterms:modified>
</cp:coreProperties>
</file>