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73" r:id="rId2"/>
  </p:sldMasterIdLst>
  <p:notesMasterIdLst>
    <p:notesMasterId r:id="rId32"/>
  </p:notesMasterIdLst>
  <p:handoutMasterIdLst>
    <p:handoutMasterId r:id="rId33"/>
  </p:handoutMasterIdLst>
  <p:sldIdLst>
    <p:sldId id="385" r:id="rId3"/>
    <p:sldId id="341" r:id="rId4"/>
    <p:sldId id="342" r:id="rId5"/>
    <p:sldId id="343" r:id="rId6"/>
    <p:sldId id="386" r:id="rId7"/>
    <p:sldId id="345" r:id="rId8"/>
    <p:sldId id="776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74" r:id="rId17"/>
    <p:sldId id="377" r:id="rId18"/>
    <p:sldId id="376" r:id="rId19"/>
    <p:sldId id="770" r:id="rId20"/>
    <p:sldId id="768" r:id="rId21"/>
    <p:sldId id="771" r:id="rId22"/>
    <p:sldId id="772" r:id="rId23"/>
    <p:sldId id="729" r:id="rId24"/>
    <p:sldId id="766" r:id="rId25"/>
    <p:sldId id="773" r:id="rId26"/>
    <p:sldId id="774" r:id="rId27"/>
    <p:sldId id="775" r:id="rId28"/>
    <p:sldId id="269" r:id="rId29"/>
    <p:sldId id="260" r:id="rId30"/>
    <p:sldId id="769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5ED"/>
    <a:srgbClr val="FF9900"/>
    <a:srgbClr val="F6F0FA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92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064A-7E65-4973-BEAE-B5E0672AABB1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85BA-D891-4FAB-95CC-13BC90F2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F85BA-D891-4FAB-95CC-13BC90F22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6B2F942-8CC4-4901-BC8E-C336CE774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96E06A45-68C6-4268-8E4C-6406DD01D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A408F46D-8384-4D25-A569-3E2B268D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C072C13-553D-4BE6-9CD2-7D69AFC3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6871A6-ABE4-4FBC-B79C-39D21CC97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8EA51-0990-4313-890B-F35DF6B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C7BD49A-11B7-46F9-BF2B-2565AD80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133B7C94-2CEB-4B73-9B7A-3C15C98B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B90F-B9BB-4A34-9000-F681F3FD1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149E0-A851-48BA-96A3-7A68E44EF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C3A4-C524-47C3-A785-0C964F84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9032-1AD5-453E-B2F5-4BAD0E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088B2-721C-479C-9EA9-6827F1F84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39A6-F5F5-443D-8DA7-35E455F8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51775-AE3D-4E8F-AFD3-EE3208C2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C665-88DC-489B-A6AB-911BE25E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6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6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1A7F7-831B-425B-B40E-48810E688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33CFC-564E-4F4E-B252-478E38B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D583-4E5A-4FCA-B789-C0B54EA8E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AD53-E226-49EB-9E89-4F20BA5B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5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2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85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B881-1A84-43A2-94D1-4A2CBA1B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CABA1-33AB-4D0F-868A-8DA30515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C6062-8955-4C9D-9524-89273AE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18D04-9179-4555-8AF9-359A22FA6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2C6D9-6AB9-43E6-B889-B7311C4C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40B2-6C67-4F52-935C-06622380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3502-D6FF-483E-ADCF-D6EC6556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D9C4-968C-45EF-B82A-DE36319C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516A4-C39D-460F-9AF1-F3C015F20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DC1F3-51BA-4C67-8300-EDEA351FE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FDC2B-73EE-4ABB-84AA-5C49EAE0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2B0FD-1090-4141-91C9-0CE519BC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0297F-6A0F-4E31-A727-C4D0619D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B148D5-7982-46E1-AA91-BB93E25C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B494F-4518-4824-AA4E-4DD1C1154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09A-E4EE-4D6C-B2E9-E00F5DA42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89677-B87A-4191-8E45-F6CF2E59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A0D09-DEF1-4D12-B51E-154A93374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7695-034C-4E1C-B1FC-5619F370D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1CF49-95E8-41E6-A78E-586B990A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00244-0F7B-49DD-A894-01D912A1D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B6B55-6AFA-48AB-9DF5-EF2D974DF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FD24F-AF3C-4196-A4C1-C9333D16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C1BC-75BF-4D9A-AB45-3F60716C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CB6C-ABA5-4D2E-B5BC-3DFA090F4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7846-F7C3-4868-89B1-0F4AB7783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4400-4D54-40D4-B56F-4CA29E6F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AA2-7380-42D9-9DAA-DDD4E568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>
            <a:extLst>
              <a:ext uri="{FF2B5EF4-FFF2-40B4-BE49-F238E27FC236}">
                <a16:creationId xmlns:a16="http://schemas.microsoft.com/office/drawing/2014/main" id="{963D9356-63FD-4D2B-8494-D273274E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4689E94-7064-4E15-AF18-40E2F416B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9F099-15B5-4423-A7D1-CEF63509D3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3799C-5ADB-4E41-8CE2-69436752E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172476-A81C-4F8D-8FE0-892BF7532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FC45727-2A35-403E-AC5F-078BB05AA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>
            <a:extLst>
              <a:ext uri="{FF2B5EF4-FFF2-40B4-BE49-F238E27FC236}">
                <a16:creationId xmlns:a16="http://schemas.microsoft.com/office/drawing/2014/main" id="{1A7F1CB7-23D9-4D48-92CF-1322B73A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5C21921E-7282-4F3E-BC28-07DDD4501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8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hyperlink" Target="http://bcs.wiley.com/he-bcs/Books?action=resource%20&amp;bcsId=2026&amp;itemId=047143339X&amp;resourceId=4140" TargetMode="Externa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larku.edu/faculty/djoyce/trig/identities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net/arcsin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ymbolab.com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&amp;bcsId=2026&amp;itemId=047143339X&amp;resourceId=4140" TargetMode="External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15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icapture.hosted.panopto.com/Panopto/Pages/Viewer.aspx?id=af28dc0d-f78b-4ce0-83ae-ac360026389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omepage.math.uiowa.edu/~idarcy/COURSES/100/SLIDES/2_4nonLinearExA.pptx" TargetMode="External"/><Relationship Id="rId4" Type="http://schemas.openxmlformats.org/officeDocument/2006/relationships/hyperlink" Target="http://homepage.math.uiowa.edu/~idarcy/COURSES/100/SLIDES/2_4nonLinearEx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10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22.wm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&amp;bcsId=2026&amp;itemId=047143339X&amp;resourceId=4140" TargetMode="External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02807-EA8C-4712-B334-07027C61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"/>
            <a:ext cx="9144000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7BE8A4E-B2F0-431E-B9B3-380C42961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 Graph of Solutions </a:t>
            </a:r>
            <a:r>
              <a:rPr lang="en-US" altLang="en-US" sz="2400">
                <a:solidFill>
                  <a:srgbClr val="2125D7"/>
                </a:solidFill>
              </a:rPr>
              <a:t>(2 of 2)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29FFF37-08C2-468C-B1A8-15A29241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Thus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The graph of this solution (black), along with the graphs of the direction field and several integral curves (blue) for this differential equation, is given below.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16A25D40-60A0-4E20-ADE4-4BD21A7E9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057400"/>
          <a:ext cx="49339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06560" imgH="419040" progId="Equation.3">
                  <p:embed/>
                </p:oleObj>
              </mc:Choice>
              <mc:Fallback>
                <p:oleObj name="Equation" r:id="rId2" imgW="28065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339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>
            <a:extLst>
              <a:ext uri="{FF2B5EF4-FFF2-40B4-BE49-F238E27FC236}">
                <a16:creationId xmlns:a16="http://schemas.microsoft.com/office/drawing/2014/main" id="{4CBB7B21-4EE8-48D9-9FCA-18330C67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8775"/>
            <a:ext cx="3276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47732C9-1331-4CE3-8F96-A2E39884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97BFC-D925-437C-9B79-B540DEFADF57}"/>
              </a:ext>
            </a:extLst>
          </p:cNvPr>
          <p:cNvSpPr txBox="1"/>
          <p:nvPr/>
        </p:nvSpPr>
        <p:spPr>
          <a:xfrm>
            <a:off x="1270000" y="4583349"/>
            <a:ext cx="33020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Solutions vary dramatically based on initial value.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9737-4112-4BC9-971B-5C829029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52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8474B-5ABE-4EF6-AEF3-828752AAC220}"/>
              </a:ext>
            </a:extLst>
          </p:cNvPr>
          <p:cNvSpPr txBox="1"/>
          <p:nvPr/>
        </p:nvSpPr>
        <p:spPr>
          <a:xfrm>
            <a:off x="6629400" y="685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Gravitational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3DFC1-9E23-42AC-B312-0A44290CFA8A}"/>
              </a:ext>
            </a:extLst>
          </p:cNvPr>
          <p:cNvSpPr txBox="1"/>
          <p:nvPr/>
        </p:nvSpPr>
        <p:spPr>
          <a:xfrm>
            <a:off x="8051993" y="537001"/>
            <a:ext cx="103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Force due to air resistance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AC4F55-A788-47D7-AED1-9C71E1A2C38A}"/>
              </a:ext>
            </a:extLst>
          </p:cNvPr>
          <p:cNvGrpSpPr/>
          <p:nvPr/>
        </p:nvGrpSpPr>
        <p:grpSpPr>
          <a:xfrm>
            <a:off x="5980179" y="4988207"/>
            <a:ext cx="3048000" cy="1717393"/>
            <a:chOff x="5980179" y="4419600"/>
            <a:chExt cx="3048000" cy="17173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B7BDC0-B83F-41A0-905A-2DA864D83DCD}"/>
                </a:ext>
              </a:extLst>
            </p:cNvPr>
            <p:cNvSpPr txBox="1"/>
            <p:nvPr/>
          </p:nvSpPr>
          <p:spPr>
            <a:xfrm>
              <a:off x="5980179" y="4419600"/>
              <a:ext cx="3048000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Equilibrium solution:</a:t>
              </a:r>
            </a:p>
            <a:p>
              <a:r>
                <a:rPr lang="en-US" dirty="0"/>
                <a:t>v = C</a:t>
              </a:r>
            </a:p>
            <a:p>
              <a:r>
                <a:rPr lang="en-US" dirty="0"/>
                <a:t>Note C is the limiting velocity.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E5E63A-4955-4C50-8C29-317100B6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7550" y="4943475"/>
              <a:ext cx="247650" cy="3143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B182B-5033-40B2-A626-E009BD9A045C}"/>
                  </a:ext>
                </a:extLst>
              </p:cNvPr>
              <p:cNvSpPr txBox="1"/>
              <p:nvPr/>
            </p:nvSpPr>
            <p:spPr>
              <a:xfrm>
                <a:off x="5983222" y="1981200"/>
                <a:ext cx="3160778" cy="266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𝑟𝑣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:endParaRPr lang="en-US" sz="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− 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&lt; 0</m:t>
                      </m:r>
                    </m:oMath>
                  </m:oMathPara>
                </a14:m>
                <a:endParaRPr lang="en-US" dirty="0"/>
              </a:p>
              <a:p>
                <a:pPr algn="l"/>
                <a:r>
                  <a:rPr lang="en-US" dirty="0"/>
                  <a:t>Thus solutions converge to equilibrium solution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B182B-5033-40B2-A626-E009BD9A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222" y="1981200"/>
                <a:ext cx="3160778" cy="2666051"/>
              </a:xfrm>
              <a:prstGeom prst="rect">
                <a:avLst/>
              </a:prstGeom>
              <a:blipFill>
                <a:blip r:embed="rId4"/>
                <a:stretch>
                  <a:fillRect l="-2890" r="-52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2C6C2A-4961-48E5-982C-87F53891A4EC}"/>
              </a:ext>
            </a:extLst>
          </p:cNvPr>
          <p:cNvCxnSpPr>
            <a:cxnSpLocks/>
          </p:cNvCxnSpPr>
          <p:nvPr/>
        </p:nvCxnSpPr>
        <p:spPr bwMode="auto">
          <a:xfrm>
            <a:off x="1905000" y="4700016"/>
            <a:ext cx="396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4" y="0"/>
            <a:ext cx="88436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5C615-51AA-4C33-B0BE-32D1266DB7FE}"/>
              </a:ext>
            </a:extLst>
          </p:cNvPr>
          <p:cNvSpPr txBox="1"/>
          <p:nvPr/>
        </p:nvSpPr>
        <p:spPr>
          <a:xfrm>
            <a:off x="6779594" y="558225"/>
            <a:ext cx="22120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) - </a:t>
            </a:r>
            <a:r>
              <a:rPr lang="en-US" sz="3200" dirty="0"/>
              <a:t>predation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EC602-7532-41C4-92F6-A5C982659F74}"/>
              </a:ext>
            </a:extLst>
          </p:cNvPr>
          <p:cNvSpPr txBox="1"/>
          <p:nvPr/>
        </p:nvSpPr>
        <p:spPr>
          <a:xfrm>
            <a:off x="87984" y="619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21CFFB-76F1-4D4C-ABBF-70E7C1A5760C}"/>
              </a:ext>
            </a:extLst>
          </p:cNvPr>
          <p:cNvCxnSpPr>
            <a:cxnSpLocks/>
          </p:cNvCxnSpPr>
          <p:nvPr/>
        </p:nvCxnSpPr>
        <p:spPr bwMode="auto">
          <a:xfrm>
            <a:off x="621384" y="5257800"/>
            <a:ext cx="2960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A75343-0652-47F6-BA2A-4F888CA0012C}"/>
                  </a:ext>
                </a:extLst>
              </p:cNvPr>
              <p:cNvSpPr txBox="1"/>
              <p:nvPr/>
            </p:nvSpPr>
            <p:spPr>
              <a:xfrm>
                <a:off x="4060446" y="4343400"/>
                <a:ext cx="3643610" cy="1274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  <a:p>
                <a:pPr algn="l"/>
                <a:r>
                  <a:rPr lang="en-US" dirty="0"/>
                  <a:t>Thus solutions diverge from equilibrium solution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A75343-0652-47F6-BA2A-4F888CA00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46" y="4343400"/>
                <a:ext cx="3643610" cy="1274195"/>
              </a:xfrm>
              <a:prstGeom prst="rect">
                <a:avLst/>
              </a:prstGeom>
              <a:blipFill>
                <a:blip r:embed="rId3"/>
                <a:stretch>
                  <a:fillRect l="-2508" r="-1672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9F670C-A74F-4BDC-BF59-F4811DDA67FA}"/>
              </a:ext>
            </a:extLst>
          </p:cNvPr>
          <p:cNvCxnSpPr>
            <a:cxnSpLocks/>
          </p:cNvCxnSpPr>
          <p:nvPr/>
        </p:nvCxnSpPr>
        <p:spPr bwMode="auto">
          <a:xfrm>
            <a:off x="411480" y="10668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1CADDE-F712-4515-93A8-7D19256696E3}"/>
              </a:ext>
            </a:extLst>
          </p:cNvPr>
          <p:cNvSpPr txBox="1"/>
          <p:nvPr/>
        </p:nvSpPr>
        <p:spPr>
          <a:xfrm>
            <a:off x="6045423" y="2388513"/>
            <a:ext cx="3479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or proportionality constant</a:t>
            </a:r>
          </a:p>
        </p:txBody>
      </p:sp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381000" y="228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If rate of change is constant</a:t>
            </a:r>
            <a:r>
              <a:rPr lang="en-US" dirty="0"/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6934200" y="152400"/>
            <a:ext cx="1066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304800" y="874931"/>
            <a:ext cx="8229600" cy="1030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381000" y="228600"/>
            <a:ext cx="5562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If rate of change proportional to S</a:t>
            </a:r>
            <a:r>
              <a:rPr lang="en-US" dirty="0"/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7505700" y="106042"/>
            <a:ext cx="1066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304800" y="1438356"/>
            <a:ext cx="8229600" cy="1030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4FE63-B812-47F9-801F-9B75662A884E}"/>
              </a:ext>
            </a:extLst>
          </p:cNvPr>
          <p:cNvSpPr/>
          <p:nvPr/>
        </p:nvSpPr>
        <p:spPr bwMode="auto">
          <a:xfrm>
            <a:off x="5663152" y="914400"/>
            <a:ext cx="2871247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5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6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723CF7-B91B-4C55-A8DA-28D992240BF7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D9290-9226-4BD3-AAB5-869D699CB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242"/>
            <a:ext cx="9144000" cy="45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0E55DA-F918-40E5-87A5-DA6E1F556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86"/>
            <a:ext cx="9144000" cy="58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781F052D-8D4F-4357-B7F0-2DD891C8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1:  Solving a Separable Equation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EC94097-AD5B-4558-A5A4-876B9647E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variables,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 graph showing the direction field and implicit plots of several integral curves for the differential equation is given above. 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30D4DFC-9D2C-4754-91D1-5140A3D65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29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44240" progId="Equation.3">
                  <p:embed/>
                </p:oleObj>
              </mc:Choice>
              <mc:Fallback>
                <p:oleObj name="Equation" r:id="rId2" imgW="736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AFA0E3CB-6ECD-4BAF-9DA8-85274F86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2590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1193760" progId="Equation.3">
                  <p:embed/>
                </p:oleObj>
              </mc:Choice>
              <mc:Fallback>
                <p:oleObj name="Equation" r:id="rId4" imgW="149832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1">
            <a:extLst>
              <a:ext uri="{FF2B5EF4-FFF2-40B4-BE49-F238E27FC236}">
                <a16:creationId xmlns:a16="http://schemas.microsoft.com/office/drawing/2014/main" id="{113541CD-6F83-4E81-9C97-40E858B1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43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11D1AA-0046-434E-B3DC-B6EFB7EC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9E4F5-13BB-44CE-9200-BB2BD7812DC3}"/>
              </a:ext>
            </a:extLst>
          </p:cNvPr>
          <p:cNvSpPr/>
          <p:nvPr/>
        </p:nvSpPr>
        <p:spPr bwMode="auto">
          <a:xfrm>
            <a:off x="6300216" y="5410200"/>
            <a:ext cx="1353312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60B79-B528-442C-85E9-76B6FFE3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28"/>
            <a:ext cx="9144000" cy="62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391A6-2D16-49A1-81A2-B201D78D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92"/>
            <a:ext cx="9144000" cy="64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00" y="1048021"/>
            <a:ext cx="9711608" cy="4590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E046B-D99C-4A72-AA20-A7D85955B1AE}"/>
              </a:ext>
            </a:extLst>
          </p:cNvPr>
          <p:cNvSpPr txBox="1"/>
          <p:nvPr/>
        </p:nvSpPr>
        <p:spPr>
          <a:xfrm>
            <a:off x="2514600" y="152400"/>
            <a:ext cx="3985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HW hint (next slide)</a:t>
            </a:r>
          </a:p>
        </p:txBody>
      </p:sp>
    </p:spTree>
    <p:extLst>
      <p:ext uri="{BB962C8B-B14F-4D97-AF65-F5344CB8AC3E}">
        <p14:creationId xmlns:p14="http://schemas.microsoft.com/office/powerpoint/2010/main" val="158245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83"/>
            <a:ext cx="9144000" cy="65884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B659B0-9870-4554-B085-A42E5F0AD9B4}"/>
              </a:ext>
            </a:extLst>
          </p:cNvPr>
          <p:cNvSpPr/>
          <p:nvPr/>
        </p:nvSpPr>
        <p:spPr bwMode="auto">
          <a:xfrm>
            <a:off x="228600" y="1143000"/>
            <a:ext cx="3886200" cy="5334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01B4F-CF1F-406B-8C10-907AE3F17423}"/>
              </a:ext>
            </a:extLst>
          </p:cNvPr>
          <p:cNvSpPr/>
          <p:nvPr/>
        </p:nvSpPr>
        <p:spPr bwMode="auto">
          <a:xfrm>
            <a:off x="234243" y="2970570"/>
            <a:ext cx="5000093" cy="6260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4B87D-2742-480F-9F36-B04183440FB4}"/>
              </a:ext>
            </a:extLst>
          </p:cNvPr>
          <p:cNvSpPr/>
          <p:nvPr/>
        </p:nvSpPr>
        <p:spPr bwMode="auto">
          <a:xfrm>
            <a:off x="228600" y="5714999"/>
            <a:ext cx="8458200" cy="100821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7FBDD-5BB4-4450-9CCA-4A64F6469E3D}"/>
                  </a:ext>
                </a:extLst>
              </p:cNvPr>
              <p:cNvSpPr txBox="1"/>
              <p:nvPr/>
            </p:nvSpPr>
            <p:spPr>
              <a:xfrm>
                <a:off x="2995263" y="2970571"/>
                <a:ext cx="2239074" cy="6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baseline="30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7FBDD-5BB4-4450-9CCA-4A64F6469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63" y="2970571"/>
                <a:ext cx="2239074" cy="626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3D08AF-1E37-4DE6-B3B6-B63950165528}"/>
              </a:ext>
            </a:extLst>
          </p:cNvPr>
          <p:cNvSpPr txBox="1"/>
          <p:nvPr/>
        </p:nvSpPr>
        <p:spPr>
          <a:xfrm>
            <a:off x="6553200" y="53339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We will use this in section 3.7</a:t>
            </a:r>
          </a:p>
        </p:txBody>
      </p:sp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1EA3B8-6D5C-4CAE-9F40-199FFFC76753}"/>
              </a:ext>
            </a:extLst>
          </p:cNvPr>
          <p:cNvGrpSpPr>
            <a:grpSpLocks noChangeAspect="1"/>
          </p:cNvGrpSpPr>
          <p:nvPr/>
        </p:nvGrpSpPr>
        <p:grpSpPr>
          <a:xfrm>
            <a:off x="1571625" y="879419"/>
            <a:ext cx="6000750" cy="5760720"/>
            <a:chOff x="2143125" y="1100137"/>
            <a:chExt cx="4857750" cy="46577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3265B3-B5B9-45E1-B720-37A6ECBA8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3125" y="1100137"/>
              <a:ext cx="4857750" cy="46577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8C96E4-EBFF-4A73-8DD6-6B355DF28F9C}"/>
                </a:ext>
              </a:extLst>
            </p:cNvPr>
            <p:cNvSpPr txBox="1"/>
            <p:nvPr/>
          </p:nvSpPr>
          <p:spPr>
            <a:xfrm>
              <a:off x="5435602" y="4776210"/>
              <a:ext cx="14916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3"/>
                </a:rPr>
                <a:t>https://www2.clarku.edu/faculty/djoyce/trig/identities.html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3A1429-B46E-4B6A-9983-8D3BA5CF72F2}"/>
              </a:ext>
            </a:extLst>
          </p:cNvPr>
          <p:cNvSpPr txBox="1"/>
          <p:nvPr/>
        </p:nvSpPr>
        <p:spPr>
          <a:xfrm>
            <a:off x="317938" y="0"/>
            <a:ext cx="6881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 hint (#4):  Simplify your answer.</a:t>
            </a:r>
          </a:p>
        </p:txBody>
      </p:sp>
    </p:spTree>
    <p:extLst>
      <p:ext uri="{BB962C8B-B14F-4D97-AF65-F5344CB8AC3E}">
        <p14:creationId xmlns:p14="http://schemas.microsoft.com/office/powerpoint/2010/main" val="284427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AF18F-ACFF-42E6-AD62-B987BD39D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12"/>
          <a:stretch/>
        </p:blipFill>
        <p:spPr>
          <a:xfrm>
            <a:off x="0" y="0"/>
            <a:ext cx="9105900" cy="4025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3C889-1BC1-4C74-AF80-1818B01AA1EE}"/>
              </a:ext>
            </a:extLst>
          </p:cNvPr>
          <p:cNvSpPr txBox="1"/>
          <p:nvPr/>
        </p:nvSpPr>
        <p:spPr>
          <a:xfrm>
            <a:off x="5922579" y="0"/>
            <a:ext cx="4635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https://www.math.net/arcsin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/>
              <p:nvPr/>
            </p:nvSpPr>
            <p:spPr>
              <a:xfrm>
                <a:off x="379358" y="4097075"/>
                <a:ext cx="6115049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Ex:  If sin(x) = 0,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  x =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(0) +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Ex:  If sin(x) = 1/2, then since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(1/2)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=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(1/2)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7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or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 =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(1/2) + 4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=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/6)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=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  <m: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(1/2))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7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8" y="4097075"/>
                <a:ext cx="6115049" cy="2616101"/>
              </a:xfrm>
              <a:prstGeom prst="rect">
                <a:avLst/>
              </a:prstGeom>
              <a:blipFill>
                <a:blip r:embed="rId4"/>
                <a:stretch>
                  <a:fillRect l="-1496" t="-1865" b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987891F-C64A-40C9-BC5A-98996F848E8C}"/>
              </a:ext>
            </a:extLst>
          </p:cNvPr>
          <p:cNvGrpSpPr/>
          <p:nvPr/>
        </p:nvGrpSpPr>
        <p:grpSpPr>
          <a:xfrm>
            <a:off x="6595896" y="3252788"/>
            <a:ext cx="2548104" cy="3605212"/>
            <a:chOff x="19050" y="3181350"/>
            <a:chExt cx="2548104" cy="36052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4DD872-F260-4E07-A89C-1CC312A11E18}"/>
                </a:ext>
              </a:extLst>
            </p:cNvPr>
            <p:cNvGrpSpPr/>
            <p:nvPr/>
          </p:nvGrpSpPr>
          <p:grpSpPr>
            <a:xfrm>
              <a:off x="19050" y="3181350"/>
              <a:ext cx="2490954" cy="3605212"/>
              <a:chOff x="6516413" y="3095625"/>
              <a:chExt cx="2490954" cy="360521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552904-889C-413E-BE0E-B01CE5E89C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0907" t="4332" r="19231"/>
              <a:stretch/>
            </p:blipFill>
            <p:spPr>
              <a:xfrm>
                <a:off x="6516413" y="3095625"/>
                <a:ext cx="2490954" cy="3605212"/>
              </a:xfrm>
              <a:prstGeom prst="rect">
                <a:avLst/>
              </a:prstGeom>
              <a:ln w="76200">
                <a:solidFill>
                  <a:srgbClr val="7030A0"/>
                </a:solidFill>
              </a:ln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183F31-122C-4302-9C17-DC0D5969E902}"/>
                  </a:ext>
                </a:extLst>
              </p:cNvPr>
              <p:cNvSpPr txBox="1"/>
              <p:nvPr/>
            </p:nvSpPr>
            <p:spPr>
              <a:xfrm>
                <a:off x="6535463" y="3656130"/>
                <a:ext cx="1300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 =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(x)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A7C50C-F2F8-483A-97B7-8DE65EBAD07D}"/>
                </a:ext>
              </a:extLst>
            </p:cNvPr>
            <p:cNvSpPr txBox="1"/>
            <p:nvPr/>
          </p:nvSpPr>
          <p:spPr>
            <a:xfrm>
              <a:off x="260128" y="6355562"/>
              <a:ext cx="23070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/>
                </a:rPr>
                <a:t>https://www.symbolab.com/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B19591-D418-4D86-9628-C0D5156644C5}"/>
              </a:ext>
            </a:extLst>
          </p:cNvPr>
          <p:cNvCxnSpPr/>
          <p:nvPr/>
        </p:nvCxnSpPr>
        <p:spPr>
          <a:xfrm>
            <a:off x="2409825" y="3018111"/>
            <a:ext cx="46958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09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/>
              <p:nvPr/>
            </p:nvSpPr>
            <p:spPr>
              <a:xfrm>
                <a:off x="114300" y="4421671"/>
                <a:ext cx="8915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sin(x) = c, then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 =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    or     x =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  <m:r>
                      <a:rPr kumimoji="0" lang="el-G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arcsin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(c)) + 2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DB669-8066-4C13-9E8B-D47FEF937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421671"/>
                <a:ext cx="8915400" cy="1569660"/>
              </a:xfrm>
              <a:prstGeom prst="rect">
                <a:avLst/>
              </a:prstGeom>
              <a:blipFill>
                <a:blip r:embed="rId2"/>
                <a:stretch>
                  <a:fillRect l="-752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2D4A58D-4B9F-42F3-95A1-0C60ADAB3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12"/>
          <a:stretch/>
        </p:blipFill>
        <p:spPr>
          <a:xfrm>
            <a:off x="19050" y="0"/>
            <a:ext cx="9105900" cy="4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CD5B0-DA46-43A1-B246-737218B7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" y="0"/>
            <a:ext cx="91235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2B0AE-5F02-4916-9BAD-9A6496D8ACF7}"/>
              </a:ext>
            </a:extLst>
          </p:cNvPr>
          <p:cNvSpPr txBox="1"/>
          <p:nvPr/>
        </p:nvSpPr>
        <p:spPr>
          <a:xfrm>
            <a:off x="62484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You </a:t>
            </a:r>
            <a:r>
              <a:rPr lang="en-US" dirty="0" err="1">
                <a:solidFill>
                  <a:srgbClr val="FFFF00"/>
                </a:solidFill>
              </a:rPr>
              <a:t>canNOT</a:t>
            </a:r>
            <a:r>
              <a:rPr lang="en-US" dirty="0">
                <a:solidFill>
                  <a:srgbClr val="FFFF00"/>
                </a:solidFill>
              </a:rPr>
              <a:t> use formula.  You must show product rule step.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667D-0229-4A24-BF2D-65C3E7295997}"/>
              </a:ext>
            </a:extLst>
          </p:cNvPr>
          <p:cNvSpPr txBox="1"/>
          <p:nvPr/>
        </p:nvSpPr>
        <p:spPr>
          <a:xfrm>
            <a:off x="7576782" y="17293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Section 2.1</a:t>
            </a:r>
          </a:p>
        </p:txBody>
      </p:sp>
    </p:spTree>
    <p:extLst>
      <p:ext uri="{BB962C8B-B14F-4D97-AF65-F5344CB8AC3E}">
        <p14:creationId xmlns:p14="http://schemas.microsoft.com/office/powerpoint/2010/main" val="189172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FD1B9-CEED-4220-90A1-33D1BCD8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49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AFE2E-1645-4D8E-8B3A-2F0424E597FC}"/>
              </a:ext>
            </a:extLst>
          </p:cNvPr>
          <p:cNvSpPr txBox="1"/>
          <p:nvPr/>
        </p:nvSpPr>
        <p:spPr>
          <a:xfrm>
            <a:off x="0" y="762000"/>
            <a:ext cx="9144000" cy="2751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If taking limit, might be able to use </a:t>
            </a:r>
            <a:r>
              <a:rPr lang="en-US" sz="2800" dirty="0" err="1">
                <a:solidFill>
                  <a:schemeClr val="bg1"/>
                </a:solidFill>
              </a:rPr>
              <a:t>l’hopital’s</a:t>
            </a:r>
            <a:r>
              <a:rPr lang="en-US" sz="2800" dirty="0">
                <a:solidFill>
                  <a:schemeClr val="bg1"/>
                </a:solidFill>
              </a:rPr>
              <a:t> rule and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7D0F5-7FC7-4B01-9074-C0BE80E3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1839"/>
            <a:ext cx="9144000" cy="37261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AF7DA1-E1A7-4349-B3F8-5E4945F6B915}"/>
              </a:ext>
            </a:extLst>
          </p:cNvPr>
          <p:cNvGrpSpPr/>
          <p:nvPr/>
        </p:nvGrpSpPr>
        <p:grpSpPr>
          <a:xfrm>
            <a:off x="2362200" y="1051841"/>
            <a:ext cx="3495675" cy="1319622"/>
            <a:chOff x="381000" y="1040620"/>
            <a:chExt cx="3495675" cy="1319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36192-C1B4-4123-BA0F-F1C34418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474417"/>
              <a:ext cx="990600" cy="6286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A070AB-B75B-47FB-9DCF-A4691C28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1040620"/>
              <a:ext cx="2428875" cy="6667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FD65E5-1158-43DB-9472-332E5C58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1187" y="1788742"/>
              <a:ext cx="781050" cy="5715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3B48E3-D1ED-4916-8C9A-63036D5C1EAB}"/>
                </a:ext>
              </a:extLst>
            </p:cNvPr>
            <p:cNvCxnSpPr/>
            <p:nvPr/>
          </p:nvCxnSpPr>
          <p:spPr bwMode="auto">
            <a:xfrm>
              <a:off x="1371600" y="1752600"/>
              <a:ext cx="2468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C292E-6546-434D-8DD3-1A21EE417859}"/>
              </a:ext>
            </a:extLst>
          </p:cNvPr>
          <p:cNvSpPr/>
          <p:nvPr/>
        </p:nvSpPr>
        <p:spPr bwMode="auto">
          <a:xfrm>
            <a:off x="2209800" y="949652"/>
            <a:ext cx="3733800" cy="156494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05C925-758D-41B6-9DDA-886BCDD946B6}"/>
              </a:ext>
            </a:extLst>
          </p:cNvPr>
          <p:cNvSpPr txBox="1"/>
          <p:nvPr/>
        </p:nvSpPr>
        <p:spPr>
          <a:xfrm>
            <a:off x="7145594" y="19814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HW hint</a:t>
            </a:r>
          </a:p>
        </p:txBody>
      </p:sp>
    </p:spTree>
    <p:extLst>
      <p:ext uri="{BB962C8B-B14F-4D97-AF65-F5344CB8AC3E}">
        <p14:creationId xmlns:p14="http://schemas.microsoft.com/office/powerpoint/2010/main" val="186181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A0C09-2F19-4EA3-9A9C-2AE1E144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5492" cy="70408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C147B05-41C8-4F69-A328-7EB95F38B67A}"/>
              </a:ext>
            </a:extLst>
          </p:cNvPr>
          <p:cNvSpPr/>
          <p:nvPr/>
        </p:nvSpPr>
        <p:spPr bwMode="auto">
          <a:xfrm>
            <a:off x="1828800" y="76200"/>
            <a:ext cx="990600" cy="6096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1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3F3AE665-24EE-410C-A2A4-D0CE405CA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</a:t>
            </a:r>
            <a:br>
              <a:rPr lang="en-US" altLang="en-US" sz="3200">
                <a:solidFill>
                  <a:srgbClr val="2125D7"/>
                </a:solidFill>
              </a:rPr>
            </a:br>
            <a:r>
              <a:rPr lang="en-US" altLang="en-US" sz="3200">
                <a:solidFill>
                  <a:srgbClr val="2125D7"/>
                </a:solidFill>
              </a:rPr>
              <a:t>Implicit and Explicit Solutions </a:t>
            </a:r>
            <a:r>
              <a:rPr lang="en-US" altLang="en-US" sz="2400">
                <a:solidFill>
                  <a:srgbClr val="2125D7"/>
                </a:solidFill>
              </a:rPr>
              <a:t>(1 of 4)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FDFBBAA-FCA6-4847-A609-4C38617C5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Solve the following first order nonlinear equation: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Separating variables and using calculus, we obtain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equation above defines the solution </a:t>
            </a:r>
            <a:r>
              <a:rPr lang="en-US" altLang="en-US" sz="2400" i="1" dirty="0"/>
              <a:t>y</a:t>
            </a:r>
            <a:r>
              <a:rPr lang="en-US" altLang="en-US" sz="2400" dirty="0"/>
              <a:t> implicitly.  An explicit expression for the solution can be found in this case: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61ADD50A-A994-4619-839C-B9D30334A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965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444240" progId="Equation.3">
                  <p:embed/>
                </p:oleObj>
              </mc:Choice>
              <mc:Fallback>
                <p:oleObj name="Equation" r:id="rId2" imgW="11174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9653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F2E669A4-E67F-48EC-8D95-6FF7CC577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200400"/>
          <a:ext cx="33147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787320" progId="Equation.3">
                  <p:embed/>
                </p:oleObj>
              </mc:Choice>
              <mc:Fallback>
                <p:oleObj name="Equation" r:id="rId4" imgW="1917360" imgH="787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33147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09635ECD-BCB4-4EE9-84B5-42217A39E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0"/>
          <a:ext cx="74850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30440" imgH="736560" progId="Equation.3">
                  <p:embed/>
                </p:oleObj>
              </mc:Choice>
              <mc:Fallback>
                <p:oleObj name="Equation" r:id="rId6" imgW="43304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748506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D941CE35-3954-48AE-A4A1-B2BFDD0C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DCB9E-C4BC-4FC4-BAC4-D949C05BB06C}"/>
              </a:ext>
            </a:extLst>
          </p:cNvPr>
          <p:cNvSpPr txBox="1"/>
          <p:nvPr/>
        </p:nvSpPr>
        <p:spPr>
          <a:xfrm>
            <a:off x="4876801" y="3429000"/>
            <a:ext cx="4264378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If you can solve for y, you must do so and give explicit answer.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>
            <a:extLst>
              <a:ext uri="{FF2B5EF4-FFF2-40B4-BE49-F238E27FC236}">
                <a16:creationId xmlns:a16="http://schemas.microsoft.com/office/drawing/2014/main" id="{5A6E6E4D-D45D-43AF-A85B-8191764E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Value Problem </a:t>
            </a:r>
            <a:r>
              <a:rPr lang="en-US" altLang="en-US" sz="2400">
                <a:solidFill>
                  <a:srgbClr val="2125D7"/>
                </a:solidFill>
              </a:rPr>
              <a:t>(2 of 4)</a:t>
            </a: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0A6BC649-5FF6-4159-ACFF-F59FE47C8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Suppose we seek a solution satisfying </a:t>
            </a:r>
            <a:r>
              <a:rPr lang="en-US" altLang="en-US" sz="2400" i="1"/>
              <a:t>y</a:t>
            </a:r>
            <a:r>
              <a:rPr lang="en-US" altLang="en-US" sz="2400"/>
              <a:t>(0) = -1.  Using the implicit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we obtain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Thus the implicit equation defining </a:t>
            </a:r>
            <a:r>
              <a:rPr lang="en-US" altLang="en-US" sz="2400" i="1"/>
              <a:t>y</a:t>
            </a:r>
            <a:r>
              <a:rPr lang="en-US" altLang="en-US" sz="2400"/>
              <a:t> is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explicit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It follows that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12C42667-C32C-40F7-8F71-707A42953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724400"/>
          <a:ext cx="29210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533160" progId="Equation.3">
                  <p:embed/>
                </p:oleObj>
              </mc:Choice>
              <mc:Fallback>
                <p:oleObj name="Equation" r:id="rId2" imgW="168876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29210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D7F9F8BB-02CF-4FA3-AF43-6ECC869B7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5113" y="2514600"/>
          <a:ext cx="36560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482400" progId="Equation.3">
                  <p:embed/>
                </p:oleObj>
              </mc:Choice>
              <mc:Fallback>
                <p:oleObj name="Equation" r:id="rId4" imgW="2019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2514600"/>
                        <a:ext cx="36560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62BBB214-3982-4938-9CAA-794CDF2A6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886200"/>
          <a:ext cx="29908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228600" progId="Equation.3">
                  <p:embed/>
                </p:oleObj>
              </mc:Choice>
              <mc:Fallback>
                <p:oleObj name="Equation" r:id="rId6" imgW="1650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9908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80C90EA1-3D7E-4C31-9984-6D14878B7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6096000"/>
          <a:ext cx="27447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266400" progId="Equation.3">
                  <p:embed/>
                </p:oleObj>
              </mc:Choice>
              <mc:Fallback>
                <p:oleObj name="Equation" r:id="rId8" imgW="15872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0"/>
                        <a:ext cx="27447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11">
            <a:extLst>
              <a:ext uri="{FF2B5EF4-FFF2-40B4-BE49-F238E27FC236}">
                <a16:creationId xmlns:a16="http://schemas.microsoft.com/office/drawing/2014/main" id="{61866F3A-FAE8-4D4E-B8D3-D117052C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5275"/>
            <a:ext cx="3352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7842E40D-D52D-4E56-913F-289E194C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9CFC6-FEDD-4F61-A5D2-77CD114E7907}"/>
              </a:ext>
            </a:extLst>
          </p:cNvPr>
          <p:cNvSpPr txBox="1"/>
          <p:nvPr/>
        </p:nvSpPr>
        <p:spPr>
          <a:xfrm>
            <a:off x="6019800" y="2145910"/>
            <a:ext cx="32004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 this class (and in many applications), solutions will always be functions (and thus satisfy vertical line test).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02807-EA8C-4712-B334-07027C61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"/>
            <a:ext cx="9144000" cy="6855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2E1F0-5726-4DDC-9976-97C3248C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7086600" cy="22775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 3  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Theorem 2.4.2/domain (28:41 min video)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annotated 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 after 2.4 in class lecture and before doing 2.4 HW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can sometimes be used to determine if an IVP has a unique solution, but it cannot be used to determine the domain of that solution. In this video, we first use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to determine when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′=1/[(1−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)(2−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0)=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is guaranteed to have a unique solution.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then use a lot of algebra and a little bit of calculus to solve this DE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determine the domain of this solution when the initial value is the point (0, 1). </a:t>
            </a:r>
          </a:p>
        </p:txBody>
      </p:sp>
    </p:spTree>
    <p:extLst>
      <p:ext uri="{BB962C8B-B14F-4D97-AF65-F5344CB8AC3E}">
        <p14:creationId xmlns:p14="http://schemas.microsoft.com/office/powerpoint/2010/main" val="32215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F7719E4-E77B-4B9C-8080-93C7F4CD2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Condition </a:t>
            </a:r>
            <a:r>
              <a:rPr lang="en-US" altLang="en-US" sz="3200" i="1">
                <a:solidFill>
                  <a:srgbClr val="2125D7"/>
                </a:solidFill>
              </a:rPr>
              <a:t>y</a:t>
            </a:r>
            <a:r>
              <a:rPr lang="en-US" altLang="en-US" sz="3200">
                <a:solidFill>
                  <a:srgbClr val="2125D7"/>
                </a:solidFill>
              </a:rPr>
              <a:t>(0) = 3   </a:t>
            </a:r>
            <a:r>
              <a:rPr lang="en-US" altLang="en-US" sz="2400">
                <a:solidFill>
                  <a:srgbClr val="2125D7"/>
                </a:solidFill>
              </a:rPr>
              <a:t>(3 of 4)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9DD61FF-702B-4E2A-A2FC-0FB9B65E8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Note that if initial condition is </a:t>
            </a:r>
            <a:r>
              <a:rPr lang="en-US" altLang="en-US" sz="2400" i="1"/>
              <a:t>y</a:t>
            </a:r>
            <a:r>
              <a:rPr lang="en-US" altLang="en-US" sz="2400"/>
              <a:t>(0) = 3, then we choose the positive sign, instead of negative sign, on square root term: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6708B5EA-F2ED-4F46-8D1D-DCCDC15D8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590800"/>
          <a:ext cx="2895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266400" progId="Equation.3">
                  <p:embed/>
                </p:oleObj>
              </mc:Choice>
              <mc:Fallback>
                <p:oleObj name="Equation" r:id="rId2" imgW="15872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2895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9">
            <a:extLst>
              <a:ext uri="{FF2B5EF4-FFF2-40B4-BE49-F238E27FC236}">
                <a16:creationId xmlns:a16="http://schemas.microsoft.com/office/drawing/2014/main" id="{CD716CDF-8BED-423D-AE00-5154C07C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719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8C1FDD3-B014-4809-B266-FC65157C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49A1E-388D-4D56-A455-4EB80712DC66}"/>
              </a:ext>
            </a:extLst>
          </p:cNvPr>
          <p:cNvSpPr txBox="1"/>
          <p:nvPr/>
        </p:nvSpPr>
        <p:spPr>
          <a:xfrm>
            <a:off x="1219200" y="3221504"/>
            <a:ext cx="32004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 this class (and in many applications), solutions will always be functions (and thus satisfy vertical line test).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2FC7E-E63B-44E9-A5B2-462EABEDFB8D}"/>
              </a:ext>
            </a:extLst>
          </p:cNvPr>
          <p:cNvSpPr txBox="1"/>
          <p:nvPr/>
        </p:nvSpPr>
        <p:spPr>
          <a:xfrm>
            <a:off x="1168400" y="5312896"/>
            <a:ext cx="330200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Domain will always be a single open interval.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86E7F-0237-4FCF-BAB7-B8B73A4C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1" b="48802"/>
          <a:stretch/>
        </p:blipFill>
        <p:spPr>
          <a:xfrm>
            <a:off x="0" y="0"/>
            <a:ext cx="9144000" cy="2362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E6064-478C-4D64-8C68-BC635A57EC4D}"/>
              </a:ext>
            </a:extLst>
          </p:cNvPr>
          <p:cNvSpPr txBox="1"/>
          <p:nvPr/>
        </p:nvSpPr>
        <p:spPr>
          <a:xfrm>
            <a:off x="0" y="2362200"/>
            <a:ext cx="9144000" cy="48813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 hint:  For one of your HW problems, to find domain: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 where tangent line is vertical.  For this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particular problem, this will occur at certain y-values.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Plug these y-values into solution and solve for x to find potential boundary of domain.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098AA-DA6B-4D11-92E0-E46DE51B788A}"/>
              </a:ext>
            </a:extLst>
          </p:cNvPr>
          <p:cNvSpPr txBox="1"/>
          <p:nvPr/>
        </p:nvSpPr>
        <p:spPr>
          <a:xfrm>
            <a:off x="5320146" y="5356074"/>
            <a:ext cx="3620654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Domain will always be a single open interval.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3FAB2F-B496-4756-8075-AC86B0EDC9F8}"/>
              </a:ext>
            </a:extLst>
          </p:cNvPr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09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51D2F528-DBA9-4316-B374-C31B53906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Domain </a:t>
            </a:r>
            <a:r>
              <a:rPr lang="en-US" altLang="en-US" sz="2400">
                <a:solidFill>
                  <a:srgbClr val="2125D7"/>
                </a:solidFill>
              </a:rPr>
              <a:t>(4 of 4)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ECF8284F-1342-4E1E-ACA3-8DF71EDE4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1816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Thus the solutions to the initial value problem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are given by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400" dirty="0"/>
              <a:t>From explicit representation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, it follows that</a:t>
            </a:r>
          </a:p>
          <a:p>
            <a:pPr eaLnBrk="1" hangingPunct="1"/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and hence domain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 is (-2, </a:t>
            </a:r>
            <a:r>
              <a:rPr lang="en-US" altLang="en-US" sz="2400" dirty="0">
                <a:sym typeface="Symbol" panose="05050102010706020507" pitchFamily="18" charset="2"/>
              </a:rPr>
              <a:t>).  Note </a:t>
            </a:r>
            <a:r>
              <a:rPr lang="en-US" altLang="en-US" sz="2400" i="1" dirty="0"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ym typeface="Symbol" panose="05050102010706020507" pitchFamily="18" charset="2"/>
              </a:rPr>
              <a:t> = -2 yields </a:t>
            </a:r>
            <a:r>
              <a:rPr lang="en-US" altLang="en-US" sz="2400" i="1" dirty="0"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ym typeface="Symbol" panose="05050102010706020507" pitchFamily="18" charset="2"/>
              </a:rPr>
              <a:t> = 1, which makes denominator of </a:t>
            </a:r>
            <a:r>
              <a:rPr lang="en-US" altLang="en-US" sz="2400" i="1" dirty="0" err="1">
                <a:sym typeface="Symbol" panose="05050102010706020507" pitchFamily="18" charset="2"/>
              </a:rPr>
              <a:t>dy</a:t>
            </a:r>
            <a:r>
              <a:rPr lang="en-US" altLang="en-US" sz="2400" dirty="0">
                <a:sym typeface="Symbol" panose="05050102010706020507" pitchFamily="18" charset="2"/>
              </a:rPr>
              <a:t>/</a:t>
            </a:r>
            <a:r>
              <a:rPr lang="en-US" altLang="en-US" sz="2400" i="1" dirty="0">
                <a:sym typeface="Symbol" panose="05050102010706020507" pitchFamily="18" charset="2"/>
              </a:rPr>
              <a:t>dx</a:t>
            </a:r>
            <a:r>
              <a:rPr lang="en-US" altLang="en-US" sz="2400" dirty="0">
                <a:sym typeface="Symbol" panose="05050102010706020507" pitchFamily="18" charset="2"/>
              </a:rPr>
              <a:t> zero (vertical tangent). </a:t>
            </a:r>
          </a:p>
          <a:p>
            <a:pPr eaLnBrk="1" hangingPunct="1"/>
            <a:r>
              <a:rPr lang="en-US" altLang="en-US" sz="2400" dirty="0"/>
              <a:t>Conversely, domain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 can be estimated by locating vertical tangents on graph (useful for implicitly defined solutions). 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F5DFC2F5-CD2E-4260-A57F-A00A4CE90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4267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800" imgH="507960" progId="Equation.3">
                  <p:embed/>
                </p:oleObj>
              </mc:Choice>
              <mc:Fallback>
                <p:oleObj name="Equation" r:id="rId3" imgW="2323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4267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0681C3D1-E530-4C70-8F48-9459C22DD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648200"/>
          <a:ext cx="5407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400" imgH="279360" progId="Equation.3">
                  <p:embed/>
                </p:oleObj>
              </mc:Choice>
              <mc:Fallback>
                <p:oleObj name="Equation" r:id="rId5" imgW="29844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54070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3D1A9A27-40C5-480B-97FC-00B8304E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057400"/>
          <a:ext cx="3194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444240" progId="Equation.3">
                  <p:embed/>
                </p:oleObj>
              </mc:Choice>
              <mc:Fallback>
                <p:oleObj name="Equation" r:id="rId7" imgW="18158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31940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2">
            <a:extLst>
              <a:ext uri="{FF2B5EF4-FFF2-40B4-BE49-F238E27FC236}">
                <a16:creationId xmlns:a16="http://schemas.microsoft.com/office/drawing/2014/main" id="{F6E6EFA3-7C78-4960-8785-D484CED5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775681F-27DE-42D5-ABEC-CD720650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2678F-B605-4E66-B511-38F0D1DB9BE1}"/>
              </a:ext>
            </a:extLst>
          </p:cNvPr>
          <p:cNvSpPr txBox="1"/>
          <p:nvPr/>
        </p:nvSpPr>
        <p:spPr>
          <a:xfrm>
            <a:off x="5842000" y="795764"/>
            <a:ext cx="330200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Domain will always be a single open interval.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0C45C-BDE6-45C9-938E-20F95BC53460}"/>
              </a:ext>
            </a:extLst>
          </p:cNvPr>
          <p:cNvSpPr/>
          <p:nvPr/>
        </p:nvSpPr>
        <p:spPr bwMode="auto">
          <a:xfrm>
            <a:off x="4267200" y="5181600"/>
            <a:ext cx="9906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1E7293B6-5976-4705-AECC-35F54EFE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Implicit Solution of Initial Value Problem </a:t>
            </a:r>
            <a:r>
              <a:rPr lang="en-US" altLang="en-US" sz="2400">
                <a:solidFill>
                  <a:srgbClr val="2125D7"/>
                </a:solidFill>
              </a:rPr>
              <a:t>(1 of 2)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8BA86D7E-5D85-4A37-BAB2-DDE3ACC52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Consider the following initial value problem: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the initial condition, it follows that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06A9A05-F56B-415F-A639-B68BD1BEE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057400"/>
          <a:ext cx="2433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419040" progId="Equation.3">
                  <p:embed/>
                </p:oleObj>
              </mc:Choice>
              <mc:Fallback>
                <p:oleObj name="Equation" r:id="rId2" imgW="13842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2433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CDA98F9-EDAA-41EA-AB1D-332CAE9CA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287496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1193760" progId="Equation.3">
                  <p:embed/>
                </p:oleObj>
              </mc:Choice>
              <mc:Fallback>
                <p:oleObj name="Equation" r:id="rId4" imgW="158724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87496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417B8079-5515-45BE-9FBF-E9F50B43F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943600"/>
          <a:ext cx="220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228600" progId="Equation.3">
                  <p:embed/>
                </p:oleObj>
              </mc:Choice>
              <mc:Fallback>
                <p:oleObj name="Equation" r:id="rId6" imgW="1180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43600"/>
                        <a:ext cx="220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5DF0BD78-484D-49F6-B19C-D5C8B2A6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0ECD2-93B3-0562-D7A1-4538532D3EB2}"/>
              </a:ext>
            </a:extLst>
          </p:cNvPr>
          <p:cNvSpPr txBox="1"/>
          <p:nvPr/>
        </p:nvSpPr>
        <p:spPr>
          <a:xfrm>
            <a:off x="3586893" y="5943600"/>
            <a:ext cx="28749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b="1" dirty="0">
                <a:solidFill>
                  <a:srgbClr val="FF0000"/>
                </a:solidFill>
              </a:rPr>
              <a:t>Implicit solution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11347</TotalTime>
  <Words>1149</Words>
  <Application>Microsoft Office PowerPoint</Application>
  <PresentationFormat>On-screen Show (4:3)</PresentationFormat>
  <Paragraphs>127</Paragraphs>
  <Slides>29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Wingdings</vt:lpstr>
      <vt:lpstr>Expedition</vt:lpstr>
      <vt:lpstr>Office Theme</vt:lpstr>
      <vt:lpstr>Equation</vt:lpstr>
      <vt:lpstr>PowerPoint Presentation</vt:lpstr>
      <vt:lpstr>Example 1:  Solving a Separable Equation</vt:lpstr>
      <vt:lpstr>Example 2:   Implicit and Explicit Solutions (1 of 4)</vt:lpstr>
      <vt:lpstr>Example 2:  Initial Value Problem (2 of 4)</vt:lpstr>
      <vt:lpstr>PowerPoint Presentation</vt:lpstr>
      <vt:lpstr>Example 2:  Initial Condition y(0) = 3   (3 of 4)</vt:lpstr>
      <vt:lpstr>PowerPoint Presentation</vt:lpstr>
      <vt:lpstr>Example 2:  Domain (4 of 4)</vt:lpstr>
      <vt:lpstr>Example 3: Implicit Solution of Initial Value Problem (1 of 2)</vt:lpstr>
      <vt:lpstr>Example 3:  Graph of Solutions (2 of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Darcy, Isabel K</cp:lastModifiedBy>
  <cp:revision>445</cp:revision>
  <cp:lastPrinted>2010-08-30T14:05:57Z</cp:lastPrinted>
  <dcterms:created xsi:type="dcterms:W3CDTF">2010-08-30T13:57:37Z</dcterms:created>
  <dcterms:modified xsi:type="dcterms:W3CDTF">2023-08-28T01:21:44Z</dcterms:modified>
</cp:coreProperties>
</file>