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798" r:id="rId2"/>
    <p:sldId id="781" r:id="rId3"/>
    <p:sldId id="779" r:id="rId4"/>
    <p:sldId id="801" r:id="rId5"/>
    <p:sldId id="780" r:id="rId6"/>
    <p:sldId id="799" r:id="rId7"/>
    <p:sldId id="414" r:id="rId8"/>
    <p:sldId id="415" r:id="rId9"/>
    <p:sldId id="416" r:id="rId10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1F1F1F"/>
    <a:srgbClr val="232323"/>
    <a:srgbClr val="282828"/>
    <a:srgbClr val="15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50" d="100"/>
          <a:sy n="50" d="100"/>
        </p:scale>
        <p:origin x="13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8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9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4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6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MDwLLa7p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2E1D4B-059A-4CF4-B4E7-28A01549B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535"/>
            <a:ext cx="11055389" cy="62240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46CE0E-3294-0C07-DC0B-E429568C57F4}"/>
              </a:ext>
            </a:extLst>
          </p:cNvPr>
          <p:cNvSpPr txBox="1"/>
          <p:nvPr/>
        </p:nvSpPr>
        <p:spPr>
          <a:xfrm>
            <a:off x="6794500" y="7351533"/>
            <a:ext cx="594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</a:t>
            </a:r>
            <a:r>
              <a:rPr lang="en-US">
                <a:hlinkClick r:id="rId3"/>
              </a:rPr>
              <a:t>=XyMDwLLa7pA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2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78D6F9-7FF0-4E9E-BC81-9F0B788C10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1292"/>
          <a:stretch/>
        </p:blipFill>
        <p:spPr>
          <a:xfrm>
            <a:off x="99121" y="0"/>
            <a:ext cx="8895654" cy="76721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1F06BF-24AA-4D07-8C3A-786A321B4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539" y="100208"/>
            <a:ext cx="4139653" cy="27306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094B21-DD5F-49D0-B484-C4E330E8C97C}"/>
              </a:ext>
            </a:extLst>
          </p:cNvPr>
          <p:cNvSpPr/>
          <p:nvPr/>
        </p:nvSpPr>
        <p:spPr>
          <a:xfrm>
            <a:off x="7648426" y="75156"/>
            <a:ext cx="41396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1050" b="1" dirty="0" err="1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105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/Meade 11</a:t>
            </a:r>
            <a:r>
              <a:rPr lang="en-US" sz="1050" b="1" baseline="30000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105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ed, Ch 3.8:   Forced Periodic Vibrations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24177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78D6F9-7FF0-4E9E-BC81-9F0B788C10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42709"/>
          <a:stretch/>
        </p:blipFill>
        <p:spPr>
          <a:xfrm>
            <a:off x="1495773" y="0"/>
            <a:ext cx="8895654" cy="44530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08D5D0-11D7-49F9-968D-DE64FDFAB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773" y="4597052"/>
            <a:ext cx="8368365" cy="230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5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022181-C2B6-43B6-8D2E-BC21D7A80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1806"/>
            <a:ext cx="11887200" cy="608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8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C050C9-C6A6-41F1-A67D-616CDB797B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0733"/>
          <a:stretch/>
        </p:blipFill>
        <p:spPr>
          <a:xfrm>
            <a:off x="-1" y="118368"/>
            <a:ext cx="10164245" cy="822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2E6CDB-E4E1-495A-89EC-DEFE35496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73" y="752303"/>
            <a:ext cx="10315184" cy="52406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150D33-5E4D-4EF3-87F4-D5A5CB9198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5069" y="65028"/>
            <a:ext cx="28194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1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15F58E-E29D-41ED-8ED7-48E363340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082"/>
            <a:ext cx="11887200" cy="605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9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73132" y="777240"/>
            <a:ext cx="8808720" cy="518160"/>
          </a:xfrm>
        </p:spPr>
        <p:txBody>
          <a:bodyPr>
            <a:normAutofit fontScale="90000"/>
          </a:bodyPr>
          <a:lstStyle/>
          <a:p>
            <a:r>
              <a:rPr lang="en-US" sz="3627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 </a:t>
            </a:r>
            <a:br>
              <a:rPr lang="en-US" sz="3627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627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Forced Vibrations with Damping     </a:t>
            </a:r>
            <a:r>
              <a:rPr lang="en-US" sz="272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4)</a:t>
            </a:r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idx="1"/>
          </p:nvPr>
        </p:nvSpPr>
        <p:spPr>
          <a:xfrm>
            <a:off x="1625600" y="1899920"/>
            <a:ext cx="9326880" cy="5527040"/>
          </a:xfrm>
        </p:spPr>
        <p:txBody>
          <a:bodyPr/>
          <a:lstStyle/>
          <a:p>
            <a:r>
              <a:rPr lang="en-US" sz="2720" dirty="0"/>
              <a:t>Graphs of the solution and external force </a:t>
            </a:r>
            <a:r>
              <a:rPr lang="en-US" sz="2720" dirty="0">
                <a:sym typeface="Symbol" pitchFamily="18" charset="2"/>
              </a:rPr>
              <a:t>for          . 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8306289" y="1947071"/>
          <a:ext cx="114427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300" imgH="165100" progId="Equation.DSMT4">
                  <p:embed/>
                </p:oleObj>
              </mc:Choice>
              <mc:Fallback>
                <p:oleObj name="Equation" r:id="rId2" imgW="495300" imgH="16510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6289" y="1947071"/>
                        <a:ext cx="114427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Screen Shot 2016-07-19 at 3.10.5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614" y="2476419"/>
            <a:ext cx="7756516" cy="49505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E3560A6-0A37-43A2-803E-E61F7A0845AF}"/>
              </a:ext>
            </a:extLst>
          </p:cNvPr>
          <p:cNvSpPr/>
          <p:nvPr/>
        </p:nvSpPr>
        <p:spPr>
          <a:xfrm>
            <a:off x="89559" y="7352943"/>
            <a:ext cx="8356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b="1" dirty="0" err="1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/Meade 11</a:t>
            </a:r>
            <a:r>
              <a:rPr lang="en-US" b="1" baseline="30000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ed, Ch 3.8:   Forced Periodic Vibrations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1C234C-A720-49F2-9692-BBD964A4715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4675" r="6428" b="39608"/>
          <a:stretch/>
        </p:blipFill>
        <p:spPr>
          <a:xfrm>
            <a:off x="244258" y="50125"/>
            <a:ext cx="11123112" cy="95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2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73132" y="777240"/>
            <a:ext cx="8808720" cy="518160"/>
          </a:xfrm>
        </p:spPr>
        <p:txBody>
          <a:bodyPr>
            <a:normAutofit fontScale="90000"/>
          </a:bodyPr>
          <a:lstStyle/>
          <a:p>
            <a:r>
              <a:rPr lang="en-US" sz="3627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 </a:t>
            </a:r>
            <a:br>
              <a:rPr lang="en-US" sz="3627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627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Forced Vibrations with Damping     </a:t>
            </a:r>
            <a:r>
              <a:rPr lang="en-US" sz="272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4)</a:t>
            </a:r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idx="1"/>
          </p:nvPr>
        </p:nvSpPr>
        <p:spPr>
          <a:xfrm>
            <a:off x="1625600" y="1899920"/>
            <a:ext cx="9326880" cy="5527040"/>
          </a:xfrm>
        </p:spPr>
        <p:txBody>
          <a:bodyPr/>
          <a:lstStyle/>
          <a:p>
            <a:r>
              <a:rPr lang="en-US" sz="2720" dirty="0"/>
              <a:t>Graphs of the solution and external force </a:t>
            </a:r>
            <a:r>
              <a:rPr lang="en-US" sz="2720" dirty="0">
                <a:sym typeface="Symbol" pitchFamily="18" charset="2"/>
              </a:rPr>
              <a:t>for 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8338989" y="1902147"/>
          <a:ext cx="851006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8300" imgH="165100" progId="Equation.DSMT4">
                  <p:embed/>
                </p:oleObj>
              </mc:Choice>
              <mc:Fallback>
                <p:oleObj name="Equation" r:id="rId2" imgW="368300" imgH="16510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8989" y="1902147"/>
                        <a:ext cx="851006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 descr="Screen Shot 2016-07-19 at 3.11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82" y="2404997"/>
            <a:ext cx="7709145" cy="5001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65A082D-43AB-4857-9687-D3D11A9ACA64}"/>
              </a:ext>
            </a:extLst>
          </p:cNvPr>
          <p:cNvSpPr/>
          <p:nvPr/>
        </p:nvSpPr>
        <p:spPr>
          <a:xfrm>
            <a:off x="89559" y="7352943"/>
            <a:ext cx="8356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b="1" dirty="0" err="1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/Meade 11</a:t>
            </a:r>
            <a:r>
              <a:rPr lang="en-US" b="1" baseline="30000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ed, Ch 3.8:   Forced Periodic Vibrations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8E56F6-CD27-4B90-A606-5759C85A522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65252" b="22237"/>
          <a:stretch/>
        </p:blipFill>
        <p:spPr>
          <a:xfrm>
            <a:off x="0" y="246226"/>
            <a:ext cx="11887200" cy="75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2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73132" y="777240"/>
            <a:ext cx="8808720" cy="518160"/>
          </a:xfrm>
        </p:spPr>
        <p:txBody>
          <a:bodyPr>
            <a:normAutofit fontScale="90000"/>
          </a:bodyPr>
          <a:lstStyle/>
          <a:p>
            <a:r>
              <a:rPr lang="en-US" sz="3627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 </a:t>
            </a:r>
            <a:br>
              <a:rPr lang="en-US" sz="3627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627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Forced Vibrations with Damping     </a:t>
            </a:r>
            <a:r>
              <a:rPr lang="en-US" sz="272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4)</a:t>
            </a:r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idx="1"/>
          </p:nvPr>
        </p:nvSpPr>
        <p:spPr>
          <a:xfrm>
            <a:off x="1625600" y="1899920"/>
            <a:ext cx="9326880" cy="5527040"/>
          </a:xfrm>
        </p:spPr>
        <p:txBody>
          <a:bodyPr/>
          <a:lstStyle/>
          <a:p>
            <a:r>
              <a:rPr lang="en-US" sz="2720" dirty="0"/>
              <a:t>Graphs of the solution and external force </a:t>
            </a:r>
            <a:r>
              <a:rPr lang="en-US" sz="2720" dirty="0">
                <a:sym typeface="Symbol" pitchFamily="18" charset="2"/>
              </a:rPr>
              <a:t>for 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8337872" y="1912446"/>
          <a:ext cx="91037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700" imgH="165100" progId="Equation.DSMT4">
                  <p:embed/>
                </p:oleObj>
              </mc:Choice>
              <mc:Fallback>
                <p:oleObj name="Equation" r:id="rId2" imgW="393700" imgH="16510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7872" y="1912446"/>
                        <a:ext cx="910378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Screen Shot 2016-07-19 at 3.12.1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980" y="2410428"/>
            <a:ext cx="8015416" cy="486719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0CB233-FDC4-44A8-A76E-E5A7353BA5C6}"/>
              </a:ext>
            </a:extLst>
          </p:cNvPr>
          <p:cNvSpPr/>
          <p:nvPr/>
        </p:nvSpPr>
        <p:spPr>
          <a:xfrm>
            <a:off x="89559" y="7352943"/>
            <a:ext cx="8356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b="1" dirty="0" err="1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/Meade 11</a:t>
            </a:r>
            <a:r>
              <a:rPr lang="en-US" b="1" baseline="30000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ed, Ch 3.8:   Forced Periodic Vibrations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20F244-553B-4EBE-BEC4-E3D39961E21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83656"/>
          <a:stretch/>
        </p:blipFill>
        <p:spPr>
          <a:xfrm>
            <a:off x="0" y="12532"/>
            <a:ext cx="11887200" cy="98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244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24541</TotalTime>
  <Words>133</Words>
  <Application>Microsoft Office PowerPoint</Application>
  <PresentationFormat>Custom</PresentationFormat>
  <Paragraphs>11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2:   Forced Vibrations with Damping     (2 of 4)</vt:lpstr>
      <vt:lpstr>Example 2:   Forced Vibrations with Damping     (3 of 4)</vt:lpstr>
      <vt:lpstr>Example 2:   Forced Vibrations with Damping     (4 of 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227</cp:revision>
  <dcterms:created xsi:type="dcterms:W3CDTF">2020-09-07T00:11:40Z</dcterms:created>
  <dcterms:modified xsi:type="dcterms:W3CDTF">2023-11-01T03:54:42Z</dcterms:modified>
</cp:coreProperties>
</file>