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24" r:id="rId2"/>
    <p:sldId id="525" r:id="rId3"/>
    <p:sldId id="571" r:id="rId4"/>
    <p:sldId id="575" r:id="rId5"/>
    <p:sldId id="572" r:id="rId6"/>
    <p:sldId id="527" r:id="rId7"/>
    <p:sldId id="562" r:id="rId8"/>
    <p:sldId id="573" r:id="rId9"/>
    <p:sldId id="574" r:id="rId10"/>
    <p:sldId id="614" r:id="rId11"/>
    <p:sldId id="599" r:id="rId12"/>
    <p:sldId id="600" r:id="rId13"/>
    <p:sldId id="601" r:id="rId14"/>
    <p:sldId id="603" r:id="rId15"/>
    <p:sldId id="589" r:id="rId16"/>
    <p:sldId id="604" r:id="rId17"/>
    <p:sldId id="605" r:id="rId18"/>
    <p:sldId id="606" r:id="rId19"/>
    <p:sldId id="607" r:id="rId20"/>
    <p:sldId id="608" r:id="rId21"/>
    <p:sldId id="602" r:id="rId22"/>
    <p:sldId id="563" r:id="rId23"/>
    <p:sldId id="609" r:id="rId24"/>
    <p:sldId id="613" r:id="rId25"/>
    <p:sldId id="610" r:id="rId26"/>
    <p:sldId id="611" r:id="rId27"/>
    <p:sldId id="61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9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utorial.math.lamar.edu/classes/de/FundamentalSetsofSolutions.asp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55"/>
            <a:ext cx="9144000" cy="66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7" y="-7955"/>
            <a:ext cx="907073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C368C-9A2C-4DB3-BAC8-2238103BC4D1}"/>
              </a:ext>
            </a:extLst>
          </p:cNvPr>
          <p:cNvSpPr txBox="1"/>
          <p:nvPr/>
        </p:nvSpPr>
        <p:spPr>
          <a:xfrm>
            <a:off x="161198" y="92364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B564A-A568-4A73-9E4E-0A0D8EADD7ED}"/>
              </a:ext>
            </a:extLst>
          </p:cNvPr>
          <p:cNvSpPr txBox="1"/>
          <p:nvPr/>
        </p:nvSpPr>
        <p:spPr>
          <a:xfrm>
            <a:off x="179670" y="87283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A45DF-13EE-4A2F-A6A9-04FB61867940}"/>
              </a:ext>
            </a:extLst>
          </p:cNvPr>
          <p:cNvSpPr txBox="1"/>
          <p:nvPr/>
        </p:nvSpPr>
        <p:spPr>
          <a:xfrm>
            <a:off x="161198" y="3773054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279257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43393-48E7-4E4B-9131-74A76D02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935"/>
            <a:ext cx="9144000" cy="28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E9695-B8CA-4EEF-9FB1-B7993992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4" y="906590"/>
            <a:ext cx="8955097" cy="31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46FEF-C279-41CC-B39D-2761E5E9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2" y="393471"/>
            <a:ext cx="7759013" cy="34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46FEF-C279-41CC-B39D-2761E5E9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2" y="393471"/>
            <a:ext cx="7759013" cy="3468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52A8EC-4ED1-4759-9E43-0F343D506A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6" t="6515" r="8574"/>
          <a:stretch/>
        </p:blipFill>
        <p:spPr>
          <a:xfrm>
            <a:off x="174929" y="4826441"/>
            <a:ext cx="8682824" cy="8660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A453ED7-EC47-420E-83BD-D833245B7DA4}"/>
              </a:ext>
            </a:extLst>
          </p:cNvPr>
          <p:cNvGrpSpPr/>
          <p:nvPr/>
        </p:nvGrpSpPr>
        <p:grpSpPr>
          <a:xfrm>
            <a:off x="3240516" y="4024583"/>
            <a:ext cx="4381356" cy="646331"/>
            <a:chOff x="1522557" y="4006111"/>
            <a:chExt cx="4381356" cy="6463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1F4279-77A1-4B17-809C-032999C66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0432" y="4086923"/>
              <a:ext cx="3009900" cy="5143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33AC6A-70F3-44B6-AAA8-5E2EAAC81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2557" y="4063110"/>
              <a:ext cx="704850" cy="5619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C46D8E-ABE2-4C92-8AD1-F3D7CA25B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5288" y="4163122"/>
              <a:ext cx="428625" cy="3619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70B881-421C-4088-AB58-77F81F97AC5E}"/>
                </a:ext>
              </a:extLst>
            </p:cNvPr>
            <p:cNvSpPr txBox="1"/>
            <p:nvPr/>
          </p:nvSpPr>
          <p:spPr>
            <a:xfrm>
              <a:off x="2144283" y="4006111"/>
              <a:ext cx="3367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/>
                <a:t>(                            )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CA9BBE1-D850-4C83-8F7D-1799F33B2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637" y="3763379"/>
            <a:ext cx="7324725" cy="1809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32C774-967B-4F99-AF2E-F4FCFD5DD62A}"/>
              </a:ext>
            </a:extLst>
          </p:cNvPr>
          <p:cNvCxnSpPr/>
          <p:nvPr/>
        </p:nvCxnSpPr>
        <p:spPr>
          <a:xfrm>
            <a:off x="5671127" y="1995055"/>
            <a:ext cx="41563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A053EC-C75D-45C0-A098-069DC0A4A96E}"/>
              </a:ext>
            </a:extLst>
          </p:cNvPr>
          <p:cNvCxnSpPr/>
          <p:nvPr/>
        </p:nvCxnSpPr>
        <p:spPr>
          <a:xfrm>
            <a:off x="5671127" y="2803237"/>
            <a:ext cx="41563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A33522-1164-4B8C-BF34-D390E6743C48}"/>
              </a:ext>
            </a:extLst>
          </p:cNvPr>
          <p:cNvCxnSpPr/>
          <p:nvPr/>
        </p:nvCxnSpPr>
        <p:spPr>
          <a:xfrm>
            <a:off x="5615708" y="3639128"/>
            <a:ext cx="41563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B8CA3B-8296-44DB-A3A6-A04CF5A68B69}"/>
              </a:ext>
            </a:extLst>
          </p:cNvPr>
          <p:cNvCxnSpPr/>
          <p:nvPr/>
        </p:nvCxnSpPr>
        <p:spPr>
          <a:xfrm>
            <a:off x="3428133" y="4580488"/>
            <a:ext cx="41563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DF89E07C-E345-4E97-8EB9-C9A356E0E0F9}"/>
              </a:ext>
            </a:extLst>
          </p:cNvPr>
          <p:cNvSpPr/>
          <p:nvPr/>
        </p:nvSpPr>
        <p:spPr>
          <a:xfrm>
            <a:off x="3529730" y="2115128"/>
            <a:ext cx="774415" cy="498761"/>
          </a:xfrm>
          <a:prstGeom prst="arc">
            <a:avLst>
              <a:gd name="adj1" fmla="val 10961890"/>
              <a:gd name="adj2" fmla="val 21535756"/>
            </a:avLst>
          </a:prstGeom>
          <a:ln w="28575">
            <a:solidFill>
              <a:srgbClr val="00B0F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C82896D-96C5-4A43-8B11-B77631ED3A11}"/>
              </a:ext>
            </a:extLst>
          </p:cNvPr>
          <p:cNvSpPr/>
          <p:nvPr/>
        </p:nvSpPr>
        <p:spPr>
          <a:xfrm>
            <a:off x="3521066" y="1930402"/>
            <a:ext cx="2094642" cy="962664"/>
          </a:xfrm>
          <a:prstGeom prst="arc">
            <a:avLst>
              <a:gd name="adj1" fmla="val 10961890"/>
              <a:gd name="adj2" fmla="val 21535756"/>
            </a:avLst>
          </a:prstGeom>
          <a:ln w="28575">
            <a:solidFill>
              <a:srgbClr val="00B0F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6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44094-7ADC-4A32-BC8D-AC962431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834" y="597065"/>
            <a:ext cx="8844135" cy="775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06E600-D771-43D5-AE84-CFA7825C6000}"/>
              </a:ext>
            </a:extLst>
          </p:cNvPr>
          <p:cNvSpPr txBox="1"/>
          <p:nvPr/>
        </p:nvSpPr>
        <p:spPr>
          <a:xfrm>
            <a:off x="775855" y="2050473"/>
            <a:ext cx="751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Recall we know the solution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And now want to solve for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We can turn this into a first order DE involving </a:t>
            </a:r>
          </a:p>
          <a:p>
            <a:pPr algn="l"/>
            <a:r>
              <a:rPr lang="en-US" sz="2400" dirty="0"/>
              <a:t>  </a:t>
            </a:r>
          </a:p>
          <a:p>
            <a:pPr algn="l"/>
            <a:r>
              <a:rPr lang="en-US" sz="2400" dirty="0"/>
              <a:t>    using the following substitution: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5924A-47F5-48E0-B428-C04C09A08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695" y="1985821"/>
            <a:ext cx="838200" cy="581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07951C-CB39-434E-8C67-262E0DB49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968" y="2806228"/>
            <a:ext cx="638175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B1812A-384F-45B8-A06D-BBD6CA535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03" y="3514437"/>
            <a:ext cx="638175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793032-8AE9-48DF-ADB9-3EBF6D4C5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895" y="4242643"/>
            <a:ext cx="1847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42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9EB2E-A5AF-426F-9087-E5E8ECED0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672830"/>
            <a:ext cx="9144000" cy="2756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15C71-4B56-4B2E-B9CA-7371E6CBE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834" y="597065"/>
            <a:ext cx="8844135" cy="7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82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9EB2E-A5AF-426F-9087-E5E8ECED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830"/>
            <a:ext cx="9144000" cy="55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98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4D477-2645-494F-A417-B75A9796A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098"/>
            <a:ext cx="9144000" cy="28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8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F6C4A-1E52-4595-8B51-4371288F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550"/>
            <a:ext cx="9144000" cy="4636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33432D-BE19-48D3-BB9B-EB33E6434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912" y="4102802"/>
            <a:ext cx="638175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B19A71-5C6D-4B5D-A020-7E713172784B}"/>
              </a:ext>
            </a:extLst>
          </p:cNvPr>
          <p:cNvSpPr txBox="1"/>
          <p:nvPr/>
        </p:nvSpPr>
        <p:spPr>
          <a:xfrm>
            <a:off x="1200647" y="4098337"/>
            <a:ext cx="416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Lots of algebra implies              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D02D3F-78C5-4D2D-B8E4-DE20BE4189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46" t="6696" b="33993"/>
          <a:stretch/>
        </p:blipFill>
        <p:spPr>
          <a:xfrm>
            <a:off x="5338556" y="4172270"/>
            <a:ext cx="182880" cy="3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4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7" y="-7955"/>
            <a:ext cx="907073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C368C-9A2C-4DB3-BAC8-2238103BC4D1}"/>
              </a:ext>
            </a:extLst>
          </p:cNvPr>
          <p:cNvSpPr txBox="1"/>
          <p:nvPr/>
        </p:nvSpPr>
        <p:spPr>
          <a:xfrm>
            <a:off x="161198" y="92364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B564A-A568-4A73-9E4E-0A0D8EADD7ED}"/>
              </a:ext>
            </a:extLst>
          </p:cNvPr>
          <p:cNvSpPr txBox="1"/>
          <p:nvPr/>
        </p:nvSpPr>
        <p:spPr>
          <a:xfrm>
            <a:off x="179670" y="87283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A45DF-13EE-4A2F-A6A9-04FB61867940}"/>
              </a:ext>
            </a:extLst>
          </p:cNvPr>
          <p:cNvSpPr txBox="1"/>
          <p:nvPr/>
        </p:nvSpPr>
        <p:spPr>
          <a:xfrm>
            <a:off x="161198" y="3773054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1" y="79995"/>
            <a:ext cx="8549512" cy="64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28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37FF2-970A-43D0-AD1F-70D57B3E0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321"/>
          <a:stretch/>
        </p:blipFill>
        <p:spPr>
          <a:xfrm>
            <a:off x="0" y="135514"/>
            <a:ext cx="9144000" cy="8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96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37FF2-970A-43D0-AD1F-70D57B3E0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14"/>
            <a:ext cx="9144000" cy="38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51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9CDDB-C8D9-445D-880E-A604BA4A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267"/>
            <a:ext cx="9144000" cy="3216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36BCC3-5D84-424B-A6C9-DA5576E86C1B}"/>
              </a:ext>
            </a:extLst>
          </p:cNvPr>
          <p:cNvSpPr txBox="1"/>
          <p:nvPr/>
        </p:nvSpPr>
        <p:spPr>
          <a:xfrm>
            <a:off x="7591425" y="1743075"/>
            <a:ext cx="1285875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HW 5 #4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D036F-7165-45A7-A922-0BCD1057609F}"/>
              </a:ext>
            </a:extLst>
          </p:cNvPr>
          <p:cNvSpPr txBox="1"/>
          <p:nvPr/>
        </p:nvSpPr>
        <p:spPr>
          <a:xfrm>
            <a:off x="2867025" y="182094"/>
            <a:ext cx="33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HW Hints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EB3A1-ACD5-4B50-A7B9-54B3055C44E0}"/>
              </a:ext>
            </a:extLst>
          </p:cNvPr>
          <p:cNvSpPr txBox="1"/>
          <p:nvPr/>
        </p:nvSpPr>
        <p:spPr>
          <a:xfrm>
            <a:off x="485775" y="4467225"/>
            <a:ext cx="751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Solve one initial value problem to find y</a:t>
            </a:r>
            <a:r>
              <a:rPr lang="en-US" sz="2400" baseline="-25000" dirty="0"/>
              <a:t>1</a:t>
            </a:r>
          </a:p>
          <a:p>
            <a:pPr algn="l"/>
            <a:r>
              <a:rPr lang="en-US" sz="2400" dirty="0"/>
              <a:t>And a 2</a:t>
            </a:r>
            <a:r>
              <a:rPr lang="en-US" sz="2400" baseline="30000" dirty="0"/>
              <a:t>nd</a:t>
            </a:r>
            <a:r>
              <a:rPr lang="en-US" sz="2400" dirty="0"/>
              <a:t> initial value problem to find y</a:t>
            </a:r>
            <a:r>
              <a:rPr lang="en-US" sz="2400" baseline="-25000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005F4-FB4D-4B06-AAC8-3B57F148E29D}"/>
              </a:ext>
            </a:extLst>
          </p:cNvPr>
          <p:cNvSpPr/>
          <p:nvPr/>
        </p:nvSpPr>
        <p:spPr>
          <a:xfrm>
            <a:off x="104775" y="1638300"/>
            <a:ext cx="276225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5A56F1-0C15-4DBB-94B7-960EFD2FE6EF}"/>
              </a:ext>
            </a:extLst>
          </p:cNvPr>
          <p:cNvSpPr/>
          <p:nvPr/>
        </p:nvSpPr>
        <p:spPr>
          <a:xfrm>
            <a:off x="0" y="2105025"/>
            <a:ext cx="506603" cy="2743213"/>
          </a:xfrm>
          <a:custGeom>
            <a:avLst/>
            <a:gdLst>
              <a:gd name="connsiteX0" fmla="*/ 247650 w 506603"/>
              <a:gd name="connsiteY0" fmla="*/ 0 h 2743213"/>
              <a:gd name="connsiteX1" fmla="*/ 219075 w 506603"/>
              <a:gd name="connsiteY1" fmla="*/ 57150 h 2743213"/>
              <a:gd name="connsiteX2" fmla="*/ 142875 w 506603"/>
              <a:gd name="connsiteY2" fmla="*/ 314325 h 2743213"/>
              <a:gd name="connsiteX3" fmla="*/ 123825 w 506603"/>
              <a:gd name="connsiteY3" fmla="*/ 447675 h 2743213"/>
              <a:gd name="connsiteX4" fmla="*/ 76200 w 506603"/>
              <a:gd name="connsiteY4" fmla="*/ 581025 h 2743213"/>
              <a:gd name="connsiteX5" fmla="*/ 47625 w 506603"/>
              <a:gd name="connsiteY5" fmla="*/ 695325 h 2743213"/>
              <a:gd name="connsiteX6" fmla="*/ 28575 w 506603"/>
              <a:gd name="connsiteY6" fmla="*/ 914400 h 2743213"/>
              <a:gd name="connsiteX7" fmla="*/ 19050 w 506603"/>
              <a:gd name="connsiteY7" fmla="*/ 990600 h 2743213"/>
              <a:gd name="connsiteX8" fmla="*/ 0 w 506603"/>
              <a:gd name="connsiteY8" fmla="*/ 1057275 h 2743213"/>
              <a:gd name="connsiteX9" fmla="*/ 9525 w 506603"/>
              <a:gd name="connsiteY9" fmla="*/ 1400175 h 2743213"/>
              <a:gd name="connsiteX10" fmla="*/ 19050 w 506603"/>
              <a:gd name="connsiteY10" fmla="*/ 1533525 h 2743213"/>
              <a:gd name="connsiteX11" fmla="*/ 38100 w 506603"/>
              <a:gd name="connsiteY11" fmla="*/ 1571625 h 2743213"/>
              <a:gd name="connsiteX12" fmla="*/ 47625 w 506603"/>
              <a:gd name="connsiteY12" fmla="*/ 1733550 h 2743213"/>
              <a:gd name="connsiteX13" fmla="*/ 57150 w 506603"/>
              <a:gd name="connsiteY13" fmla="*/ 1762125 h 2743213"/>
              <a:gd name="connsiteX14" fmla="*/ 66675 w 506603"/>
              <a:gd name="connsiteY14" fmla="*/ 1838325 h 2743213"/>
              <a:gd name="connsiteX15" fmla="*/ 76200 w 506603"/>
              <a:gd name="connsiteY15" fmla="*/ 1971675 h 2743213"/>
              <a:gd name="connsiteX16" fmla="*/ 114300 w 506603"/>
              <a:gd name="connsiteY16" fmla="*/ 2076450 h 2743213"/>
              <a:gd name="connsiteX17" fmla="*/ 133350 w 506603"/>
              <a:gd name="connsiteY17" fmla="*/ 2143125 h 2743213"/>
              <a:gd name="connsiteX18" fmla="*/ 152400 w 506603"/>
              <a:gd name="connsiteY18" fmla="*/ 2200275 h 2743213"/>
              <a:gd name="connsiteX19" fmla="*/ 161925 w 506603"/>
              <a:gd name="connsiteY19" fmla="*/ 2238375 h 2743213"/>
              <a:gd name="connsiteX20" fmla="*/ 180975 w 506603"/>
              <a:gd name="connsiteY20" fmla="*/ 2266950 h 2743213"/>
              <a:gd name="connsiteX21" fmla="*/ 209550 w 506603"/>
              <a:gd name="connsiteY21" fmla="*/ 2314575 h 2743213"/>
              <a:gd name="connsiteX22" fmla="*/ 228600 w 506603"/>
              <a:gd name="connsiteY22" fmla="*/ 2381250 h 2743213"/>
              <a:gd name="connsiteX23" fmla="*/ 257175 w 506603"/>
              <a:gd name="connsiteY23" fmla="*/ 2447925 h 2743213"/>
              <a:gd name="connsiteX24" fmla="*/ 304800 w 506603"/>
              <a:gd name="connsiteY24" fmla="*/ 2505075 h 2743213"/>
              <a:gd name="connsiteX25" fmla="*/ 333375 w 506603"/>
              <a:gd name="connsiteY25" fmla="*/ 2552700 h 2743213"/>
              <a:gd name="connsiteX26" fmla="*/ 419100 w 506603"/>
              <a:gd name="connsiteY26" fmla="*/ 2600325 h 2743213"/>
              <a:gd name="connsiteX27" fmla="*/ 504825 w 506603"/>
              <a:gd name="connsiteY27" fmla="*/ 2571750 h 2743213"/>
              <a:gd name="connsiteX28" fmla="*/ 495300 w 506603"/>
              <a:gd name="connsiteY28" fmla="*/ 2543175 h 2743213"/>
              <a:gd name="connsiteX29" fmla="*/ 447675 w 506603"/>
              <a:gd name="connsiteY29" fmla="*/ 2524125 h 2743213"/>
              <a:gd name="connsiteX30" fmla="*/ 457200 w 506603"/>
              <a:gd name="connsiteY30" fmla="*/ 2562225 h 2743213"/>
              <a:gd name="connsiteX31" fmla="*/ 485775 w 506603"/>
              <a:gd name="connsiteY31" fmla="*/ 2600325 h 2743213"/>
              <a:gd name="connsiteX32" fmla="*/ 504825 w 506603"/>
              <a:gd name="connsiteY32" fmla="*/ 2628900 h 2743213"/>
              <a:gd name="connsiteX33" fmla="*/ 428625 w 506603"/>
              <a:gd name="connsiteY33" fmla="*/ 2733675 h 2743213"/>
              <a:gd name="connsiteX34" fmla="*/ 381000 w 506603"/>
              <a:gd name="connsiteY34" fmla="*/ 2743200 h 27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603" h="2743213">
                <a:moveTo>
                  <a:pt x="247650" y="0"/>
                </a:moveTo>
                <a:cubicBezTo>
                  <a:pt x="238125" y="19050"/>
                  <a:pt x="226657" y="37247"/>
                  <a:pt x="219075" y="57150"/>
                </a:cubicBezTo>
                <a:cubicBezTo>
                  <a:pt x="192050" y="128090"/>
                  <a:pt x="157794" y="236745"/>
                  <a:pt x="142875" y="314325"/>
                </a:cubicBezTo>
                <a:cubicBezTo>
                  <a:pt x="134396" y="358418"/>
                  <a:pt x="134715" y="404114"/>
                  <a:pt x="123825" y="447675"/>
                </a:cubicBezTo>
                <a:cubicBezTo>
                  <a:pt x="112377" y="493466"/>
                  <a:pt x="90081" y="535912"/>
                  <a:pt x="76200" y="581025"/>
                </a:cubicBezTo>
                <a:cubicBezTo>
                  <a:pt x="64650" y="618561"/>
                  <a:pt x="57150" y="657225"/>
                  <a:pt x="47625" y="695325"/>
                </a:cubicBezTo>
                <a:cubicBezTo>
                  <a:pt x="41275" y="768350"/>
                  <a:pt x="35636" y="841440"/>
                  <a:pt x="28575" y="914400"/>
                </a:cubicBezTo>
                <a:cubicBezTo>
                  <a:pt x="26109" y="939879"/>
                  <a:pt x="24070" y="965499"/>
                  <a:pt x="19050" y="990600"/>
                </a:cubicBezTo>
                <a:cubicBezTo>
                  <a:pt x="14517" y="1013265"/>
                  <a:pt x="6350" y="1035050"/>
                  <a:pt x="0" y="1057275"/>
                </a:cubicBezTo>
                <a:cubicBezTo>
                  <a:pt x="3175" y="1171575"/>
                  <a:pt x="4955" y="1285922"/>
                  <a:pt x="9525" y="1400175"/>
                </a:cubicBezTo>
                <a:cubicBezTo>
                  <a:pt x="11306" y="1444703"/>
                  <a:pt x="11724" y="1489568"/>
                  <a:pt x="19050" y="1533525"/>
                </a:cubicBezTo>
                <a:cubicBezTo>
                  <a:pt x="21384" y="1547531"/>
                  <a:pt x="31750" y="1558925"/>
                  <a:pt x="38100" y="1571625"/>
                </a:cubicBezTo>
                <a:cubicBezTo>
                  <a:pt x="41275" y="1625600"/>
                  <a:pt x="42245" y="1679750"/>
                  <a:pt x="47625" y="1733550"/>
                </a:cubicBezTo>
                <a:cubicBezTo>
                  <a:pt x="48624" y="1743540"/>
                  <a:pt x="55354" y="1752247"/>
                  <a:pt x="57150" y="1762125"/>
                </a:cubicBezTo>
                <a:cubicBezTo>
                  <a:pt x="61729" y="1787310"/>
                  <a:pt x="64357" y="1812832"/>
                  <a:pt x="66675" y="1838325"/>
                </a:cubicBezTo>
                <a:cubicBezTo>
                  <a:pt x="70710" y="1882705"/>
                  <a:pt x="67460" y="1927977"/>
                  <a:pt x="76200" y="1971675"/>
                </a:cubicBezTo>
                <a:cubicBezTo>
                  <a:pt x="83488" y="2008116"/>
                  <a:pt x="102548" y="2041195"/>
                  <a:pt x="114300" y="2076450"/>
                </a:cubicBezTo>
                <a:cubicBezTo>
                  <a:pt x="121609" y="2098378"/>
                  <a:pt x="126552" y="2121033"/>
                  <a:pt x="133350" y="2143125"/>
                </a:cubicBezTo>
                <a:cubicBezTo>
                  <a:pt x="139255" y="2162317"/>
                  <a:pt x="146630" y="2181041"/>
                  <a:pt x="152400" y="2200275"/>
                </a:cubicBezTo>
                <a:cubicBezTo>
                  <a:pt x="156162" y="2212814"/>
                  <a:pt x="156768" y="2226343"/>
                  <a:pt x="161925" y="2238375"/>
                </a:cubicBezTo>
                <a:cubicBezTo>
                  <a:pt x="166434" y="2248897"/>
                  <a:pt x="174908" y="2257242"/>
                  <a:pt x="180975" y="2266950"/>
                </a:cubicBezTo>
                <a:cubicBezTo>
                  <a:pt x="190787" y="2282649"/>
                  <a:pt x="200025" y="2298700"/>
                  <a:pt x="209550" y="2314575"/>
                </a:cubicBezTo>
                <a:cubicBezTo>
                  <a:pt x="215900" y="2336800"/>
                  <a:pt x="221958" y="2359110"/>
                  <a:pt x="228600" y="2381250"/>
                </a:cubicBezTo>
                <a:cubicBezTo>
                  <a:pt x="235169" y="2403146"/>
                  <a:pt x="244165" y="2429340"/>
                  <a:pt x="257175" y="2447925"/>
                </a:cubicBezTo>
                <a:cubicBezTo>
                  <a:pt x="271395" y="2468240"/>
                  <a:pt x="290215" y="2485020"/>
                  <a:pt x="304800" y="2505075"/>
                </a:cubicBezTo>
                <a:cubicBezTo>
                  <a:pt x="315689" y="2520047"/>
                  <a:pt x="320284" y="2539609"/>
                  <a:pt x="333375" y="2552700"/>
                </a:cubicBezTo>
                <a:cubicBezTo>
                  <a:pt x="345335" y="2564660"/>
                  <a:pt x="401133" y="2591342"/>
                  <a:pt x="419100" y="2600325"/>
                </a:cubicBezTo>
                <a:cubicBezTo>
                  <a:pt x="432960" y="2597553"/>
                  <a:pt x="494070" y="2589675"/>
                  <a:pt x="504825" y="2571750"/>
                </a:cubicBezTo>
                <a:cubicBezTo>
                  <a:pt x="509991" y="2563141"/>
                  <a:pt x="503013" y="2549603"/>
                  <a:pt x="495300" y="2543175"/>
                </a:cubicBezTo>
                <a:cubicBezTo>
                  <a:pt x="482165" y="2532229"/>
                  <a:pt x="463550" y="2530475"/>
                  <a:pt x="447675" y="2524125"/>
                </a:cubicBezTo>
                <a:cubicBezTo>
                  <a:pt x="450850" y="2536825"/>
                  <a:pt x="451346" y="2550516"/>
                  <a:pt x="457200" y="2562225"/>
                </a:cubicBezTo>
                <a:cubicBezTo>
                  <a:pt x="464300" y="2576424"/>
                  <a:pt x="476548" y="2587407"/>
                  <a:pt x="485775" y="2600325"/>
                </a:cubicBezTo>
                <a:cubicBezTo>
                  <a:pt x="492429" y="2609640"/>
                  <a:pt x="498475" y="2619375"/>
                  <a:pt x="504825" y="2628900"/>
                </a:cubicBezTo>
                <a:cubicBezTo>
                  <a:pt x="481077" y="2676396"/>
                  <a:pt x="475639" y="2702332"/>
                  <a:pt x="428625" y="2733675"/>
                </a:cubicBezTo>
                <a:cubicBezTo>
                  <a:pt x="413182" y="2743970"/>
                  <a:pt x="397374" y="2743200"/>
                  <a:pt x="381000" y="27432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1C235-E805-44A5-A590-4A49D07C3A17}"/>
              </a:ext>
            </a:extLst>
          </p:cNvPr>
          <p:cNvSpPr/>
          <p:nvPr/>
        </p:nvSpPr>
        <p:spPr>
          <a:xfrm>
            <a:off x="2971799" y="1638300"/>
            <a:ext cx="3305177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5CFF6B-EA1B-4FF8-B727-10434497502B}"/>
              </a:ext>
            </a:extLst>
          </p:cNvPr>
          <p:cNvSpPr/>
          <p:nvPr/>
        </p:nvSpPr>
        <p:spPr>
          <a:xfrm>
            <a:off x="5549759" y="1857375"/>
            <a:ext cx="2022616" cy="3467100"/>
          </a:xfrm>
          <a:custGeom>
            <a:avLst/>
            <a:gdLst>
              <a:gd name="connsiteX0" fmla="*/ 765316 w 2022616"/>
              <a:gd name="connsiteY0" fmla="*/ 0 h 3467100"/>
              <a:gd name="connsiteX1" fmla="*/ 812941 w 2022616"/>
              <a:gd name="connsiteY1" fmla="*/ 9525 h 3467100"/>
              <a:gd name="connsiteX2" fmla="*/ 946291 w 2022616"/>
              <a:gd name="connsiteY2" fmla="*/ 28575 h 3467100"/>
              <a:gd name="connsiteX3" fmla="*/ 1174891 w 2022616"/>
              <a:gd name="connsiteY3" fmla="*/ 123825 h 3467100"/>
              <a:gd name="connsiteX4" fmla="*/ 1260616 w 2022616"/>
              <a:gd name="connsiteY4" fmla="*/ 142875 h 3467100"/>
              <a:gd name="connsiteX5" fmla="*/ 1403491 w 2022616"/>
              <a:gd name="connsiteY5" fmla="*/ 257175 h 3467100"/>
              <a:gd name="connsiteX6" fmla="*/ 1479691 w 2022616"/>
              <a:gd name="connsiteY6" fmla="*/ 314325 h 3467100"/>
              <a:gd name="connsiteX7" fmla="*/ 1546366 w 2022616"/>
              <a:gd name="connsiteY7" fmla="*/ 400050 h 3467100"/>
              <a:gd name="connsiteX8" fmla="*/ 1689241 w 2022616"/>
              <a:gd name="connsiteY8" fmla="*/ 561975 h 3467100"/>
              <a:gd name="connsiteX9" fmla="*/ 1860691 w 2022616"/>
              <a:gd name="connsiteY9" fmla="*/ 838200 h 3467100"/>
              <a:gd name="connsiteX10" fmla="*/ 1908316 w 2022616"/>
              <a:gd name="connsiteY10" fmla="*/ 923925 h 3467100"/>
              <a:gd name="connsiteX11" fmla="*/ 1965466 w 2022616"/>
              <a:gd name="connsiteY11" fmla="*/ 1085850 h 3467100"/>
              <a:gd name="connsiteX12" fmla="*/ 1974991 w 2022616"/>
              <a:gd name="connsiteY12" fmla="*/ 1190625 h 3467100"/>
              <a:gd name="connsiteX13" fmla="*/ 2013091 w 2022616"/>
              <a:gd name="connsiteY13" fmla="*/ 1362075 h 3467100"/>
              <a:gd name="connsiteX14" fmla="*/ 2022616 w 2022616"/>
              <a:gd name="connsiteY14" fmla="*/ 1428750 h 3467100"/>
              <a:gd name="connsiteX15" fmla="*/ 2003566 w 2022616"/>
              <a:gd name="connsiteY15" fmla="*/ 1828800 h 3467100"/>
              <a:gd name="connsiteX16" fmla="*/ 1936891 w 2022616"/>
              <a:gd name="connsiteY16" fmla="*/ 2114550 h 3467100"/>
              <a:gd name="connsiteX17" fmla="*/ 1860691 w 2022616"/>
              <a:gd name="connsiteY17" fmla="*/ 2390775 h 3467100"/>
              <a:gd name="connsiteX18" fmla="*/ 1794016 w 2022616"/>
              <a:gd name="connsiteY18" fmla="*/ 2524125 h 3467100"/>
              <a:gd name="connsiteX19" fmla="*/ 1593991 w 2022616"/>
              <a:gd name="connsiteY19" fmla="*/ 2762250 h 3467100"/>
              <a:gd name="connsiteX20" fmla="*/ 1479691 w 2022616"/>
              <a:gd name="connsiteY20" fmla="*/ 2847975 h 3467100"/>
              <a:gd name="connsiteX21" fmla="*/ 1413016 w 2022616"/>
              <a:gd name="connsiteY21" fmla="*/ 2933700 h 3467100"/>
              <a:gd name="connsiteX22" fmla="*/ 1193941 w 2022616"/>
              <a:gd name="connsiteY22" fmla="*/ 3143250 h 3467100"/>
              <a:gd name="connsiteX23" fmla="*/ 1136791 w 2022616"/>
              <a:gd name="connsiteY23" fmla="*/ 3181350 h 3467100"/>
              <a:gd name="connsiteX24" fmla="*/ 1032016 w 2022616"/>
              <a:gd name="connsiteY24" fmla="*/ 3228975 h 3467100"/>
              <a:gd name="connsiteX25" fmla="*/ 974866 w 2022616"/>
              <a:gd name="connsiteY25" fmla="*/ 3267075 h 3467100"/>
              <a:gd name="connsiteX26" fmla="*/ 793891 w 2022616"/>
              <a:gd name="connsiteY26" fmla="*/ 3314700 h 3467100"/>
              <a:gd name="connsiteX27" fmla="*/ 374791 w 2022616"/>
              <a:gd name="connsiteY27" fmla="*/ 3305175 h 3467100"/>
              <a:gd name="connsiteX28" fmla="*/ 308116 w 2022616"/>
              <a:gd name="connsiteY28" fmla="*/ 3295650 h 3467100"/>
              <a:gd name="connsiteX29" fmla="*/ 184291 w 2022616"/>
              <a:gd name="connsiteY29" fmla="*/ 3286125 h 3467100"/>
              <a:gd name="connsiteX30" fmla="*/ 3316 w 2022616"/>
              <a:gd name="connsiteY30" fmla="*/ 3295650 h 3467100"/>
              <a:gd name="connsiteX31" fmla="*/ 41416 w 2022616"/>
              <a:gd name="connsiteY31" fmla="*/ 3324225 h 3467100"/>
              <a:gd name="connsiteX32" fmla="*/ 60466 w 2022616"/>
              <a:gd name="connsiteY32" fmla="*/ 3352800 h 3467100"/>
              <a:gd name="connsiteX33" fmla="*/ 89041 w 2022616"/>
              <a:gd name="connsiteY33" fmla="*/ 3362325 h 3467100"/>
              <a:gd name="connsiteX34" fmla="*/ 117616 w 2022616"/>
              <a:gd name="connsiteY34" fmla="*/ 3381375 h 3467100"/>
              <a:gd name="connsiteX35" fmla="*/ 127141 w 2022616"/>
              <a:gd name="connsiteY35" fmla="*/ 3429000 h 3467100"/>
              <a:gd name="connsiteX36" fmla="*/ 146191 w 2022616"/>
              <a:gd name="connsiteY36" fmla="*/ 3467100 h 3467100"/>
              <a:gd name="connsiteX37" fmla="*/ 108091 w 2022616"/>
              <a:gd name="connsiteY37" fmla="*/ 3429000 h 3467100"/>
              <a:gd name="connsiteX38" fmla="*/ 79516 w 2022616"/>
              <a:gd name="connsiteY38" fmla="*/ 3409950 h 3467100"/>
              <a:gd name="connsiteX39" fmla="*/ 50941 w 2022616"/>
              <a:gd name="connsiteY39" fmla="*/ 3362325 h 3467100"/>
              <a:gd name="connsiteX40" fmla="*/ 22366 w 2022616"/>
              <a:gd name="connsiteY40" fmla="*/ 3333750 h 3467100"/>
              <a:gd name="connsiteX41" fmla="*/ 41416 w 2022616"/>
              <a:gd name="connsiteY41" fmla="*/ 3295650 h 3467100"/>
              <a:gd name="connsiteX42" fmla="*/ 146191 w 2022616"/>
              <a:gd name="connsiteY42" fmla="*/ 3267075 h 3467100"/>
              <a:gd name="connsiteX43" fmla="*/ 231916 w 2022616"/>
              <a:gd name="connsiteY43" fmla="*/ 3200400 h 3467100"/>
              <a:gd name="connsiteX44" fmla="*/ 308116 w 2022616"/>
              <a:gd name="connsiteY44" fmla="*/ 31623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22616" h="3467100">
                <a:moveTo>
                  <a:pt x="765316" y="0"/>
                </a:moveTo>
                <a:cubicBezTo>
                  <a:pt x="781191" y="3175"/>
                  <a:pt x="796950" y="7000"/>
                  <a:pt x="812941" y="9525"/>
                </a:cubicBezTo>
                <a:cubicBezTo>
                  <a:pt x="857293" y="16528"/>
                  <a:pt x="903474" y="15054"/>
                  <a:pt x="946291" y="28575"/>
                </a:cubicBezTo>
                <a:cubicBezTo>
                  <a:pt x="1025009" y="53433"/>
                  <a:pt x="1098691" y="92075"/>
                  <a:pt x="1174891" y="123825"/>
                </a:cubicBezTo>
                <a:cubicBezTo>
                  <a:pt x="1201911" y="135083"/>
                  <a:pt x="1232041" y="136525"/>
                  <a:pt x="1260616" y="142875"/>
                </a:cubicBezTo>
                <a:cubicBezTo>
                  <a:pt x="1472767" y="301988"/>
                  <a:pt x="1208959" y="101550"/>
                  <a:pt x="1403491" y="257175"/>
                </a:cubicBezTo>
                <a:cubicBezTo>
                  <a:pt x="1428284" y="277009"/>
                  <a:pt x="1457240" y="291874"/>
                  <a:pt x="1479691" y="314325"/>
                </a:cubicBezTo>
                <a:cubicBezTo>
                  <a:pt x="1505289" y="339923"/>
                  <a:pt x="1522657" y="372694"/>
                  <a:pt x="1546366" y="400050"/>
                </a:cubicBezTo>
                <a:cubicBezTo>
                  <a:pt x="1639205" y="507172"/>
                  <a:pt x="1580123" y="406093"/>
                  <a:pt x="1689241" y="561975"/>
                </a:cubicBezTo>
                <a:cubicBezTo>
                  <a:pt x="1791007" y="707355"/>
                  <a:pt x="1745279" y="636229"/>
                  <a:pt x="1860691" y="838200"/>
                </a:cubicBezTo>
                <a:cubicBezTo>
                  <a:pt x="1876909" y="866582"/>
                  <a:pt x="1896838" y="893318"/>
                  <a:pt x="1908316" y="923925"/>
                </a:cubicBezTo>
                <a:cubicBezTo>
                  <a:pt x="1947467" y="1028328"/>
                  <a:pt x="1928313" y="974390"/>
                  <a:pt x="1965466" y="1085850"/>
                </a:cubicBezTo>
                <a:cubicBezTo>
                  <a:pt x="1968641" y="1120775"/>
                  <a:pt x="1970031" y="1155908"/>
                  <a:pt x="1974991" y="1190625"/>
                </a:cubicBezTo>
                <a:cubicBezTo>
                  <a:pt x="1991626" y="1307073"/>
                  <a:pt x="1992292" y="1258082"/>
                  <a:pt x="2013091" y="1362075"/>
                </a:cubicBezTo>
                <a:cubicBezTo>
                  <a:pt x="2017494" y="1384090"/>
                  <a:pt x="2019441" y="1406525"/>
                  <a:pt x="2022616" y="1428750"/>
                </a:cubicBezTo>
                <a:cubicBezTo>
                  <a:pt x="2021634" y="1455259"/>
                  <a:pt x="2013061" y="1755215"/>
                  <a:pt x="2003566" y="1828800"/>
                </a:cubicBezTo>
                <a:cubicBezTo>
                  <a:pt x="1985228" y="1970917"/>
                  <a:pt x="1972414" y="1981341"/>
                  <a:pt x="1936891" y="2114550"/>
                </a:cubicBezTo>
                <a:cubicBezTo>
                  <a:pt x="1918776" y="2182481"/>
                  <a:pt x="1889071" y="2321116"/>
                  <a:pt x="1860691" y="2390775"/>
                </a:cubicBezTo>
                <a:cubicBezTo>
                  <a:pt x="1841941" y="2436799"/>
                  <a:pt x="1820062" y="2481800"/>
                  <a:pt x="1794016" y="2524125"/>
                </a:cubicBezTo>
                <a:cubicBezTo>
                  <a:pt x="1753011" y="2590759"/>
                  <a:pt x="1648098" y="2712652"/>
                  <a:pt x="1593991" y="2762250"/>
                </a:cubicBezTo>
                <a:cubicBezTo>
                  <a:pt x="1558884" y="2794431"/>
                  <a:pt x="1514264" y="2815221"/>
                  <a:pt x="1479691" y="2847975"/>
                </a:cubicBezTo>
                <a:cubicBezTo>
                  <a:pt x="1453411" y="2872872"/>
                  <a:pt x="1436029" y="2905756"/>
                  <a:pt x="1413016" y="2933700"/>
                </a:cubicBezTo>
                <a:cubicBezTo>
                  <a:pt x="1350206" y="3009969"/>
                  <a:pt x="1275111" y="3089137"/>
                  <a:pt x="1193941" y="3143250"/>
                </a:cubicBezTo>
                <a:cubicBezTo>
                  <a:pt x="1174891" y="3155950"/>
                  <a:pt x="1155307" y="3167884"/>
                  <a:pt x="1136791" y="3181350"/>
                </a:cubicBezTo>
                <a:cubicBezTo>
                  <a:pt x="1065950" y="3232870"/>
                  <a:pt x="1116947" y="3214820"/>
                  <a:pt x="1032016" y="3228975"/>
                </a:cubicBezTo>
                <a:cubicBezTo>
                  <a:pt x="1012966" y="3241675"/>
                  <a:pt x="995842" y="3257898"/>
                  <a:pt x="974866" y="3267075"/>
                </a:cubicBezTo>
                <a:cubicBezTo>
                  <a:pt x="930323" y="3286562"/>
                  <a:pt x="842437" y="3303912"/>
                  <a:pt x="793891" y="3314700"/>
                </a:cubicBezTo>
                <a:lnTo>
                  <a:pt x="374791" y="3305175"/>
                </a:lnTo>
                <a:cubicBezTo>
                  <a:pt x="352358" y="3304295"/>
                  <a:pt x="330455" y="3297884"/>
                  <a:pt x="308116" y="3295650"/>
                </a:cubicBezTo>
                <a:cubicBezTo>
                  <a:pt x="266925" y="3291531"/>
                  <a:pt x="225566" y="3289300"/>
                  <a:pt x="184291" y="3286125"/>
                </a:cubicBezTo>
                <a:lnTo>
                  <a:pt x="3316" y="3295650"/>
                </a:lnTo>
                <a:cubicBezTo>
                  <a:pt x="-12023" y="3299740"/>
                  <a:pt x="30191" y="3313000"/>
                  <a:pt x="41416" y="3324225"/>
                </a:cubicBezTo>
                <a:cubicBezTo>
                  <a:pt x="49511" y="3332320"/>
                  <a:pt x="51527" y="3345649"/>
                  <a:pt x="60466" y="3352800"/>
                </a:cubicBezTo>
                <a:cubicBezTo>
                  <a:pt x="68306" y="3359072"/>
                  <a:pt x="80061" y="3357835"/>
                  <a:pt x="89041" y="3362325"/>
                </a:cubicBezTo>
                <a:cubicBezTo>
                  <a:pt x="99280" y="3367445"/>
                  <a:pt x="108091" y="3375025"/>
                  <a:pt x="117616" y="3381375"/>
                </a:cubicBezTo>
                <a:cubicBezTo>
                  <a:pt x="120791" y="3397250"/>
                  <a:pt x="122021" y="3413641"/>
                  <a:pt x="127141" y="3429000"/>
                </a:cubicBezTo>
                <a:cubicBezTo>
                  <a:pt x="131631" y="3442470"/>
                  <a:pt x="160390" y="3467100"/>
                  <a:pt x="146191" y="3467100"/>
                </a:cubicBezTo>
                <a:cubicBezTo>
                  <a:pt x="128230" y="3467100"/>
                  <a:pt x="121728" y="3440689"/>
                  <a:pt x="108091" y="3429000"/>
                </a:cubicBezTo>
                <a:cubicBezTo>
                  <a:pt x="99399" y="3421550"/>
                  <a:pt x="89041" y="3416300"/>
                  <a:pt x="79516" y="3409950"/>
                </a:cubicBezTo>
                <a:cubicBezTo>
                  <a:pt x="69991" y="3394075"/>
                  <a:pt x="62049" y="3377136"/>
                  <a:pt x="50941" y="3362325"/>
                </a:cubicBezTo>
                <a:cubicBezTo>
                  <a:pt x="42859" y="3351549"/>
                  <a:pt x="24271" y="3347085"/>
                  <a:pt x="22366" y="3333750"/>
                </a:cubicBezTo>
                <a:cubicBezTo>
                  <a:pt x="20358" y="3319694"/>
                  <a:pt x="30635" y="3304891"/>
                  <a:pt x="41416" y="3295650"/>
                </a:cubicBezTo>
                <a:cubicBezTo>
                  <a:pt x="63570" y="3276661"/>
                  <a:pt x="121201" y="3271240"/>
                  <a:pt x="146191" y="3267075"/>
                </a:cubicBezTo>
                <a:cubicBezTo>
                  <a:pt x="182018" y="3231248"/>
                  <a:pt x="178749" y="3230781"/>
                  <a:pt x="231916" y="3200400"/>
                </a:cubicBezTo>
                <a:cubicBezTo>
                  <a:pt x="256572" y="3186311"/>
                  <a:pt x="308116" y="3162300"/>
                  <a:pt x="308116" y="3162300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1CE41-A20F-4613-B2CA-4ABBD2EB6FB9}"/>
              </a:ext>
            </a:extLst>
          </p:cNvPr>
          <p:cNvSpPr txBox="1"/>
          <p:nvPr/>
        </p:nvSpPr>
        <p:spPr>
          <a:xfrm>
            <a:off x="361949" y="5495925"/>
            <a:ext cx="8696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general solution:  y = c</a:t>
            </a:r>
            <a:r>
              <a:rPr lang="en-US" sz="2400" baseline="-25000" dirty="0"/>
              <a:t>1</a:t>
            </a:r>
            <a:r>
              <a:rPr lang="en-US" sz="2400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+ c</a:t>
            </a:r>
            <a:r>
              <a:rPr lang="en-US" sz="2400" baseline="-25000" dirty="0"/>
              <a:t>2</a:t>
            </a:r>
            <a:r>
              <a:rPr lang="en-US" sz="2400" dirty="0"/>
              <a:t> y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pPr algn="l"/>
            <a:endParaRPr lang="en-US" sz="1400" dirty="0"/>
          </a:p>
          <a:p>
            <a:pPr algn="l"/>
            <a:r>
              <a:rPr lang="en-US" sz="2400" dirty="0"/>
              <a:t>Note:  {y</a:t>
            </a:r>
            <a:r>
              <a:rPr lang="en-US" sz="2400" baseline="-25000" dirty="0"/>
              <a:t>1</a:t>
            </a:r>
            <a:r>
              <a:rPr lang="en-US" sz="2400" dirty="0"/>
              <a:t>, y</a:t>
            </a:r>
            <a:r>
              <a:rPr lang="en-US" sz="2400" baseline="-25000" dirty="0"/>
              <a:t>2</a:t>
            </a:r>
            <a:r>
              <a:rPr lang="en-US" sz="2400" dirty="0"/>
              <a:t>} is a superior basis (fundamental set of solutions)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18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4AD56A-79B4-4066-AC67-D8466144995F}"/>
              </a:ext>
            </a:extLst>
          </p:cNvPr>
          <p:cNvSpPr txBox="1"/>
          <p:nvPr/>
        </p:nvSpPr>
        <p:spPr>
          <a:xfrm>
            <a:off x="238125" y="334060"/>
            <a:ext cx="879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Example from </a:t>
            </a:r>
            <a:r>
              <a:rPr lang="en-US" dirty="0">
                <a:hlinkClick r:id="rId2"/>
              </a:rPr>
              <a:t>https://tutorial.math.lamar.edu/classes/de/FundamentalSetsofSolutions.aspx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C1A40-F95B-4F02-BB26-05856CECB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937" y="1744875"/>
            <a:ext cx="3019425" cy="62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40921B-74D5-461C-B9CA-882118DEB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" y="3381375"/>
            <a:ext cx="6505575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C0AB9F-5DA8-4D29-94BD-1194B1439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37" y="889858"/>
            <a:ext cx="2419350" cy="561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55A00A-96DC-4BB0-A104-F5A5DB75DDAD}"/>
              </a:ext>
            </a:extLst>
          </p:cNvPr>
          <p:cNvSpPr txBox="1"/>
          <p:nvPr/>
        </p:nvSpPr>
        <p:spPr>
          <a:xfrm>
            <a:off x="681037" y="1828368"/>
            <a:ext cx="252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general solution: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49650C-B9A4-4304-BF20-F34CBB392345}"/>
              </a:ext>
            </a:extLst>
          </p:cNvPr>
          <p:cNvSpPr txBox="1"/>
          <p:nvPr/>
        </p:nvSpPr>
        <p:spPr>
          <a:xfrm>
            <a:off x="668590" y="2919710"/>
            <a:ext cx="461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An equally correct general solution: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3E5AB-96AE-4B4D-B526-561C10A2FC23}"/>
              </a:ext>
            </a:extLst>
          </p:cNvPr>
          <p:cNvSpPr txBox="1"/>
          <p:nvPr/>
        </p:nvSpPr>
        <p:spPr>
          <a:xfrm>
            <a:off x="720056" y="4737183"/>
            <a:ext cx="819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For this 2</a:t>
            </a:r>
            <a:r>
              <a:rPr lang="en-US" sz="2400" baseline="30000" dirty="0"/>
              <a:t>nd</a:t>
            </a:r>
            <a:r>
              <a:rPr lang="en-US" sz="2400" dirty="0"/>
              <a:t> general solution, note that  y(0) = c</a:t>
            </a:r>
            <a:r>
              <a:rPr lang="en-US" sz="2400" baseline="-25000" dirty="0"/>
              <a:t>1</a:t>
            </a:r>
            <a:r>
              <a:rPr lang="en-US" sz="2400" dirty="0"/>
              <a:t>  and y’(0) = c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9784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F092B2-E992-4693-AA1A-E3D995ADE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652462"/>
            <a:ext cx="7315200" cy="695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4DC23-03B3-4A05-8FB6-857F9CBE8EA8}"/>
              </a:ext>
            </a:extLst>
          </p:cNvPr>
          <p:cNvSpPr txBox="1"/>
          <p:nvPr/>
        </p:nvSpPr>
        <p:spPr>
          <a:xfrm>
            <a:off x="723900" y="152400"/>
            <a:ext cx="1285875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HW 5 #5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CF2F6-283B-4ED1-8ABA-240F7C5E3338}"/>
              </a:ext>
            </a:extLst>
          </p:cNvPr>
          <p:cNvSpPr txBox="1"/>
          <p:nvPr/>
        </p:nvSpPr>
        <p:spPr>
          <a:xfrm>
            <a:off x="723900" y="1466850"/>
            <a:ext cx="79438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To be a fundamental set of solutions, they need to be</a:t>
            </a:r>
          </a:p>
          <a:p>
            <a:pPr algn="l"/>
            <a:r>
              <a:rPr lang="en-US" sz="2400" dirty="0"/>
              <a:t>1.)  </a:t>
            </a:r>
            <a:r>
              <a:rPr lang="en-US" sz="2400" b="1" dirty="0"/>
              <a:t>SOLUTIONS</a:t>
            </a:r>
          </a:p>
          <a:p>
            <a:pPr algn="l"/>
            <a:r>
              <a:rPr lang="en-US" sz="2400" dirty="0"/>
              <a:t>2.)  Form a basis for the solution set.  </a:t>
            </a:r>
          </a:p>
          <a:p>
            <a:pPr algn="l"/>
            <a:r>
              <a:rPr lang="en-US" sz="2400" dirty="0"/>
              <a:t>         For 2</a:t>
            </a:r>
            <a:r>
              <a:rPr lang="en-US" sz="2400" baseline="30000" dirty="0"/>
              <a:t>nd</a:t>
            </a:r>
            <a:r>
              <a:rPr lang="en-US" sz="2400" dirty="0"/>
              <a:t> order this means that </a:t>
            </a:r>
          </a:p>
          <a:p>
            <a:pPr algn="l"/>
            <a:r>
              <a:rPr lang="en-US" sz="2400" dirty="0"/>
              <a:t>                there are 2 linearly independent functions</a:t>
            </a:r>
          </a:p>
          <a:p>
            <a:pPr algn="l"/>
            <a:r>
              <a:rPr lang="en-US" sz="2400" dirty="0"/>
              <a:t>                        which is equivalent to</a:t>
            </a:r>
          </a:p>
          <a:p>
            <a:pPr algn="l"/>
            <a:r>
              <a:rPr lang="en-US" sz="2400" dirty="0"/>
              <a:t>                </a:t>
            </a:r>
            <a:r>
              <a:rPr lang="en-US" sz="2400" b="1" dirty="0"/>
              <a:t>their Wronskian is not 0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dirty="0"/>
              <a:t>To calculate Wronskian (if needed), use definition and/or Abel’s theorem.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Abel’s theorem only determine Wronskian up to a constant,  but if you know Wronskian at one point, can determine the constant.</a:t>
            </a:r>
          </a:p>
        </p:txBody>
      </p:sp>
    </p:spTree>
    <p:extLst>
      <p:ext uri="{BB962C8B-B14F-4D97-AF65-F5344CB8AC3E}">
        <p14:creationId xmlns:p14="http://schemas.microsoft.com/office/powerpoint/2010/main" val="545188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4F4DF9-D39F-4FCD-B58D-C021024889F2}"/>
              </a:ext>
            </a:extLst>
          </p:cNvPr>
          <p:cNvSpPr txBox="1"/>
          <p:nvPr/>
        </p:nvSpPr>
        <p:spPr>
          <a:xfrm>
            <a:off x="1066800" y="495300"/>
            <a:ext cx="7372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Recall:  Linear combinations of solutions are solutions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The graphs of the solutions will be important when we get to sections 3.7 and 3.8  </a:t>
            </a:r>
          </a:p>
        </p:txBody>
      </p:sp>
    </p:spTree>
    <p:extLst>
      <p:ext uri="{BB962C8B-B14F-4D97-AF65-F5344CB8AC3E}">
        <p14:creationId xmlns:p14="http://schemas.microsoft.com/office/powerpoint/2010/main" val="2729311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CB6B3-B29D-407A-9920-E8FEB88DD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447675"/>
            <a:ext cx="7982636" cy="47548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33046D-2E44-4F6B-A94B-10E99E5484B3}"/>
              </a:ext>
            </a:extLst>
          </p:cNvPr>
          <p:cNvCxnSpPr/>
          <p:nvPr/>
        </p:nvCxnSpPr>
        <p:spPr>
          <a:xfrm>
            <a:off x="1457325" y="4381500"/>
            <a:ext cx="89535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85C264-06AD-4084-B9AD-7D1B42B27378}"/>
              </a:ext>
            </a:extLst>
          </p:cNvPr>
          <p:cNvCxnSpPr/>
          <p:nvPr/>
        </p:nvCxnSpPr>
        <p:spPr>
          <a:xfrm>
            <a:off x="2990850" y="4381500"/>
            <a:ext cx="89535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51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41B5C-C019-420F-BD46-97A65959F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8" b="38080"/>
          <a:stretch/>
        </p:blipFill>
        <p:spPr>
          <a:xfrm>
            <a:off x="0" y="456402"/>
            <a:ext cx="9088341" cy="23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2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41B5C-C019-420F-BD46-97A65959F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08" b="3441"/>
          <a:stretch/>
        </p:blipFill>
        <p:spPr>
          <a:xfrm>
            <a:off x="0" y="456402"/>
            <a:ext cx="9088341" cy="35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2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2FBD8-51EE-42A7-BA80-C14D2227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" y="1143346"/>
            <a:ext cx="9144000" cy="39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2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63"/>
          <a:stretch/>
        </p:blipFill>
        <p:spPr>
          <a:xfrm>
            <a:off x="0" y="159285"/>
            <a:ext cx="9144000" cy="12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4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663"/>
          <a:stretch/>
        </p:blipFill>
        <p:spPr>
          <a:xfrm>
            <a:off x="0" y="159286"/>
            <a:ext cx="9144000" cy="21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5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313"/>
          <a:stretch/>
        </p:blipFill>
        <p:spPr>
          <a:xfrm>
            <a:off x="0" y="159286"/>
            <a:ext cx="9144000" cy="22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85"/>
            <a:ext cx="9144000" cy="5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5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14846</TotalTime>
  <Words>258</Words>
  <Application>Microsoft Office PowerPoint</Application>
  <PresentationFormat>On-screen Show (4:3)</PresentationFormat>
  <Paragraphs>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121</cp:revision>
  <dcterms:created xsi:type="dcterms:W3CDTF">2020-09-07T00:11:40Z</dcterms:created>
  <dcterms:modified xsi:type="dcterms:W3CDTF">2022-02-16T04:25:53Z</dcterms:modified>
</cp:coreProperties>
</file>