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524" r:id="rId2"/>
    <p:sldId id="527" r:id="rId3"/>
    <p:sldId id="569" r:id="rId4"/>
    <p:sldId id="290" r:id="rId5"/>
    <p:sldId id="525" r:id="rId6"/>
    <p:sldId id="390" r:id="rId7"/>
    <p:sldId id="362" r:id="rId8"/>
    <p:sldId id="395" r:id="rId9"/>
    <p:sldId id="363" r:id="rId10"/>
    <p:sldId id="364" r:id="rId11"/>
    <p:sldId id="366" r:id="rId12"/>
    <p:sldId id="526" r:id="rId13"/>
    <p:sldId id="385" r:id="rId14"/>
    <p:sldId id="570" r:id="rId15"/>
    <p:sldId id="571" r:id="rId16"/>
    <p:sldId id="572" r:id="rId17"/>
    <p:sldId id="573" r:id="rId18"/>
    <p:sldId id="576" r:id="rId19"/>
    <p:sldId id="574" r:id="rId20"/>
    <p:sldId id="577" r:id="rId21"/>
    <p:sldId id="575" r:id="rId2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opefield.nathangrigg.ne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896"/>
            <a:ext cx="10363200" cy="7528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26CEE3-8E9C-4B6C-B806-A21CBF7EB976}"/>
              </a:ext>
            </a:extLst>
          </p:cNvPr>
          <p:cNvSpPr/>
          <p:nvPr/>
        </p:nvSpPr>
        <p:spPr>
          <a:xfrm>
            <a:off x="6106510" y="252248"/>
            <a:ext cx="1681656" cy="5465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89DFB-C606-4786-B75E-5F0E252C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5943600" cy="4858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D6F88-C681-4B46-AEBD-2260DF74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151"/>
            <a:ext cx="6150857" cy="484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20803-470E-4C85-94A8-5A62783AE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527" y="3993209"/>
            <a:ext cx="589667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96B0A-E8D1-4CFB-985C-FC070F39C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24"/>
          <a:stretch/>
        </p:blipFill>
        <p:spPr>
          <a:xfrm>
            <a:off x="1562099" y="1967344"/>
            <a:ext cx="118872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C8AB02-F5A4-41BC-AFA7-86C84FC5FB98}"/>
              </a:ext>
            </a:extLst>
          </p:cNvPr>
          <p:cNvGrpSpPr/>
          <p:nvPr/>
        </p:nvGrpSpPr>
        <p:grpSpPr>
          <a:xfrm>
            <a:off x="190499" y="214744"/>
            <a:ext cx="6572250" cy="676275"/>
            <a:chOff x="0" y="238125"/>
            <a:chExt cx="6572250" cy="676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12253-FE35-4021-A956-47DC0D0C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8125"/>
              <a:ext cx="4391025" cy="6762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C62C93-6C1D-458A-9E67-9F00E0FC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47650"/>
              <a:ext cx="2000250" cy="6667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942A1C4-B493-4289-8121-623FC87E8A7A}"/>
              </a:ext>
            </a:extLst>
          </p:cNvPr>
          <p:cNvSpPr/>
          <p:nvPr/>
        </p:nvSpPr>
        <p:spPr>
          <a:xfrm>
            <a:off x="342899" y="976744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Estimate y(0.3) using </a:t>
            </a:r>
            <a:r>
              <a:rPr lang="en-US" sz="3600" dirty="0">
                <a:solidFill>
                  <a:srgbClr val="66FFFF"/>
                </a:solidFill>
              </a:rPr>
              <a:t>h = Step size  = </a:t>
            </a:r>
            <a:r>
              <a:rPr lang="en-US" sz="3600" dirty="0">
                <a:solidFill>
                  <a:srgbClr val="66FFFF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66FFFF"/>
                </a:solidFill>
              </a:rPr>
              <a:t>t = 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C1FAB4-5167-435C-B107-EDED4E9300F1}"/>
                  </a:ext>
                </a:extLst>
              </p:cNvPr>
              <p:cNvSpPr txBox="1"/>
              <p:nvPr/>
            </p:nvSpPr>
            <p:spPr>
              <a:xfrm>
                <a:off x="353290" y="2953982"/>
                <a:ext cx="8485528" cy="410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Thus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= (0, 0)  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 the initial value, then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0.1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  <m:r>
                              <a:rPr lang="en-US" sz="2800" i="1" baseline="-2500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800" i="1" baseline="-2500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0.</m:t>
                        </m:r>
                        <m:r>
                          <a:rPr lang="en-US" sz="280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</m:oMath>
                </a14:m>
                <a:endParaRPr lang="en-US" sz="2800" b="0" i="1" dirty="0">
                  <a:solidFill>
                    <a:srgbClr val="66FFFF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sz="2800" i="1" dirty="0">
                  <a:solidFill>
                    <a:srgbClr val="66FFFF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sz="2800" i="1" dirty="0">
                  <a:solidFill>
                    <a:srgbClr val="66FFFF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sz="2800" i="1" dirty="0">
                  <a:solidFill>
                    <a:srgbClr val="66FFFF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0.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+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  <m:r>
                              <a:rPr lang="en-US" sz="2800" b="0" i="1" baseline="-250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800" b="0" i="1" baseline="-250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800" i="1" dirty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(0. 1)  </m:t>
                    </m:r>
                  </m:oMath>
                </a14:m>
                <a:endParaRPr lang="en-US" sz="2800" dirty="0">
                  <a:sym typeface="Wingdings" panose="05000000000000000000" pitchFamily="2" charset="2"/>
                </a:endParaRPr>
              </a:p>
              <a:p>
                <a:endParaRPr lang="en-US" sz="9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0.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+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  <m:r>
                              <a:rPr lang="en-US" sz="2800" b="0" i="1" baseline="-250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800" b="0" i="1" baseline="-250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800" i="1" dirty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(0. 1)  </m:t>
                    </m:r>
                    <m:r>
                      <a:rPr lang="en-US" sz="280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C1FAB4-5167-435C-B107-EDED4E930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0" y="2953982"/>
                <a:ext cx="8485528" cy="4108817"/>
              </a:xfrm>
              <a:prstGeom prst="rect">
                <a:avLst/>
              </a:prstGeom>
              <a:blipFill>
                <a:blip r:embed="rId5"/>
                <a:stretch>
                  <a:fillRect l="-1509" t="-1929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1CCAF-AC5E-4238-BFBE-02D5549C2228}"/>
                  </a:ext>
                </a:extLst>
              </p:cNvPr>
              <p:cNvSpPr txBox="1"/>
              <p:nvPr/>
            </p:nvSpPr>
            <p:spPr>
              <a:xfrm>
                <a:off x="5082297" y="4785291"/>
                <a:ext cx="3756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Slope 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800" i="1" baseline="-25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baseline="-25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80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66FFFF"/>
                    </a:solidFill>
                  </a:rPr>
                  <a:t>      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1CCAF-AC5E-4238-BFBE-02D5549C2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97" y="4785291"/>
                <a:ext cx="3756522" cy="523220"/>
              </a:xfrm>
              <a:prstGeom prst="rect">
                <a:avLst/>
              </a:prstGeom>
              <a:blipFill>
                <a:blip r:embed="rId6"/>
                <a:stretch>
                  <a:fillRect l="-340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744A0D-4E58-4F71-8151-EAE162151B3B}"/>
              </a:ext>
            </a:extLst>
          </p:cNvPr>
          <p:cNvCxnSpPr/>
          <p:nvPr/>
        </p:nvCxnSpPr>
        <p:spPr>
          <a:xfrm flipV="1">
            <a:off x="6427519" y="4338977"/>
            <a:ext cx="170822" cy="446314"/>
          </a:xfrm>
          <a:prstGeom prst="straightConnector1">
            <a:avLst/>
          </a:prstGeom>
          <a:ln w="381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DFB913-450B-4344-BAB6-8FCF04A52C77}"/>
              </a:ext>
            </a:extLst>
          </p:cNvPr>
          <p:cNvCxnSpPr>
            <a:cxnSpLocks/>
          </p:cNvCxnSpPr>
          <p:nvPr/>
        </p:nvCxnSpPr>
        <p:spPr>
          <a:xfrm flipH="1" flipV="1">
            <a:off x="7939113" y="4338977"/>
            <a:ext cx="170822" cy="446314"/>
          </a:xfrm>
          <a:prstGeom prst="straightConnector1">
            <a:avLst/>
          </a:prstGeom>
          <a:ln w="38100">
            <a:solidFill>
              <a:srgbClr val="66FF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AC1E0F-56A6-4EBD-BFDA-5241B6770292}"/>
                  </a:ext>
                </a:extLst>
              </p:cNvPr>
              <p:cNvSpPr txBox="1"/>
              <p:nvPr/>
            </p:nvSpPr>
            <p:spPr>
              <a:xfrm>
                <a:off x="8446562" y="5303705"/>
                <a:ext cx="9299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𝑡𝑖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𝑦𝑖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AC1E0F-56A6-4EBD-BFDA-5241B677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62" y="5303705"/>
                <a:ext cx="929986" cy="461665"/>
              </a:xfrm>
              <a:prstGeom prst="rect">
                <a:avLst/>
              </a:prstGeom>
              <a:blipFill>
                <a:blip r:embed="rId7"/>
                <a:stretch>
                  <a:fillRect l="-5921" r="-125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9909660-D628-407E-8188-5EF35969DE62}"/>
              </a:ext>
            </a:extLst>
          </p:cNvPr>
          <p:cNvGrpSpPr/>
          <p:nvPr/>
        </p:nvGrpSpPr>
        <p:grpSpPr>
          <a:xfrm>
            <a:off x="9486901" y="2992582"/>
            <a:ext cx="2566554" cy="2584893"/>
            <a:chOff x="9486901" y="4047497"/>
            <a:chExt cx="2566554" cy="154846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C42FDA1-9D8F-478B-ACD1-659F58A9ED25}"/>
                </a:ext>
              </a:extLst>
            </p:cNvPr>
            <p:cNvCxnSpPr>
              <a:cxnSpLocks/>
            </p:cNvCxnSpPr>
            <p:nvPr/>
          </p:nvCxnSpPr>
          <p:spPr>
            <a:xfrm>
              <a:off x="9549247" y="5554989"/>
              <a:ext cx="1364497" cy="10391"/>
            </a:xfrm>
            <a:prstGeom prst="line">
              <a:avLst/>
            </a:prstGeom>
            <a:ln w="5715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E77801-6CB8-451C-B3C6-5A269F88B9D1}"/>
                </a:ext>
              </a:extLst>
            </p:cNvPr>
            <p:cNvCxnSpPr>
              <a:cxnSpLocks/>
            </p:cNvCxnSpPr>
            <p:nvPr/>
          </p:nvCxnSpPr>
          <p:spPr>
            <a:xfrm>
              <a:off x="10855555" y="4382716"/>
              <a:ext cx="41564" cy="118872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CF72F1-7322-495D-AA3C-CE05E1BD0A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8465" y="4393108"/>
              <a:ext cx="1295917" cy="1172272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94115E-D723-483F-9E93-6A7CFA552F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6901" y="5486409"/>
              <a:ext cx="182880" cy="109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2CDE0C6-F7A7-413B-9A93-43DC22AA1B18}"/>
                    </a:ext>
                  </a:extLst>
                </p:cNvPr>
                <p:cNvSpPr txBox="1"/>
                <p:nvPr/>
              </p:nvSpPr>
              <p:spPr>
                <a:xfrm>
                  <a:off x="10110355" y="4047497"/>
                  <a:ext cx="1943100" cy="2765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𝑡𝑖</m:t>
                        </m:r>
                        <m:r>
                          <a:rPr lang="en-US" sz="2400" b="0" i="1" baseline="-1500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sz="2400" b="0" i="1" baseline="-1500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2CDE0C6-F7A7-413B-9A93-43DC22AA1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0355" y="4047497"/>
                  <a:ext cx="1943100" cy="276558"/>
                </a:xfrm>
                <a:prstGeom prst="rect">
                  <a:avLst/>
                </a:prstGeom>
                <a:blipFill>
                  <a:blip r:embed="rId8"/>
                  <a:stretch>
                    <a:fillRect l="-283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2AF128-6130-47C7-8BAA-B45DA9D58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2427" y="4314137"/>
              <a:ext cx="182880" cy="109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5D72BF-7033-423A-8D43-1AD058B879EA}"/>
                  </a:ext>
                </a:extLst>
              </p:cNvPr>
              <p:cNvSpPr txBox="1"/>
              <p:nvPr/>
            </p:nvSpPr>
            <p:spPr>
              <a:xfrm>
                <a:off x="9652287" y="5941342"/>
                <a:ext cx="1543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sz="2400" b="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=0.1</m:t>
                      </m:r>
                    </m:oMath>
                  </m:oMathPara>
                </a14:m>
                <a:endParaRPr lang="en-US" sz="24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5D72BF-7033-423A-8D43-1AD058B87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287" y="5941342"/>
                <a:ext cx="1543050" cy="461665"/>
              </a:xfrm>
              <a:prstGeom prst="rect">
                <a:avLst/>
              </a:prstGeom>
              <a:blipFill>
                <a:blip r:embed="rId9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51F25A-5544-4EC2-9220-38EA9AAD409B}"/>
                  </a:ext>
                </a:extLst>
              </p:cNvPr>
              <p:cNvSpPr txBox="1"/>
              <p:nvPr/>
            </p:nvSpPr>
            <p:spPr>
              <a:xfrm>
                <a:off x="11293221" y="4320980"/>
                <a:ext cx="4416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51F25A-5544-4EC2-9220-38EA9AAD4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221" y="4320980"/>
                <a:ext cx="441614" cy="461665"/>
              </a:xfrm>
              <a:prstGeom prst="rect">
                <a:avLst/>
              </a:prstGeom>
              <a:blipFill>
                <a:blip r:embed="rId10"/>
                <a:stretch>
                  <a:fillRect l="-4167" r="-263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>
            <a:extLst>
              <a:ext uri="{FF2B5EF4-FFF2-40B4-BE49-F238E27FC236}">
                <a16:creationId xmlns:a16="http://schemas.microsoft.com/office/drawing/2014/main" id="{EE898C92-F83D-41ED-A72B-9607C35C8182}"/>
              </a:ext>
            </a:extLst>
          </p:cNvPr>
          <p:cNvSpPr/>
          <p:nvPr/>
        </p:nvSpPr>
        <p:spPr>
          <a:xfrm>
            <a:off x="10976089" y="3620571"/>
            <a:ext cx="274320" cy="192024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81945A1-0C11-449B-AEE3-A9C40F7FF491}"/>
              </a:ext>
            </a:extLst>
          </p:cNvPr>
          <p:cNvSpPr/>
          <p:nvPr/>
        </p:nvSpPr>
        <p:spPr>
          <a:xfrm rot="5400000">
            <a:off x="10136504" y="5184952"/>
            <a:ext cx="274320" cy="1280160"/>
          </a:xfrm>
          <a:prstGeom prst="rightBrace">
            <a:avLst/>
          </a:prstGeom>
          <a:ln w="15875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A5C831-370B-4BAA-BE53-19A4663AC3DD}"/>
              </a:ext>
            </a:extLst>
          </p:cNvPr>
          <p:cNvSpPr/>
          <p:nvPr/>
        </p:nvSpPr>
        <p:spPr>
          <a:xfrm>
            <a:off x="8499765" y="2881744"/>
            <a:ext cx="3532909" cy="39139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6BE1806-1796-4AA3-A313-3443F57CD189}"/>
              </a:ext>
            </a:extLst>
          </p:cNvPr>
          <p:cNvGrpSpPr/>
          <p:nvPr/>
        </p:nvGrpSpPr>
        <p:grpSpPr>
          <a:xfrm>
            <a:off x="7688026" y="1153380"/>
            <a:ext cx="3606893" cy="3410426"/>
            <a:chOff x="7688026" y="3127663"/>
            <a:chExt cx="3606893" cy="34104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AC1E0F-56A6-4EBD-BFDA-5241B6770292}"/>
                    </a:ext>
                  </a:extLst>
                </p:cNvPr>
                <p:cNvSpPr txBox="1"/>
                <p:nvPr/>
              </p:nvSpPr>
              <p:spPr>
                <a:xfrm>
                  <a:off x="7688026" y="5438787"/>
                  <a:ext cx="92998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𝑡𝑖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AC1E0F-56A6-4EBD-BFDA-5241B6770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8026" y="5438787"/>
                  <a:ext cx="92998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5229" r="-1241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909660-D628-407E-8188-5EF35969DE62}"/>
                </a:ext>
              </a:extLst>
            </p:cNvPr>
            <p:cNvGrpSpPr/>
            <p:nvPr/>
          </p:nvGrpSpPr>
          <p:grpSpPr>
            <a:xfrm>
              <a:off x="8676410" y="3127663"/>
              <a:ext cx="2618509" cy="2663869"/>
              <a:chOff x="9434946" y="4047497"/>
              <a:chExt cx="2618509" cy="159577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C42FDA1-9D8F-478B-ACD1-659F58A9E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9247" y="5554989"/>
                <a:ext cx="1364497" cy="10391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6E77801-6CB8-451C-B3C6-5A269F88B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5555" y="4382716"/>
                <a:ext cx="41564" cy="118872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ACF72F1-7322-495D-AA3C-CE05E1BD0A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8465" y="4393108"/>
                <a:ext cx="1295917" cy="1172272"/>
              </a:xfrm>
              <a:prstGeom prst="line">
                <a:avLst/>
              </a:prstGeom>
              <a:ln w="317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394115E-D723-483F-9E93-6A7CFA552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34946" y="5424167"/>
                <a:ext cx="365760" cy="21910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2CDE0C6-F7A7-413B-9A93-43DC22AA1B18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0355" y="4047497"/>
                    <a:ext cx="1943100" cy="27655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  <m:r>
                            <a:rPr lang="en-US" sz="2400" b="0" i="1" baseline="-1500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𝑦𝑖</m:t>
                          </m:r>
                          <m:r>
                            <a:rPr lang="en-US" sz="2400" b="0" i="1" baseline="-1500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2CDE0C6-F7A7-413B-9A93-43DC22AA1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0355" y="4047497"/>
                    <a:ext cx="1943100" cy="2765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508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32AF128-6130-47C7-8BAA-B45DA9D58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72427" y="4314137"/>
                <a:ext cx="182880" cy="10955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D5D72BF-7033-423A-8D43-1AD058B879EA}"/>
                    </a:ext>
                  </a:extLst>
                </p:cNvPr>
                <p:cNvSpPr txBox="1"/>
                <p:nvPr/>
              </p:nvSpPr>
              <p:spPr>
                <a:xfrm>
                  <a:off x="8893751" y="6076424"/>
                  <a:ext cx="154305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r>
                          <a:rPr lang="en-US" sz="24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=0.1</m:t>
                        </m:r>
                      </m:oMath>
                    </m:oMathPara>
                  </a14:m>
                  <a:endParaRPr lang="en-US" sz="2400" dirty="0">
                    <a:solidFill>
                      <a:srgbClr val="66FF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D5D72BF-7033-423A-8D43-1AD058B87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751" y="6076424"/>
                  <a:ext cx="154305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51F25A-5544-4EC2-9220-38EA9AAD409B}"/>
                    </a:ext>
                  </a:extLst>
                </p:cNvPr>
                <p:cNvSpPr txBox="1"/>
                <p:nvPr/>
              </p:nvSpPr>
              <p:spPr>
                <a:xfrm>
                  <a:off x="10534685" y="4456062"/>
                  <a:ext cx="4416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51F25A-5544-4EC2-9220-38EA9AAD4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4685" y="4456062"/>
                  <a:ext cx="441614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740" r="-2465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EE898C92-F83D-41ED-A72B-9607C35C8182}"/>
                </a:ext>
              </a:extLst>
            </p:cNvPr>
            <p:cNvSpPr/>
            <p:nvPr/>
          </p:nvSpPr>
          <p:spPr>
            <a:xfrm>
              <a:off x="10217553" y="3755653"/>
              <a:ext cx="274320" cy="1920240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081945A1-0C11-449B-AEE3-A9C40F7FF491}"/>
                </a:ext>
              </a:extLst>
            </p:cNvPr>
            <p:cNvSpPr/>
            <p:nvPr/>
          </p:nvSpPr>
          <p:spPr>
            <a:xfrm rot="5400000">
              <a:off x="9377968" y="5320034"/>
              <a:ext cx="274320" cy="1280160"/>
            </a:xfrm>
            <a:prstGeom prst="rightBrace">
              <a:avLst/>
            </a:prstGeom>
            <a:ln w="15875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E289D1C-47F3-4589-AB7A-C63F642BC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65" y="3529131"/>
            <a:ext cx="5676900" cy="4143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2E999-139A-4CDA-9126-3B151CDF59BD}"/>
                  </a:ext>
                </a:extLst>
              </p:cNvPr>
              <p:cNvSpPr txBox="1"/>
              <p:nvPr/>
            </p:nvSpPr>
            <p:spPr>
              <a:xfrm>
                <a:off x="4607785" y="1110274"/>
                <a:ext cx="3936996" cy="1631216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Part of tangent line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𝑡𝑖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  <a:p>
                <a:r>
                  <a:rPr lang="en-US" sz="1400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Thus slope is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𝑡𝑖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endParaRPr lang="en-US" sz="1400" dirty="0">
                  <a:solidFill>
                    <a:srgbClr val="FFFF00"/>
                  </a:solidFill>
                </a:endParaRP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Its length is determined by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400" b="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2E999-139A-4CDA-9126-3B151CDF5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85" y="1110274"/>
                <a:ext cx="3936996" cy="1631216"/>
              </a:xfrm>
              <a:prstGeom prst="rect">
                <a:avLst/>
              </a:prstGeom>
              <a:blipFill>
                <a:blip r:embed="rId7"/>
                <a:stretch>
                  <a:fillRect l="-2315" t="-2593" b="-7037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9FFF2D-17C5-407A-A41F-60B813C71227}"/>
                  </a:ext>
                </a:extLst>
              </p:cNvPr>
              <p:cNvSpPr txBox="1"/>
              <p:nvPr/>
            </p:nvSpPr>
            <p:spPr>
              <a:xfrm>
                <a:off x="4607785" y="118004"/>
                <a:ext cx="69469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150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=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𝑦𝑖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+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3200" b="0" i="1" baseline="-25000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  <m:r>
                                <a:rPr lang="en-US" sz="3200" b="0" i="1" baseline="-25000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sz="32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𝑦𝑖</m:t>
                              </m:r>
                            </m:e>
                          </m:d>
                        </m:e>
                      </m:d>
                      <m:r>
                        <a:rPr lang="en-US" sz="320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en-US" sz="3200" b="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sz="3200" i="1" dirty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9FFF2D-17C5-407A-A41F-60B813C71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85" y="118004"/>
                <a:ext cx="69469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9FECC8-FA30-446E-8757-CF53E0279A80}"/>
              </a:ext>
            </a:extLst>
          </p:cNvPr>
          <p:cNvCxnSpPr>
            <a:cxnSpLocks/>
          </p:cNvCxnSpPr>
          <p:nvPr/>
        </p:nvCxnSpPr>
        <p:spPr>
          <a:xfrm>
            <a:off x="8544781" y="1953475"/>
            <a:ext cx="748850" cy="528304"/>
          </a:xfrm>
          <a:prstGeom prst="straightConnector1">
            <a:avLst/>
          </a:prstGeom>
          <a:ln w="381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1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3258C-2A57-4841-B6CA-539D9D9F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" y="-1"/>
            <a:ext cx="1186198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7EBDD-CA25-493D-B438-3ADA7203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189875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0CF886-21A1-4B29-B21D-CF739A7629DC}"/>
                  </a:ext>
                </a:extLst>
              </p:cNvPr>
              <p:cNvSpPr txBox="1"/>
              <p:nvPr/>
            </p:nvSpPr>
            <p:spPr>
              <a:xfrm>
                <a:off x="816429" y="555171"/>
                <a:ext cx="9187542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the initial value problem, y’ = t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y, y(5) = 3,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use Euler’s method to estimate y(5.2) using  t =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 </m:t>
                    </m:r>
                  </m:oMath>
                </a14:m>
                <a:r>
                  <a:rPr lang="en-US" sz="2800" dirty="0"/>
                  <a:t>0.1</a:t>
                </a:r>
              </a:p>
              <a:p>
                <a:endParaRPr lang="en-US" sz="28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0CF886-21A1-4B29-B21D-CF739A762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555171"/>
                <a:ext cx="9187542" cy="2185214"/>
              </a:xfrm>
              <a:prstGeom prst="rect">
                <a:avLst/>
              </a:prstGeom>
              <a:blipFill>
                <a:blip r:embed="rId2"/>
                <a:stretch>
                  <a:fillRect l="-1393" t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59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0969F-1641-4261-BDFA-A2B059DC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46" y="423182"/>
            <a:ext cx="1004647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7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0969F-1641-4261-BDFA-A2B059DC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46" y="423182"/>
            <a:ext cx="10046472" cy="64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C8275E-CB74-4871-BA84-97B0B439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2784"/>
            <a:ext cx="11887200" cy="52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3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57F647-A531-4F1F-8F26-7BF69C9E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1" y="295951"/>
            <a:ext cx="11064240" cy="6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2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9"/>
          <a:stretch/>
        </p:blipFill>
        <p:spPr>
          <a:xfrm>
            <a:off x="844714" y="0"/>
            <a:ext cx="10197773" cy="7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57F647-A531-4F1F-8F26-7BF69C9E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1" y="230635"/>
            <a:ext cx="11064240" cy="670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67CA63-94AD-4A70-984B-7A11754D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003520"/>
            <a:ext cx="3562350" cy="574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9BC42-5F66-4456-B011-902861283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68" y="1003520"/>
            <a:ext cx="2828925" cy="367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60D2E-31E8-406D-8D35-ADDBAA0D8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668" y="4848155"/>
            <a:ext cx="6315075" cy="1609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33FA9F-6CCA-43C4-A4A8-7F99B45B2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985" y="6625865"/>
            <a:ext cx="31707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44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29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14" y="0"/>
            <a:ext cx="1019777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09"/>
          <a:stretch/>
        </p:blipFill>
        <p:spPr>
          <a:xfrm>
            <a:off x="762003" y="-95765"/>
            <a:ext cx="8739672" cy="3200400"/>
          </a:xfrm>
          <a:prstGeom prst="parallelogram">
            <a:avLst>
              <a:gd name="adj" fmla="val 65889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03A65-21FA-4727-B39E-74EF8EDCA613}"/>
              </a:ext>
            </a:extLst>
          </p:cNvPr>
          <p:cNvSpPr txBox="1"/>
          <p:nvPr/>
        </p:nvSpPr>
        <p:spPr>
          <a:xfrm>
            <a:off x="256309" y="3105851"/>
            <a:ext cx="113745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Look for patterns.  For example:</a:t>
            </a:r>
          </a:p>
          <a:p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Powers: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2k+1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 you want only odd powers of 2,  (-1)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if alternating, 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etc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Factorials:    k!    or    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9*7*5*3*1   implies  (2k-1)(2k-3)…(1) or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a shifted version such as (2k+5)(2k+3)(2k+1)(2k-1)(2k-3)…(1)  or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33*28*23*18*13*8*3 implies</a:t>
            </a:r>
          </a:p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 a shifted version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F2525-9761-479B-9492-8B63B11BA96B}"/>
              </a:ext>
            </a:extLst>
          </p:cNvPr>
          <p:cNvSpPr txBox="1"/>
          <p:nvPr/>
        </p:nvSpPr>
        <p:spPr>
          <a:xfrm>
            <a:off x="256309" y="159558"/>
            <a:ext cx="109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2.8</a:t>
            </a:r>
          </a:p>
        </p:txBody>
      </p:sp>
    </p:spTree>
    <p:extLst>
      <p:ext uri="{BB962C8B-B14F-4D97-AF65-F5344CB8AC3E}">
        <p14:creationId xmlns:p14="http://schemas.microsoft.com/office/powerpoint/2010/main" val="97067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E03A65-21FA-4727-B39E-74EF8EDCA613}"/>
                  </a:ext>
                </a:extLst>
              </p:cNvPr>
              <p:cNvSpPr txBox="1"/>
              <p:nvPr/>
            </p:nvSpPr>
            <p:spPr>
              <a:xfrm>
                <a:off x="140695" y="257548"/>
                <a:ext cx="11374582" cy="701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Look for patterns.  For example:</a:t>
                </a:r>
              </a:p>
              <a:p>
                <a:endParaRPr lang="en-US" sz="1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Powers:  2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k  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or  2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2k+1 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if you want only odd powers of 2,  (-1)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k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if alternating,  </a:t>
                </a:r>
                <a:r>
                  <a:rPr lang="en-US" sz="28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etc</a:t>
                </a:r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Factorials:    k!    or</a:t>
                </a: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Products:  </a:t>
                </a: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For product of odd numbers: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…(2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For example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 </a:t>
                </a:r>
              </a:p>
              <a:p>
                <a:pPr algn="ctr"/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= (1)(3)(5)(7)(9)</a:t>
                </a: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For product where difference between terms is 5 with 7 terms and sequence starts at 3:</a:t>
                </a:r>
              </a:p>
              <a:p>
                <a:pPr algn="ctr"/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33*28*23*18*13*8*3 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E03A65-21FA-4727-B39E-74EF8EDC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5" y="257548"/>
                <a:ext cx="11374582" cy="7010124"/>
              </a:xfrm>
              <a:prstGeom prst="rect">
                <a:avLst/>
              </a:prstGeom>
              <a:blipFill>
                <a:blip r:embed="rId2"/>
                <a:stretch>
                  <a:fillRect l="-1072" t="-783" r="-589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04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226104" y="492513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BDA00-1C75-4330-AA9E-D57D7258CAEB}"/>
              </a:ext>
            </a:extLst>
          </p:cNvPr>
          <p:cNvSpPr txBox="1"/>
          <p:nvPr/>
        </p:nvSpPr>
        <p:spPr>
          <a:xfrm>
            <a:off x="9947867" y="3200400"/>
            <a:ext cx="1446964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Sequence of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16EA4-7BA8-42A3-95FE-263D89B3E20F}"/>
              </a:ext>
            </a:extLst>
          </p:cNvPr>
          <p:cNvSpPr txBox="1"/>
          <p:nvPr/>
        </p:nvSpPr>
        <p:spPr>
          <a:xfrm>
            <a:off x="2387425" y="4001677"/>
            <a:ext cx="1898825" cy="19389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function consisting of pasting together tangent lines</a:t>
            </a:r>
          </a:p>
        </p:txBody>
      </p:sp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E4144-8C65-4DBA-93B9-D8B9CACCF17E}"/>
              </a:ext>
            </a:extLst>
          </p:cNvPr>
          <p:cNvSpPr/>
          <p:nvPr/>
        </p:nvSpPr>
        <p:spPr>
          <a:xfrm>
            <a:off x="152400" y="53340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CMBX10"/>
              </a:rPr>
              <a:t>Section 2.7 Euler’s method: </a:t>
            </a:r>
            <a:r>
              <a:rPr lang="en-US" sz="7200" dirty="0">
                <a:latin typeface="CMR10"/>
              </a:rPr>
              <a:t>Using tangent lines to</a:t>
            </a:r>
          </a:p>
          <a:p>
            <a:r>
              <a:rPr lang="en-US" sz="7200" dirty="0">
                <a:latin typeface="CMR10"/>
              </a:rPr>
              <a:t>approximate a </a:t>
            </a:r>
          </a:p>
          <a:p>
            <a:r>
              <a:rPr lang="en-US" sz="7200" dirty="0">
                <a:latin typeface="CMR10"/>
              </a:rPr>
              <a:t>function.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C4027-2FDF-4C22-83AD-AE0C6D44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56"/>
          <a:stretch/>
        </p:blipFill>
        <p:spPr>
          <a:xfrm>
            <a:off x="7467600" y="2895600"/>
            <a:ext cx="4367648" cy="4767943"/>
          </a:xfrm>
          <a:prstGeom prst="rect">
            <a:avLst/>
          </a:prstGeom>
          <a:ln w="1905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FCEF6-39D1-48CC-A295-514C2BFF575F}"/>
              </a:ext>
            </a:extLst>
          </p:cNvPr>
          <p:cNvSpPr/>
          <p:nvPr/>
        </p:nvSpPr>
        <p:spPr>
          <a:xfrm>
            <a:off x="1219200" y="7010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http://slopefield.nathangrigg.net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32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5182C-CF59-4E5B-A947-F67BCE8E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80987"/>
            <a:ext cx="7258050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5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FC98F-F47A-4FA6-A725-3A1AB645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0"/>
            <a:ext cx="5676900" cy="414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AF2AB-4114-4F1A-8C33-CF7AF75C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142230" cy="414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20D29-ED4E-4264-AD4A-A512F7E0C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346" y="4034386"/>
            <a:ext cx="4783853" cy="37692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32702-4541-465F-B07D-20086BD2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4386"/>
            <a:ext cx="4680600" cy="376924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1610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5405</TotalTime>
  <Words>440</Words>
  <Application>Microsoft Office PowerPoint</Application>
  <PresentationFormat>Custom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CMBX10</vt:lpstr>
      <vt:lpstr>CMR10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69</cp:revision>
  <dcterms:created xsi:type="dcterms:W3CDTF">2020-09-07T00:11:40Z</dcterms:created>
  <dcterms:modified xsi:type="dcterms:W3CDTF">2022-02-11T02:22:12Z</dcterms:modified>
</cp:coreProperties>
</file>