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578" r:id="rId2"/>
    <p:sldId id="524" r:id="rId3"/>
    <p:sldId id="527" r:id="rId4"/>
    <p:sldId id="569" r:id="rId5"/>
    <p:sldId id="362" r:id="rId6"/>
    <p:sldId id="395" r:id="rId7"/>
    <p:sldId id="363" r:id="rId8"/>
    <p:sldId id="364" r:id="rId9"/>
    <p:sldId id="526" r:id="rId10"/>
    <p:sldId id="366" r:id="rId11"/>
    <p:sldId id="385" r:id="rId12"/>
    <p:sldId id="572" r:id="rId13"/>
    <p:sldId id="390" r:id="rId14"/>
    <p:sldId id="579" r:id="rId15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66" d="100"/>
          <a:sy n="66" d="100"/>
        </p:scale>
        <p:origin x="5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5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6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2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5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lopefield.nathangrigg.ne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th.uiowa.edu/sites/math.uiowa.edu/files/print_pdf/Engineering%20Program%20C%20Template%202016%20.pdf" TargetMode="External"/><Relationship Id="rId5" Type="http://schemas.openxmlformats.org/officeDocument/2006/relationships/hyperlink" Target="https://math.uiowa.edu/undergraduate-program/majors-minor/minor-requirements" TargetMode="External"/><Relationship Id="rId4" Type="http://schemas.openxmlformats.org/officeDocument/2006/relationships/hyperlink" Target="https://myui.uiowa.edu/my-ui/courses/details.page?ci=149642&amp;id=95421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B52364-82A5-760F-4CC3-4BABA2B67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744"/>
            <a:ext cx="11887200" cy="41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7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D96B0A-E8D1-4CFB-985C-FC070F39C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724"/>
          <a:stretch/>
        </p:blipFill>
        <p:spPr>
          <a:xfrm>
            <a:off x="1562099" y="1967344"/>
            <a:ext cx="11887200" cy="914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3C8AB02-F5A4-41BC-AFA7-86C84FC5FB98}"/>
              </a:ext>
            </a:extLst>
          </p:cNvPr>
          <p:cNvGrpSpPr/>
          <p:nvPr/>
        </p:nvGrpSpPr>
        <p:grpSpPr>
          <a:xfrm>
            <a:off x="190499" y="214744"/>
            <a:ext cx="6572250" cy="676275"/>
            <a:chOff x="0" y="238125"/>
            <a:chExt cx="6572250" cy="6762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112253-FE35-4021-A956-47DC0D0CE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8125"/>
              <a:ext cx="4391025" cy="67627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C62C93-6C1D-458A-9E67-9F00E0FCE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247650"/>
              <a:ext cx="2000250" cy="66675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942A1C4-B493-4289-8121-623FC87E8A7A}"/>
              </a:ext>
            </a:extLst>
          </p:cNvPr>
          <p:cNvSpPr/>
          <p:nvPr/>
        </p:nvSpPr>
        <p:spPr>
          <a:xfrm>
            <a:off x="342899" y="976744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Estimate y(0.3) using </a:t>
            </a:r>
            <a:r>
              <a:rPr lang="en-US" sz="3600" dirty="0">
                <a:solidFill>
                  <a:srgbClr val="66FFFF"/>
                </a:solidFill>
              </a:rPr>
              <a:t>h = Step size  = </a:t>
            </a:r>
            <a:r>
              <a:rPr lang="en-US" sz="3600" dirty="0">
                <a:solidFill>
                  <a:srgbClr val="66FFFF"/>
                </a:solidFill>
                <a:latin typeface="Symbol" panose="05050102010706020507" pitchFamily="18" charset="2"/>
              </a:rPr>
              <a:t>D</a:t>
            </a:r>
            <a:r>
              <a:rPr lang="en-US" sz="3600" dirty="0">
                <a:solidFill>
                  <a:srgbClr val="66FFFF"/>
                </a:solidFill>
              </a:rPr>
              <a:t>t = 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C1FAB4-5167-435C-B107-EDED4E9300F1}"/>
                  </a:ext>
                </a:extLst>
              </p:cNvPr>
              <p:cNvSpPr txBox="1"/>
              <p:nvPr/>
            </p:nvSpPr>
            <p:spPr>
              <a:xfrm>
                <a:off x="353290" y="2953982"/>
                <a:ext cx="8485528" cy="410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Thus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 = (0, 0)  </m:t>
                    </m:r>
                  </m:oMath>
                </a14:m>
                <a:r>
                  <a:rPr lang="en-US" sz="2800" dirty="0">
                    <a:sym typeface="Wingdings" panose="05000000000000000000" pitchFamily="2" charset="2"/>
                  </a:rPr>
                  <a:t> the initial value, then</a:t>
                </a:r>
              </a:p>
              <a:p>
                <a:endParaRPr lang="en-US" sz="2800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2800" i="1" baseline="-2500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= 0.1</m:t>
                    </m:r>
                  </m:oMath>
                </a14:m>
                <a:r>
                  <a:rPr lang="en-US" sz="2800" dirty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i="1" baseline="-2500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=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i="1" baseline="-2500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𝑡</m:t>
                            </m:r>
                            <m:r>
                              <a:rPr lang="en-US" sz="2800" i="1" baseline="-25000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</m:t>
                            </m:r>
                            <m:r>
                              <a:rPr lang="en-US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a:rPr lang="en-US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  <m:r>
                              <a:rPr lang="en-US" sz="2800" i="1" baseline="-25000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sz="2800" b="0" i="1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0.</m:t>
                        </m:r>
                        <m:r>
                          <a:rPr lang="en-US" sz="2800" i="1" dirty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e>
                    </m:d>
                  </m:oMath>
                </a14:m>
                <a:endParaRPr lang="en-US" sz="2800" b="0" i="1" dirty="0">
                  <a:solidFill>
                    <a:srgbClr val="66FFFF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sz="2800" i="1" dirty="0">
                  <a:solidFill>
                    <a:srgbClr val="66FFFF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sz="2800" i="1" dirty="0">
                  <a:solidFill>
                    <a:srgbClr val="66FFFF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sz="2800" i="1" dirty="0">
                  <a:solidFill>
                    <a:srgbClr val="66FFFF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sz="2800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2800" b="0" i="1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= 0.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r>
                  <a:rPr lang="en-US" sz="2800" dirty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b="0" i="1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= 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b="0" i="1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+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b="0" i="1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𝑡</m:t>
                            </m:r>
                            <m:r>
                              <a:rPr lang="en-US" sz="2800" b="0" i="1" baseline="-25000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  <m:r>
                              <a:rPr lang="en-US" sz="2800" b="0" i="1" baseline="-25000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800" i="1" baseline="-2500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800" i="1" dirty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(0. 1)  </m:t>
                    </m:r>
                  </m:oMath>
                </a14:m>
                <a:endParaRPr lang="en-US" sz="2800" dirty="0">
                  <a:sym typeface="Wingdings" panose="05000000000000000000" pitchFamily="2" charset="2"/>
                </a:endParaRPr>
              </a:p>
              <a:p>
                <a:endParaRPr lang="en-US" sz="900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2800" b="0" i="1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= 0.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</m:oMath>
                </a14:m>
                <a:r>
                  <a:rPr lang="en-US" sz="2800" dirty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b="0" i="1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= 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b="0" i="1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+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b="0" i="1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𝑡</m:t>
                            </m:r>
                            <m:r>
                              <a:rPr lang="en-US" sz="2800" b="0" i="1" baseline="-25000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  <m:r>
                              <a:rPr lang="en-US" sz="2800" b="0" i="1" baseline="-25000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sz="2800" i="1" baseline="-2500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800" i="1" dirty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(0. 1)  </m:t>
                    </m:r>
                    <m:r>
                      <a:rPr lang="en-US" sz="2800" i="1" dirty="0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C1FAB4-5167-435C-B107-EDED4E930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0" y="2953982"/>
                <a:ext cx="8485528" cy="4108817"/>
              </a:xfrm>
              <a:prstGeom prst="rect">
                <a:avLst/>
              </a:prstGeom>
              <a:blipFill>
                <a:blip r:embed="rId5"/>
                <a:stretch>
                  <a:fillRect l="-1509" t="-1929" b="-3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01CCAF-AC5E-4238-BFBE-02D5549C2228}"/>
                  </a:ext>
                </a:extLst>
              </p:cNvPr>
              <p:cNvSpPr txBox="1"/>
              <p:nvPr/>
            </p:nvSpPr>
            <p:spPr>
              <a:xfrm>
                <a:off x="5082297" y="4785291"/>
                <a:ext cx="3756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FF00"/>
                    </a:solidFill>
                  </a:rPr>
                  <a:t>Slope at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2800" i="1" baseline="-25000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i="1" baseline="-25000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r>
                      <a:rPr lang="en-US" sz="2800" i="1" dirty="0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66FFFF"/>
                    </a:solidFill>
                  </a:rPr>
                  <a:t>          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01CCAF-AC5E-4238-BFBE-02D5549C2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297" y="4785291"/>
                <a:ext cx="3756522" cy="523220"/>
              </a:xfrm>
              <a:prstGeom prst="rect">
                <a:avLst/>
              </a:prstGeom>
              <a:blipFill>
                <a:blip r:embed="rId6"/>
                <a:stretch>
                  <a:fillRect l="-3409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744A0D-4E58-4F71-8151-EAE162151B3B}"/>
              </a:ext>
            </a:extLst>
          </p:cNvPr>
          <p:cNvCxnSpPr/>
          <p:nvPr/>
        </p:nvCxnSpPr>
        <p:spPr>
          <a:xfrm flipV="1">
            <a:off x="6427519" y="4338977"/>
            <a:ext cx="170822" cy="446314"/>
          </a:xfrm>
          <a:prstGeom prst="straightConnector1">
            <a:avLst/>
          </a:prstGeom>
          <a:ln w="38100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DFB913-450B-4344-BAB6-8FCF04A52C77}"/>
              </a:ext>
            </a:extLst>
          </p:cNvPr>
          <p:cNvCxnSpPr>
            <a:cxnSpLocks/>
          </p:cNvCxnSpPr>
          <p:nvPr/>
        </p:nvCxnSpPr>
        <p:spPr>
          <a:xfrm flipH="1" flipV="1">
            <a:off x="7939113" y="4338977"/>
            <a:ext cx="170822" cy="446314"/>
          </a:xfrm>
          <a:prstGeom prst="straightConnector1">
            <a:avLst/>
          </a:prstGeom>
          <a:ln w="38100">
            <a:solidFill>
              <a:srgbClr val="66FF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AC1E0F-56A6-4EBD-BFDA-5241B6770292}"/>
                  </a:ext>
                </a:extLst>
              </p:cNvPr>
              <p:cNvSpPr txBox="1"/>
              <p:nvPr/>
            </p:nvSpPr>
            <p:spPr>
              <a:xfrm>
                <a:off x="8446562" y="5303705"/>
                <a:ext cx="9299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𝑦𝑖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AC1E0F-56A6-4EBD-BFDA-5241B6770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562" y="5303705"/>
                <a:ext cx="929986" cy="461665"/>
              </a:xfrm>
              <a:prstGeom prst="rect">
                <a:avLst/>
              </a:prstGeom>
              <a:blipFill>
                <a:blip r:embed="rId7"/>
                <a:stretch>
                  <a:fillRect l="-5921" r="-125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99909660-D628-407E-8188-5EF35969DE62}"/>
              </a:ext>
            </a:extLst>
          </p:cNvPr>
          <p:cNvGrpSpPr/>
          <p:nvPr/>
        </p:nvGrpSpPr>
        <p:grpSpPr>
          <a:xfrm>
            <a:off x="9486901" y="2992582"/>
            <a:ext cx="2566554" cy="2584893"/>
            <a:chOff x="9486901" y="4047497"/>
            <a:chExt cx="2566554" cy="154846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C42FDA1-9D8F-478B-ACD1-659F58A9ED25}"/>
                </a:ext>
              </a:extLst>
            </p:cNvPr>
            <p:cNvCxnSpPr>
              <a:cxnSpLocks/>
            </p:cNvCxnSpPr>
            <p:nvPr/>
          </p:nvCxnSpPr>
          <p:spPr>
            <a:xfrm>
              <a:off x="9549247" y="5554989"/>
              <a:ext cx="1364497" cy="10391"/>
            </a:xfrm>
            <a:prstGeom prst="line">
              <a:avLst/>
            </a:prstGeom>
            <a:ln w="5715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6E77801-6CB8-451C-B3C6-5A269F88B9D1}"/>
                </a:ext>
              </a:extLst>
            </p:cNvPr>
            <p:cNvCxnSpPr>
              <a:cxnSpLocks/>
            </p:cNvCxnSpPr>
            <p:nvPr/>
          </p:nvCxnSpPr>
          <p:spPr>
            <a:xfrm>
              <a:off x="10855555" y="4382716"/>
              <a:ext cx="41564" cy="118872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CF72F1-7322-495D-AA3C-CE05E1BD0A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28465" y="4393108"/>
              <a:ext cx="1295917" cy="1172272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94115E-D723-483F-9E93-6A7CFA552F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86901" y="5486409"/>
              <a:ext cx="182880" cy="109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2CDE0C6-F7A7-413B-9A93-43DC22AA1B18}"/>
                    </a:ext>
                  </a:extLst>
                </p:cNvPr>
                <p:cNvSpPr txBox="1"/>
                <p:nvPr/>
              </p:nvSpPr>
              <p:spPr>
                <a:xfrm>
                  <a:off x="10110355" y="4047497"/>
                  <a:ext cx="1943100" cy="2765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baseline="-15000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𝑦𝑖</m:t>
                        </m:r>
                        <m:r>
                          <a:rPr lang="en-US" sz="2400" i="1" baseline="-15000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2CDE0C6-F7A7-413B-9A93-43DC22AA1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0355" y="4047497"/>
                  <a:ext cx="1943100" cy="276558"/>
                </a:xfrm>
                <a:prstGeom prst="rect">
                  <a:avLst/>
                </a:prstGeom>
                <a:blipFill>
                  <a:blip r:embed="rId8"/>
                  <a:stretch>
                    <a:fillRect l="-283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32AF128-6130-47C7-8BAA-B45DA9D58F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72427" y="4314137"/>
              <a:ext cx="182880" cy="109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D5D72BF-7033-423A-8D43-1AD058B879EA}"/>
                  </a:ext>
                </a:extLst>
              </p:cNvPr>
              <p:cNvSpPr txBox="1"/>
              <p:nvPr/>
            </p:nvSpPr>
            <p:spPr>
              <a:xfrm>
                <a:off x="9652287" y="5941342"/>
                <a:ext cx="15430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∆</m:t>
                      </m:r>
                      <m:r>
                        <a:rPr lang="en-US" sz="2400" b="0" i="1" dirty="0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𝑡</m:t>
                      </m:r>
                      <m:r>
                        <a:rPr lang="en-US" sz="2400" b="0" i="1" dirty="0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=0.1</m:t>
                      </m:r>
                    </m:oMath>
                  </m:oMathPara>
                </a14:m>
                <a:endParaRPr lang="en-US" sz="2400" dirty="0">
                  <a:solidFill>
                    <a:srgbClr val="66FFFF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D5D72BF-7033-423A-8D43-1AD058B87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287" y="5941342"/>
                <a:ext cx="1543050" cy="461665"/>
              </a:xfrm>
              <a:prstGeom prst="rect">
                <a:avLst/>
              </a:prstGeom>
              <a:blipFill>
                <a:blip r:embed="rId9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C51F25A-5544-4EC2-9220-38EA9AAD409B}"/>
                  </a:ext>
                </a:extLst>
              </p:cNvPr>
              <p:cNvSpPr txBox="1"/>
              <p:nvPr/>
            </p:nvSpPr>
            <p:spPr>
              <a:xfrm>
                <a:off x="11293221" y="4320980"/>
                <a:ext cx="4416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∆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C51F25A-5544-4EC2-9220-38EA9AAD4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221" y="4320980"/>
                <a:ext cx="441614" cy="461665"/>
              </a:xfrm>
              <a:prstGeom prst="rect">
                <a:avLst/>
              </a:prstGeom>
              <a:blipFill>
                <a:blip r:embed="rId10"/>
                <a:stretch>
                  <a:fillRect l="-4167" r="-263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>
            <a:extLst>
              <a:ext uri="{FF2B5EF4-FFF2-40B4-BE49-F238E27FC236}">
                <a16:creationId xmlns:a16="http://schemas.microsoft.com/office/drawing/2014/main" id="{EE898C92-F83D-41ED-A72B-9607C35C8182}"/>
              </a:ext>
            </a:extLst>
          </p:cNvPr>
          <p:cNvSpPr/>
          <p:nvPr/>
        </p:nvSpPr>
        <p:spPr>
          <a:xfrm>
            <a:off x="10976089" y="3620571"/>
            <a:ext cx="274320" cy="1920240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081945A1-0C11-449B-AEE3-A9C40F7FF491}"/>
              </a:ext>
            </a:extLst>
          </p:cNvPr>
          <p:cNvSpPr/>
          <p:nvPr/>
        </p:nvSpPr>
        <p:spPr>
          <a:xfrm rot="5400000">
            <a:off x="10136504" y="5184952"/>
            <a:ext cx="274320" cy="1280160"/>
          </a:xfrm>
          <a:prstGeom prst="rightBrace">
            <a:avLst/>
          </a:prstGeom>
          <a:ln w="15875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A5C831-370B-4BAA-BE53-19A4663AC3DD}"/>
              </a:ext>
            </a:extLst>
          </p:cNvPr>
          <p:cNvSpPr/>
          <p:nvPr/>
        </p:nvSpPr>
        <p:spPr>
          <a:xfrm>
            <a:off x="8499765" y="2881744"/>
            <a:ext cx="3532909" cy="39139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8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6751256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4391025" cy="67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343275"/>
            <a:ext cx="2000250" cy="66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C6975-B3C7-4776-81CD-23C344FD8A8D}"/>
              </a:ext>
            </a:extLst>
          </p:cNvPr>
          <p:cNvSpPr txBox="1"/>
          <p:nvPr/>
        </p:nvSpPr>
        <p:spPr>
          <a:xfrm>
            <a:off x="7772400" y="1600200"/>
            <a:ext cx="3810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 = Step size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= </a:t>
            </a:r>
            <a:r>
              <a:rPr lang="en-US" sz="4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4000" dirty="0">
                <a:solidFill>
                  <a:schemeClr val="bg1"/>
                </a:solidFill>
              </a:rPr>
              <a:t>t = 0.1</a:t>
            </a:r>
          </a:p>
        </p:txBody>
      </p:sp>
    </p:spTree>
    <p:extLst>
      <p:ext uri="{BB962C8B-B14F-4D97-AF65-F5344CB8AC3E}">
        <p14:creationId xmlns:p14="http://schemas.microsoft.com/office/powerpoint/2010/main" val="133631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0CF886-21A1-4B29-B21D-CF739A7629DC}"/>
                  </a:ext>
                </a:extLst>
              </p:cNvPr>
              <p:cNvSpPr txBox="1"/>
              <p:nvPr/>
            </p:nvSpPr>
            <p:spPr>
              <a:xfrm>
                <a:off x="816429" y="555171"/>
                <a:ext cx="9187542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For the initial value problem, y’ = t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y, y(5) = 3,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use Euler’s method to estimate y(5.2) using  t =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 </m:t>
                    </m:r>
                  </m:oMath>
                </a14:m>
                <a:r>
                  <a:rPr lang="en-US" sz="2800" dirty="0"/>
                  <a:t>0.1</a:t>
                </a:r>
              </a:p>
              <a:p>
                <a:endParaRPr lang="en-US" sz="28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0CF886-21A1-4B29-B21D-CF739A762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9" y="555171"/>
                <a:ext cx="9187542" cy="2185214"/>
              </a:xfrm>
              <a:prstGeom prst="rect">
                <a:avLst/>
              </a:prstGeom>
              <a:blipFill>
                <a:blip r:embed="rId2"/>
                <a:stretch>
                  <a:fillRect l="-1393" t="-2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59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3" y="0"/>
            <a:ext cx="6751256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4391025" cy="67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343275"/>
            <a:ext cx="2000250" cy="66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C6975-B3C7-4776-81CD-23C344FD8A8D}"/>
              </a:ext>
            </a:extLst>
          </p:cNvPr>
          <p:cNvSpPr txBox="1"/>
          <p:nvPr/>
        </p:nvSpPr>
        <p:spPr>
          <a:xfrm>
            <a:off x="6226104" y="492513"/>
            <a:ext cx="3810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 = Step size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= </a:t>
            </a:r>
            <a:r>
              <a:rPr lang="en-US" sz="4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4000" dirty="0">
                <a:solidFill>
                  <a:schemeClr val="bg1"/>
                </a:solidFill>
              </a:rPr>
              <a:t>t = 0.1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086A08-B1B2-411A-877E-9D95CD4BF8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90" t="16445" r="6277" b="18634"/>
          <a:stretch/>
        </p:blipFill>
        <p:spPr>
          <a:xfrm>
            <a:off x="7208456" y="2923639"/>
            <a:ext cx="4936274" cy="47429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018B79-6B58-44F8-9E2D-BBA8CFF95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017" y="3200400"/>
            <a:ext cx="990600" cy="68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ABDA00-1C75-4330-AA9E-D57D7258CAEB}"/>
              </a:ext>
            </a:extLst>
          </p:cNvPr>
          <p:cNvSpPr txBox="1"/>
          <p:nvPr/>
        </p:nvSpPr>
        <p:spPr>
          <a:xfrm>
            <a:off x="9947867" y="3200400"/>
            <a:ext cx="1446964" cy="120032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Sequence of functions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16EA4-7BA8-42A3-95FE-263D89B3E20F}"/>
              </a:ext>
            </a:extLst>
          </p:cNvPr>
          <p:cNvSpPr txBox="1"/>
          <p:nvPr/>
        </p:nvSpPr>
        <p:spPr>
          <a:xfrm>
            <a:off x="2387425" y="4001677"/>
            <a:ext cx="1898825" cy="193899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One function consisting of pasting together tangent lines</a:t>
            </a:r>
          </a:p>
        </p:txBody>
      </p:sp>
    </p:spTree>
    <p:extLst>
      <p:ext uri="{BB962C8B-B14F-4D97-AF65-F5344CB8AC3E}">
        <p14:creationId xmlns:p14="http://schemas.microsoft.com/office/powerpoint/2010/main" val="217994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29" y="584200"/>
            <a:ext cx="5736362" cy="660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61" y="2850280"/>
            <a:ext cx="3730936" cy="574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163" y="3424892"/>
            <a:ext cx="1699558" cy="5665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5445B26-A682-42C4-B41E-2CB88169B107}"/>
              </a:ext>
            </a:extLst>
          </p:cNvPr>
          <p:cNvGrpSpPr>
            <a:grpSpLocks noChangeAspect="1"/>
          </p:cNvGrpSpPr>
          <p:nvPr/>
        </p:nvGrpSpPr>
        <p:grpSpPr>
          <a:xfrm>
            <a:off x="6619994" y="2044110"/>
            <a:ext cx="4990797" cy="5635413"/>
            <a:chOff x="7574741" y="1823554"/>
            <a:chExt cx="4453928" cy="50344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086A08-B1B2-411A-877E-9D95CD4BF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6090" t="16445" r="6277" b="18634"/>
            <a:stretch/>
          </p:blipFill>
          <p:spPr>
            <a:xfrm>
              <a:off x="7673133" y="1963088"/>
              <a:ext cx="4355536" cy="4184987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3018B79-6B58-44F8-9E2D-BBA8CFF95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51896" y="2117179"/>
              <a:ext cx="874059" cy="60511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20BD80C-BFC5-43B4-8E4C-71EE9DCA5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70783" y="6042748"/>
              <a:ext cx="4293937" cy="625027"/>
            </a:xfrm>
            <a:prstGeom prst="rect">
              <a:avLst/>
            </a:prstGeom>
          </p:spPr>
        </p:pic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E7939E10-812E-4825-B9E5-FC65A8FE52EE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284480" y="2113815"/>
              <a:ext cx="5034449" cy="4453928"/>
            </a:xfrm>
            <a:prstGeom prst="bentConnector3">
              <a:avLst>
                <a:gd name="adj1" fmla="val 99511"/>
              </a:avLst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090332F-A655-805D-B79E-FB9C94A23E12}"/>
              </a:ext>
            </a:extLst>
          </p:cNvPr>
          <p:cNvSpPr txBox="1"/>
          <p:nvPr/>
        </p:nvSpPr>
        <p:spPr>
          <a:xfrm>
            <a:off x="64379" y="66824"/>
            <a:ext cx="9580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7FAFD"/>
                </a:solidFill>
              </a:rPr>
              <a:t>2.7:  Glue together tangent lines to find a single function approximating y(t)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18B4BE-9A58-9F48-CBF4-72DAF9828980}"/>
              </a:ext>
            </a:extLst>
          </p:cNvPr>
          <p:cNvSpPr txBox="1"/>
          <p:nvPr/>
        </p:nvSpPr>
        <p:spPr>
          <a:xfrm>
            <a:off x="7042611" y="1213114"/>
            <a:ext cx="4590155" cy="83099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2.8:  Find a sequence of functions that converge to y(t)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455BE0-42DA-DF04-F794-A3C0A250A164}"/>
              </a:ext>
            </a:extLst>
          </p:cNvPr>
          <p:cNvSpPr txBox="1"/>
          <p:nvPr/>
        </p:nvSpPr>
        <p:spPr>
          <a:xfrm>
            <a:off x="5126145" y="974765"/>
            <a:ext cx="160146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h = Step size </a:t>
            </a:r>
          </a:p>
          <a:p>
            <a:r>
              <a:rPr lang="en-US" sz="2200" dirty="0">
                <a:solidFill>
                  <a:schemeClr val="bg1"/>
                </a:solidFill>
              </a:rPr>
              <a:t>   = </a:t>
            </a:r>
            <a:r>
              <a:rPr lang="en-US" sz="22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2200" dirty="0">
                <a:solidFill>
                  <a:schemeClr val="bg1"/>
                </a:solidFill>
              </a:rPr>
              <a:t>t = 0.1</a:t>
            </a:r>
          </a:p>
        </p:txBody>
      </p:sp>
    </p:spTree>
    <p:extLst>
      <p:ext uri="{BB962C8B-B14F-4D97-AF65-F5344CB8AC3E}">
        <p14:creationId xmlns:p14="http://schemas.microsoft.com/office/powerpoint/2010/main" val="274777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F3C6A-292A-4E16-A724-A7EB1672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896"/>
            <a:ext cx="10363200" cy="75286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26CEE3-8E9C-4B6C-B806-A21CBF7EB976}"/>
              </a:ext>
            </a:extLst>
          </p:cNvPr>
          <p:cNvSpPr/>
          <p:nvPr/>
        </p:nvSpPr>
        <p:spPr>
          <a:xfrm>
            <a:off x="6106510" y="252248"/>
            <a:ext cx="1681656" cy="5465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0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739"/>
          <a:stretch/>
        </p:blipFill>
        <p:spPr>
          <a:xfrm>
            <a:off x="844714" y="0"/>
            <a:ext cx="10197773" cy="71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6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14" y="0"/>
            <a:ext cx="1019777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3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CE4144-8C65-4DBA-93B9-D8B9CACCF17E}"/>
              </a:ext>
            </a:extLst>
          </p:cNvPr>
          <p:cNvSpPr/>
          <p:nvPr/>
        </p:nvSpPr>
        <p:spPr>
          <a:xfrm>
            <a:off x="152400" y="238780"/>
            <a:ext cx="1168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CMBX10"/>
              </a:rPr>
              <a:t>Section 2.7 Euler’s method: </a:t>
            </a:r>
            <a:r>
              <a:rPr lang="en-US" sz="5400" dirty="0">
                <a:latin typeface="CMR10"/>
              </a:rPr>
              <a:t>Using tangent lines to approximate a function.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C4027-2FDF-4C22-83AD-AE0C6D449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656"/>
          <a:stretch/>
        </p:blipFill>
        <p:spPr>
          <a:xfrm>
            <a:off x="7467600" y="2895600"/>
            <a:ext cx="4367648" cy="4767943"/>
          </a:xfrm>
          <a:prstGeom prst="rect">
            <a:avLst/>
          </a:prstGeom>
          <a:ln w="190500"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BFCEF6-39D1-48CC-A295-514C2BFF575F}"/>
              </a:ext>
            </a:extLst>
          </p:cNvPr>
          <p:cNvSpPr/>
          <p:nvPr/>
        </p:nvSpPr>
        <p:spPr>
          <a:xfrm>
            <a:off x="7847634" y="7245752"/>
            <a:ext cx="40955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hlinkClick r:id="rId3"/>
              </a:rPr>
              <a:t>http://slopefield.nathangrigg.net</a:t>
            </a:r>
            <a:r>
              <a:rPr lang="en-US" sz="2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29089F-E013-A385-2301-30AB3D34F8AF}"/>
              </a:ext>
            </a:extLst>
          </p:cNvPr>
          <p:cNvSpPr txBox="1"/>
          <p:nvPr/>
        </p:nvSpPr>
        <p:spPr>
          <a:xfrm>
            <a:off x="152400" y="1993106"/>
            <a:ext cx="69448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often cannot solve differential equations directly and thus need to use numerical methods to approximate solutions.  </a:t>
            </a:r>
          </a:p>
          <a:p>
            <a:endParaRPr lang="en-US" sz="2400" dirty="0"/>
          </a:p>
          <a:p>
            <a:r>
              <a:rPr lang="en-US" sz="2400" dirty="0"/>
              <a:t>For more info (</a:t>
            </a:r>
            <a:r>
              <a:rPr lang="en-US" sz="2400" dirty="0">
                <a:solidFill>
                  <a:srgbClr val="FFFF00"/>
                </a:solidFill>
              </a:rPr>
              <a:t>and to earn a math minor</a:t>
            </a:r>
            <a:r>
              <a:rPr lang="en-US" sz="2400" dirty="0"/>
              <a:t>), take </a:t>
            </a:r>
            <a:r>
              <a:rPr lang="en-US" sz="2400" b="1" dirty="0">
                <a:hlinkClick r:id="rId4"/>
              </a:rPr>
              <a:t>MATH:3800</a:t>
            </a:r>
            <a:r>
              <a:rPr lang="en-US" sz="2400" b="1" dirty="0"/>
              <a:t> Introduction to Numerical Methods.</a:t>
            </a:r>
          </a:p>
          <a:p>
            <a:endParaRPr lang="en-US" sz="2400" b="1" dirty="0"/>
          </a:p>
          <a:p>
            <a:r>
              <a:rPr lang="en-US" sz="2400" dirty="0">
                <a:solidFill>
                  <a:srgbClr val="FFFF00"/>
                </a:solidFill>
              </a:rPr>
              <a:t>Math minor info (15 math units):  </a:t>
            </a:r>
            <a:r>
              <a:rPr lang="en-US" sz="2400" b="1" dirty="0">
                <a:hlinkClick r:id="rId5"/>
              </a:rPr>
              <a:t>https://math.uiowa.edu/undergraduate-program/majors-minor/minor-requirements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r>
              <a:rPr lang="en-US" sz="2400" dirty="0">
                <a:solidFill>
                  <a:srgbClr val="FFFF00"/>
                </a:solidFill>
              </a:rPr>
              <a:t>Or double major:  </a:t>
            </a:r>
            <a:r>
              <a:rPr lang="en-US" sz="2400" dirty="0" err="1">
                <a:solidFill>
                  <a:srgbClr val="FFFF00"/>
                </a:solidFill>
              </a:rPr>
              <a:t>eg</a:t>
            </a:r>
            <a:r>
              <a:rPr lang="en-US" sz="2400" dirty="0">
                <a:solidFill>
                  <a:srgbClr val="FFFF00"/>
                </a:solidFill>
              </a:rPr>
              <a:t> Math Program C: Engineering</a:t>
            </a:r>
          </a:p>
          <a:p>
            <a:r>
              <a:rPr lang="en-US" sz="2400" dirty="0">
                <a:hlinkClick r:id="rId6"/>
              </a:rPr>
              <a:t>https://math.uiowa.edu/sites/math.uiowa.edu/files/print_pdf/Engineering%20Program%20C%20Template%202016%20.pdf</a:t>
            </a:r>
            <a:r>
              <a:rPr lang="en-US" sz="2400" b="1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032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65182C-CF59-4E5B-A947-F67BCE8E5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280987"/>
            <a:ext cx="7258050" cy="721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5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9FC98F-F47A-4FA6-A725-3A1AB6459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0"/>
            <a:ext cx="5676900" cy="414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AF2AB-4114-4F1A-8C33-CF7AF75C3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142230" cy="4143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020D29-ED4E-4264-AD4A-A512F7E0C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346" y="4034386"/>
            <a:ext cx="4783853" cy="376924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A32702-4541-465F-B07D-20086BD26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34386"/>
            <a:ext cx="4680600" cy="376924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51610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89DFB-C606-4786-B75E-5F0E252C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0"/>
            <a:ext cx="5943600" cy="4858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ED6F88-C681-4B46-AEBD-2260DF74A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0151"/>
            <a:ext cx="6150857" cy="4846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20803-470E-4C85-94A8-5A62783AE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527" y="3993209"/>
            <a:ext cx="5896673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04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6BE1806-1796-4AA3-A313-3443F57CD189}"/>
              </a:ext>
            </a:extLst>
          </p:cNvPr>
          <p:cNvGrpSpPr/>
          <p:nvPr/>
        </p:nvGrpSpPr>
        <p:grpSpPr>
          <a:xfrm>
            <a:off x="7688026" y="1153380"/>
            <a:ext cx="3606893" cy="3410426"/>
            <a:chOff x="7688026" y="3127663"/>
            <a:chExt cx="3606893" cy="34104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0AC1E0F-56A6-4EBD-BFDA-5241B6770292}"/>
                    </a:ext>
                  </a:extLst>
                </p:cNvPr>
                <p:cNvSpPr txBox="1"/>
                <p:nvPr/>
              </p:nvSpPr>
              <p:spPr>
                <a:xfrm>
                  <a:off x="7688026" y="5438787"/>
                  <a:ext cx="92998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𝑦𝑖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0AC1E0F-56A6-4EBD-BFDA-5241B67702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8026" y="5438787"/>
                  <a:ext cx="929986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5229" r="-1241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9909660-D628-407E-8188-5EF35969DE62}"/>
                </a:ext>
              </a:extLst>
            </p:cNvPr>
            <p:cNvGrpSpPr/>
            <p:nvPr/>
          </p:nvGrpSpPr>
          <p:grpSpPr>
            <a:xfrm>
              <a:off x="8676410" y="3127663"/>
              <a:ext cx="2618509" cy="2663869"/>
              <a:chOff x="9434946" y="4047497"/>
              <a:chExt cx="2618509" cy="1595776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C42FDA1-9D8F-478B-ACD1-659F58A9ED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49247" y="5554989"/>
                <a:ext cx="1364497" cy="10391"/>
              </a:xfrm>
              <a:prstGeom prst="line">
                <a:avLst/>
              </a:prstGeom>
              <a:ln w="57150">
                <a:solidFill>
                  <a:srgbClr val="66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6E77801-6CB8-451C-B3C6-5A269F88B9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55555" y="4382716"/>
                <a:ext cx="41564" cy="118872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ACF72F1-7322-495D-AA3C-CE05E1BD0A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28465" y="4393108"/>
                <a:ext cx="1295917" cy="1172272"/>
              </a:xfrm>
              <a:prstGeom prst="line">
                <a:avLst/>
              </a:prstGeom>
              <a:ln w="317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394115E-D723-483F-9E93-6A7CFA552F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34946" y="5424167"/>
                <a:ext cx="365760" cy="219106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2CDE0C6-F7A7-413B-9A93-43DC22AA1B18}"/>
                      </a:ext>
                    </a:extLst>
                  </p:cNvPr>
                  <p:cNvSpPr txBox="1"/>
                  <p:nvPr/>
                </p:nvSpPr>
                <p:spPr>
                  <a:xfrm>
                    <a:off x="10110355" y="4047497"/>
                    <a:ext cx="1943100" cy="27655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𝑡𝑖</m:t>
                          </m:r>
                          <m:r>
                            <a:rPr lang="en-US" sz="2400" b="0" i="1" baseline="-1500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 baseline="-25000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baseline="-1500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2CDE0C6-F7A7-413B-9A93-43DC22AA1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10355" y="4047497"/>
                    <a:ext cx="1943100" cy="27655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508"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32AF128-6130-47C7-8BAA-B45DA9D58F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72427" y="4314137"/>
                <a:ext cx="182880" cy="10955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D5D72BF-7033-423A-8D43-1AD058B879EA}"/>
                    </a:ext>
                  </a:extLst>
                </p:cNvPr>
                <p:cNvSpPr txBox="1"/>
                <p:nvPr/>
              </p:nvSpPr>
              <p:spPr>
                <a:xfrm>
                  <a:off x="8893751" y="6076424"/>
                  <a:ext cx="154305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∆</m:t>
                        </m:r>
                        <m:r>
                          <a:rPr lang="en-US" sz="2400" b="0" i="1" dirty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=0.1</m:t>
                        </m:r>
                      </m:oMath>
                    </m:oMathPara>
                  </a14:m>
                  <a:endParaRPr lang="en-US" sz="2400" dirty="0">
                    <a:solidFill>
                      <a:srgbClr val="66FFFF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D5D72BF-7033-423A-8D43-1AD058B87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3751" y="6076424"/>
                  <a:ext cx="154305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1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51F25A-5544-4EC2-9220-38EA9AAD409B}"/>
                    </a:ext>
                  </a:extLst>
                </p:cNvPr>
                <p:cNvSpPr txBox="1"/>
                <p:nvPr/>
              </p:nvSpPr>
              <p:spPr>
                <a:xfrm>
                  <a:off x="10534685" y="4456062"/>
                  <a:ext cx="44161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∆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51F25A-5544-4EC2-9220-38EA9AAD4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4685" y="4456062"/>
                  <a:ext cx="441614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740" r="-24658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EE898C92-F83D-41ED-A72B-9607C35C8182}"/>
                </a:ext>
              </a:extLst>
            </p:cNvPr>
            <p:cNvSpPr/>
            <p:nvPr/>
          </p:nvSpPr>
          <p:spPr>
            <a:xfrm>
              <a:off x="10217553" y="3755653"/>
              <a:ext cx="274320" cy="1920240"/>
            </a:xfrm>
            <a:prstGeom prst="righ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081945A1-0C11-449B-AEE3-A9C40F7FF491}"/>
                </a:ext>
              </a:extLst>
            </p:cNvPr>
            <p:cNvSpPr/>
            <p:nvPr/>
          </p:nvSpPr>
          <p:spPr>
            <a:xfrm rot="5400000">
              <a:off x="9377968" y="5320034"/>
              <a:ext cx="274320" cy="1280160"/>
            </a:xfrm>
            <a:prstGeom prst="rightBrace">
              <a:avLst/>
            </a:prstGeom>
            <a:ln w="15875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E289D1C-47F3-4589-AB7A-C63F642BC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65" y="3529131"/>
            <a:ext cx="5676900" cy="41433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92E999-139A-4CDA-9126-3B151CDF59BD}"/>
                  </a:ext>
                </a:extLst>
              </p:cNvPr>
              <p:cNvSpPr txBox="1"/>
              <p:nvPr/>
            </p:nvSpPr>
            <p:spPr>
              <a:xfrm>
                <a:off x="4607785" y="1110274"/>
                <a:ext cx="3936996" cy="1631216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FF00"/>
                    </a:solidFill>
                  </a:rPr>
                  <a:t>Part of tangent line at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𝑦𝑖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/>
              </a:p>
              <a:p>
                <a:r>
                  <a:rPr lang="en-US" sz="1400" dirty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rgbClr val="FFFF00"/>
                    </a:solidFill>
                  </a:rPr>
                  <a:t>Thus slope is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𝑦𝑖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>
                  <a:solidFill>
                    <a:srgbClr val="FFFF00"/>
                  </a:solidFill>
                </a:endParaRPr>
              </a:p>
              <a:p>
                <a:endParaRPr lang="en-US" sz="1400" dirty="0">
                  <a:solidFill>
                    <a:srgbClr val="FFFF00"/>
                  </a:solidFill>
                </a:endParaRPr>
              </a:p>
              <a:p>
                <a:r>
                  <a:rPr lang="en-US" sz="2400" dirty="0">
                    <a:solidFill>
                      <a:srgbClr val="FFFF00"/>
                    </a:solidFill>
                  </a:rPr>
                  <a:t>Its length is determined by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r>
                      <a:rPr lang="en-US" sz="2400" b="0" i="1" dirty="0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92E999-139A-4CDA-9126-3B151CDF5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785" y="1110274"/>
                <a:ext cx="3936996" cy="1631216"/>
              </a:xfrm>
              <a:prstGeom prst="rect">
                <a:avLst/>
              </a:prstGeom>
              <a:blipFill>
                <a:blip r:embed="rId7"/>
                <a:stretch>
                  <a:fillRect l="-2315" t="-2593" b="-7037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C9FFF2D-17C5-407A-A41F-60B813C71227}"/>
                  </a:ext>
                </a:extLst>
              </p:cNvPr>
              <p:cNvSpPr txBox="1"/>
              <p:nvPr/>
            </p:nvSpPr>
            <p:spPr>
              <a:xfrm>
                <a:off x="4607785" y="118004"/>
                <a:ext cx="694690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baseline="-25000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 baseline="-1500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=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𝑦𝑖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∆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3200" b="0" i="1" baseline="-25000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𝑡</m:t>
                              </m:r>
                              <m:r>
                                <a:rPr lang="en-US" sz="3200" b="0" i="1" baseline="-25000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  <m:r>
                                <a:rPr lang="en-US" sz="32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,</m:t>
                              </m:r>
                              <m:r>
                                <a:rPr lang="en-US" sz="32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 </m:t>
                              </m:r>
                              <m:r>
                                <a:rPr lang="en-US" sz="32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𝑦𝑖</m:t>
                              </m:r>
                            </m:e>
                          </m:d>
                        </m:e>
                      </m:d>
                      <m:r>
                        <a:rPr lang="en-US" sz="3200" i="1" dirty="0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∆</m:t>
                      </m:r>
                      <m:r>
                        <a:rPr lang="en-US" sz="3200" b="0" i="1" dirty="0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𝑡</m:t>
                      </m:r>
                      <m:r>
                        <a:rPr lang="en-US" sz="3200" i="1" dirty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C9FFF2D-17C5-407A-A41F-60B813C71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785" y="118004"/>
                <a:ext cx="694690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9FECC8-FA30-446E-8757-CF53E0279A80}"/>
              </a:ext>
            </a:extLst>
          </p:cNvPr>
          <p:cNvCxnSpPr>
            <a:cxnSpLocks/>
          </p:cNvCxnSpPr>
          <p:nvPr/>
        </p:nvCxnSpPr>
        <p:spPr>
          <a:xfrm>
            <a:off x="8544781" y="1953475"/>
            <a:ext cx="748850" cy="528304"/>
          </a:xfrm>
          <a:prstGeom prst="straightConnector1">
            <a:avLst/>
          </a:prstGeom>
          <a:ln w="38100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E95A43-80DE-538B-6EF7-84EB0373882E}"/>
              </a:ext>
            </a:extLst>
          </p:cNvPr>
          <p:cNvGrpSpPr/>
          <p:nvPr/>
        </p:nvGrpSpPr>
        <p:grpSpPr>
          <a:xfrm>
            <a:off x="914399" y="4990074"/>
            <a:ext cx="4748616" cy="2782326"/>
            <a:chOff x="914399" y="4990074"/>
            <a:chExt cx="4748616" cy="278232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DD1A69-E2A3-E9D5-C120-3AABB0F9A0EB}"/>
                </a:ext>
              </a:extLst>
            </p:cNvPr>
            <p:cNvSpPr txBox="1"/>
            <p:nvPr/>
          </p:nvSpPr>
          <p:spPr>
            <a:xfrm>
              <a:off x="914399" y="7249180"/>
              <a:ext cx="1099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(t</a:t>
              </a:r>
              <a:r>
                <a:rPr lang="en-US" sz="2800" baseline="-25000" dirty="0">
                  <a:solidFill>
                    <a:srgbClr val="FF0000"/>
                  </a:solidFill>
                </a:rPr>
                <a:t>0</a:t>
              </a:r>
              <a:r>
                <a:rPr lang="en-US" sz="2800" dirty="0">
                  <a:solidFill>
                    <a:srgbClr val="FF0000"/>
                  </a:solidFill>
                </a:rPr>
                <a:t>, y</a:t>
              </a:r>
              <a:r>
                <a:rPr lang="en-US" sz="2800" baseline="-25000" dirty="0">
                  <a:solidFill>
                    <a:srgbClr val="FF0000"/>
                  </a:solidFill>
                </a:rPr>
                <a:t>0</a:t>
              </a:r>
              <a:r>
                <a:rPr lang="en-US" sz="2800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D2BF6F-9F90-0018-E3DD-B88B1AF5C709}"/>
                </a:ext>
              </a:extLst>
            </p:cNvPr>
            <p:cNvSpPr txBox="1"/>
            <p:nvPr/>
          </p:nvSpPr>
          <p:spPr>
            <a:xfrm>
              <a:off x="1228164" y="5716215"/>
              <a:ext cx="1099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(t</a:t>
              </a:r>
              <a:r>
                <a:rPr lang="en-US" sz="2800" baseline="-25000" dirty="0">
                  <a:solidFill>
                    <a:srgbClr val="FF0000"/>
                  </a:solidFill>
                </a:rPr>
                <a:t>1</a:t>
              </a:r>
              <a:r>
                <a:rPr lang="en-US" sz="2800" dirty="0">
                  <a:solidFill>
                    <a:srgbClr val="FF0000"/>
                  </a:solidFill>
                </a:rPr>
                <a:t>, y</a:t>
              </a:r>
              <a:r>
                <a:rPr lang="en-US" sz="2800" baseline="-25000" dirty="0">
                  <a:solidFill>
                    <a:srgbClr val="FF0000"/>
                  </a:solidFill>
                </a:rPr>
                <a:t>1</a:t>
              </a:r>
              <a:r>
                <a:rPr lang="en-US" sz="2800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D01B706-94E0-1A6E-C8DA-A579CFFBE20F}"/>
                </a:ext>
              </a:extLst>
            </p:cNvPr>
            <p:cNvSpPr txBox="1"/>
            <p:nvPr/>
          </p:nvSpPr>
          <p:spPr>
            <a:xfrm>
              <a:off x="3119716" y="4990074"/>
              <a:ext cx="1099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(t</a:t>
              </a:r>
              <a:r>
                <a:rPr lang="en-US" sz="2800" baseline="-25000" dirty="0">
                  <a:solidFill>
                    <a:srgbClr val="FF0000"/>
                  </a:solidFill>
                </a:rPr>
                <a:t>2</a:t>
              </a:r>
              <a:r>
                <a:rPr lang="en-US" sz="2800" dirty="0">
                  <a:solidFill>
                    <a:srgbClr val="FF0000"/>
                  </a:solidFill>
                </a:rPr>
                <a:t>, y</a:t>
              </a:r>
              <a:r>
                <a:rPr lang="en-US" sz="2800" baseline="-25000" dirty="0">
                  <a:solidFill>
                    <a:srgbClr val="FF0000"/>
                  </a:solidFill>
                </a:rPr>
                <a:t>2</a:t>
              </a:r>
              <a:r>
                <a:rPr lang="en-US" sz="2800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830917-4AB0-E2ED-65FA-49EAB516AB4C}"/>
                </a:ext>
              </a:extLst>
            </p:cNvPr>
            <p:cNvSpPr txBox="1"/>
            <p:nvPr/>
          </p:nvSpPr>
          <p:spPr>
            <a:xfrm>
              <a:off x="4563034" y="6987570"/>
              <a:ext cx="1099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(t</a:t>
              </a:r>
              <a:r>
                <a:rPr lang="en-US" sz="2800" baseline="-25000" dirty="0">
                  <a:solidFill>
                    <a:srgbClr val="FF0000"/>
                  </a:solidFill>
                </a:rPr>
                <a:t>3</a:t>
              </a:r>
              <a:r>
                <a:rPr lang="en-US" sz="2800" dirty="0">
                  <a:solidFill>
                    <a:srgbClr val="FF0000"/>
                  </a:solidFill>
                </a:rPr>
                <a:t>, y</a:t>
              </a:r>
              <a:r>
                <a:rPr lang="en-US" sz="2800" baseline="-25000" dirty="0">
                  <a:solidFill>
                    <a:srgbClr val="FF0000"/>
                  </a:solidFill>
                </a:rPr>
                <a:t>3</a:t>
              </a:r>
              <a:r>
                <a:rPr lang="en-US" sz="2800" dirty="0">
                  <a:solidFill>
                    <a:srgbClr val="FF000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7210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8506</TotalTime>
  <Words>434</Words>
  <Application>Microsoft Office PowerPoint</Application>
  <PresentationFormat>Custom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CMBX10</vt:lpstr>
      <vt:lpstr>CMR10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76</cp:revision>
  <dcterms:created xsi:type="dcterms:W3CDTF">2020-09-07T00:11:40Z</dcterms:created>
  <dcterms:modified xsi:type="dcterms:W3CDTF">2022-09-12T03:53:37Z</dcterms:modified>
</cp:coreProperties>
</file>