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30"/>
  </p:notesMasterIdLst>
  <p:sldIdLst>
    <p:sldId id="385" r:id="rId3"/>
    <p:sldId id="386" r:id="rId4"/>
    <p:sldId id="286" r:id="rId5"/>
    <p:sldId id="289" r:id="rId6"/>
    <p:sldId id="296" r:id="rId7"/>
    <p:sldId id="290" r:id="rId8"/>
    <p:sldId id="297" r:id="rId9"/>
    <p:sldId id="299" r:id="rId10"/>
    <p:sldId id="298" r:id="rId11"/>
    <p:sldId id="291" r:id="rId12"/>
    <p:sldId id="301" r:id="rId13"/>
    <p:sldId id="300" r:id="rId14"/>
    <p:sldId id="292" r:id="rId15"/>
    <p:sldId id="387" r:id="rId16"/>
    <p:sldId id="346" r:id="rId17"/>
    <p:sldId id="347" r:id="rId18"/>
    <p:sldId id="771" r:id="rId19"/>
    <p:sldId id="772" r:id="rId20"/>
    <p:sldId id="774" r:id="rId21"/>
    <p:sldId id="767" r:id="rId22"/>
    <p:sldId id="768" r:id="rId23"/>
    <p:sldId id="769" r:id="rId24"/>
    <p:sldId id="770" r:id="rId25"/>
    <p:sldId id="729" r:id="rId26"/>
    <p:sldId id="766" r:id="rId27"/>
    <p:sldId id="269" r:id="rId28"/>
    <p:sldId id="26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515"/>
    <a:srgbClr val="5C5C5C"/>
    <a:srgbClr val="060606"/>
    <a:srgbClr val="000000"/>
    <a:srgbClr val="010101"/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5638" autoAdjust="0"/>
    <p:restoredTop sz="94660"/>
  </p:normalViewPr>
  <p:slideViewPr>
    <p:cSldViewPr snapToGrid="0">
      <p:cViewPr varScale="1">
        <p:scale>
          <a:sx n="83" d="100"/>
          <a:sy n="83" d="100"/>
        </p:scale>
        <p:origin x="22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9DBE7-40D8-48D7-8785-918CB2950AC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3E7E2-DE04-436A-9472-6D1587D1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7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4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83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98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39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77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60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68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12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4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1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02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41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08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4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1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8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6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4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9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0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0561B-C301-41DD-BDFD-48EBC0B97B7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8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0561B-C301-41DD-BDFD-48EBC0B97B7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3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bcs.wiley.com/he-bcs/Books?action=resource&amp;bcsId=2026&amp;itemId=047143339X&amp;resourceId=4140" TargetMode="External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cs.wiley.com/he-bcs/Books?action=resource%20&amp;bcsId=2026&amp;itemId=047143339X&amp;resourceId=4140" TargetMode="Externa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larku.edu/faculty/djoyce/trig/identities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.net/arcsin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symbolab.com/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icapture.hosted.panopto.com/Panopto/Pages/Viewer.aspx?id=af28dc0d-f78b-4ce0-83ae-ac360026389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homepage.math.uiowa.edu/~idarcy/COURSES/100/SLIDES/2_4nonLinearExA.pptx" TargetMode="External"/><Relationship Id="rId4" Type="http://schemas.openxmlformats.org/officeDocument/2006/relationships/hyperlink" Target="http://homepage.math.uiowa.edu/~idarcy/COURSES/100/SLIDES/2_4nonLinearEx.pptx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slopefield.nathangrigg.net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102807-EA8C-4712-B334-07027C610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7"/>
            <a:ext cx="9144000" cy="68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78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614C5C-17D6-415B-808C-0CB415CF7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53"/>
          <a:stretch/>
        </p:blipFill>
        <p:spPr>
          <a:xfrm>
            <a:off x="137767" y="0"/>
            <a:ext cx="8868466" cy="5811982"/>
          </a:xfrm>
          <a:prstGeom prst="rect">
            <a:avLst/>
          </a:prstGeom>
          <a:solidFill>
            <a:srgbClr val="5C5C5C"/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DEE61C-5590-4732-936D-23252616CC1F}"/>
              </a:ext>
            </a:extLst>
          </p:cNvPr>
          <p:cNvSpPr/>
          <p:nvPr/>
        </p:nvSpPr>
        <p:spPr>
          <a:xfrm>
            <a:off x="2264521" y="1313300"/>
            <a:ext cx="435721" cy="171834"/>
          </a:xfrm>
          <a:prstGeom prst="rect">
            <a:avLst/>
          </a:prstGeom>
          <a:solidFill>
            <a:srgbClr val="15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689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614C5C-17D6-415B-808C-0CB415CF7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67" y="0"/>
            <a:ext cx="8868466" cy="6858000"/>
          </a:xfrm>
          <a:prstGeom prst="rect">
            <a:avLst/>
          </a:prstGeom>
          <a:solidFill>
            <a:srgbClr val="5C5C5C"/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DEE61C-5590-4732-936D-23252616CC1F}"/>
              </a:ext>
            </a:extLst>
          </p:cNvPr>
          <p:cNvSpPr/>
          <p:nvPr/>
        </p:nvSpPr>
        <p:spPr>
          <a:xfrm>
            <a:off x="2264521" y="1313300"/>
            <a:ext cx="435721" cy="171834"/>
          </a:xfrm>
          <a:prstGeom prst="rect">
            <a:avLst/>
          </a:prstGeom>
          <a:solidFill>
            <a:srgbClr val="15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34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C93614-4B85-4640-8971-AB1879EEF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169"/>
            <a:ext cx="9144000" cy="63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2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48940D-257D-4ED1-92B0-742D961F1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77" y="229501"/>
            <a:ext cx="8702142" cy="6248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BF4B18-63F9-4AB0-B3A1-8B879883B308}"/>
              </a:ext>
            </a:extLst>
          </p:cNvPr>
          <p:cNvSpPr txBox="1"/>
          <p:nvPr/>
        </p:nvSpPr>
        <p:spPr>
          <a:xfrm>
            <a:off x="203201" y="3187375"/>
            <a:ext cx="2770910" cy="31700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Note:  Domain will always be a single open interval.</a:t>
            </a:r>
          </a:p>
        </p:txBody>
      </p:sp>
    </p:spTree>
    <p:extLst>
      <p:ext uri="{BB962C8B-B14F-4D97-AF65-F5344CB8AC3E}">
        <p14:creationId xmlns:p14="http://schemas.microsoft.com/office/powerpoint/2010/main" val="2701811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E86E7F-0237-4FCF-BAB7-B8B73A4CE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31" b="48802"/>
          <a:stretch/>
        </p:blipFill>
        <p:spPr>
          <a:xfrm>
            <a:off x="0" y="0"/>
            <a:ext cx="9144000" cy="23622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9E6064-478C-4D64-8C68-BC635A57EC4D}"/>
              </a:ext>
            </a:extLst>
          </p:cNvPr>
          <p:cNvSpPr txBox="1"/>
          <p:nvPr/>
        </p:nvSpPr>
        <p:spPr>
          <a:xfrm>
            <a:off x="0" y="2362200"/>
            <a:ext cx="9144000" cy="48813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  <a:p>
            <a:pPr algn="l"/>
            <a:r>
              <a:rPr lang="en-US" sz="2800" dirty="0"/>
              <a:t>HW hint:  For one of your HW problems, to find domain:</a:t>
            </a:r>
          </a:p>
          <a:p>
            <a:pPr algn="l"/>
            <a:endParaRPr lang="en-US" sz="2800" dirty="0"/>
          </a:p>
          <a:p>
            <a:pPr marL="457200" indent="-457200" algn="l">
              <a:buAutoNum type="arabicPeriod"/>
            </a:pPr>
            <a:r>
              <a:rPr lang="en-US" sz="2800" dirty="0"/>
              <a:t>Determine where tangent line is vertical.  For this </a:t>
            </a:r>
          </a:p>
          <a:p>
            <a:pPr algn="l"/>
            <a:r>
              <a:rPr lang="en-US" sz="2800" dirty="0"/>
              <a:t>      particular problem, this will occur at certain y-values.</a:t>
            </a:r>
          </a:p>
          <a:p>
            <a:pPr marL="457200" indent="-457200" algn="l">
              <a:buAutoNum type="arabicPeriod"/>
            </a:pPr>
            <a:endParaRPr lang="en-US" sz="2800" dirty="0"/>
          </a:p>
          <a:p>
            <a:pPr marL="457200" indent="-457200" algn="l">
              <a:buAutoNum type="arabicPeriod"/>
            </a:pPr>
            <a:r>
              <a:rPr lang="en-US" sz="2800" dirty="0"/>
              <a:t>Plug these y-values into solution and solve for x to find potential boundary of domain.</a:t>
            </a:r>
          </a:p>
          <a:p>
            <a:pPr marL="457200" indent="-457200" algn="l">
              <a:buAutoNum type="arabicPeriod"/>
            </a:pPr>
            <a:endParaRPr lang="en-US" dirty="0"/>
          </a:p>
          <a:p>
            <a:pPr marL="457200" indent="-457200" algn="l">
              <a:buAutoNum type="arabicPeriod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098AA-DA6B-4D11-92E0-E46DE51B788A}"/>
              </a:ext>
            </a:extLst>
          </p:cNvPr>
          <p:cNvSpPr txBox="1"/>
          <p:nvPr/>
        </p:nvSpPr>
        <p:spPr>
          <a:xfrm>
            <a:off x="5320146" y="5356074"/>
            <a:ext cx="3620654" cy="15696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Note:  Domain will always be a single open interval.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3FAB2F-B496-4756-8075-AC86B0EDC9F8}"/>
              </a:ext>
            </a:extLst>
          </p:cNvPr>
          <p:cNvCxnSpPr/>
          <p:nvPr/>
        </p:nvCxnSpPr>
        <p:spPr>
          <a:xfrm>
            <a:off x="0" y="2362200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339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>
            <a:extLst>
              <a:ext uri="{FF2B5EF4-FFF2-40B4-BE49-F238E27FC236}">
                <a16:creationId xmlns:a16="http://schemas.microsoft.com/office/drawing/2014/main" id="{1E7293B6-5976-4705-AECC-35F54EFE4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3: Implicit Solution of Initial Value Problem </a:t>
            </a:r>
            <a:r>
              <a:rPr lang="en-US" altLang="en-US" sz="2400">
                <a:solidFill>
                  <a:srgbClr val="2125D7"/>
                </a:solidFill>
              </a:rPr>
              <a:t>(1 of 2)</a:t>
            </a:r>
          </a:p>
        </p:txBody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8BA86D7E-5D85-4A37-BAB2-DDE3ACC522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Consider the following initial value problem: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Separating variables and using calculus, we obtain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Using the initial condition, it follows that</a:t>
            </a:r>
          </a:p>
        </p:txBody>
      </p:sp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B06A9A05-F56B-415F-A639-B68BD1BEE8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2057400"/>
          <a:ext cx="243363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200" imgH="419040" progId="Equation.3">
                  <p:embed/>
                </p:oleObj>
              </mc:Choice>
              <mc:Fallback>
                <p:oleObj name="Equation" r:id="rId2" imgW="1384200" imgH="419040" progId="Equation.3">
                  <p:embed/>
                  <p:pic>
                    <p:nvPicPr>
                      <p:cNvPr id="20482" name="Object 2">
                        <a:extLst>
                          <a:ext uri="{FF2B5EF4-FFF2-40B4-BE49-F238E27FC236}">
                            <a16:creationId xmlns:a16="http://schemas.microsoft.com/office/drawing/2014/main" id="{B06A9A05-F56B-415F-A639-B68BD1BEE8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057400"/>
                        <a:ext cx="2433638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>
            <a:extLst>
              <a:ext uri="{FF2B5EF4-FFF2-40B4-BE49-F238E27FC236}">
                <a16:creationId xmlns:a16="http://schemas.microsoft.com/office/drawing/2014/main" id="{5CDA98F9-EDAA-41EA-AB1D-332CAE9CAF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200400"/>
          <a:ext cx="2874963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7240" imgH="1193760" progId="Equation.3">
                  <p:embed/>
                </p:oleObj>
              </mc:Choice>
              <mc:Fallback>
                <p:oleObj name="Equation" r:id="rId4" imgW="1587240" imgH="1193760" progId="Equation.3">
                  <p:embed/>
                  <p:pic>
                    <p:nvPicPr>
                      <p:cNvPr id="20483" name="Object 3">
                        <a:extLst>
                          <a:ext uri="{FF2B5EF4-FFF2-40B4-BE49-F238E27FC236}">
                            <a16:creationId xmlns:a16="http://schemas.microsoft.com/office/drawing/2014/main" id="{5CDA98F9-EDAA-41EA-AB1D-332CAE9CAF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00400"/>
                        <a:ext cx="2874963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id="{417B8079-5515-45BE-9FBF-E9F50B43FB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5943600"/>
          <a:ext cx="2209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80800" imgH="228600" progId="Equation.3">
                  <p:embed/>
                </p:oleObj>
              </mc:Choice>
              <mc:Fallback>
                <p:oleObj name="Equation" r:id="rId6" imgW="1180800" imgH="228600" progId="Equation.3">
                  <p:embed/>
                  <p:pic>
                    <p:nvPicPr>
                      <p:cNvPr id="20484" name="Object 4">
                        <a:extLst>
                          <a:ext uri="{FF2B5EF4-FFF2-40B4-BE49-F238E27FC236}">
                            <a16:creationId xmlns:a16="http://schemas.microsoft.com/office/drawing/2014/main" id="{417B8079-5515-45BE-9FBF-E9F50B43FB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943600"/>
                        <a:ext cx="22098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>
            <a:extLst>
              <a:ext uri="{FF2B5EF4-FFF2-40B4-BE49-F238E27FC236}">
                <a16:creationId xmlns:a16="http://schemas.microsoft.com/office/drawing/2014/main" id="{5DF0BD78-484D-49F6-B19C-D5C8B2A60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2125D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http://bcs.wiley.com/he-bcs/Books?action=resource&amp;bcsId=2026&amp;itemId=047143339X&amp;resourceId=4140</a:t>
            </a:r>
            <a:endParaRPr lang="en-US" altLang="en-US" sz="1600" dirty="0">
              <a:solidFill>
                <a:srgbClr val="2125D7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67BE8A4E-B2F0-431E-B9B3-380C42961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811" y="638393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2125D7"/>
                </a:solidFill>
              </a:rPr>
              <a:t>Example 3:  Graph of Solutions </a:t>
            </a:r>
            <a:r>
              <a:rPr lang="en-US" altLang="en-US" sz="2400" dirty="0">
                <a:solidFill>
                  <a:srgbClr val="2125D7"/>
                </a:solidFill>
              </a:rPr>
              <a:t>(2 of 2)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29FFF37-08C2-468C-B1A8-15A2924124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 dirty="0"/>
              <a:t>Thus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1200" dirty="0"/>
          </a:p>
          <a:p>
            <a:pPr eaLnBrk="1" hangingPunct="1"/>
            <a:r>
              <a:rPr lang="en-US" altLang="en-US" sz="2400" dirty="0"/>
              <a:t>The graph of this solution (black), along with the graphs of the direction field and several integral curves (blue) for this differential equation, is given below. </a:t>
            </a:r>
          </a:p>
        </p:txBody>
      </p:sp>
      <p:graphicFrame>
        <p:nvGraphicFramePr>
          <p:cNvPr id="21506" name="Object 2">
            <a:extLst>
              <a:ext uri="{FF2B5EF4-FFF2-40B4-BE49-F238E27FC236}">
                <a16:creationId xmlns:a16="http://schemas.microsoft.com/office/drawing/2014/main" id="{16A25D40-60A0-4E20-ADE4-4BD21A7E94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2057400"/>
          <a:ext cx="49339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06560" imgH="419040" progId="Equation.3">
                  <p:embed/>
                </p:oleObj>
              </mc:Choice>
              <mc:Fallback>
                <p:oleObj name="Equation" r:id="rId2" imgW="2806560" imgH="419040" progId="Equation.3">
                  <p:embed/>
                  <p:pic>
                    <p:nvPicPr>
                      <p:cNvPr id="21506" name="Object 2">
                        <a:extLst>
                          <a:ext uri="{FF2B5EF4-FFF2-40B4-BE49-F238E27FC236}">
                            <a16:creationId xmlns:a16="http://schemas.microsoft.com/office/drawing/2014/main" id="{16A25D40-60A0-4E20-ADE4-4BD21A7E94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7400"/>
                        <a:ext cx="493395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9" name="Picture 7">
            <a:extLst>
              <a:ext uri="{FF2B5EF4-FFF2-40B4-BE49-F238E27FC236}">
                <a16:creationId xmlns:a16="http://schemas.microsoft.com/office/drawing/2014/main" id="{4CBB7B21-4EE8-48D9-9FCA-18330C67F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68775"/>
            <a:ext cx="32766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947732C9-1331-4CE3-8F96-A2E39884A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2125D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C97BFC-D925-437C-9B79-B540DEFADF57}"/>
              </a:ext>
            </a:extLst>
          </p:cNvPr>
          <p:cNvSpPr txBox="1"/>
          <p:nvPr/>
        </p:nvSpPr>
        <p:spPr>
          <a:xfrm>
            <a:off x="1270000" y="4583349"/>
            <a:ext cx="3302000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Solutions vary dramatically based on initial value.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41EA3B8-6D5C-4CAE-9F40-199FFFC76753}"/>
              </a:ext>
            </a:extLst>
          </p:cNvPr>
          <p:cNvGrpSpPr>
            <a:grpSpLocks noChangeAspect="1"/>
          </p:cNvGrpSpPr>
          <p:nvPr/>
        </p:nvGrpSpPr>
        <p:grpSpPr>
          <a:xfrm>
            <a:off x="1571625" y="879419"/>
            <a:ext cx="6000750" cy="5760720"/>
            <a:chOff x="2143125" y="1100137"/>
            <a:chExt cx="4857750" cy="46577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53265B3-B5B9-45E1-B720-37A6ECBA8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3125" y="1100137"/>
              <a:ext cx="4857750" cy="465772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8C96E4-EBFF-4A73-8DD6-6B355DF28F9C}"/>
                </a:ext>
              </a:extLst>
            </p:cNvPr>
            <p:cNvSpPr txBox="1"/>
            <p:nvPr/>
          </p:nvSpPr>
          <p:spPr>
            <a:xfrm>
              <a:off x="5435602" y="4776210"/>
              <a:ext cx="149167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hlinkClick r:id="rId3"/>
                </a:rPr>
                <a:t>https://www2.clarku.edu/faculty/djoyce/trig/identities.html</a:t>
              </a:r>
              <a:r>
                <a:rPr lang="en-US" sz="1200" dirty="0"/>
                <a:t>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A3A1429-B46E-4B6A-9983-8D3BA5CF72F2}"/>
              </a:ext>
            </a:extLst>
          </p:cNvPr>
          <p:cNvSpPr txBox="1"/>
          <p:nvPr/>
        </p:nvSpPr>
        <p:spPr>
          <a:xfrm>
            <a:off x="317938" y="0"/>
            <a:ext cx="6881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HW hint (#4):  Simplify your answer.</a:t>
            </a:r>
          </a:p>
        </p:txBody>
      </p:sp>
    </p:spTree>
    <p:extLst>
      <p:ext uri="{BB962C8B-B14F-4D97-AF65-F5344CB8AC3E}">
        <p14:creationId xmlns:p14="http://schemas.microsoft.com/office/powerpoint/2010/main" val="2844273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0AF18F-ACFF-42E6-AD62-B987BD39D9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812"/>
          <a:stretch/>
        </p:blipFill>
        <p:spPr>
          <a:xfrm>
            <a:off x="0" y="0"/>
            <a:ext cx="9105900" cy="40254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33C889-1BC1-4C74-AF80-1818B01AA1EE}"/>
              </a:ext>
            </a:extLst>
          </p:cNvPr>
          <p:cNvSpPr txBox="1"/>
          <p:nvPr/>
        </p:nvSpPr>
        <p:spPr>
          <a:xfrm>
            <a:off x="5922579" y="0"/>
            <a:ext cx="4635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https://www.math.net/arcsin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9DB669-8066-4C13-9E8B-D47FEF937EEA}"/>
                  </a:ext>
                </a:extLst>
              </p:cNvPr>
              <p:cNvSpPr txBox="1"/>
              <p:nvPr/>
            </p:nvSpPr>
            <p:spPr>
              <a:xfrm>
                <a:off x="379358" y="4097075"/>
                <a:ext cx="6115049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Ex:  If sin(x) = 0,</a:t>
                </a:r>
              </a:p>
              <a:p>
                <a:r>
                  <a:rPr lang="en-US" sz="2400" dirty="0"/>
                  <a:t>then   x = </a:t>
                </a:r>
                <a:r>
                  <a:rPr lang="en-US" sz="2400" dirty="0" err="1"/>
                  <a:t>arcsin</a:t>
                </a:r>
                <a:r>
                  <a:rPr lang="en-US" sz="2400" dirty="0"/>
                  <a:t>(0) + 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/>
                  <a:t> = 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endParaRPr lang="en-US" dirty="0"/>
              </a:p>
              <a:p>
                <a:r>
                  <a:rPr lang="en-US" sz="2400" dirty="0"/>
                  <a:t>Ex:  If sin(x) = 1/2, then since </a:t>
                </a:r>
                <a:r>
                  <a:rPr lang="en-US" sz="2400" dirty="0" err="1"/>
                  <a:t>arcsin</a:t>
                </a:r>
                <a:r>
                  <a:rPr lang="en-US" sz="2400" dirty="0"/>
                  <a:t>(1/2)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/>
                  <a:t>/6 </a:t>
                </a:r>
              </a:p>
              <a:p>
                <a:r>
                  <a:rPr lang="en-US" sz="2400" dirty="0"/>
                  <a:t>x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/>
                  <a:t>/6 + 2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/>
                  <a:t>k = </a:t>
                </a:r>
                <a:r>
                  <a:rPr lang="en-US" sz="2400" dirty="0" err="1"/>
                  <a:t>arcsin</a:t>
                </a:r>
                <a:r>
                  <a:rPr lang="en-US" sz="2400" dirty="0"/>
                  <a:t>(1/2) </a:t>
                </a:r>
                <a:r>
                  <a:rPr lang="en-US" sz="2400" dirty="0">
                    <a:solidFill>
                      <a:schemeClr val="tx1">
                        <a:lumMod val="75000"/>
                      </a:schemeClr>
                    </a:solidFill>
                  </a:rPr>
                  <a:t>+ 2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</a:schemeClr>
                    </a:solidFill>
                  </a:rPr>
                  <a:t>k</a:t>
                </a:r>
                <a:r>
                  <a:rPr lang="en-US" sz="2400" dirty="0"/>
                  <a:t> or </a:t>
                </a:r>
              </a:p>
              <a:p>
                <a:r>
                  <a:rPr lang="en-US" sz="2400" dirty="0"/>
                  <a:t>x = 5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/>
                  <a:t>/6 + 2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/>
                  <a:t>k </a:t>
                </a:r>
                <a:r>
                  <a:rPr lang="en-US" sz="2400" dirty="0">
                    <a:solidFill>
                      <a:schemeClr val="tx1">
                        <a:lumMod val="65000"/>
                      </a:schemeClr>
                    </a:solidFill>
                  </a:rPr>
                  <a:t>= (</a:t>
                </a:r>
                <a:r>
                  <a:rPr lang="en-US" sz="2400" dirty="0" err="1">
                    <a:solidFill>
                      <a:schemeClr val="tx1">
                        <a:lumMod val="65000"/>
                      </a:schemeClr>
                    </a:solidFill>
                  </a:rPr>
                  <a:t>arcsin</a:t>
                </a:r>
                <a:r>
                  <a:rPr lang="en-US" sz="2400" dirty="0">
                    <a:solidFill>
                      <a:schemeClr val="tx1">
                        <a:lumMod val="65000"/>
                      </a:schemeClr>
                    </a:solidFill>
                  </a:rPr>
                  <a:t>(1/2) + 4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chemeClr val="tx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65000"/>
                      </a:schemeClr>
                    </a:solidFill>
                  </a:rPr>
                  <a:t>/6) + 2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chemeClr val="tx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65000"/>
                      </a:schemeClr>
                    </a:solidFill>
                  </a:rPr>
                  <a:t>k</a:t>
                </a:r>
                <a:endParaRPr lang="en-US" sz="24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r>
                  <a:rPr lang="en-US" sz="2400" dirty="0"/>
                  <a:t>   =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/>
                  <a:t>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/>
                  <a:t>/6) + 2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/>
                  <a:t>k =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π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- </a:t>
                </a:r>
                <a:r>
                  <a:rPr lang="en-US" sz="2400" dirty="0" err="1"/>
                  <a:t>arcsin</a:t>
                </a:r>
                <a:r>
                  <a:rPr lang="en-US" sz="2400" dirty="0"/>
                  <a:t>(1/2)) </a:t>
                </a:r>
                <a:r>
                  <a:rPr lang="en-US" sz="2400" dirty="0">
                    <a:solidFill>
                      <a:schemeClr val="tx1">
                        <a:lumMod val="75000"/>
                      </a:schemeClr>
                    </a:solidFill>
                  </a:rPr>
                  <a:t>+ 2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</a:schemeClr>
                    </a:solidFill>
                  </a:rPr>
                  <a:t>k</a:t>
                </a:r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9DB669-8066-4C13-9E8B-D47FEF937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58" y="4097075"/>
                <a:ext cx="6115049" cy="2616101"/>
              </a:xfrm>
              <a:prstGeom prst="rect">
                <a:avLst/>
              </a:prstGeom>
              <a:blipFill>
                <a:blip r:embed="rId4"/>
                <a:stretch>
                  <a:fillRect l="-1496" t="-1865" b="-3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D987891F-C64A-40C9-BC5A-98996F848E8C}"/>
              </a:ext>
            </a:extLst>
          </p:cNvPr>
          <p:cNvGrpSpPr/>
          <p:nvPr/>
        </p:nvGrpSpPr>
        <p:grpSpPr>
          <a:xfrm>
            <a:off x="6595896" y="3252788"/>
            <a:ext cx="2548104" cy="3605212"/>
            <a:chOff x="19050" y="3181350"/>
            <a:chExt cx="2548104" cy="360521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4DD872-F260-4E07-A89C-1CC312A11E18}"/>
                </a:ext>
              </a:extLst>
            </p:cNvPr>
            <p:cNvGrpSpPr/>
            <p:nvPr/>
          </p:nvGrpSpPr>
          <p:grpSpPr>
            <a:xfrm>
              <a:off x="19050" y="3181350"/>
              <a:ext cx="2490954" cy="3605212"/>
              <a:chOff x="6516413" y="3095625"/>
              <a:chExt cx="2490954" cy="360521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B552904-889C-413E-BE0E-B01CE5E89C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0907" t="4332" r="19231"/>
              <a:stretch/>
            </p:blipFill>
            <p:spPr>
              <a:xfrm>
                <a:off x="6516413" y="3095625"/>
                <a:ext cx="2490954" cy="3605212"/>
              </a:xfrm>
              <a:prstGeom prst="rect">
                <a:avLst/>
              </a:prstGeom>
              <a:ln w="76200">
                <a:solidFill>
                  <a:srgbClr val="7030A0"/>
                </a:solidFill>
              </a:ln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183F31-122C-4302-9C17-DC0D5969E902}"/>
                  </a:ext>
                </a:extLst>
              </p:cNvPr>
              <p:cNvSpPr txBox="1"/>
              <p:nvPr/>
            </p:nvSpPr>
            <p:spPr>
              <a:xfrm>
                <a:off x="6535463" y="3656130"/>
                <a:ext cx="13001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y = </a:t>
                </a:r>
                <a:r>
                  <a:rPr lang="en-US" dirty="0" err="1">
                    <a:solidFill>
                      <a:schemeClr val="bg1"/>
                    </a:solidFill>
                  </a:rPr>
                  <a:t>arcsin</a:t>
                </a:r>
                <a:r>
                  <a:rPr lang="en-US" dirty="0">
                    <a:solidFill>
                      <a:schemeClr val="bg1"/>
                    </a:solidFill>
                  </a:rPr>
                  <a:t>(x)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A7C50C-F2F8-483A-97B7-8DE65EBAD07D}"/>
                </a:ext>
              </a:extLst>
            </p:cNvPr>
            <p:cNvSpPr txBox="1"/>
            <p:nvPr/>
          </p:nvSpPr>
          <p:spPr>
            <a:xfrm>
              <a:off x="260128" y="6355562"/>
              <a:ext cx="230702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hlinkClick r:id="rId6"/>
                </a:rPr>
                <a:t>https://www.symbolab.com/</a:t>
              </a:r>
              <a:endParaRPr lang="en-US" sz="1400" dirty="0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B19591-D418-4D86-9628-C0D5156644C5}"/>
              </a:ext>
            </a:extLst>
          </p:cNvPr>
          <p:cNvCxnSpPr/>
          <p:nvPr/>
        </p:nvCxnSpPr>
        <p:spPr>
          <a:xfrm>
            <a:off x="2409825" y="3018111"/>
            <a:ext cx="46958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809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9DB669-8066-4C13-9E8B-D47FEF937EEA}"/>
                  </a:ext>
                </a:extLst>
              </p:cNvPr>
              <p:cNvSpPr txBox="1"/>
              <p:nvPr/>
            </p:nvSpPr>
            <p:spPr>
              <a:xfrm>
                <a:off x="114300" y="4421671"/>
                <a:ext cx="8915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</a:rPr>
                  <a:t> If sin(x) = c, then </a:t>
                </a:r>
              </a:p>
              <a:p>
                <a:endParaRPr lang="en-US" sz="3200" dirty="0"/>
              </a:p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x =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arcsin</a:t>
                </a:r>
                <a:r>
                  <a:rPr lang="en-US" sz="3200" dirty="0">
                    <a:solidFill>
                      <a:schemeClr val="tx1"/>
                    </a:solidFill>
                  </a:rPr>
                  <a:t>(c) + 2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k     or     x =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l-GR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arcsin</a:t>
                </a:r>
                <a:r>
                  <a:rPr lang="en-US" sz="3200" dirty="0">
                    <a:solidFill>
                      <a:schemeClr val="tx1"/>
                    </a:solidFill>
                  </a:rPr>
                  <a:t>(c)) + 2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k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9DB669-8066-4C13-9E8B-D47FEF937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4421671"/>
                <a:ext cx="8915400" cy="1569660"/>
              </a:xfrm>
              <a:prstGeom prst="rect">
                <a:avLst/>
              </a:prstGeom>
              <a:blipFill>
                <a:blip r:embed="rId2"/>
                <a:stretch>
                  <a:fillRect l="-752" t="-5039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2D4A58D-4B9F-42F3-95A1-0C60ADAB31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812"/>
          <a:stretch/>
        </p:blipFill>
        <p:spPr>
          <a:xfrm>
            <a:off x="19050" y="0"/>
            <a:ext cx="9105900" cy="402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44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102807-EA8C-4712-B334-07027C610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7"/>
            <a:ext cx="9144000" cy="68556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72E1F0-5726-4DDC-9976-97C3248C6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0"/>
            <a:ext cx="7086600" cy="227754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Week 3   Video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Theorem 2.4.2/domain (28:41 min video)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slides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 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annotated slides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View after 2.4 in class lecture and before doing 2.4 HW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2.4.2 can sometimes be used to determine if an IVP has a unique solution, but it cannot be used to determine the domain of that solution. In this video, we first use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2.4.2 to determine when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′=1/[(1−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)(2−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0)=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is guaranteed to have a unique solution.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then use a lot of algebra and a little bit of calculus to solve this DE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determine the domain of this solution when the initial value is the point (0, 1). </a:t>
            </a:r>
          </a:p>
        </p:txBody>
      </p:sp>
    </p:spTree>
    <p:extLst>
      <p:ext uri="{BB962C8B-B14F-4D97-AF65-F5344CB8AC3E}">
        <p14:creationId xmlns:p14="http://schemas.microsoft.com/office/powerpoint/2010/main" val="322151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AEF174-0211-43E8-97B7-839609C07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534"/>
            <a:ext cx="9144000" cy="536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01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0E55DA-F918-40E5-87A5-DA6E1F556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386"/>
            <a:ext cx="9144000" cy="581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07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F60B79-B528-442C-85E9-76B6FFE39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028"/>
            <a:ext cx="9144000" cy="62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69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8391A6-2D16-49A1-81A2-B201D78DC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692"/>
            <a:ext cx="9144000" cy="640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47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D81880-9551-4D55-9DE0-E2D380FC5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00" y="1048021"/>
            <a:ext cx="9711608" cy="45907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AE046B-D99C-4A72-AA20-A7D85955B1AE}"/>
              </a:ext>
            </a:extLst>
          </p:cNvPr>
          <p:cNvSpPr txBox="1"/>
          <p:nvPr/>
        </p:nvSpPr>
        <p:spPr>
          <a:xfrm>
            <a:off x="2514600" y="152400"/>
            <a:ext cx="3985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HW hint (next slide)</a:t>
            </a:r>
          </a:p>
        </p:txBody>
      </p:sp>
    </p:spTree>
    <p:extLst>
      <p:ext uri="{BB962C8B-B14F-4D97-AF65-F5344CB8AC3E}">
        <p14:creationId xmlns:p14="http://schemas.microsoft.com/office/powerpoint/2010/main" val="1582457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7C035D-B6D0-43F5-BF3A-32C99F82C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783"/>
            <a:ext cx="9144000" cy="65884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B659B0-9870-4554-B085-A42E5F0AD9B4}"/>
              </a:ext>
            </a:extLst>
          </p:cNvPr>
          <p:cNvSpPr/>
          <p:nvPr/>
        </p:nvSpPr>
        <p:spPr bwMode="auto">
          <a:xfrm>
            <a:off x="228600" y="1143000"/>
            <a:ext cx="3886200" cy="5334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D01B4F-CF1F-406B-8C10-907AE3F17423}"/>
              </a:ext>
            </a:extLst>
          </p:cNvPr>
          <p:cNvSpPr/>
          <p:nvPr/>
        </p:nvSpPr>
        <p:spPr bwMode="auto">
          <a:xfrm>
            <a:off x="234243" y="2970570"/>
            <a:ext cx="5000093" cy="62607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14B87D-2742-480F-9F36-B04183440FB4}"/>
              </a:ext>
            </a:extLst>
          </p:cNvPr>
          <p:cNvSpPr/>
          <p:nvPr/>
        </p:nvSpPr>
        <p:spPr bwMode="auto">
          <a:xfrm>
            <a:off x="228600" y="5714999"/>
            <a:ext cx="8458200" cy="1008217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27FBDD-5BB4-4450-9CCA-4A64F6469E3D}"/>
                  </a:ext>
                </a:extLst>
              </p:cNvPr>
              <p:cNvSpPr txBox="1"/>
              <p:nvPr/>
            </p:nvSpPr>
            <p:spPr>
              <a:xfrm>
                <a:off x="2995263" y="2970571"/>
                <a:ext cx="2239074" cy="626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2 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baseline="30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27FBDD-5BB4-4450-9CCA-4A64F6469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263" y="2970571"/>
                <a:ext cx="2239074" cy="6260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D3D08AF-1E37-4DE6-B3B6-B63950165528}"/>
              </a:ext>
            </a:extLst>
          </p:cNvPr>
          <p:cNvSpPr txBox="1"/>
          <p:nvPr/>
        </p:nvSpPr>
        <p:spPr>
          <a:xfrm>
            <a:off x="6553200" y="533399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We will use this in section 3.7</a:t>
            </a:r>
          </a:p>
        </p:txBody>
      </p:sp>
    </p:spTree>
    <p:extLst>
      <p:ext uri="{BB962C8B-B14F-4D97-AF65-F5344CB8AC3E}">
        <p14:creationId xmlns:p14="http://schemas.microsoft.com/office/powerpoint/2010/main" val="1910123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1CD5B0-DA46-43A1-B246-737218B79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" y="0"/>
            <a:ext cx="912352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02B0AE-5F02-4916-9BAD-9A6496D8ACF7}"/>
              </a:ext>
            </a:extLst>
          </p:cNvPr>
          <p:cNvSpPr txBox="1"/>
          <p:nvPr/>
        </p:nvSpPr>
        <p:spPr>
          <a:xfrm>
            <a:off x="6248400" y="42672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You </a:t>
            </a:r>
            <a:r>
              <a:rPr lang="en-US" sz="2400" dirty="0" err="1">
                <a:solidFill>
                  <a:srgbClr val="FFFF00"/>
                </a:solidFill>
              </a:rPr>
              <a:t>canNOT</a:t>
            </a:r>
            <a:r>
              <a:rPr lang="en-US" sz="2400" dirty="0">
                <a:solidFill>
                  <a:srgbClr val="FFFF00"/>
                </a:solidFill>
              </a:rPr>
              <a:t> use formula.  You must show product rule step.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7667D-0229-4A24-BF2D-65C3E7295997}"/>
              </a:ext>
            </a:extLst>
          </p:cNvPr>
          <p:cNvSpPr txBox="1"/>
          <p:nvPr/>
        </p:nvSpPr>
        <p:spPr>
          <a:xfrm>
            <a:off x="7419975" y="172937"/>
            <a:ext cx="1604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Section 2.1</a:t>
            </a:r>
          </a:p>
        </p:txBody>
      </p:sp>
    </p:spTree>
    <p:extLst>
      <p:ext uri="{BB962C8B-B14F-4D97-AF65-F5344CB8AC3E}">
        <p14:creationId xmlns:p14="http://schemas.microsoft.com/office/powerpoint/2010/main" val="1891722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8FD1B9-CEED-4220-90A1-33D1BCD82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496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6AFE2E-1645-4D8E-8B3A-2F0424E597FC}"/>
              </a:ext>
            </a:extLst>
          </p:cNvPr>
          <p:cNvSpPr txBox="1"/>
          <p:nvPr/>
        </p:nvSpPr>
        <p:spPr>
          <a:xfrm>
            <a:off x="0" y="762000"/>
            <a:ext cx="9144000" cy="27515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If taking limit, might be able to use </a:t>
            </a:r>
            <a:r>
              <a:rPr lang="en-US" sz="2800" dirty="0" err="1">
                <a:solidFill>
                  <a:schemeClr val="bg1"/>
                </a:solidFill>
              </a:rPr>
              <a:t>l’hopital’s</a:t>
            </a:r>
            <a:r>
              <a:rPr lang="en-US" sz="2800" dirty="0">
                <a:solidFill>
                  <a:schemeClr val="bg1"/>
                </a:solidFill>
              </a:rPr>
              <a:t> rule and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F7D0F5-7FC7-4B01-9074-C0BE80E31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31839"/>
            <a:ext cx="9144000" cy="37261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5AF7DA1-E1A7-4349-B3F8-5E4945F6B915}"/>
              </a:ext>
            </a:extLst>
          </p:cNvPr>
          <p:cNvGrpSpPr/>
          <p:nvPr/>
        </p:nvGrpSpPr>
        <p:grpSpPr>
          <a:xfrm>
            <a:off x="2362200" y="1051841"/>
            <a:ext cx="3495675" cy="1319622"/>
            <a:chOff x="381000" y="1040620"/>
            <a:chExt cx="3495675" cy="13196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136192-C1B4-4123-BA0F-F1C34418B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1474417"/>
              <a:ext cx="990600" cy="6286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FA070AB-B75B-47FB-9DCF-A4691C283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7800" y="1040620"/>
              <a:ext cx="2428875" cy="6667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6FD65E5-1158-43DB-9472-332E5C588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81187" y="1788742"/>
              <a:ext cx="781050" cy="57150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D3B48E3-D1ED-4916-8C9A-63036D5C1EAB}"/>
                </a:ext>
              </a:extLst>
            </p:cNvPr>
            <p:cNvCxnSpPr/>
            <p:nvPr/>
          </p:nvCxnSpPr>
          <p:spPr bwMode="auto">
            <a:xfrm>
              <a:off x="1371600" y="1752600"/>
              <a:ext cx="24688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60C292E-6546-434D-8DD3-1A21EE417859}"/>
              </a:ext>
            </a:extLst>
          </p:cNvPr>
          <p:cNvSpPr/>
          <p:nvPr/>
        </p:nvSpPr>
        <p:spPr bwMode="auto">
          <a:xfrm>
            <a:off x="2209800" y="949652"/>
            <a:ext cx="3733800" cy="1564948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05C925-758D-41B6-9DDA-886BCDD946B6}"/>
              </a:ext>
            </a:extLst>
          </p:cNvPr>
          <p:cNvSpPr txBox="1"/>
          <p:nvPr/>
        </p:nvSpPr>
        <p:spPr>
          <a:xfrm>
            <a:off x="7145594" y="19814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HW hint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F8E5CC-F131-40E8-8CBC-6F1A0F83D2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314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186990-B5C1-40C6-804A-755BBCD5F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450"/>
            <a:ext cx="9144000" cy="57430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4C870F-188F-49FC-AD0C-E09E52512FF7}"/>
              </a:ext>
            </a:extLst>
          </p:cNvPr>
          <p:cNvSpPr txBox="1"/>
          <p:nvPr/>
        </p:nvSpPr>
        <p:spPr>
          <a:xfrm>
            <a:off x="438912" y="18811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Example from Theorem 2.4.2/domain video </a:t>
            </a:r>
          </a:p>
        </p:txBody>
      </p:sp>
    </p:spTree>
    <p:extLst>
      <p:ext uri="{BB962C8B-B14F-4D97-AF65-F5344CB8AC3E}">
        <p14:creationId xmlns:p14="http://schemas.microsoft.com/office/powerpoint/2010/main" val="399210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AC8B98-5FFA-4C33-B8CA-2DCA1EEC9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154"/>
          <a:stretch/>
        </p:blipFill>
        <p:spPr>
          <a:xfrm>
            <a:off x="0" y="80046"/>
            <a:ext cx="9144000" cy="32216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69A579-37C9-4EA6-9E90-A673905CA73D}"/>
              </a:ext>
            </a:extLst>
          </p:cNvPr>
          <p:cNvSpPr/>
          <p:nvPr/>
        </p:nvSpPr>
        <p:spPr>
          <a:xfrm>
            <a:off x="4572000" y="2542032"/>
            <a:ext cx="4352544" cy="759628"/>
          </a:xfrm>
          <a:prstGeom prst="rect">
            <a:avLst/>
          </a:prstGeom>
          <a:solidFill>
            <a:srgbClr val="15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4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AC8B98-5FFA-4C33-B8CA-2DCA1EEC9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45"/>
            <a:ext cx="9144000" cy="633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9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3BE4E6-60D0-4129-9D1D-27D08D3B9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77"/>
            <a:ext cx="9144000" cy="669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59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0EEF16-137C-4831-89C1-ED1093A2E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52" y="1436035"/>
            <a:ext cx="6862467" cy="3493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2A8F9F-FD14-4C55-90DF-C7F9BF59C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57119"/>
            <a:ext cx="9144000" cy="1841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6BCF05-A2BD-4A75-A60F-C4AC546D1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3" y="70808"/>
            <a:ext cx="9144000" cy="14018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4433B0-0728-42E8-BA02-53B503044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199" y="1472619"/>
            <a:ext cx="2665239" cy="30710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E69965-3634-4DCD-8CBB-19B04264AA44}"/>
              </a:ext>
            </a:extLst>
          </p:cNvPr>
          <p:cNvSpPr txBox="1"/>
          <p:nvPr/>
        </p:nvSpPr>
        <p:spPr>
          <a:xfrm>
            <a:off x="6470074" y="2506022"/>
            <a:ext cx="33297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6"/>
              </a:rPr>
              <a:t>http://slopefield.nathangrigg.net</a:t>
            </a:r>
            <a:r>
              <a:rPr lang="en-US" sz="1400" dirty="0"/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F55382-7679-4E4E-B497-F52C901EA529}"/>
              </a:ext>
            </a:extLst>
          </p:cNvPr>
          <p:cNvCxnSpPr/>
          <p:nvPr/>
        </p:nvCxnSpPr>
        <p:spPr>
          <a:xfrm flipH="1" flipV="1">
            <a:off x="6395199" y="1436035"/>
            <a:ext cx="2748801" cy="31821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69B090-B8D8-4BD5-B40B-FCB87233E3BF}"/>
              </a:ext>
            </a:extLst>
          </p:cNvPr>
          <p:cNvCxnSpPr>
            <a:cxnSpLocks/>
          </p:cNvCxnSpPr>
          <p:nvPr/>
        </p:nvCxnSpPr>
        <p:spPr>
          <a:xfrm flipH="1">
            <a:off x="6436765" y="1449893"/>
            <a:ext cx="2748801" cy="31821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6280FBE-0E84-4B5C-AE43-F53B7C578A43}"/>
              </a:ext>
            </a:extLst>
          </p:cNvPr>
          <p:cNvSpPr txBox="1"/>
          <p:nvPr/>
        </p:nvSpPr>
        <p:spPr>
          <a:xfrm>
            <a:off x="108086" y="1730891"/>
            <a:ext cx="2218204" cy="25545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Note:  Domain will always be a single open interval.</a:t>
            </a:r>
          </a:p>
        </p:txBody>
      </p:sp>
    </p:spTree>
    <p:extLst>
      <p:ext uri="{BB962C8B-B14F-4D97-AF65-F5344CB8AC3E}">
        <p14:creationId xmlns:p14="http://schemas.microsoft.com/office/powerpoint/2010/main" val="3793481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3BE4E6-60D0-4129-9D1D-27D08D3B9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77"/>
            <a:ext cx="9144000" cy="669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93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C93614-4B85-4640-8971-AB1879EEF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169"/>
            <a:ext cx="9144000" cy="63556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31305D-52B7-45D2-B35D-C0D824FEA371}"/>
              </a:ext>
            </a:extLst>
          </p:cNvPr>
          <p:cNvSpPr txBox="1"/>
          <p:nvPr/>
        </p:nvSpPr>
        <p:spPr>
          <a:xfrm>
            <a:off x="6363855" y="4082471"/>
            <a:ext cx="2780145" cy="7386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Note:  Domain will always be a single </a:t>
            </a:r>
            <a:r>
              <a:rPr lang="en-US" sz="2400" b="1" i="1" dirty="0">
                <a:solidFill>
                  <a:srgbClr val="FFFF00"/>
                </a:solidFill>
              </a:rPr>
              <a:t>open</a:t>
            </a:r>
            <a:r>
              <a:rPr lang="en-US" dirty="0">
                <a:solidFill>
                  <a:srgbClr val="FFFF00"/>
                </a:solidFill>
              </a:rPr>
              <a:t> interval.</a:t>
            </a:r>
          </a:p>
        </p:txBody>
      </p:sp>
    </p:spTree>
    <p:extLst>
      <p:ext uri="{BB962C8B-B14F-4D97-AF65-F5344CB8AC3E}">
        <p14:creationId xmlns:p14="http://schemas.microsoft.com/office/powerpoint/2010/main" val="29409113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1792</TotalTime>
  <Words>623</Words>
  <Application>Microsoft Office PowerPoint</Application>
  <PresentationFormat>On-screen Show (4:3)</PresentationFormat>
  <Paragraphs>61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Times New Roman</vt:lpstr>
      <vt:lpstr>1_Office Theme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3: Implicit Solution of Initial Value Problem (1 of 2)</vt:lpstr>
      <vt:lpstr>Example 3:  Graph of Solutions (2 of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46</cp:revision>
  <dcterms:created xsi:type="dcterms:W3CDTF">2020-09-08T22:52:36Z</dcterms:created>
  <dcterms:modified xsi:type="dcterms:W3CDTF">2022-01-26T02:37:26Z</dcterms:modified>
</cp:coreProperties>
</file>