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handoutMasterIdLst>
    <p:handoutMasterId r:id="rId34"/>
  </p:handoutMasterIdLst>
  <p:sldIdLst>
    <p:sldId id="353" r:id="rId2"/>
    <p:sldId id="369" r:id="rId3"/>
    <p:sldId id="370" r:id="rId4"/>
    <p:sldId id="368" r:id="rId5"/>
    <p:sldId id="365" r:id="rId6"/>
    <p:sldId id="366" r:id="rId7"/>
    <p:sldId id="367" r:id="rId8"/>
    <p:sldId id="364" r:id="rId9"/>
    <p:sldId id="356" r:id="rId10"/>
    <p:sldId id="360" r:id="rId11"/>
    <p:sldId id="361" r:id="rId12"/>
    <p:sldId id="348" r:id="rId13"/>
    <p:sldId id="349" r:id="rId14"/>
    <p:sldId id="350" r:id="rId15"/>
    <p:sldId id="351" r:id="rId16"/>
    <p:sldId id="300" r:id="rId17"/>
    <p:sldId id="352" r:id="rId18"/>
    <p:sldId id="357" r:id="rId19"/>
    <p:sldId id="358" r:id="rId20"/>
    <p:sldId id="359" r:id="rId21"/>
    <p:sldId id="362" r:id="rId22"/>
    <p:sldId id="354" r:id="rId23"/>
    <p:sldId id="363" r:id="rId24"/>
    <p:sldId id="355" r:id="rId25"/>
    <p:sldId id="304" r:id="rId26"/>
    <p:sldId id="341" r:id="rId27"/>
    <p:sldId id="342" r:id="rId28"/>
    <p:sldId id="343" r:id="rId29"/>
    <p:sldId id="345" r:id="rId30"/>
    <p:sldId id="344" r:id="rId31"/>
    <p:sldId id="346" r:id="rId32"/>
    <p:sldId id="347" r:id="rId3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0FA"/>
    <a:srgbClr val="DCC5ED"/>
    <a:srgbClr val="212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876" y="5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-616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8.xml"/><Relationship Id="rId7" Type="http://schemas.openxmlformats.org/officeDocument/2006/relationships/slide" Target="slides/slide32.xml"/><Relationship Id="rId2" Type="http://schemas.openxmlformats.org/officeDocument/2006/relationships/slide" Target="slides/slide27.xml"/><Relationship Id="rId1" Type="http://schemas.openxmlformats.org/officeDocument/2006/relationships/slide" Target="slides/slide26.xml"/><Relationship Id="rId6" Type="http://schemas.openxmlformats.org/officeDocument/2006/relationships/slide" Target="slides/slide31.xml"/><Relationship Id="rId5" Type="http://schemas.openxmlformats.org/officeDocument/2006/relationships/slide" Target="slides/slide30.xml"/><Relationship Id="rId4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D56A9D8-E6FF-46DA-9046-0554CBE523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FFD504A-4744-4C35-B666-FF579442D9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F2BC1746-63FE-4BDA-B525-F5E8311F63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F26A1A12-BF2F-4C7D-B98B-00828142919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ECE5BE-5664-413D-A67D-30F5669F91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E6B2F942-8CC4-4901-BC8E-C336CE7746C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>
              <a:extLst>
                <a:ext uri="{FF2B5EF4-FFF2-40B4-BE49-F238E27FC236}">
                  <a16:creationId xmlns:a16="http://schemas.microsoft.com/office/drawing/2014/main" id="{96E06A45-68C6-4268-8E4C-6406DD01D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>
              <a:extLst>
                <a:ext uri="{FF2B5EF4-FFF2-40B4-BE49-F238E27FC236}">
                  <a16:creationId xmlns:a16="http://schemas.microsoft.com/office/drawing/2014/main" id="{A408F46D-8384-4D25-A569-3E2B268DAC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>
            <a:extLst>
              <a:ext uri="{FF2B5EF4-FFF2-40B4-BE49-F238E27FC236}">
                <a16:creationId xmlns:a16="http://schemas.microsoft.com/office/drawing/2014/main" id="{6C072C13-553D-4BE6-9CD2-7D69AFC31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E6871A6-ABE4-4FBC-B79C-39D21CC97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CC8EA51-0990-4313-890B-F35DF6B5BC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C7BD49A-11B7-46F9-BF2B-2565AD804A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fld id="{133B7C94-2CEB-4B73-9B7A-3C15C98B9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64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3DB90F-B9BB-4A34-9000-F681F3FD11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0149E0-A851-48BA-96A3-7A68E44EFD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CFC3A4-C524-47C3-A785-0C964F84FE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39032-1AD5-453E-B2F5-4BAD0ED994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16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2088B2-721C-479C-9EA9-6827F1F847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4939A6-F5F5-443D-8DA7-35E455F803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051775-AE3D-4E8F-AFD3-EE3208C22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4C665-88DC-489B-A6AB-911BE25E1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48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01A7F7-831B-425B-B40E-48810E688E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133CFC-564E-4F4E-B252-478E38B66A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ABD583-4E5A-4FCA-B789-C0B54EA8E7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1AD53-E226-49EB-9E89-4F20BA5BC6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04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8FB881-1A84-43A2-94D1-4A2CBA1B1F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3CABA1-33AB-4D0F-868A-8DA3051524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4C6062-8955-4C9D-9524-89273AE9C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18D04-9179-4555-8AF9-359A22FA68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12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32C6D9-6AB9-43E6-B889-B7311C4CC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D340B2-6C67-4F52-935C-0662238099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373502-D6FF-483E-ADCF-D6EC65563F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DD9C4-968C-45EF-B82A-DE36319C7E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72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EE516A4-C39D-460F-9AF1-F3C015F20D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DBDC1F3-51BA-4C67-8300-EDEA351FEE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54FDC2B-73EE-4ABB-84AA-5C49EAE05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2B0FD-1090-4141-91C9-0CE519BCF1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48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80297F-6A0F-4E31-A727-C4D0619D7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B148D5-7982-46E1-AA91-BB93E25CA4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19B494F-4518-4824-AA4E-4DD1C1154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0D09A-E4EE-4D6C-B2E9-E00F5DA420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49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A89677-B87A-4191-8E45-F6CF2E595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0A0D09-DEF1-4D12-B51E-154A933745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7B7695-034C-4E1C-B1FC-5619F370DC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1CF49-95E8-41E6-A78E-586B990A4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43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00244-0F7B-49DD-A894-01D912A1DB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B6B55-6AFA-48AB-9DF5-EF2D974DF6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EFD24F-AF3C-4196-A4C1-C9333D166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5C1BC-75BF-4D9A-AB45-3F60716C6E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70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73CB6C-ABA5-4D2E-B5BC-3DFA090F47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77846-F7C3-4868-89B1-0F4AB77833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924400-4D54-40D4-B56F-4CA29E6F4E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69AA2-7380-42D9-9DAA-DDD4E5683E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85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banna">
            <a:extLst>
              <a:ext uri="{FF2B5EF4-FFF2-40B4-BE49-F238E27FC236}">
                <a16:creationId xmlns:a16="http://schemas.microsoft.com/office/drawing/2014/main" id="{963D9356-63FD-4D2B-8494-D273274E3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34689E94-7064-4E15-AF18-40E2F416B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BD9F099-15B5-4423-A7D1-CEF63509D3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2"/>
                </a:solidFill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063799C-5ADB-4E41-8CE2-69436752EF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2"/>
                </a:solidFill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8172476-A81C-4F8D-8FE0-892BF7532F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CFC45727-2A35-403E-AC5F-078BB05AAE8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EXPHORSA">
            <a:extLst>
              <a:ext uri="{FF2B5EF4-FFF2-40B4-BE49-F238E27FC236}">
                <a16:creationId xmlns:a16="http://schemas.microsoft.com/office/drawing/2014/main" id="{1A7F1CB7-23D9-4D48-92CF-1322B73A1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>
            <a:extLst>
              <a:ext uri="{FF2B5EF4-FFF2-40B4-BE49-F238E27FC236}">
                <a16:creationId xmlns:a16="http://schemas.microsoft.com/office/drawing/2014/main" id="{5C21921E-7282-4F3E-BC28-07DDD4501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lframalpha.com/input/?i=slope%20field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wmf"/><Relationship Id="rId11" Type="http://schemas.openxmlformats.org/officeDocument/2006/relationships/hyperlink" Target="http://bcs.wiley.com/he-bcs/Books?action=resource%20&amp;bcsId=2026&amp;itemId=047143339X&amp;resourceId=4140" TargetMode="External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bcs.wiley.com/he-bcs/Books?action=resource%20&amp;bcsId=2026&amp;itemId=047143339X&amp;resourceId=4140" TargetMode="External"/><Relationship Id="rId3" Type="http://schemas.openxmlformats.org/officeDocument/2006/relationships/oleObject" Target="../embeddings/oleObject5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4.wmf"/><Relationship Id="rId9" Type="http://schemas.openxmlformats.org/officeDocument/2006/relationships/hyperlink" Target="http://bcs.wiley.com/he-bcs/Books?action=resource&amp;bcsId=2026&amp;itemId=047143339X&amp;resourceId=4140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hyperlink" Target="http://bcs.wiley.com/he-bcs/Books?action=resource%20&amp;bcsId=2026&amp;itemId=047143339X&amp;resourceId=414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8.wmf"/><Relationship Id="rId11" Type="http://schemas.openxmlformats.org/officeDocument/2006/relationships/image" Target="../media/image51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hyperlink" Target="http://bcs.wiley.com/he-bcs/Books?action=resource%20&amp;bcsId=2026&amp;itemId=047143339X&amp;resourceId=4140" TargetMode="External"/><Relationship Id="rId5" Type="http://schemas.openxmlformats.org/officeDocument/2006/relationships/image" Target="../media/image53.png"/><Relationship Id="rId4" Type="http://schemas.openxmlformats.org/officeDocument/2006/relationships/image" Target="../media/image5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16.bin"/><Relationship Id="rId10" Type="http://schemas.openxmlformats.org/officeDocument/2006/relationships/hyperlink" Target="http://bcs.wiley.com/he-bcs/Books?action=resource%20&amp;bcsId=2026&amp;itemId=047143339X&amp;resourceId=4140" TargetMode="External"/><Relationship Id="rId4" Type="http://schemas.openxmlformats.org/officeDocument/2006/relationships/image" Target="../media/image54.wmf"/><Relationship Id="rId9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7.wmf"/><Relationship Id="rId9" Type="http://schemas.openxmlformats.org/officeDocument/2006/relationships/hyperlink" Target="http://bcs.wiley.com/he-bcs/Books?action=resource&amp;bcsId=2026&amp;itemId=047143339X&amp;resourceId=4140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hyperlink" Target="http://bcs.wiley.com/he-bcs/Books?action=resource%20&amp;bcsId=2026&amp;itemId=047143339X&amp;resourceId=4140" TargetMode="External"/><Relationship Id="rId5" Type="http://schemas.openxmlformats.org/officeDocument/2006/relationships/image" Target="../media/image61.png"/><Relationship Id="rId4" Type="http://schemas.openxmlformats.org/officeDocument/2006/relationships/image" Target="../media/image6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1524A9-C061-4A31-BCD0-D78D539F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670" y="1524000"/>
            <a:ext cx="9144000" cy="28512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C0D17C-00F5-421B-9D05-5793EF91C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800"/>
            <a:ext cx="9144000" cy="2081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621B39-2019-4173-AEA7-181FC9CB2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213" y="0"/>
            <a:ext cx="2213778" cy="14034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CD84DF-5F62-41C1-8B6B-00C7FC9F9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0"/>
            <a:ext cx="4876800" cy="188684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8F573D-403F-4788-9B40-2A3CA71749AC}"/>
              </a:ext>
            </a:extLst>
          </p:cNvPr>
          <p:cNvCxnSpPr/>
          <p:nvPr/>
        </p:nvCxnSpPr>
        <p:spPr bwMode="auto">
          <a:xfrm flipH="1">
            <a:off x="-762000" y="1447800"/>
            <a:ext cx="685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A2DD4072-9AB8-40DE-BE8F-B6BB183026F8}"/>
              </a:ext>
            </a:extLst>
          </p:cNvPr>
          <p:cNvCxnSpPr>
            <a:cxnSpLocks/>
          </p:cNvCxnSpPr>
          <p:nvPr/>
        </p:nvCxnSpPr>
        <p:spPr bwMode="auto">
          <a:xfrm>
            <a:off x="-76200" y="1479681"/>
            <a:ext cx="9372600" cy="479360"/>
          </a:xfrm>
          <a:prstGeom prst="bentConnector3">
            <a:avLst>
              <a:gd name="adj1" fmla="val 43345"/>
            </a:avLst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D56BB33-89D5-4C6F-9608-E328DB88FD33}"/>
              </a:ext>
            </a:extLst>
          </p:cNvPr>
          <p:cNvSpPr/>
          <p:nvPr/>
        </p:nvSpPr>
        <p:spPr bwMode="auto">
          <a:xfrm>
            <a:off x="1007217" y="514102"/>
            <a:ext cx="1169348" cy="400298"/>
          </a:xfrm>
          <a:prstGeom prst="ellipse">
            <a:avLst/>
          </a:prstGeom>
          <a:noFill/>
          <a:ln w="698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9EBA114-4941-4454-A9C0-D27A8068D3BE}"/>
              </a:ext>
            </a:extLst>
          </p:cNvPr>
          <p:cNvCxnSpPr>
            <a:stCxn id="18" idx="6"/>
          </p:cNvCxnSpPr>
          <p:nvPr/>
        </p:nvCxnSpPr>
        <p:spPr bwMode="auto">
          <a:xfrm>
            <a:off x="2176565" y="714251"/>
            <a:ext cx="2014435" cy="32066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D197E33-0CD2-40A9-97E6-F46383FDF4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372" y="1989264"/>
            <a:ext cx="2539841" cy="31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0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A871A5-17DC-4B14-9E59-BD8260382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531"/>
            <a:ext cx="9144000" cy="549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0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4DFCB7-C099-4617-A855-FD3B63E39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108"/>
            <a:ext cx="9144000" cy="600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01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49737-4112-4BC9-971B-5C8290292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520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3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1686-2093-4671-ADEC-ACDFC1DC9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222"/>
          <a:stretch/>
        </p:blipFill>
        <p:spPr>
          <a:xfrm>
            <a:off x="188979" y="0"/>
            <a:ext cx="8766041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844149-C0A6-423A-9E4D-FDA531B1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2" r="45654"/>
          <a:stretch/>
        </p:blipFill>
        <p:spPr>
          <a:xfrm>
            <a:off x="1331979" y="2362200"/>
            <a:ext cx="476402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4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DF1A-E775-4DB6-B509-036A49A4C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94" y="0"/>
            <a:ext cx="8843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73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26825-76F2-42D5-B05F-83E61579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255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08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E73436-DAC2-4890-A84E-F2F9CF4E7F7F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66F53A-3D4A-4F90-B410-85989F50F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640"/>
          <a:stretch/>
        </p:blipFill>
        <p:spPr>
          <a:xfrm>
            <a:off x="53793" y="99424"/>
            <a:ext cx="9144000" cy="26800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C58F0D-5447-40D0-B1BF-FC2254894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968"/>
          <a:stretch/>
        </p:blipFill>
        <p:spPr>
          <a:xfrm>
            <a:off x="53793" y="4463143"/>
            <a:ext cx="9144000" cy="23964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6030F8-8B06-4D29-904E-D60C65660538}"/>
              </a:ext>
            </a:extLst>
          </p:cNvPr>
          <p:cNvSpPr/>
          <p:nvPr/>
        </p:nvSpPr>
        <p:spPr>
          <a:xfrm>
            <a:off x="4986241" y="4179239"/>
            <a:ext cx="32799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https://www.wolframalpha.com/input/?i=slope%20field</a:t>
            </a:r>
            <a:r>
              <a:rPr lang="en-US" sz="10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F429A-6630-485F-A06B-E65AC82C5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573" y="762000"/>
            <a:ext cx="3409670" cy="34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B1C7CD-99CA-455D-B490-B00D5DABA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144000" cy="39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73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7917A-E1CE-4EE5-A51E-37269AC80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-76200"/>
            <a:ext cx="8915400" cy="207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70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AD9246-5EA3-4835-8D3C-9FD91D496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8316"/>
            <a:ext cx="9144000" cy="55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6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9A4CBC-EC70-46C0-B328-A51D2C9FF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906" y="-74543"/>
            <a:ext cx="5656188" cy="1066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EFC2C5-BF73-42FD-AE8D-70187B49226D}"/>
              </a:ext>
            </a:extLst>
          </p:cNvPr>
          <p:cNvSpPr txBox="1"/>
          <p:nvPr/>
        </p:nvSpPr>
        <p:spPr>
          <a:xfrm>
            <a:off x="76200" y="930057"/>
            <a:ext cx="8915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But you only need to earn 60% on the "Low stakes quizzes"  assignment group in order to earn 100% on this assignment.  Since you can redo the multiple choice quiz questions in the review quiz (where the later quiz allows unlimited attempts), everyone can earn 100% on this assignment even if you miss most of the questions on first try.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80220-6F4B-49E4-A1E3-F3AEBE3A5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561522"/>
            <a:ext cx="267062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28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221317-5B6E-426D-9DA2-8012848D0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418"/>
          <a:stretch/>
        </p:blipFill>
        <p:spPr>
          <a:xfrm>
            <a:off x="0" y="934155"/>
            <a:ext cx="9144000" cy="272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77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221317-5B6E-426D-9DA2-8012848D0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155"/>
            <a:ext cx="9144000" cy="498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63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AAD643-8F0B-4E48-92C3-41B3CFD50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614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07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1F148-AAAF-4506-8E04-556832C74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12" y="0"/>
            <a:ext cx="882277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91A859-C4BA-48B5-9451-F36D388612A0}"/>
              </a:ext>
            </a:extLst>
          </p:cNvPr>
          <p:cNvSpPr/>
          <p:nvPr/>
        </p:nvSpPr>
        <p:spPr bwMode="auto">
          <a:xfrm>
            <a:off x="4495800" y="1219200"/>
            <a:ext cx="4648200" cy="426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24CDB5-BAD9-4E9E-9944-91F5B200DBF9}"/>
              </a:ext>
            </a:extLst>
          </p:cNvPr>
          <p:cNvSpPr/>
          <p:nvPr/>
        </p:nvSpPr>
        <p:spPr bwMode="auto">
          <a:xfrm>
            <a:off x="5715000" y="5181600"/>
            <a:ext cx="35814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6B5D1CA7-A6A2-448C-B727-E87560B8954D}"/>
              </a:ext>
            </a:extLst>
          </p:cNvPr>
          <p:cNvSpPr/>
          <p:nvPr/>
        </p:nvSpPr>
        <p:spPr bwMode="auto">
          <a:xfrm rot="16200000">
            <a:off x="4933950" y="5962650"/>
            <a:ext cx="876300" cy="685800"/>
          </a:xfrm>
          <a:prstGeom prst="rtTriangle">
            <a:avLst/>
          </a:prstGeom>
          <a:solidFill>
            <a:srgbClr val="F6F0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472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1F148-AAAF-4506-8E04-556832C74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12" y="0"/>
            <a:ext cx="8822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28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2">
            <a:extLst>
              <a:ext uri="{FF2B5EF4-FFF2-40B4-BE49-F238E27FC236}">
                <a16:creationId xmlns:a16="http://schemas.microsoft.com/office/drawing/2014/main" id="{6EE2B7B3-026C-49EC-8D49-72B934672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2125D7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Ch 2.2: Separable Equations</a:t>
            </a:r>
          </a:p>
        </p:txBody>
      </p:sp>
      <p:sp>
        <p:nvSpPr>
          <p:cNvPr id="14343" name="Rectangle 3">
            <a:extLst>
              <a:ext uri="{FF2B5EF4-FFF2-40B4-BE49-F238E27FC236}">
                <a16:creationId xmlns:a16="http://schemas.microsoft.com/office/drawing/2014/main" id="{09DFA301-437E-4D3B-850E-A0AAD95D5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In this section we examine a subclass of linear and nonlinear first order equations. Consider the first order equation</a:t>
            </a:r>
            <a:endParaRPr lang="en-US" altLang="en-US" sz="8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18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We can rewrite this in the form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16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For example, let </a:t>
            </a:r>
            <a:r>
              <a:rPr lang="en-US" altLang="en-US" sz="2400" i="1"/>
              <a:t>M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/>
              <a:t>,</a:t>
            </a:r>
            <a:r>
              <a:rPr lang="en-US" altLang="en-US" sz="2400" i="1"/>
              <a:t>y</a:t>
            </a:r>
            <a:r>
              <a:rPr lang="en-US" altLang="en-US" sz="2400"/>
              <a:t>) = - </a:t>
            </a:r>
            <a:r>
              <a:rPr lang="en-US" altLang="en-US" sz="2400" i="1"/>
              <a:t>f</a:t>
            </a:r>
            <a:r>
              <a:rPr lang="en-US" altLang="en-US" sz="1200" i="1"/>
              <a:t> 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/>
              <a:t>,</a:t>
            </a:r>
            <a:r>
              <a:rPr lang="en-US" altLang="en-US" sz="2400" i="1"/>
              <a:t>y</a:t>
            </a:r>
            <a:r>
              <a:rPr lang="en-US" altLang="en-US" sz="2400"/>
              <a:t>) and </a:t>
            </a:r>
            <a:r>
              <a:rPr lang="en-US" altLang="en-US" sz="2400" i="1"/>
              <a:t>N</a:t>
            </a:r>
            <a:r>
              <a:rPr lang="en-US" altLang="en-US" sz="800" i="1"/>
              <a:t> 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/>
              <a:t>,</a:t>
            </a:r>
            <a:r>
              <a:rPr lang="en-US" altLang="en-US" sz="2400" i="1"/>
              <a:t>y</a:t>
            </a:r>
            <a:r>
              <a:rPr lang="en-US" altLang="en-US" sz="2400"/>
              <a:t>) = 1.  There may be other ways as well.  In differential form,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If </a:t>
            </a:r>
            <a:r>
              <a:rPr lang="en-US" altLang="en-US" sz="2400" i="1"/>
              <a:t>M</a:t>
            </a:r>
            <a:r>
              <a:rPr lang="en-US" altLang="en-US" sz="2400"/>
              <a:t> is a function of </a:t>
            </a:r>
            <a:r>
              <a:rPr lang="en-US" altLang="en-US" sz="2400" i="1"/>
              <a:t>x</a:t>
            </a:r>
            <a:r>
              <a:rPr lang="en-US" altLang="en-US" sz="2400"/>
              <a:t> only and </a:t>
            </a:r>
            <a:r>
              <a:rPr lang="en-US" altLang="en-US" sz="2400" i="1"/>
              <a:t>N</a:t>
            </a:r>
            <a:r>
              <a:rPr lang="en-US" altLang="en-US" sz="2400"/>
              <a:t> is a function of </a:t>
            </a:r>
            <a:r>
              <a:rPr lang="en-US" altLang="en-US" sz="2400" i="1"/>
              <a:t>y</a:t>
            </a:r>
            <a:r>
              <a:rPr lang="en-US" altLang="en-US" sz="2400"/>
              <a:t> only, then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In this case, the equation is called </a:t>
            </a:r>
            <a:r>
              <a:rPr lang="en-US" altLang="en-US" sz="2400" b="1"/>
              <a:t>separable</a:t>
            </a:r>
            <a:r>
              <a:rPr lang="en-US" altLang="en-US" sz="2400"/>
              <a:t>. </a:t>
            </a:r>
          </a:p>
        </p:txBody>
      </p:sp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id="{FADB4ED3-0170-47ED-8FCB-58E04C1300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3505200"/>
          <a:ext cx="27844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9" name="Equation" r:id="rId3" imgW="1536480" imgH="393480" progId="Equation.3">
                  <p:embed/>
                </p:oleObj>
              </mc:Choice>
              <mc:Fallback>
                <p:oleObj name="Equation" r:id="rId3" imgW="15364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05200"/>
                        <a:ext cx="278447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>
            <a:extLst>
              <a:ext uri="{FF2B5EF4-FFF2-40B4-BE49-F238E27FC236}">
                <a16:creationId xmlns:a16="http://schemas.microsoft.com/office/drawing/2014/main" id="{3459582A-5B3C-4032-8574-9848420BE7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4953000"/>
          <a:ext cx="29924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0" name="Equation" r:id="rId5" imgW="1650960" imgH="203040" progId="Equation.3">
                  <p:embed/>
                </p:oleObj>
              </mc:Choice>
              <mc:Fallback>
                <p:oleObj name="Equation" r:id="rId5" imgW="165096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953000"/>
                        <a:ext cx="29924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>
            <a:extLst>
              <a:ext uri="{FF2B5EF4-FFF2-40B4-BE49-F238E27FC236}">
                <a16:creationId xmlns:a16="http://schemas.microsoft.com/office/drawing/2014/main" id="{D24DE37F-AA8E-43D7-8FB5-4959E58756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5867400"/>
          <a:ext cx="2400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1" name="Equation" r:id="rId7" imgW="1371600" imgH="203040" progId="Equation.3">
                  <p:embed/>
                </p:oleObj>
              </mc:Choice>
              <mc:Fallback>
                <p:oleObj name="Equation" r:id="rId7" imgW="137160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867400"/>
                        <a:ext cx="2400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>
            <a:extLst>
              <a:ext uri="{FF2B5EF4-FFF2-40B4-BE49-F238E27FC236}">
                <a16:creationId xmlns:a16="http://schemas.microsoft.com/office/drawing/2014/main" id="{3B501BC0-AC2E-4C2F-8031-DD5109D095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2438400"/>
          <a:ext cx="14732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2" name="Equation" r:id="rId9" imgW="812520" imgH="393480" progId="Equation.3">
                  <p:embed/>
                </p:oleObj>
              </mc:Choice>
              <mc:Fallback>
                <p:oleObj name="Equation" r:id="rId9" imgW="8125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38400"/>
                        <a:ext cx="14732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Rectangle 9">
            <a:extLst>
              <a:ext uri="{FF2B5EF4-FFF2-40B4-BE49-F238E27FC236}">
                <a16:creationId xmlns:a16="http://schemas.microsoft.com/office/drawing/2014/main" id="{9F3E1446-BDAF-4071-BBE9-E82326DF4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>
            <a:extLst>
              <a:ext uri="{FF2B5EF4-FFF2-40B4-BE49-F238E27FC236}">
                <a16:creationId xmlns:a16="http://schemas.microsoft.com/office/drawing/2014/main" id="{781F052D-8D4F-4357-B7F0-2DD891C88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1:  Solving a Separable Equation</a:t>
            </a:r>
          </a:p>
        </p:txBody>
      </p:sp>
      <p:sp>
        <p:nvSpPr>
          <p:cNvPr id="15365" name="Rectangle 7">
            <a:extLst>
              <a:ext uri="{FF2B5EF4-FFF2-40B4-BE49-F238E27FC236}">
                <a16:creationId xmlns:a16="http://schemas.microsoft.com/office/drawing/2014/main" id="{7EC94097-AD5B-4558-A5A4-876B9647E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Solve the following first order nonlinear equation: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Separating variables, and using calculus, we obtain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The equation above defines the solution </a:t>
            </a:r>
            <a:r>
              <a:rPr lang="en-US" altLang="en-US" sz="2400" i="1"/>
              <a:t>y</a:t>
            </a:r>
            <a:r>
              <a:rPr lang="en-US" altLang="en-US" sz="2400"/>
              <a:t> implicitly.  A graph showing the direction field and implicit plots of several integral curves for the differential equation is given above. </a:t>
            </a:r>
          </a:p>
        </p:txBody>
      </p:sp>
      <p:graphicFrame>
        <p:nvGraphicFramePr>
          <p:cNvPr id="15362" name="Object 2">
            <a:extLst>
              <a:ext uri="{FF2B5EF4-FFF2-40B4-BE49-F238E27FC236}">
                <a16:creationId xmlns:a16="http://schemas.microsoft.com/office/drawing/2014/main" id="{330D4DFC-9D2C-4754-91D1-5140A3D655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057400"/>
          <a:ext cx="12954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9" name="Equation" r:id="rId3" imgW="736560" imgH="444240" progId="Equation.3">
                  <p:embed/>
                </p:oleObj>
              </mc:Choice>
              <mc:Fallback>
                <p:oleObj name="Equation" r:id="rId3" imgW="73656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057400"/>
                        <a:ext cx="12954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>
            <a:extLst>
              <a:ext uri="{FF2B5EF4-FFF2-40B4-BE49-F238E27FC236}">
                <a16:creationId xmlns:a16="http://schemas.microsoft.com/office/drawing/2014/main" id="{AFA0E3CB-6ECD-4BAF-9DA8-85274F86AC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276600"/>
          <a:ext cx="2590800" cy="206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name="Equation" r:id="rId5" imgW="1498320" imgH="1193760" progId="Equation.3">
                  <p:embed/>
                </p:oleObj>
              </mc:Choice>
              <mc:Fallback>
                <p:oleObj name="Equation" r:id="rId5" imgW="1498320" imgH="11937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76600"/>
                        <a:ext cx="2590800" cy="206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6" name="Picture 11">
            <a:extLst>
              <a:ext uri="{FF2B5EF4-FFF2-40B4-BE49-F238E27FC236}">
                <a16:creationId xmlns:a16="http://schemas.microsoft.com/office/drawing/2014/main" id="{113541CD-6F83-4E81-9C97-40E858B1E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27432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8111D1AA-0046-434E-B3DC-B6EFB7EC9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>
            <a:extLst>
              <a:ext uri="{FF2B5EF4-FFF2-40B4-BE49-F238E27FC236}">
                <a16:creationId xmlns:a16="http://schemas.microsoft.com/office/drawing/2014/main" id="{3F3AE665-24EE-410C-A2A4-D0CE405CA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2:  </a:t>
            </a:r>
            <a:br>
              <a:rPr lang="en-US" altLang="en-US" sz="3200">
                <a:solidFill>
                  <a:srgbClr val="2125D7"/>
                </a:solidFill>
              </a:rPr>
            </a:br>
            <a:r>
              <a:rPr lang="en-US" altLang="en-US" sz="3200">
                <a:solidFill>
                  <a:srgbClr val="2125D7"/>
                </a:solidFill>
              </a:rPr>
              <a:t>Implicit and Explicit Solutions </a:t>
            </a:r>
            <a:r>
              <a:rPr lang="en-US" altLang="en-US" sz="2400">
                <a:solidFill>
                  <a:srgbClr val="2125D7"/>
                </a:solidFill>
              </a:rPr>
              <a:t>(1 of 4)</a:t>
            </a:r>
          </a:p>
        </p:txBody>
      </p:sp>
      <p:sp>
        <p:nvSpPr>
          <p:cNvPr id="16390" name="Rectangle 3">
            <a:extLst>
              <a:ext uri="{FF2B5EF4-FFF2-40B4-BE49-F238E27FC236}">
                <a16:creationId xmlns:a16="http://schemas.microsoft.com/office/drawing/2014/main" id="{EFDFBBAA-FCA6-4847-A609-4C38617C5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Solve the following first order nonlinear equation: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Separating variables and using calculus, we obtain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The equation above defines the solution </a:t>
            </a:r>
            <a:r>
              <a:rPr lang="en-US" altLang="en-US" sz="2400" i="1"/>
              <a:t>y</a:t>
            </a:r>
            <a:r>
              <a:rPr lang="en-US" altLang="en-US" sz="2400"/>
              <a:t> implicitly.  An explicit expression for the solution can be found in this case:</a:t>
            </a:r>
          </a:p>
        </p:txBody>
      </p:sp>
      <p:graphicFrame>
        <p:nvGraphicFramePr>
          <p:cNvPr id="16386" name="Object 2">
            <a:extLst>
              <a:ext uri="{FF2B5EF4-FFF2-40B4-BE49-F238E27FC236}">
                <a16:creationId xmlns:a16="http://schemas.microsoft.com/office/drawing/2014/main" id="{61ADD50A-A994-4619-839C-B9D30334A3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057400"/>
          <a:ext cx="19653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4" name="Equation" r:id="rId3" imgW="1117440" imgH="444240" progId="Equation.3">
                  <p:embed/>
                </p:oleObj>
              </mc:Choice>
              <mc:Fallback>
                <p:oleObj name="Equation" r:id="rId3" imgW="111744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057400"/>
                        <a:ext cx="196532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>
            <a:extLst>
              <a:ext uri="{FF2B5EF4-FFF2-40B4-BE49-F238E27FC236}">
                <a16:creationId xmlns:a16="http://schemas.microsoft.com/office/drawing/2014/main" id="{F2E669A4-E67F-48EC-8D95-6FF7CC577A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3200400"/>
          <a:ext cx="331470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5" name="Equation" r:id="rId5" imgW="1917360" imgH="787320" progId="Equation.3">
                  <p:embed/>
                </p:oleObj>
              </mc:Choice>
              <mc:Fallback>
                <p:oleObj name="Equation" r:id="rId5" imgW="1917360" imgH="7873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00400"/>
                        <a:ext cx="3314700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>
            <a:extLst>
              <a:ext uri="{FF2B5EF4-FFF2-40B4-BE49-F238E27FC236}">
                <a16:creationId xmlns:a16="http://schemas.microsoft.com/office/drawing/2014/main" id="{09635ECD-BCB4-4EE9-84B5-42217A39E1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5334000"/>
          <a:ext cx="7485063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" name="Equation" r:id="rId7" imgW="4330440" imgH="736560" progId="Equation.3">
                  <p:embed/>
                </p:oleObj>
              </mc:Choice>
              <mc:Fallback>
                <p:oleObj name="Equation" r:id="rId7" imgW="4330440" imgH="736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334000"/>
                        <a:ext cx="7485063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>
            <a:extLst>
              <a:ext uri="{FF2B5EF4-FFF2-40B4-BE49-F238E27FC236}">
                <a16:creationId xmlns:a16="http://schemas.microsoft.com/office/drawing/2014/main" id="{D941CE35-3954-48AE-A4A1-B2BFDD0CC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2125D7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http://bcs.wiley.com/he-bcs/Books?action=resource&amp;bcsId=2026&amp;itemId=047143339X&amp;resourceId=4140</a:t>
            </a:r>
            <a:endParaRPr lang="en-US" altLang="en-US" sz="1600" dirty="0">
              <a:solidFill>
                <a:srgbClr val="2125D7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2">
            <a:extLst>
              <a:ext uri="{FF2B5EF4-FFF2-40B4-BE49-F238E27FC236}">
                <a16:creationId xmlns:a16="http://schemas.microsoft.com/office/drawing/2014/main" id="{5A6E6E4D-D45D-43AF-A85B-8191764E2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2:  Initial Value Problem </a:t>
            </a:r>
            <a:r>
              <a:rPr lang="en-US" altLang="en-US" sz="2400">
                <a:solidFill>
                  <a:srgbClr val="2125D7"/>
                </a:solidFill>
              </a:rPr>
              <a:t>(2 of 4)</a:t>
            </a:r>
          </a:p>
        </p:txBody>
      </p:sp>
      <p:sp>
        <p:nvSpPr>
          <p:cNvPr id="17415" name="Rectangle 3">
            <a:extLst>
              <a:ext uri="{FF2B5EF4-FFF2-40B4-BE49-F238E27FC236}">
                <a16:creationId xmlns:a16="http://schemas.microsoft.com/office/drawing/2014/main" id="{0A6BC649-5FF6-4159-ACFF-F59FE47C8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Suppose we seek a solution satisfying </a:t>
            </a:r>
            <a:r>
              <a:rPr lang="en-US" altLang="en-US" sz="2400" i="1"/>
              <a:t>y</a:t>
            </a:r>
            <a:r>
              <a:rPr lang="en-US" altLang="en-US" sz="2400"/>
              <a:t>(0) = -1.  Using the implicit expression of </a:t>
            </a:r>
            <a:r>
              <a:rPr lang="en-US" altLang="en-US" sz="2400" i="1"/>
              <a:t>y</a:t>
            </a:r>
            <a:r>
              <a:rPr lang="en-US" altLang="en-US" sz="2400"/>
              <a:t>, we obtain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Thus the implicit equation defining </a:t>
            </a:r>
            <a:r>
              <a:rPr lang="en-US" altLang="en-US" sz="2400" i="1"/>
              <a:t>y</a:t>
            </a:r>
            <a:r>
              <a:rPr lang="en-US" altLang="en-US" sz="2400"/>
              <a:t> is 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Using explicit expression of </a:t>
            </a:r>
            <a:r>
              <a:rPr lang="en-US" altLang="en-US" sz="2400" i="1"/>
              <a:t>y</a:t>
            </a:r>
            <a:r>
              <a:rPr lang="en-US" altLang="en-US" sz="2400"/>
              <a:t>,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400"/>
              <a:t>It follows that</a:t>
            </a:r>
          </a:p>
        </p:txBody>
      </p:sp>
      <p:graphicFrame>
        <p:nvGraphicFramePr>
          <p:cNvPr id="17410" name="Object 2">
            <a:extLst>
              <a:ext uri="{FF2B5EF4-FFF2-40B4-BE49-F238E27FC236}">
                <a16:creationId xmlns:a16="http://schemas.microsoft.com/office/drawing/2014/main" id="{12C42667-C32C-40F7-8F71-707A429536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4724400"/>
          <a:ext cx="29210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1" name="Equation" r:id="rId3" imgW="1688760" imgH="533160" progId="Equation.3">
                  <p:embed/>
                </p:oleObj>
              </mc:Choice>
              <mc:Fallback>
                <p:oleObj name="Equation" r:id="rId3" imgW="1688760" imgH="5331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724400"/>
                        <a:ext cx="29210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>
            <a:extLst>
              <a:ext uri="{FF2B5EF4-FFF2-40B4-BE49-F238E27FC236}">
                <a16:creationId xmlns:a16="http://schemas.microsoft.com/office/drawing/2014/main" id="{D7F9F8BB-02CF-4FA3-AF43-6ECC869B73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5113" y="2514600"/>
          <a:ext cx="3656012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2" name="Equation" r:id="rId5" imgW="2019240" imgH="482400" progId="Equation.3">
                  <p:embed/>
                </p:oleObj>
              </mc:Choice>
              <mc:Fallback>
                <p:oleObj name="Equation" r:id="rId5" imgW="201924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3" y="2514600"/>
                        <a:ext cx="3656012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>
            <a:extLst>
              <a:ext uri="{FF2B5EF4-FFF2-40B4-BE49-F238E27FC236}">
                <a16:creationId xmlns:a16="http://schemas.microsoft.com/office/drawing/2014/main" id="{62BBB214-3982-4938-9CAA-794CDF2A6C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3886200"/>
          <a:ext cx="29908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3" name="Equation" r:id="rId7" imgW="1650960" imgH="228600" progId="Equation.3">
                  <p:embed/>
                </p:oleObj>
              </mc:Choice>
              <mc:Fallback>
                <p:oleObj name="Equation" r:id="rId7" imgW="16509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886200"/>
                        <a:ext cx="299085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>
            <a:extLst>
              <a:ext uri="{FF2B5EF4-FFF2-40B4-BE49-F238E27FC236}">
                <a16:creationId xmlns:a16="http://schemas.microsoft.com/office/drawing/2014/main" id="{80C90EA1-3D7E-4C31-9984-6D14878B72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6096000"/>
          <a:ext cx="274478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4" name="Equation" r:id="rId9" imgW="1587240" imgH="266400" progId="Equation.3">
                  <p:embed/>
                </p:oleObj>
              </mc:Choice>
              <mc:Fallback>
                <p:oleObj name="Equation" r:id="rId9" imgW="158724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096000"/>
                        <a:ext cx="274478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6" name="Picture 11">
            <a:extLst>
              <a:ext uri="{FF2B5EF4-FFF2-40B4-BE49-F238E27FC236}">
                <a16:creationId xmlns:a16="http://schemas.microsoft.com/office/drawing/2014/main" id="{61866F3A-FAE8-4D4E-B8D3-D117052CF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05275"/>
            <a:ext cx="33528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7842E40D-D52D-4E56-913F-289E194CF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5F7719E4-E77B-4B9C-8080-93C7F4CD2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2:  Initial Condition </a:t>
            </a:r>
            <a:r>
              <a:rPr lang="en-US" altLang="en-US" sz="3200" i="1">
                <a:solidFill>
                  <a:srgbClr val="2125D7"/>
                </a:solidFill>
              </a:rPr>
              <a:t>y</a:t>
            </a:r>
            <a:r>
              <a:rPr lang="en-US" altLang="en-US" sz="3200">
                <a:solidFill>
                  <a:srgbClr val="2125D7"/>
                </a:solidFill>
              </a:rPr>
              <a:t>(0) = 3   </a:t>
            </a:r>
            <a:r>
              <a:rPr lang="en-US" altLang="en-US" sz="2400">
                <a:solidFill>
                  <a:srgbClr val="2125D7"/>
                </a:solidFill>
              </a:rPr>
              <a:t>(3 of 4)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9DD61FF-702B-4E2A-A2FC-0FB9B65E8C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Note that if initial condition is </a:t>
            </a:r>
            <a:r>
              <a:rPr lang="en-US" altLang="en-US" sz="2400" i="1"/>
              <a:t>y</a:t>
            </a:r>
            <a:r>
              <a:rPr lang="en-US" altLang="en-US" sz="2400"/>
              <a:t>(0) = 3, then we choose the positive sign, instead of negative sign, on square root term:</a:t>
            </a:r>
          </a:p>
        </p:txBody>
      </p:sp>
      <p:graphicFrame>
        <p:nvGraphicFramePr>
          <p:cNvPr id="18434" name="Object 2">
            <a:extLst>
              <a:ext uri="{FF2B5EF4-FFF2-40B4-BE49-F238E27FC236}">
                <a16:creationId xmlns:a16="http://schemas.microsoft.com/office/drawing/2014/main" id="{6708B5EA-F2ED-4F46-8D1D-DCCDC15D88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2590800"/>
          <a:ext cx="28956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Equation" r:id="rId3" imgW="1587240" imgH="266400" progId="Equation.3">
                  <p:embed/>
                </p:oleObj>
              </mc:Choice>
              <mc:Fallback>
                <p:oleObj name="Equation" r:id="rId3" imgW="1587240" imgH="26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90800"/>
                        <a:ext cx="289560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Picture 9">
            <a:extLst>
              <a:ext uri="{FF2B5EF4-FFF2-40B4-BE49-F238E27FC236}">
                <a16:creationId xmlns:a16="http://schemas.microsoft.com/office/drawing/2014/main" id="{CD716CDF-8BED-423D-AE00-5154C07CD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77190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58C1FDD3-B014-4809-B266-FC65157C9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EBD074-EF35-4553-B185-CAF4222D6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0853"/>
            <a:ext cx="7065936" cy="8233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F33D23-6578-4C1B-82D2-446E45FC3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186594"/>
            <a:ext cx="7010400" cy="37040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D7DDCF-4906-4327-B881-2226418A0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098"/>
            <a:ext cx="9144000" cy="278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3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>
            <a:extLst>
              <a:ext uri="{FF2B5EF4-FFF2-40B4-BE49-F238E27FC236}">
                <a16:creationId xmlns:a16="http://schemas.microsoft.com/office/drawing/2014/main" id="{51D2F528-DBA9-4316-B374-C31B53906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2:  Domain </a:t>
            </a:r>
            <a:r>
              <a:rPr lang="en-US" altLang="en-US" sz="2400">
                <a:solidFill>
                  <a:srgbClr val="2125D7"/>
                </a:solidFill>
              </a:rPr>
              <a:t>(4 of 4)</a:t>
            </a:r>
          </a:p>
        </p:txBody>
      </p:sp>
      <p:sp>
        <p:nvSpPr>
          <p:cNvPr id="19462" name="Rectangle 3">
            <a:extLst>
              <a:ext uri="{FF2B5EF4-FFF2-40B4-BE49-F238E27FC236}">
                <a16:creationId xmlns:a16="http://schemas.microsoft.com/office/drawing/2014/main" id="{ECF8284F-1342-4E1E-ACA3-8DF71EDE4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1816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Thus the solutions to the initial value problem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1200"/>
          </a:p>
          <a:p>
            <a:pPr eaLnBrk="1" hangingPunct="1">
              <a:buFontTx/>
              <a:buNone/>
            </a:pPr>
            <a:r>
              <a:rPr lang="en-US" altLang="en-US" sz="2400"/>
              <a:t>	are given by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400"/>
              <a:t>From explicit representation of </a:t>
            </a:r>
            <a:r>
              <a:rPr lang="en-US" altLang="en-US" sz="2400" i="1"/>
              <a:t>y</a:t>
            </a:r>
            <a:r>
              <a:rPr lang="en-US" altLang="en-US" sz="2400"/>
              <a:t>, it follows that</a:t>
            </a:r>
          </a:p>
          <a:p>
            <a:pPr eaLnBrk="1" hangingPunct="1"/>
            <a:endParaRPr lang="en-US" altLang="en-US" sz="2800"/>
          </a:p>
          <a:p>
            <a:pPr eaLnBrk="1" hangingPunct="1">
              <a:buFontTx/>
              <a:buNone/>
            </a:pPr>
            <a:r>
              <a:rPr lang="en-US" altLang="en-US" sz="2400"/>
              <a:t>	and hence domain of </a:t>
            </a:r>
            <a:r>
              <a:rPr lang="en-US" altLang="en-US" sz="2400" i="1"/>
              <a:t>y</a:t>
            </a:r>
            <a:r>
              <a:rPr lang="en-US" altLang="en-US" sz="2400"/>
              <a:t> is (-2, </a:t>
            </a:r>
            <a:r>
              <a:rPr lang="en-US" altLang="en-US" sz="2400">
                <a:sym typeface="Symbol" panose="05050102010706020507" pitchFamily="18" charset="2"/>
              </a:rPr>
              <a:t>).  Note </a:t>
            </a:r>
            <a:r>
              <a:rPr lang="en-US" altLang="en-US" sz="2400" i="1">
                <a:sym typeface="Symbol" panose="05050102010706020507" pitchFamily="18" charset="2"/>
              </a:rPr>
              <a:t>x</a:t>
            </a:r>
            <a:r>
              <a:rPr lang="en-US" altLang="en-US" sz="2400">
                <a:sym typeface="Symbol" panose="05050102010706020507" pitchFamily="18" charset="2"/>
              </a:rPr>
              <a:t> = -2 yields </a:t>
            </a:r>
            <a:r>
              <a:rPr lang="en-US" altLang="en-US" sz="2400" i="1">
                <a:sym typeface="Symbol" panose="05050102010706020507" pitchFamily="18" charset="2"/>
              </a:rPr>
              <a:t>y</a:t>
            </a:r>
            <a:r>
              <a:rPr lang="en-US" altLang="en-US" sz="2400">
                <a:sym typeface="Symbol" panose="05050102010706020507" pitchFamily="18" charset="2"/>
              </a:rPr>
              <a:t> = 1, which makes denominator of </a:t>
            </a:r>
            <a:r>
              <a:rPr lang="en-US" altLang="en-US" sz="2400" i="1">
                <a:sym typeface="Symbol" panose="05050102010706020507" pitchFamily="18" charset="2"/>
              </a:rPr>
              <a:t>dy</a:t>
            </a:r>
            <a:r>
              <a:rPr lang="en-US" altLang="en-US" sz="2400">
                <a:sym typeface="Symbol" panose="05050102010706020507" pitchFamily="18" charset="2"/>
              </a:rPr>
              <a:t>/</a:t>
            </a:r>
            <a:r>
              <a:rPr lang="en-US" altLang="en-US" sz="2400" i="1">
                <a:sym typeface="Symbol" panose="05050102010706020507" pitchFamily="18" charset="2"/>
              </a:rPr>
              <a:t>dx</a:t>
            </a:r>
            <a:r>
              <a:rPr lang="en-US" altLang="en-US" sz="2400">
                <a:sym typeface="Symbol" panose="05050102010706020507" pitchFamily="18" charset="2"/>
              </a:rPr>
              <a:t> zero (vertical tangent). </a:t>
            </a:r>
          </a:p>
          <a:p>
            <a:pPr eaLnBrk="1" hangingPunct="1"/>
            <a:r>
              <a:rPr lang="en-US" altLang="en-US" sz="2400"/>
              <a:t>Conversely, domain of </a:t>
            </a:r>
            <a:r>
              <a:rPr lang="en-US" altLang="en-US" sz="2400" i="1"/>
              <a:t>y</a:t>
            </a:r>
            <a:r>
              <a:rPr lang="en-US" altLang="en-US" sz="2400"/>
              <a:t> can be estimated by locating vertical tangents on graph (useful for implicitly defined solutions). </a:t>
            </a:r>
          </a:p>
        </p:txBody>
      </p:sp>
      <p:graphicFrame>
        <p:nvGraphicFramePr>
          <p:cNvPr id="19458" name="Object 2">
            <a:extLst>
              <a:ext uri="{FF2B5EF4-FFF2-40B4-BE49-F238E27FC236}">
                <a16:creationId xmlns:a16="http://schemas.microsoft.com/office/drawing/2014/main" id="{F5DFC2F5-CD2E-4260-A57F-A00A4CE90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200400"/>
          <a:ext cx="42672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7" name="Equation" r:id="rId3" imgW="2323800" imgH="507960" progId="Equation.3">
                  <p:embed/>
                </p:oleObj>
              </mc:Choice>
              <mc:Fallback>
                <p:oleObj name="Equation" r:id="rId3" imgW="2323800" imgH="507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00400"/>
                        <a:ext cx="42672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>
            <a:extLst>
              <a:ext uri="{FF2B5EF4-FFF2-40B4-BE49-F238E27FC236}">
                <a16:creationId xmlns:a16="http://schemas.microsoft.com/office/drawing/2014/main" id="{0681C3D1-E530-4C70-8F48-9459C22DD4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4648200"/>
          <a:ext cx="54070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8" name="Equation" r:id="rId5" imgW="2984400" imgH="279360" progId="Equation.3">
                  <p:embed/>
                </p:oleObj>
              </mc:Choice>
              <mc:Fallback>
                <p:oleObj name="Equation" r:id="rId5" imgW="2984400" imgH="2793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648200"/>
                        <a:ext cx="540702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3D1A9A27-40C5-480B-97FC-00B8304EEB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2057400"/>
          <a:ext cx="31940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" name="Equation" r:id="rId7" imgW="1815840" imgH="444240" progId="Equation.3">
                  <p:embed/>
                </p:oleObj>
              </mc:Choice>
              <mc:Fallback>
                <p:oleObj name="Equation" r:id="rId7" imgW="181584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057400"/>
                        <a:ext cx="319405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3" name="Picture 12">
            <a:extLst>
              <a:ext uri="{FF2B5EF4-FFF2-40B4-BE49-F238E27FC236}">
                <a16:creationId xmlns:a16="http://schemas.microsoft.com/office/drawing/2014/main" id="{F6E6EFA3-7C78-4960-8785-D484CED5D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2514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F775681F-27DE-42D5-ABEC-CD7206506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>
            <a:extLst>
              <a:ext uri="{FF2B5EF4-FFF2-40B4-BE49-F238E27FC236}">
                <a16:creationId xmlns:a16="http://schemas.microsoft.com/office/drawing/2014/main" id="{1E7293B6-5976-4705-AECC-35F54EFE4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3: Implicit Solution of Initial Value Problem </a:t>
            </a:r>
            <a:r>
              <a:rPr lang="en-US" altLang="en-US" sz="2400">
                <a:solidFill>
                  <a:srgbClr val="2125D7"/>
                </a:solidFill>
              </a:rPr>
              <a:t>(1 of 2)</a:t>
            </a:r>
          </a:p>
        </p:txBody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8BA86D7E-5D85-4A37-BAB2-DDE3ACC522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Consider the following initial value problem: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Separating variables and using calculus, we obtain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Using the initial condition, it follows that</a:t>
            </a:r>
          </a:p>
        </p:txBody>
      </p:sp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B06A9A05-F56B-415F-A639-B68BD1BEE8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2057400"/>
          <a:ext cx="243363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0" name="Equation" r:id="rId3" imgW="1384200" imgH="419040" progId="Equation.3">
                  <p:embed/>
                </p:oleObj>
              </mc:Choice>
              <mc:Fallback>
                <p:oleObj name="Equation" r:id="rId3" imgW="13842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057400"/>
                        <a:ext cx="2433638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>
            <a:extLst>
              <a:ext uri="{FF2B5EF4-FFF2-40B4-BE49-F238E27FC236}">
                <a16:creationId xmlns:a16="http://schemas.microsoft.com/office/drawing/2014/main" id="{5CDA98F9-EDAA-41EA-AB1D-332CAE9CAF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200400"/>
          <a:ext cx="2874963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1" name="Equation" r:id="rId5" imgW="1587240" imgH="1193760" progId="Equation.3">
                  <p:embed/>
                </p:oleObj>
              </mc:Choice>
              <mc:Fallback>
                <p:oleObj name="Equation" r:id="rId5" imgW="1587240" imgH="11937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00400"/>
                        <a:ext cx="2874963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id="{417B8079-5515-45BE-9FBF-E9F50B43FB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5943600"/>
          <a:ext cx="2209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2" name="Equation" r:id="rId7" imgW="1180800" imgH="228600" progId="Equation.3">
                  <p:embed/>
                </p:oleObj>
              </mc:Choice>
              <mc:Fallback>
                <p:oleObj name="Equation" r:id="rId7" imgW="11808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943600"/>
                        <a:ext cx="22098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>
            <a:extLst>
              <a:ext uri="{FF2B5EF4-FFF2-40B4-BE49-F238E27FC236}">
                <a16:creationId xmlns:a16="http://schemas.microsoft.com/office/drawing/2014/main" id="{5DF0BD78-484D-49F6-B19C-D5C8B2A60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2125D7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http://bcs.wiley.com/he-bcs/Books?action=resource&amp;bcsId=2026&amp;itemId=047143339X&amp;resourceId=4140</a:t>
            </a:r>
            <a:endParaRPr lang="en-US" altLang="en-US" sz="1600" dirty="0">
              <a:solidFill>
                <a:srgbClr val="2125D7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67BE8A4E-B2F0-431E-B9B3-380C42961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3:  Graph of Solutions </a:t>
            </a:r>
            <a:r>
              <a:rPr lang="en-US" altLang="en-US" sz="2400">
                <a:solidFill>
                  <a:srgbClr val="2125D7"/>
                </a:solidFill>
              </a:rPr>
              <a:t>(2 of 2)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29FFF37-08C2-468C-B1A8-15A292412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Thus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The graph of this solution (black), along with the graphs of the direction field and several integral curves (blue) for this differential equation, is given below. </a:t>
            </a:r>
          </a:p>
        </p:txBody>
      </p:sp>
      <p:graphicFrame>
        <p:nvGraphicFramePr>
          <p:cNvPr id="21506" name="Object 2">
            <a:extLst>
              <a:ext uri="{FF2B5EF4-FFF2-40B4-BE49-F238E27FC236}">
                <a16:creationId xmlns:a16="http://schemas.microsoft.com/office/drawing/2014/main" id="{16A25D40-60A0-4E20-ADE4-4BD21A7E94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2057400"/>
          <a:ext cx="49339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Equation" r:id="rId3" imgW="2806560" imgH="419040" progId="Equation.3">
                  <p:embed/>
                </p:oleObj>
              </mc:Choice>
              <mc:Fallback>
                <p:oleObj name="Equation" r:id="rId3" imgW="280656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7400"/>
                        <a:ext cx="493395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9" name="Picture 7">
            <a:extLst>
              <a:ext uri="{FF2B5EF4-FFF2-40B4-BE49-F238E27FC236}">
                <a16:creationId xmlns:a16="http://schemas.microsoft.com/office/drawing/2014/main" id="{4CBB7B21-4EE8-48D9-9FCA-18330C67F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68775"/>
            <a:ext cx="32766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947732C9-1331-4CE3-8F96-A2E39884A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683F1-FFA1-4058-AD9E-691154E17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567"/>
            <a:ext cx="9144000" cy="52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6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99DEEE-E4B4-4F33-812B-5A12DB835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56585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9B1567-365F-4A36-93FD-149D27ABA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191000"/>
            <a:ext cx="343286" cy="604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7802A-1353-4059-BC7A-A7327E0FA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27" y="5410200"/>
            <a:ext cx="343286" cy="60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4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33E0DF-9F28-4B7F-88F0-5F19349F9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441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0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5BF2C-22A0-4421-A57F-6F7E2B2EA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18"/>
            <a:ext cx="9144000" cy="239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14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55B0B3-9EAA-4C82-A2B2-EC7A9A0E0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400"/>
            <a:ext cx="91440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32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1C8AEC-84BB-4B71-8759-0D25A0888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6367"/>
            <a:ext cx="9144000" cy="416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54883"/>
      </p:ext>
    </p:extLst>
  </p:cSld>
  <p:clrMapOvr>
    <a:masterClrMapping/>
  </p:clrMapOvr>
</p:sld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5506</TotalTime>
  <Words>767</Words>
  <Application>Microsoft Office PowerPoint</Application>
  <PresentationFormat>On-screen Show (4:3)</PresentationFormat>
  <Paragraphs>81</Paragraphs>
  <Slides>32</Slides>
  <Notes>0</Notes>
  <HiddenSlides>4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Times</vt:lpstr>
      <vt:lpstr>Times New Roman</vt:lpstr>
      <vt:lpstr>Wingdings</vt:lpstr>
      <vt:lpstr>Expedition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 2.2: Separable Equations</vt:lpstr>
      <vt:lpstr>Example 1:  Solving a Separable Equation</vt:lpstr>
      <vt:lpstr>Example 2:   Implicit and Explicit Solutions (1 of 4)</vt:lpstr>
      <vt:lpstr>Example 2:  Initial Value Problem (2 of 4)</vt:lpstr>
      <vt:lpstr>Example 2:  Initial Condition y(0) = 3   (3 of 4)</vt:lpstr>
      <vt:lpstr>Example 2:  Domain (4 of 4)</vt:lpstr>
      <vt:lpstr>Example 3: Implicit Solution of Initial Value Problem (1 of 2)</vt:lpstr>
      <vt:lpstr>Example 3:  Graph of Solutions (2 of 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260</dc:title>
  <dc:creator>Phil Gustafson</dc:creator>
  <cp:lastModifiedBy>p</cp:lastModifiedBy>
  <cp:revision>388</cp:revision>
  <cp:lastPrinted>2010-08-30T14:05:57Z</cp:lastPrinted>
  <dcterms:created xsi:type="dcterms:W3CDTF">2010-08-30T13:57:37Z</dcterms:created>
  <dcterms:modified xsi:type="dcterms:W3CDTF">2021-01-29T16:03:47Z</dcterms:modified>
</cp:coreProperties>
</file>