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750" r:id="rId2"/>
    <p:sldId id="744" r:id="rId3"/>
    <p:sldId id="754" r:id="rId4"/>
    <p:sldId id="746" r:id="rId5"/>
    <p:sldId id="747" r:id="rId6"/>
    <p:sldId id="755" r:id="rId7"/>
    <p:sldId id="756" r:id="rId8"/>
    <p:sldId id="757" r:id="rId9"/>
    <p:sldId id="758" r:id="rId10"/>
    <p:sldId id="765" r:id="rId11"/>
    <p:sldId id="748" r:id="rId12"/>
    <p:sldId id="749" r:id="rId13"/>
    <p:sldId id="766" r:id="rId14"/>
    <p:sldId id="771" r:id="rId15"/>
    <p:sldId id="777" r:id="rId16"/>
    <p:sldId id="781" r:id="rId17"/>
    <p:sldId id="778" r:id="rId18"/>
    <p:sldId id="779" r:id="rId19"/>
    <p:sldId id="768" r:id="rId20"/>
    <p:sldId id="780" r:id="rId21"/>
    <p:sldId id="769" r:id="rId22"/>
    <p:sldId id="414" r:id="rId23"/>
    <p:sldId id="415" r:id="rId24"/>
    <p:sldId id="416" r:id="rId25"/>
    <p:sldId id="772" r:id="rId26"/>
    <p:sldId id="773" r:id="rId27"/>
    <p:sldId id="774" r:id="rId28"/>
    <p:sldId id="775" r:id="rId29"/>
    <p:sldId id="776" r:id="rId30"/>
    <p:sldId id="586" r:id="rId31"/>
    <p:sldId id="587" r:id="rId32"/>
    <p:sldId id="588" r:id="rId33"/>
    <p:sldId id="589" r:id="rId34"/>
    <p:sldId id="613" r:id="rId35"/>
    <p:sldId id="615" r:id="rId36"/>
    <p:sldId id="616" r:id="rId37"/>
    <p:sldId id="614" r:id="rId38"/>
    <p:sldId id="617" r:id="rId39"/>
    <p:sldId id="618" r:id="rId40"/>
    <p:sldId id="590" r:id="rId41"/>
    <p:sldId id="591" r:id="rId42"/>
    <p:sldId id="619" r:id="rId43"/>
    <p:sldId id="592" r:id="rId44"/>
    <p:sldId id="593" r:id="rId45"/>
    <p:sldId id="594" r:id="rId46"/>
    <p:sldId id="595" r:id="rId47"/>
    <p:sldId id="596" r:id="rId48"/>
    <p:sldId id="597" r:id="rId49"/>
    <p:sldId id="598" r:id="rId50"/>
    <p:sldId id="599" r:id="rId51"/>
    <p:sldId id="600" r:id="rId52"/>
    <p:sldId id="601" r:id="rId53"/>
    <p:sldId id="602" r:id="rId54"/>
    <p:sldId id="604" r:id="rId55"/>
    <p:sldId id="605" r:id="rId56"/>
    <p:sldId id="606" r:id="rId57"/>
    <p:sldId id="607" r:id="rId58"/>
    <p:sldId id="608" r:id="rId59"/>
    <p:sldId id="620" r:id="rId60"/>
    <p:sldId id="621" r:id="rId61"/>
    <p:sldId id="609" r:id="rId62"/>
    <p:sldId id="603" r:id="rId63"/>
    <p:sldId id="610" r:id="rId64"/>
    <p:sldId id="611" r:id="rId65"/>
    <p:sldId id="622" r:id="rId66"/>
    <p:sldId id="623" r:id="rId67"/>
    <p:sldId id="628" r:id="rId68"/>
    <p:sldId id="627" r:id="rId69"/>
    <p:sldId id="624" r:id="rId70"/>
    <p:sldId id="625" r:id="rId71"/>
    <p:sldId id="626" r:id="rId72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8" autoAdjust="0"/>
    <p:restoredTop sz="94660"/>
  </p:normalViewPr>
  <p:slideViewPr>
    <p:cSldViewPr snapToGrid="0">
      <p:cViewPr varScale="1">
        <p:scale>
          <a:sx n="51" d="100"/>
          <a:sy n="51" d="100"/>
        </p:scale>
        <p:origin x="37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22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3/17/2021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10AFD4-4201-4527-8D95-FD7705882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9" y="137134"/>
            <a:ext cx="10804677" cy="720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80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7B8B50-0413-4C66-BC01-3CAA1215F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209"/>
          <a:stretch/>
        </p:blipFill>
        <p:spPr>
          <a:xfrm>
            <a:off x="652462" y="609600"/>
            <a:ext cx="10582275" cy="29352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0CBE14-2F3B-4AB9-8D5D-5F684A96E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32134"/>
            <a:ext cx="613705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761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7B8B50-0413-4C66-BC01-3CAA1215F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609600"/>
            <a:ext cx="10582275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35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D273A4-62B1-46B4-B505-0E64FE4E8C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85"/>
          <a:stretch/>
        </p:blipFill>
        <p:spPr>
          <a:xfrm>
            <a:off x="0" y="56366"/>
            <a:ext cx="10439400" cy="349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17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2E1D4B-059A-4CF4-B4E7-28A01549B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535"/>
            <a:ext cx="11055389" cy="622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40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78D6F9-7FF0-4E9E-BC81-9F0B788C1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837"/>
          <a:stretch/>
        </p:blipFill>
        <p:spPr>
          <a:xfrm>
            <a:off x="1495773" y="0"/>
            <a:ext cx="8895654" cy="133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12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78D6F9-7FF0-4E9E-BC81-9F0B788C1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42709"/>
          <a:stretch/>
        </p:blipFill>
        <p:spPr>
          <a:xfrm>
            <a:off x="1495773" y="0"/>
            <a:ext cx="8895654" cy="445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89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78D6F9-7FF0-4E9E-BC81-9F0B788C1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292"/>
          <a:stretch/>
        </p:blipFill>
        <p:spPr>
          <a:xfrm>
            <a:off x="1495773" y="0"/>
            <a:ext cx="8895654" cy="767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770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08713E-52E2-4FB9-9F33-7CDBABA60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828" y="47878"/>
            <a:ext cx="9012477" cy="16795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246D89-13BA-43CD-8577-9271CF9C0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3115"/>
            <a:ext cx="2644818" cy="106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23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78D6F9-7FF0-4E9E-BC81-9F0B788C10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42709"/>
          <a:stretch/>
        </p:blipFill>
        <p:spPr>
          <a:xfrm>
            <a:off x="1495773" y="0"/>
            <a:ext cx="8895654" cy="44530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08D5D0-11D7-49F9-968D-DE64FDFAB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773" y="4597052"/>
            <a:ext cx="8368365" cy="230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57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022181-C2B6-43B6-8D2E-BC21D7A80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1806"/>
            <a:ext cx="11887200" cy="608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80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9138DE-436D-4390-B4BE-A7E891840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06" y="384523"/>
            <a:ext cx="10191750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32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2E6CDB-E4E1-495A-89EC-DEFE35496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72" y="616018"/>
            <a:ext cx="11104323" cy="56415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150D33-5E4D-4EF3-87F4-D5A5CB9198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762"/>
            <a:ext cx="28194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11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15F58E-E29D-41ED-8ED7-48E363340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923"/>
            <a:ext cx="11887200" cy="605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94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73132" y="777240"/>
            <a:ext cx="8808720" cy="518160"/>
          </a:xfrm>
        </p:spPr>
        <p:txBody>
          <a:bodyPr>
            <a:normAutofit fontScale="90000"/>
          </a:bodyPr>
          <a:lstStyle/>
          <a:p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Example 2:  </a:t>
            </a:r>
            <a:b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</a:br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Forced Vibrations with Damping     </a:t>
            </a:r>
            <a:r>
              <a:rPr lang="en-US" sz="272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(2 of 4)</a:t>
            </a:r>
          </a:p>
        </p:txBody>
      </p:sp>
      <p:sp>
        <p:nvSpPr>
          <p:cNvPr id="198659" name="Rectangle 1027"/>
          <p:cNvSpPr>
            <a:spLocks noGrp="1" noChangeArrowheads="1"/>
          </p:cNvSpPr>
          <p:nvPr>
            <p:ph idx="1"/>
          </p:nvPr>
        </p:nvSpPr>
        <p:spPr>
          <a:xfrm>
            <a:off x="1625600" y="1899920"/>
            <a:ext cx="9326880" cy="5527040"/>
          </a:xfrm>
        </p:spPr>
        <p:txBody>
          <a:bodyPr/>
          <a:lstStyle/>
          <a:p>
            <a:r>
              <a:rPr lang="en-US" sz="2720" dirty="0"/>
              <a:t>Graphs of the solution</a:t>
            </a:r>
            <a:r>
              <a:rPr lang="en-US" sz="2720" dirty="0">
                <a:sym typeface="Symbol" pitchFamily="18" charset="2"/>
              </a:rPr>
              <a:t>, along with the </a:t>
            </a:r>
            <a:r>
              <a:rPr lang="en-US" sz="2720" dirty="0"/>
              <a:t>graph of the                ratios </a:t>
            </a:r>
            <a:r>
              <a:rPr lang="en-US" sz="2720" i="1" dirty="0" err="1"/>
              <a:t>Rk</a:t>
            </a:r>
            <a:r>
              <a:rPr lang="en-US" sz="2720" dirty="0"/>
              <a:t>/</a:t>
            </a:r>
            <a:r>
              <a:rPr lang="en-US" sz="2720" i="1" dirty="0"/>
              <a:t>F </a:t>
            </a:r>
            <a:r>
              <a:rPr lang="en-US" sz="2720" dirty="0">
                <a:sym typeface="Symbol" pitchFamily="18" charset="2"/>
              </a:rPr>
              <a:t> vs. </a:t>
            </a:r>
            <a:r>
              <a:rPr lang="en-US" sz="2720" i="1" dirty="0">
                <a:sym typeface="Symbol" pitchFamily="18" charset="2"/>
              </a:rPr>
              <a:t>           </a:t>
            </a:r>
            <a:r>
              <a:rPr lang="en-US" sz="2720" dirty="0">
                <a:sym typeface="Symbol" pitchFamily="18" charset="2"/>
              </a:rPr>
              <a:t>for          .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267970" y="2373874"/>
          <a:ext cx="967952" cy="462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3" imgW="419100" imgH="203200" progId="Equation.DSMT4">
                  <p:embed/>
                </p:oleObj>
              </mc:Choice>
              <mc:Fallback>
                <p:oleObj name="Equation" r:id="rId3" imgW="419100" imgH="2032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970" y="2373874"/>
                        <a:ext cx="967952" cy="4623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5675823" y="2416707"/>
          <a:ext cx="114427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5" imgW="495300" imgH="165100" progId="Equation.DSMT4">
                  <p:embed/>
                </p:oleObj>
              </mc:Choice>
              <mc:Fallback>
                <p:oleObj name="Equation" r:id="rId5" imgW="495300" imgH="1651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823" y="2416707"/>
                        <a:ext cx="114427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reen Shot 2016-07-19 at 3.10.51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835" y="3381459"/>
            <a:ext cx="5570220" cy="35551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3560A6-0A37-43A2-803E-E61F7A0845AF}"/>
              </a:ext>
            </a:extLst>
          </p:cNvPr>
          <p:cNvSpPr/>
          <p:nvPr/>
        </p:nvSpPr>
        <p:spPr>
          <a:xfrm>
            <a:off x="89559" y="7352943"/>
            <a:ext cx="8356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027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73132" y="777240"/>
            <a:ext cx="8808720" cy="518160"/>
          </a:xfrm>
        </p:spPr>
        <p:txBody>
          <a:bodyPr>
            <a:normAutofit fontScale="90000"/>
          </a:bodyPr>
          <a:lstStyle/>
          <a:p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Example 2:  </a:t>
            </a:r>
            <a:b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</a:br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Forced Vibrations with Damping     </a:t>
            </a:r>
            <a:r>
              <a:rPr lang="en-US" sz="272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(3 of 4)</a:t>
            </a:r>
          </a:p>
        </p:txBody>
      </p:sp>
      <p:sp>
        <p:nvSpPr>
          <p:cNvPr id="198659" name="Rectangle 1027"/>
          <p:cNvSpPr>
            <a:spLocks noGrp="1" noChangeArrowheads="1"/>
          </p:cNvSpPr>
          <p:nvPr>
            <p:ph idx="1"/>
          </p:nvPr>
        </p:nvSpPr>
        <p:spPr>
          <a:xfrm>
            <a:off x="1625600" y="1899920"/>
            <a:ext cx="9326880" cy="5527040"/>
          </a:xfrm>
        </p:spPr>
        <p:txBody>
          <a:bodyPr/>
          <a:lstStyle/>
          <a:p>
            <a:r>
              <a:rPr lang="en-US" sz="2720" dirty="0"/>
              <a:t>Graphs of the solution</a:t>
            </a:r>
            <a:r>
              <a:rPr lang="en-US" sz="2720" dirty="0">
                <a:sym typeface="Symbol" pitchFamily="18" charset="2"/>
              </a:rPr>
              <a:t>, along with the </a:t>
            </a:r>
            <a:r>
              <a:rPr lang="en-US" sz="2720" dirty="0"/>
              <a:t>graph of the                ratios </a:t>
            </a:r>
            <a:r>
              <a:rPr lang="en-US" sz="2720" i="1" dirty="0" err="1"/>
              <a:t>Rk</a:t>
            </a:r>
            <a:r>
              <a:rPr lang="en-US" sz="2720" dirty="0"/>
              <a:t>/</a:t>
            </a:r>
            <a:r>
              <a:rPr lang="en-US" sz="2720" i="1" dirty="0"/>
              <a:t>F </a:t>
            </a:r>
            <a:r>
              <a:rPr lang="en-US" sz="2720" dirty="0">
                <a:sym typeface="Symbol" pitchFamily="18" charset="2"/>
              </a:rPr>
              <a:t> vs. </a:t>
            </a:r>
            <a:r>
              <a:rPr lang="en-US" sz="2720" i="1" dirty="0">
                <a:sym typeface="Symbol" pitchFamily="18" charset="2"/>
              </a:rPr>
              <a:t>           </a:t>
            </a:r>
            <a:r>
              <a:rPr lang="en-US" sz="2720" dirty="0">
                <a:sym typeface="Symbol" pitchFamily="18" charset="2"/>
              </a:rPr>
              <a:t>for          .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267970" y="2373874"/>
          <a:ext cx="967952" cy="462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3" imgW="419100" imgH="203200" progId="Equation.DSMT4">
                  <p:embed/>
                </p:oleObj>
              </mc:Choice>
              <mc:Fallback>
                <p:oleObj name="Equation" r:id="rId3" imgW="419100" imgH="2032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970" y="2373874"/>
                        <a:ext cx="967952" cy="4623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5821257" y="2416282"/>
          <a:ext cx="851006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5" imgW="368300" imgH="165100" progId="Equation.DSMT4">
                  <p:embed/>
                </p:oleObj>
              </mc:Choice>
              <mc:Fallback>
                <p:oleObj name="Equation" r:id="rId5" imgW="368300" imgH="1651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1257" y="2416282"/>
                        <a:ext cx="851006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Screen Shot 2016-07-19 at 3.11.41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996" y="3210016"/>
            <a:ext cx="5613400" cy="36415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65A082D-43AB-4857-9687-D3D11A9ACA64}"/>
              </a:ext>
            </a:extLst>
          </p:cNvPr>
          <p:cNvSpPr/>
          <p:nvPr/>
        </p:nvSpPr>
        <p:spPr>
          <a:xfrm>
            <a:off x="89559" y="7352943"/>
            <a:ext cx="8356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26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73132" y="777240"/>
            <a:ext cx="8808720" cy="518160"/>
          </a:xfrm>
        </p:spPr>
        <p:txBody>
          <a:bodyPr>
            <a:normAutofit fontScale="90000"/>
          </a:bodyPr>
          <a:lstStyle/>
          <a:p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Example 2:  </a:t>
            </a:r>
            <a:b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</a:br>
            <a:r>
              <a:rPr lang="en-US" sz="3627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Forced Vibrations with Damping     </a:t>
            </a:r>
            <a:r>
              <a:rPr lang="en-US" sz="2720" b="1" dirty="0">
                <a:solidFill>
                  <a:srgbClr val="2125D7"/>
                </a:solidFill>
                <a:latin typeface="+mn-lt"/>
                <a:cs typeface="Times New Roman" pitchFamily="18" charset="0"/>
              </a:rPr>
              <a:t>(4 of 4)</a:t>
            </a:r>
          </a:p>
        </p:txBody>
      </p:sp>
      <p:sp>
        <p:nvSpPr>
          <p:cNvPr id="198659" name="Rectangle 1027"/>
          <p:cNvSpPr>
            <a:spLocks noGrp="1" noChangeArrowheads="1"/>
          </p:cNvSpPr>
          <p:nvPr>
            <p:ph idx="1"/>
          </p:nvPr>
        </p:nvSpPr>
        <p:spPr>
          <a:xfrm>
            <a:off x="1625600" y="1899920"/>
            <a:ext cx="9326880" cy="5527040"/>
          </a:xfrm>
        </p:spPr>
        <p:txBody>
          <a:bodyPr/>
          <a:lstStyle/>
          <a:p>
            <a:r>
              <a:rPr lang="en-US" sz="2720" dirty="0"/>
              <a:t>Graphs of the solution</a:t>
            </a:r>
            <a:r>
              <a:rPr lang="en-US" sz="2720" dirty="0">
                <a:sym typeface="Symbol" pitchFamily="18" charset="2"/>
              </a:rPr>
              <a:t>, along with the </a:t>
            </a:r>
            <a:r>
              <a:rPr lang="en-US" sz="2720" dirty="0"/>
              <a:t>graph of the                ratios </a:t>
            </a:r>
            <a:r>
              <a:rPr lang="en-US" sz="2720" i="1" dirty="0" err="1"/>
              <a:t>Rk</a:t>
            </a:r>
            <a:r>
              <a:rPr lang="en-US" sz="2720" dirty="0"/>
              <a:t>/</a:t>
            </a:r>
            <a:r>
              <a:rPr lang="en-US" sz="2720" i="1" dirty="0"/>
              <a:t>F </a:t>
            </a:r>
            <a:r>
              <a:rPr lang="en-US" sz="2720" dirty="0">
                <a:sym typeface="Symbol" pitchFamily="18" charset="2"/>
              </a:rPr>
              <a:t> vs. </a:t>
            </a:r>
            <a:r>
              <a:rPr lang="en-US" sz="2720" i="1" dirty="0">
                <a:sym typeface="Symbol" pitchFamily="18" charset="2"/>
              </a:rPr>
              <a:t>           </a:t>
            </a:r>
            <a:r>
              <a:rPr lang="en-US" sz="2720" dirty="0">
                <a:sym typeface="Symbol" pitchFamily="18" charset="2"/>
              </a:rPr>
              <a:t>for          .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267970" y="2373874"/>
          <a:ext cx="967952" cy="462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3" imgW="419100" imgH="203200" progId="Equation.DSMT4">
                  <p:embed/>
                </p:oleObj>
              </mc:Choice>
              <mc:Fallback>
                <p:oleObj name="Equation" r:id="rId3" imgW="419100" imgH="20320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970" y="2373874"/>
                        <a:ext cx="967952" cy="4623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5792471" y="2416282"/>
          <a:ext cx="910378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5" imgW="393700" imgH="165100" progId="Equation.DSMT4">
                  <p:embed/>
                </p:oleObj>
              </mc:Choice>
              <mc:Fallback>
                <p:oleObj name="Equation" r:id="rId5" imgW="393700" imgH="1651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471" y="2416282"/>
                        <a:ext cx="910378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reen Shot 2016-07-19 at 3.12.19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828" y="3259965"/>
            <a:ext cx="5973233" cy="36271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00CB233-FDC4-44A8-A76E-E5A7353BA5C6}"/>
              </a:ext>
            </a:extLst>
          </p:cNvPr>
          <p:cNvSpPr/>
          <p:nvPr/>
        </p:nvSpPr>
        <p:spPr>
          <a:xfrm>
            <a:off x="89559" y="7352943"/>
            <a:ext cx="8356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Boyce/</a:t>
            </a:r>
            <a:r>
              <a:rPr lang="en-US" b="1" dirty="0" err="1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DiPrima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/Meade 11</a:t>
            </a:r>
            <a:r>
              <a:rPr lang="en-US" b="1" baseline="30000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th</a:t>
            </a:r>
            <a:r>
              <a:rPr lang="en-US" b="1" dirty="0">
                <a:solidFill>
                  <a:srgbClr val="2125D7"/>
                </a:solidFill>
                <a:latin typeface="Times" charset="0"/>
                <a:cs typeface="Times New Roman" pitchFamily="18" charset="0"/>
              </a:rPr>
              <a:t> ed, Ch 3.8:   Forced Periodic Vibrations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244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7528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904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668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144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319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F9CAD5-D052-4D03-BAD7-642D309E32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460"/>
          <a:stretch/>
        </p:blipFill>
        <p:spPr>
          <a:xfrm>
            <a:off x="177452" y="303300"/>
            <a:ext cx="9753600" cy="6424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465633-A73E-4BBC-9A77-1FFA34FE80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445" b="3485"/>
          <a:stretch/>
        </p:blipFill>
        <p:spPr>
          <a:xfrm>
            <a:off x="651562" y="1148510"/>
            <a:ext cx="11235638" cy="632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143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1FC0BE-1E30-4A7B-A91D-50414A771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844"/>
            <a:ext cx="11887200" cy="725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656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D9429C-7588-48AB-9DA8-4C9986ED1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55"/>
            <a:ext cx="11887200" cy="756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2669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763A9-53A6-4CD5-82C4-55F5AF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4259702" y="511728"/>
            <a:ext cx="7370148" cy="48865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B2292B-0104-4036-8565-349115799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93" y="4370663"/>
            <a:ext cx="5164164" cy="33765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DF67A8-F31E-4EB7-BB64-765A430A3BB1}"/>
              </a:ext>
            </a:extLst>
          </p:cNvPr>
          <p:cNvSpPr/>
          <p:nvPr/>
        </p:nvSpPr>
        <p:spPr>
          <a:xfrm>
            <a:off x="49072" y="287211"/>
            <a:ext cx="5557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LMRoman17-Regular-Identity-H"/>
              </a:rPr>
              <a:t>In special cases, you can use the unit circle.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8288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2"/>
            <a:ext cx="11887200" cy="774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128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495" b="46453"/>
          <a:stretch/>
        </p:blipFill>
        <p:spPr>
          <a:xfrm>
            <a:off x="92279" y="75500"/>
            <a:ext cx="11887200" cy="21727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851507-6271-4CE3-A4ED-DA50A622E0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0"/>
          <a:stretch/>
        </p:blipFill>
        <p:spPr>
          <a:xfrm>
            <a:off x="4393926" y="2390862"/>
            <a:ext cx="7370148" cy="488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365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439" b="30748"/>
          <a:stretch/>
        </p:blipFill>
        <p:spPr>
          <a:xfrm>
            <a:off x="134224" y="763399"/>
            <a:ext cx="11887200" cy="12247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851507-6271-4CE3-A4ED-DA50A622E0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0"/>
          <a:stretch/>
        </p:blipFill>
        <p:spPr>
          <a:xfrm>
            <a:off x="3489820" y="2026309"/>
            <a:ext cx="8274254" cy="5486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892A75-8A66-4EF0-927F-80AE16719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69" y="85201"/>
            <a:ext cx="97536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817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169" b="17101"/>
          <a:stretch/>
        </p:blipFill>
        <p:spPr>
          <a:xfrm>
            <a:off x="134224" y="729841"/>
            <a:ext cx="11887200" cy="11409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851507-6271-4CE3-A4ED-DA50A622E0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0"/>
          <a:stretch/>
        </p:blipFill>
        <p:spPr>
          <a:xfrm>
            <a:off x="3489820" y="2026309"/>
            <a:ext cx="8274254" cy="5486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892A75-8A66-4EF0-927F-80AE16719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69" y="85201"/>
            <a:ext cx="97536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206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198" b="3752"/>
          <a:stretch/>
        </p:blipFill>
        <p:spPr>
          <a:xfrm>
            <a:off x="134224" y="838897"/>
            <a:ext cx="11887200" cy="9332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851507-6271-4CE3-A4ED-DA50A622E0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0"/>
          <a:stretch/>
        </p:blipFill>
        <p:spPr>
          <a:xfrm>
            <a:off x="3489820" y="2026309"/>
            <a:ext cx="8274254" cy="54860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892A75-8A66-4EF0-927F-80AE167193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69" y="85201"/>
            <a:ext cx="97536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896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851507-6271-4CE3-A4ED-DA50A622E0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2306972" y="1242052"/>
            <a:ext cx="9457102" cy="62702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892A75-8A66-4EF0-927F-80AE16719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69" y="85201"/>
            <a:ext cx="97536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306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2"/>
            <a:ext cx="11887200" cy="774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9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F55506-A597-4609-BF05-3646AA123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761" y="0"/>
            <a:ext cx="876567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1755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D741F2-AFC4-482B-9FD1-2AFAF70B0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0551"/>
            <a:ext cx="11887200" cy="56179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688B98-5912-4154-9B9A-B125BE0AA3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0"/>
          <a:stretch/>
        </p:blipFill>
        <p:spPr>
          <a:xfrm>
            <a:off x="-110962" y="4772520"/>
            <a:ext cx="4347402" cy="288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704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3644B6-FB63-45D7-836C-C92492D3E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464"/>
            <a:ext cx="11887200" cy="94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704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3644B6-FB63-45D7-836C-C92492D3E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464"/>
            <a:ext cx="11887200" cy="9491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6B33FC-8156-41F3-9337-5A950064B5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0"/>
          <a:stretch/>
        </p:blipFill>
        <p:spPr>
          <a:xfrm>
            <a:off x="4259702" y="2592200"/>
            <a:ext cx="7370148" cy="488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385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3276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691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6959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6F0440-E760-4E26-AB8F-FC6D89E5E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7827"/>
            <a:ext cx="11887200" cy="681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767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B07C87-44E1-4974-8E8A-EEF6600C6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9837"/>
            <a:ext cx="11887200" cy="50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800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AE2194-33B4-4C55-B93E-01AF6F5D0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2620"/>
            <a:ext cx="11887200" cy="454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121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BE3B5B-5E3E-4057-AE7E-98C0D0FF12AB}"/>
              </a:ext>
            </a:extLst>
          </p:cNvPr>
          <p:cNvSpPr/>
          <p:nvPr/>
        </p:nvSpPr>
        <p:spPr>
          <a:xfrm>
            <a:off x="151002" y="366505"/>
            <a:ext cx="11803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Determine (without solving the problem) an interval in which the solution of the given initial value problem is certain to exist and be unique.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/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1 −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+ </m:t>
                          </m:r>
                          <m:sSup>
                            <m:sSup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200" i="1" dirty="0" err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dirty="0" err="1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 − 5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ra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(0) = 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1114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A720DD-17E5-4DE7-A2BD-4F7D94681B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724"/>
          <a:stretch/>
        </p:blipFill>
        <p:spPr>
          <a:xfrm>
            <a:off x="114431" y="0"/>
            <a:ext cx="10267950" cy="231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761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92823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7100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0503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58500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737CF3-7D30-46DE-A89A-06853230E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48" y="147153"/>
            <a:ext cx="11501306" cy="463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094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79ADBB-1BD2-4D81-BCC0-2006FBEA2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696"/>
            <a:ext cx="11887200" cy="686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974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D1BF9C-DDF4-4618-8DDA-5AF51FF87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976"/>
            <a:ext cx="11887200" cy="569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696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58F76E-EF08-47FD-9D69-31A287B5C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8581"/>
            <a:ext cx="11887200" cy="443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032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0E99B8-BAEB-4E36-8560-D0DDF0041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93" y="401896"/>
            <a:ext cx="11039912" cy="496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180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F5C49F-8292-43F6-B977-8DBE9E25CF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450"/>
          <a:stretch/>
        </p:blipFill>
        <p:spPr>
          <a:xfrm>
            <a:off x="0" y="92278"/>
            <a:ext cx="12150224" cy="657697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24426C-44E8-4DB4-A171-F97D7E8EE2B6}"/>
              </a:ext>
            </a:extLst>
          </p:cNvPr>
          <p:cNvSpPr/>
          <p:nvPr/>
        </p:nvSpPr>
        <p:spPr>
          <a:xfrm>
            <a:off x="11249638" y="4504890"/>
            <a:ext cx="243281" cy="731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79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A720DD-17E5-4DE7-A2BD-4F7D94681B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806"/>
          <a:stretch/>
        </p:blipFill>
        <p:spPr>
          <a:xfrm>
            <a:off x="114431" y="0"/>
            <a:ext cx="10267950" cy="319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939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F5C49F-8292-43F6-B977-8DBE9E25CF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141"/>
          <a:stretch/>
        </p:blipFill>
        <p:spPr>
          <a:xfrm>
            <a:off x="16384" y="899719"/>
            <a:ext cx="11921150" cy="392814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24426C-44E8-4DB4-A171-F97D7E8EE2B6}"/>
              </a:ext>
            </a:extLst>
          </p:cNvPr>
          <p:cNvSpPr/>
          <p:nvPr/>
        </p:nvSpPr>
        <p:spPr>
          <a:xfrm flipH="1">
            <a:off x="9924176" y="3271707"/>
            <a:ext cx="1593908" cy="731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7BFC33-42B1-4569-9328-A7C461A92F25}"/>
              </a:ext>
            </a:extLst>
          </p:cNvPr>
          <p:cNvSpPr/>
          <p:nvPr/>
        </p:nvSpPr>
        <p:spPr>
          <a:xfrm>
            <a:off x="11074866" y="2375485"/>
            <a:ext cx="243281" cy="731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634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F5C49F-8292-43F6-B977-8DBE9E25C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486" y="0"/>
            <a:ext cx="8694228" cy="7772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24426C-44E8-4DB4-A171-F97D7E8EE2B6}"/>
              </a:ext>
            </a:extLst>
          </p:cNvPr>
          <p:cNvSpPr/>
          <p:nvPr/>
        </p:nvSpPr>
        <p:spPr>
          <a:xfrm>
            <a:off x="9630561" y="3154261"/>
            <a:ext cx="243281" cy="731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7BFC33-42B1-4569-9328-A7C461A92F25}"/>
              </a:ext>
            </a:extLst>
          </p:cNvPr>
          <p:cNvSpPr/>
          <p:nvPr/>
        </p:nvSpPr>
        <p:spPr>
          <a:xfrm>
            <a:off x="9673904" y="5924029"/>
            <a:ext cx="243281" cy="731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064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151CC4-FC0F-4C8E-A8AA-A0FEFB7D2F79}"/>
              </a:ext>
            </a:extLst>
          </p:cNvPr>
          <p:cNvSpPr/>
          <p:nvPr/>
        </p:nvSpPr>
        <p:spPr>
          <a:xfrm>
            <a:off x="419449" y="400224"/>
            <a:ext cx="83281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MR10"/>
              </a:rPr>
              <a:t>Linear Independence and the Wronskian</a:t>
            </a:r>
          </a:p>
        </p:txBody>
      </p:sp>
    </p:spTree>
    <p:extLst>
      <p:ext uri="{BB962C8B-B14F-4D97-AF65-F5344CB8AC3E}">
        <p14:creationId xmlns:p14="http://schemas.microsoft.com/office/powerpoint/2010/main" val="30151047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4011C9-D71F-4732-A60F-FFE28ADE6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81" y="0"/>
            <a:ext cx="11119638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468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045772-7A45-4B92-BBC9-0BB647DC9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911"/>
            <a:ext cx="11887200" cy="695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2242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652412-AFEA-4524-9348-20265BF96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1690"/>
            <a:ext cx="11887200" cy="488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601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A472E-C8CB-4EB3-B3B0-6057AD2A8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059"/>
          <a:stretch/>
        </p:blipFill>
        <p:spPr>
          <a:xfrm>
            <a:off x="68279" y="201336"/>
            <a:ext cx="11862819" cy="709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702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A472E-C8CB-4EB3-B3B0-6057AD2A8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6276"/>
          <a:stretch/>
        </p:blipFill>
        <p:spPr>
          <a:xfrm>
            <a:off x="68279" y="201336"/>
            <a:ext cx="11862819" cy="13925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AD39F5-83B3-4172-B43D-118CD70EA9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077" r="33901"/>
          <a:stretch/>
        </p:blipFill>
        <p:spPr>
          <a:xfrm>
            <a:off x="709991" y="1933662"/>
            <a:ext cx="9758452" cy="390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451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A472E-C8CB-4EB3-B3B0-6057AD2A8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077"/>
          <a:stretch/>
        </p:blipFill>
        <p:spPr>
          <a:xfrm>
            <a:off x="242711" y="218114"/>
            <a:ext cx="9086415" cy="240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884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261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A720DD-17E5-4DE7-A2BD-4F7D94681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31" y="0"/>
            <a:ext cx="1026795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37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89418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67AEAC-94A7-405A-B729-95E8D99B9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6229"/>
            <a:ext cx="11887200" cy="383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19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A720DD-17E5-4DE7-A2BD-4F7D94681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31" y="0"/>
            <a:ext cx="1026795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55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7B8B50-0413-4C66-BC01-3CAA1215F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209"/>
          <a:stretch/>
        </p:blipFill>
        <p:spPr>
          <a:xfrm>
            <a:off x="652462" y="609600"/>
            <a:ext cx="10582275" cy="29352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0CBE14-2F3B-4AB9-8D5D-5F684A96E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442" y="3432134"/>
            <a:ext cx="4646617" cy="346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63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26988</TotalTime>
  <Words>198</Words>
  <Application>Microsoft Office PowerPoint</Application>
  <PresentationFormat>Custom</PresentationFormat>
  <Paragraphs>13</Paragraphs>
  <Slides>71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80" baseType="lpstr">
      <vt:lpstr>Arial</vt:lpstr>
      <vt:lpstr>Calibri</vt:lpstr>
      <vt:lpstr>Calibri Light</vt:lpstr>
      <vt:lpstr>Cambria Math</vt:lpstr>
      <vt:lpstr>CMR10</vt:lpstr>
      <vt:lpstr>LMRoman17-Regular-Identity-H</vt:lpstr>
      <vt:lpstr>Times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2:   Forced Vibrations with Damping     (2 of 4)</vt:lpstr>
      <vt:lpstr>Example 2:   Forced Vibrations with Damping     (3 of 4)</vt:lpstr>
      <vt:lpstr>Example 2:   Forced Vibrations with Damping     (4 of 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219</cp:revision>
  <dcterms:created xsi:type="dcterms:W3CDTF">2020-09-07T00:11:40Z</dcterms:created>
  <dcterms:modified xsi:type="dcterms:W3CDTF">2021-03-19T15:15:35Z</dcterms:modified>
</cp:coreProperties>
</file>