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793" r:id="rId2"/>
    <p:sldId id="794" r:id="rId3"/>
    <p:sldId id="735" r:id="rId4"/>
    <p:sldId id="724" r:id="rId5"/>
    <p:sldId id="722" r:id="rId6"/>
    <p:sldId id="795" r:id="rId7"/>
    <p:sldId id="766" r:id="rId8"/>
    <p:sldId id="781" r:id="rId9"/>
    <p:sldId id="780" r:id="rId10"/>
    <p:sldId id="798" r:id="rId11"/>
    <p:sldId id="799" r:id="rId12"/>
    <p:sldId id="769" r:id="rId13"/>
    <p:sldId id="414" r:id="rId14"/>
    <p:sldId id="415" r:id="rId15"/>
    <p:sldId id="416" r:id="rId16"/>
    <p:sldId id="773" r:id="rId17"/>
    <p:sldId id="774" r:id="rId18"/>
    <p:sldId id="776" r:id="rId19"/>
    <p:sldId id="586" r:id="rId20"/>
    <p:sldId id="788" r:id="rId21"/>
    <p:sldId id="587" r:id="rId22"/>
    <p:sldId id="787" r:id="rId23"/>
    <p:sldId id="775" r:id="rId24"/>
    <p:sldId id="784" r:id="rId25"/>
    <p:sldId id="785" r:id="rId26"/>
    <p:sldId id="786" r:id="rId27"/>
    <p:sldId id="789" r:id="rId28"/>
    <p:sldId id="588" r:id="rId29"/>
    <p:sldId id="589" r:id="rId30"/>
    <p:sldId id="790" r:id="rId31"/>
    <p:sldId id="791" r:id="rId32"/>
    <p:sldId id="613" r:id="rId33"/>
    <p:sldId id="615" r:id="rId34"/>
    <p:sldId id="616" r:id="rId35"/>
    <p:sldId id="614" r:id="rId36"/>
    <p:sldId id="617" r:id="rId37"/>
    <p:sldId id="618" r:id="rId38"/>
    <p:sldId id="590" r:id="rId39"/>
    <p:sldId id="591" r:id="rId40"/>
    <p:sldId id="619" r:id="rId41"/>
    <p:sldId id="792" r:id="rId42"/>
    <p:sldId id="592" r:id="rId43"/>
    <p:sldId id="593" r:id="rId44"/>
    <p:sldId id="594" r:id="rId45"/>
    <p:sldId id="796" r:id="rId46"/>
    <p:sldId id="797" r:id="rId47"/>
    <p:sldId id="595" r:id="rId48"/>
    <p:sldId id="596" r:id="rId49"/>
    <p:sldId id="597" r:id="rId50"/>
    <p:sldId id="598" r:id="rId51"/>
    <p:sldId id="599" r:id="rId52"/>
    <p:sldId id="600" r:id="rId53"/>
    <p:sldId id="601" r:id="rId54"/>
    <p:sldId id="602" r:id="rId55"/>
    <p:sldId id="604" r:id="rId56"/>
    <p:sldId id="605" r:id="rId57"/>
    <p:sldId id="606" r:id="rId58"/>
    <p:sldId id="607" r:id="rId59"/>
    <p:sldId id="608" r:id="rId60"/>
    <p:sldId id="620" r:id="rId61"/>
    <p:sldId id="621" r:id="rId62"/>
    <p:sldId id="609" r:id="rId63"/>
    <p:sldId id="603" r:id="rId64"/>
    <p:sldId id="610" r:id="rId65"/>
    <p:sldId id="611" r:id="rId66"/>
    <p:sldId id="622" r:id="rId67"/>
    <p:sldId id="623" r:id="rId68"/>
    <p:sldId id="628" r:id="rId69"/>
    <p:sldId id="627" r:id="rId70"/>
    <p:sldId id="624" r:id="rId71"/>
    <p:sldId id="625" r:id="rId72"/>
    <p:sldId id="626" r:id="rId73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1" d="100"/>
          <a:sy n="51" d="100"/>
        </p:scale>
        <p:origin x="3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ZzKbkvnz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ZzKbkvnz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ZzKbkvnz" TargetMode="Externa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ZzKbkvnz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6390F8-94BF-4B9B-B895-1F8878BAA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977"/>
            <a:ext cx="11887200" cy="7158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101292-9A0A-42EE-A590-266EEA3EB220}"/>
              </a:ext>
            </a:extLst>
          </p:cNvPr>
          <p:cNvSpPr/>
          <p:nvPr/>
        </p:nvSpPr>
        <p:spPr>
          <a:xfrm>
            <a:off x="4396635" y="582553"/>
            <a:ext cx="45532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Typos on LS Quiz 5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Due Mar 24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E5AF4-D88C-4512-B0D9-694CF6914F36}"/>
              </a:ext>
            </a:extLst>
          </p:cNvPr>
          <p:cNvSpPr txBox="1"/>
          <p:nvPr/>
        </p:nvSpPr>
        <p:spPr>
          <a:xfrm>
            <a:off x="5185775" y="4496844"/>
            <a:ext cx="6319381" cy="255454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See course announcement for pdf showing typos </a:t>
            </a:r>
          </a:p>
          <a:p>
            <a:r>
              <a:rPr lang="en-US" sz="4000" b="1" dirty="0">
                <a:solidFill>
                  <a:srgbClr val="FFFF00"/>
                </a:solidFill>
              </a:rPr>
              <a:t>plus a nicer multiple choice review with answers.</a:t>
            </a:r>
          </a:p>
        </p:txBody>
      </p:sp>
    </p:spTree>
    <p:extLst>
      <p:ext uri="{BB962C8B-B14F-4D97-AF65-F5344CB8AC3E}">
        <p14:creationId xmlns:p14="http://schemas.microsoft.com/office/powerpoint/2010/main" val="2989472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338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615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5F58E-E29D-41ED-8ED7-48E363340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82"/>
            <a:ext cx="11887200" cy="605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94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(2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         .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75842"/>
              </p:ext>
            </p:extLst>
          </p:nvPr>
        </p:nvGraphicFramePr>
        <p:xfrm>
          <a:off x="8306289" y="1947071"/>
          <a:ext cx="114427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3" imgW="495300" imgH="165100" progId="Equation.DSMT4">
                  <p:embed/>
                </p:oleObj>
              </mc:Choice>
              <mc:Fallback>
                <p:oleObj name="Equation" r:id="rId3" imgW="495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6289" y="1947071"/>
                        <a:ext cx="114427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0.5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76419"/>
            <a:ext cx="7756516" cy="4950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3560A6-0A37-43A2-803E-E61F7A0845AF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C234C-A720-49F2-9692-BBD964A471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4675" r="6428" b="39608"/>
          <a:stretch/>
        </p:blipFill>
        <p:spPr>
          <a:xfrm>
            <a:off x="244258" y="50125"/>
            <a:ext cx="11123112" cy="9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27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(3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882928"/>
              </p:ext>
            </p:extLst>
          </p:nvPr>
        </p:nvGraphicFramePr>
        <p:xfrm>
          <a:off x="8338989" y="1902147"/>
          <a:ext cx="851006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3" imgW="368300" imgH="165100" progId="Equation.DSMT4">
                  <p:embed/>
                </p:oleObj>
              </mc:Choice>
              <mc:Fallback>
                <p:oleObj name="Equation" r:id="rId3" imgW="368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8989" y="1902147"/>
                        <a:ext cx="851006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reen Shot 2016-07-19 at 3.11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57" y="2404997"/>
            <a:ext cx="7709145" cy="50010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5A082D-43AB-4857-9687-D3D11A9ACA64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E56F6-CD27-4B90-A606-5759C85A52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5252" b="22237"/>
          <a:stretch/>
        </p:blipFill>
        <p:spPr>
          <a:xfrm>
            <a:off x="0" y="246226"/>
            <a:ext cx="11887200" cy="75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26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(4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306349"/>
              </p:ext>
            </p:extLst>
          </p:nvPr>
        </p:nvGraphicFramePr>
        <p:xfrm>
          <a:off x="8337872" y="1912446"/>
          <a:ext cx="91037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Equation" r:id="rId3" imgW="393700" imgH="165100" progId="Equation.DSMT4">
                  <p:embed/>
                </p:oleObj>
              </mc:Choice>
              <mc:Fallback>
                <p:oleObj name="Equation" r:id="rId3" imgW="3937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7872" y="1912446"/>
                        <a:ext cx="91037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2.1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80" y="2410428"/>
            <a:ext cx="8015416" cy="4867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0CB233-FDC4-44A8-A76E-E5A7353BA5C6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0F244-553B-4EBE-BEC4-E3D39961E2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3656"/>
          <a:stretch/>
        </p:blipFill>
        <p:spPr>
          <a:xfrm>
            <a:off x="0" y="12532"/>
            <a:ext cx="11887200" cy="9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44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904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68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B8FC9-5109-4395-9E80-2E00F6911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741"/>
          <a:stretch/>
        </p:blipFill>
        <p:spPr>
          <a:xfrm>
            <a:off x="1" y="0"/>
            <a:ext cx="10540652" cy="219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19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FC0BE-1E30-4A7B-A91D-50414A7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44"/>
            <a:ext cx="11887200" cy="72580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F710EC-56DC-4516-829A-7008575F37A7}"/>
              </a:ext>
            </a:extLst>
          </p:cNvPr>
          <p:cNvSpPr/>
          <p:nvPr/>
        </p:nvSpPr>
        <p:spPr>
          <a:xfrm>
            <a:off x="5260932" y="6256751"/>
            <a:ext cx="4672208" cy="826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6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664F2-196A-490B-81F8-E754AB5B6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11" y="0"/>
            <a:ext cx="1029857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64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FC0BE-1E30-4A7B-A91D-50414A7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44"/>
            <a:ext cx="11887200" cy="725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58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9429C-7588-48AB-9DA8-4C9986ED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55"/>
            <a:ext cx="11887200" cy="75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66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B8FC9-5109-4395-9E80-2E00F6911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540652" cy="46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24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F67B7-750F-4ED6-B617-840EBA7D1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" b="71103"/>
          <a:stretch/>
        </p:blipFill>
        <p:spPr>
          <a:xfrm>
            <a:off x="156575" y="0"/>
            <a:ext cx="9218460" cy="10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44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972"/>
          <a:stretch/>
        </p:blipFill>
        <p:spPr>
          <a:xfrm>
            <a:off x="-74945" y="0"/>
            <a:ext cx="9419149" cy="202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3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447"/>
          <a:stretch/>
        </p:blipFill>
        <p:spPr>
          <a:xfrm>
            <a:off x="-74945" y="0"/>
            <a:ext cx="9419149" cy="42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77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945" y="0"/>
            <a:ext cx="941914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05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F67B7-750F-4ED6-B617-840EBA7D1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5035" cy="357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67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259702" y="511728"/>
            <a:ext cx="7370148" cy="48865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B2292B-0104-4036-8565-349115799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93" y="4370663"/>
            <a:ext cx="5164164" cy="33765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DF67A8-F31E-4EB7-BB64-765A430A3BB1}"/>
              </a:ext>
            </a:extLst>
          </p:cNvPr>
          <p:cNvSpPr/>
          <p:nvPr/>
        </p:nvSpPr>
        <p:spPr>
          <a:xfrm>
            <a:off x="49072" y="287211"/>
            <a:ext cx="555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LMRoman17-Regular-Identity-H"/>
              </a:rPr>
              <a:t>In special cases, you can use the unit circle.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582460" y="1321496"/>
            <a:ext cx="322545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36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8AE6F8-E26A-460E-BCB9-0C04005E8D2A}"/>
              </a:ext>
            </a:extLst>
          </p:cNvPr>
          <p:cNvSpPr/>
          <p:nvPr/>
        </p:nvSpPr>
        <p:spPr>
          <a:xfrm>
            <a:off x="543513" y="2953900"/>
            <a:ext cx="34830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We will also solve</a:t>
            </a:r>
          </a:p>
          <a:p>
            <a:pPr algn="ctr"/>
            <a:r>
              <a:rPr lang="en-US" sz="3600" dirty="0" err="1">
                <a:solidFill>
                  <a:srgbClr val="FFFF00"/>
                </a:solidFill>
              </a:rPr>
              <a:t>r</a:t>
            </a:r>
            <a:r>
              <a:rPr lang="en-US" sz="3600" baseline="30000" dirty="0" err="1">
                <a:solidFill>
                  <a:srgbClr val="FFFF00"/>
                </a:solidFill>
              </a:rPr>
              <a:t>n</a:t>
            </a:r>
            <a:r>
              <a:rPr lang="en-US" sz="3600" dirty="0">
                <a:solidFill>
                  <a:srgbClr val="FFFF00"/>
                </a:solidFill>
              </a:rPr>
              <a:t> = -1</a:t>
            </a:r>
          </a:p>
        </p:txBody>
      </p:sp>
    </p:spTree>
    <p:extLst>
      <p:ext uri="{BB962C8B-B14F-4D97-AF65-F5344CB8AC3E}">
        <p14:creationId xmlns:p14="http://schemas.microsoft.com/office/powerpoint/2010/main" val="718288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3" b="76077"/>
          <a:stretch/>
        </p:blipFill>
        <p:spPr>
          <a:xfrm>
            <a:off x="125260" y="13402"/>
            <a:ext cx="11761940" cy="18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1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53FA2C-57D7-4BB7-BDB3-3791EC79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43841"/>
            <a:ext cx="11430000" cy="3219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6A6AF2-BFAD-4D4E-B86E-F39B3E01E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3979"/>
            <a:ext cx="11887200" cy="3280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66F315-8E96-409D-BC38-1BE90CC28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942" y="1491421"/>
            <a:ext cx="4651658" cy="19083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2DCF83-E62A-4877-9A62-E918937B742A}"/>
              </a:ext>
            </a:extLst>
          </p:cNvPr>
          <p:cNvSpPr/>
          <p:nvPr/>
        </p:nvSpPr>
        <p:spPr>
          <a:xfrm>
            <a:off x="7794973" y="1484335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</p:spTree>
    <p:extLst>
      <p:ext uri="{BB962C8B-B14F-4D97-AF65-F5344CB8AC3E}">
        <p14:creationId xmlns:p14="http://schemas.microsoft.com/office/powerpoint/2010/main" val="2396454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9" b="62573"/>
          <a:stretch/>
        </p:blipFill>
        <p:spPr>
          <a:xfrm>
            <a:off x="231732" y="13402"/>
            <a:ext cx="11655468" cy="28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54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2"/>
            <a:ext cx="11887200" cy="774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89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95" b="46453"/>
          <a:stretch/>
        </p:blipFill>
        <p:spPr>
          <a:xfrm>
            <a:off x="92279" y="75500"/>
            <a:ext cx="11887200" cy="2172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4393926" y="2390862"/>
            <a:ext cx="7370148" cy="488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36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439" b="30748"/>
          <a:stretch/>
        </p:blipFill>
        <p:spPr>
          <a:xfrm>
            <a:off x="134224" y="763399"/>
            <a:ext cx="11887200" cy="1224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3489820" y="2026309"/>
            <a:ext cx="8274254" cy="548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81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69" b="17101"/>
          <a:stretch/>
        </p:blipFill>
        <p:spPr>
          <a:xfrm>
            <a:off x="134224" y="729841"/>
            <a:ext cx="11887200" cy="1140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3489820" y="2026309"/>
            <a:ext cx="8274254" cy="548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20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198" b="3752"/>
          <a:stretch/>
        </p:blipFill>
        <p:spPr>
          <a:xfrm>
            <a:off x="134224" y="838897"/>
            <a:ext cx="11887200" cy="933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3489820" y="2026309"/>
            <a:ext cx="8274254" cy="548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89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2306972" y="1242052"/>
            <a:ext cx="9457102" cy="6270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30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2"/>
            <a:ext cx="11887200" cy="774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9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741F2-AFC4-482B-9FD1-2AFAF70B0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551"/>
            <a:ext cx="11887200" cy="5617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688B98-5912-4154-9B9A-B125BE0AA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-110962" y="4772520"/>
            <a:ext cx="4347402" cy="28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70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644B6-FB63-45D7-836C-C92492D3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464"/>
            <a:ext cx="11887200" cy="94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7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C6CF63-FA04-4868-AED0-25C9A5905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660"/>
          <a:stretch/>
        </p:blipFill>
        <p:spPr>
          <a:xfrm>
            <a:off x="245002" y="0"/>
            <a:ext cx="11397196" cy="2979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CFA8E0-33BD-4B9C-8B53-03DB02797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3688"/>
            <a:ext cx="11887200" cy="4533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34FF63-1881-47EB-AC9D-718607232CFF}"/>
              </a:ext>
            </a:extLst>
          </p:cNvPr>
          <p:cNvSpPr/>
          <p:nvPr/>
        </p:nvSpPr>
        <p:spPr>
          <a:xfrm>
            <a:off x="5496447" y="3519815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</p:spTree>
    <p:extLst>
      <p:ext uri="{BB962C8B-B14F-4D97-AF65-F5344CB8AC3E}">
        <p14:creationId xmlns:p14="http://schemas.microsoft.com/office/powerpoint/2010/main" val="36271584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644B6-FB63-45D7-836C-C92492D3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464"/>
            <a:ext cx="11887200" cy="949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6B33FC-8156-41F3-9337-5A950064B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4259702" y="2592200"/>
            <a:ext cx="7370148" cy="488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38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644B6-FB63-45D7-836C-C92492D3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464"/>
            <a:ext cx="11887200" cy="949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6B33FC-8156-41F3-9337-5A950064B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4259702" y="2592200"/>
            <a:ext cx="7370148" cy="488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707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27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69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6959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6724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4313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6F0440-E760-4E26-AB8F-FC6D89E5E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827"/>
            <a:ext cx="11887200" cy="68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767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07C87-44E1-4974-8E8A-EEF6600C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837"/>
            <a:ext cx="11887200" cy="50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800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AE2194-33B4-4C55-B93E-01AF6F5D0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620"/>
            <a:ext cx="11887200" cy="45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12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CE779-970A-499C-8B8C-CAD56FB76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61" y="0"/>
            <a:ext cx="10778478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36CA9C-22E3-4EC3-AA3D-64453FF84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35" y="4940776"/>
            <a:ext cx="4215009" cy="1676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6F54DE-56AC-41F6-AB6D-662CB2E451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8" t="26647"/>
          <a:stretch/>
        </p:blipFill>
        <p:spPr>
          <a:xfrm>
            <a:off x="4860100" y="6225436"/>
            <a:ext cx="5724654" cy="16033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9DF4EC-1179-4779-9CF5-E5876737AF46}"/>
              </a:ext>
            </a:extLst>
          </p:cNvPr>
          <p:cNvSpPr/>
          <p:nvPr/>
        </p:nvSpPr>
        <p:spPr>
          <a:xfrm>
            <a:off x="4707309" y="5025107"/>
            <a:ext cx="3910599" cy="120032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</p:spTree>
    <p:extLst>
      <p:ext uri="{BB962C8B-B14F-4D97-AF65-F5344CB8AC3E}">
        <p14:creationId xmlns:p14="http://schemas.microsoft.com/office/powerpoint/2010/main" val="35874226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1140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2823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7100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0503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8500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737CF3-7D30-46DE-A89A-06853230E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8" y="147153"/>
            <a:ext cx="11501306" cy="46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094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79ADBB-1BD2-4D81-BCC0-2006FBEA2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96"/>
            <a:ext cx="11887200" cy="686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974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D1BF9C-DDF4-4618-8DDA-5AF51FF87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76"/>
            <a:ext cx="11887200" cy="569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696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58F76E-EF08-47FD-9D69-31A287B5C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581"/>
            <a:ext cx="11887200" cy="44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032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0E99B8-BAEB-4E36-8560-D0DDF0041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93" y="401896"/>
            <a:ext cx="11039912" cy="496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18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265A9D-5F8B-4E40-9B86-75CB1759C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841"/>
            <a:ext cx="11887200" cy="4727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3D477-7E20-40C8-AE6E-14B96CE42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0921"/>
            <a:ext cx="8185759" cy="30577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29EBE4-F326-44BC-81AF-3C0C1522DEA7}"/>
              </a:ext>
            </a:extLst>
          </p:cNvPr>
          <p:cNvSpPr/>
          <p:nvPr/>
        </p:nvSpPr>
        <p:spPr>
          <a:xfrm>
            <a:off x="1914003" y="81420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</p:spTree>
    <p:extLst>
      <p:ext uri="{BB962C8B-B14F-4D97-AF65-F5344CB8AC3E}">
        <p14:creationId xmlns:p14="http://schemas.microsoft.com/office/powerpoint/2010/main" val="25589214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450"/>
          <a:stretch/>
        </p:blipFill>
        <p:spPr>
          <a:xfrm>
            <a:off x="0" y="92278"/>
            <a:ext cx="12150224" cy="65769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>
            <a:off x="11249638" y="4504890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795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41"/>
          <a:stretch/>
        </p:blipFill>
        <p:spPr>
          <a:xfrm>
            <a:off x="16384" y="899719"/>
            <a:ext cx="11921150" cy="39281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 flipH="1">
            <a:off x="9924176" y="3271707"/>
            <a:ext cx="1593908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BFC33-42B1-4569-9328-A7C461A92F25}"/>
              </a:ext>
            </a:extLst>
          </p:cNvPr>
          <p:cNvSpPr/>
          <p:nvPr/>
        </p:nvSpPr>
        <p:spPr>
          <a:xfrm>
            <a:off x="11074866" y="2375485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634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486" y="0"/>
            <a:ext cx="8694228" cy="777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>
            <a:off x="9630561" y="3154261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BFC33-42B1-4569-9328-A7C461A92F25}"/>
              </a:ext>
            </a:extLst>
          </p:cNvPr>
          <p:cNvSpPr/>
          <p:nvPr/>
        </p:nvSpPr>
        <p:spPr>
          <a:xfrm>
            <a:off x="9673904" y="5924029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064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151CC4-FC0F-4C8E-A8AA-A0FEFB7D2F79}"/>
              </a:ext>
            </a:extLst>
          </p:cNvPr>
          <p:cNvSpPr/>
          <p:nvPr/>
        </p:nvSpPr>
        <p:spPr>
          <a:xfrm>
            <a:off x="419449" y="400224"/>
            <a:ext cx="8328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MR10"/>
              </a:rPr>
              <a:t>Linear Independence and the Wronskian</a:t>
            </a:r>
          </a:p>
        </p:txBody>
      </p:sp>
    </p:spTree>
    <p:extLst>
      <p:ext uri="{BB962C8B-B14F-4D97-AF65-F5344CB8AC3E}">
        <p14:creationId xmlns:p14="http://schemas.microsoft.com/office/powerpoint/2010/main" val="30151047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4011C9-D71F-4732-A60F-FFE28ADE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81" y="0"/>
            <a:ext cx="111196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468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45772-7A45-4B92-BBC9-0BB647DC9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911"/>
            <a:ext cx="11887200" cy="695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224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52412-AFEA-4524-9348-20265BF96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1690"/>
            <a:ext cx="11887200" cy="48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601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59"/>
          <a:stretch/>
        </p:blipFill>
        <p:spPr>
          <a:xfrm>
            <a:off x="68279" y="201336"/>
            <a:ext cx="11862819" cy="70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702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276"/>
          <a:stretch/>
        </p:blipFill>
        <p:spPr>
          <a:xfrm>
            <a:off x="68279" y="201336"/>
            <a:ext cx="11862819" cy="1392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D39F5-83B3-4172-B43D-118CD70EA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 r="33901"/>
          <a:stretch/>
        </p:blipFill>
        <p:spPr>
          <a:xfrm>
            <a:off x="709991" y="1933662"/>
            <a:ext cx="9758452" cy="39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451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/>
          <a:stretch/>
        </p:blipFill>
        <p:spPr>
          <a:xfrm>
            <a:off x="242711" y="218114"/>
            <a:ext cx="9086415" cy="240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8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E1D4B-059A-4CF4-B4E7-28A01549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35"/>
            <a:ext cx="11055389" cy="622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409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2611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8941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1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92"/>
          <a:stretch/>
        </p:blipFill>
        <p:spPr>
          <a:xfrm>
            <a:off x="99121" y="0"/>
            <a:ext cx="8895654" cy="7672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F06BF-24AA-4D07-8C3A-786A321B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39" y="100208"/>
            <a:ext cx="4139653" cy="2730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094B21-DD5F-49D0-B484-C4E330E8C97C}"/>
              </a:ext>
            </a:extLst>
          </p:cNvPr>
          <p:cNvSpPr/>
          <p:nvPr/>
        </p:nvSpPr>
        <p:spPr>
          <a:xfrm>
            <a:off x="7648426" y="75156"/>
            <a:ext cx="41396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sz="1050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sz="1050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4177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C050C9-C6A6-41F1-A67D-616CDB797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733"/>
          <a:stretch/>
        </p:blipFill>
        <p:spPr>
          <a:xfrm>
            <a:off x="-1" y="118368"/>
            <a:ext cx="10164245" cy="822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2E6CDB-E4E1-495A-89EC-DEFE35496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73" y="752303"/>
            <a:ext cx="10315184" cy="52406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150D33-5E4D-4EF3-87F4-D5A5CB919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069" y="65028"/>
            <a:ext cx="2819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11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28170</TotalTime>
  <Words>298</Words>
  <Application>Microsoft Office PowerPoint</Application>
  <PresentationFormat>Custom</PresentationFormat>
  <Paragraphs>30</Paragraphs>
  <Slides>72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1" baseType="lpstr">
      <vt:lpstr>Arial</vt:lpstr>
      <vt:lpstr>Calibri</vt:lpstr>
      <vt:lpstr>Calibri Light</vt:lpstr>
      <vt:lpstr>Cambria Math</vt:lpstr>
      <vt:lpstr>CMR10</vt:lpstr>
      <vt:lpstr>LMRoman17-Regular-Identity-H</vt:lpstr>
      <vt:lpstr>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2:   Forced Vibrations with Damping     (2 of 4)</vt:lpstr>
      <vt:lpstr>Example 2:   Forced Vibrations with Damping     (3 of 4)</vt:lpstr>
      <vt:lpstr>Example 2:   Forced Vibrations with Damping     (4 of 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241</cp:revision>
  <dcterms:created xsi:type="dcterms:W3CDTF">2020-09-07T00:11:40Z</dcterms:created>
  <dcterms:modified xsi:type="dcterms:W3CDTF">2021-03-22T18:24:53Z</dcterms:modified>
</cp:coreProperties>
</file>