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handoutMasterIdLst>
    <p:handoutMasterId r:id="rId11"/>
  </p:handoutMasterIdLst>
  <p:sldIdLst>
    <p:sldId id="362" r:id="rId2"/>
    <p:sldId id="359" r:id="rId3"/>
    <p:sldId id="360" r:id="rId4"/>
    <p:sldId id="386" r:id="rId5"/>
    <p:sldId id="358" r:id="rId6"/>
    <p:sldId id="385" r:id="rId7"/>
    <p:sldId id="363" r:id="rId8"/>
    <p:sldId id="364" r:id="rId9"/>
    <p:sldId id="384" r:id="rId10"/>
  </p:sldIdLst>
  <p:sldSz cx="11887200" cy="7772400"/>
  <p:notesSz cx="6858000" cy="9144000"/>
  <p:defaultTextStyle>
    <a:defPPr>
      <a:defRPr lang="en-US"/>
    </a:defPPr>
    <a:lvl1pPr marL="0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1pPr>
    <a:lvl2pPr marL="561670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2pPr>
    <a:lvl3pPr marL="1123340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3pPr>
    <a:lvl4pPr marL="168501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4pPr>
    <a:lvl5pPr marL="224668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5pPr>
    <a:lvl6pPr marL="280835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6pPr>
    <a:lvl7pPr marL="337002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7pPr>
    <a:lvl8pPr marL="393169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8pPr>
    <a:lvl9pPr marL="4493362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12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86" y="34"/>
      </p:cViewPr>
      <p:guideLst>
        <p:guide orient="horz" pos="2448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D56A9D8-E6FF-46DA-9046-0554CBE523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FFD504A-4744-4C35-B666-FF579442D9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F2BC1746-63FE-4BDA-B525-F5E8311F63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F26A1A12-BF2F-4C7D-B98B-0082814291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ECE5BE-5664-413D-A67D-30F5669F91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C94-2CEB-4B73-9B7A-3C15C98B9A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588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9032-1AD5-453E-B2F5-4BAD0ED994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15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C665-88DC-489B-A6AB-911BE25E1F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674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AD53-E226-49EB-9E89-4F20BA5BC6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99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D04-9179-4555-8AF9-359A22FA68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992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D9C4-968C-45EF-B82A-DE36319C7E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B0FD-1090-4141-91C9-0CE519BCF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03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D09A-E4EE-4D6C-B2E9-E00F5DA420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33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F49-95E8-41E6-A78E-586B990A49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92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1BC-75BF-4D9A-AB45-3F60716C6E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82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9AA2-7380-42D9-9DAA-DDD4E5683E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68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5727-2A35-403E-AC5F-078BB05AAE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678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lopefield.nathangrigg.ne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lopefield.nathangrigg.net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ath.uiowa.edu/undergraduate-program/majors-minor/minor-requirements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CE4144-8C65-4DBA-93B9-D8B9CACCF17E}"/>
              </a:ext>
            </a:extLst>
          </p:cNvPr>
          <p:cNvSpPr/>
          <p:nvPr/>
        </p:nvSpPr>
        <p:spPr>
          <a:xfrm>
            <a:off x="152400" y="533400"/>
            <a:ext cx="1158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latin typeface="CMBX10"/>
              </a:rPr>
              <a:t>Section 2.7 Euler’s method: </a:t>
            </a:r>
            <a:r>
              <a:rPr lang="en-US" sz="7200" dirty="0">
                <a:latin typeface="CMR10"/>
              </a:rPr>
              <a:t>Using tangent lines to</a:t>
            </a:r>
          </a:p>
          <a:p>
            <a:r>
              <a:rPr lang="en-US" sz="7200" dirty="0">
                <a:latin typeface="CMR10"/>
              </a:rPr>
              <a:t>approximate a </a:t>
            </a:r>
          </a:p>
          <a:p>
            <a:r>
              <a:rPr lang="en-US" sz="7200" dirty="0">
                <a:latin typeface="CMR10"/>
              </a:rPr>
              <a:t>function.</a:t>
            </a:r>
            <a:endParaRPr lang="en-US" sz="7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5C4027-2FDF-4C22-83AD-AE0C6D449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656"/>
          <a:stretch/>
        </p:blipFill>
        <p:spPr>
          <a:xfrm>
            <a:off x="7467600" y="2895600"/>
            <a:ext cx="4367648" cy="4767943"/>
          </a:xfrm>
          <a:prstGeom prst="rect">
            <a:avLst/>
          </a:prstGeom>
          <a:ln w="190500"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BFCEF6-39D1-48CC-A295-514C2BFF575F}"/>
              </a:ext>
            </a:extLst>
          </p:cNvPr>
          <p:cNvSpPr/>
          <p:nvPr/>
        </p:nvSpPr>
        <p:spPr>
          <a:xfrm>
            <a:off x="1219200" y="70104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http://slopefield.nathangrigg.net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032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DEE621-DD90-4AB0-A1DF-14B131A630A2}"/>
              </a:ext>
            </a:extLst>
          </p:cNvPr>
          <p:cNvSpPr/>
          <p:nvPr/>
        </p:nvSpPr>
        <p:spPr>
          <a:xfrm>
            <a:off x="2209800" y="2286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2"/>
              </a:rPr>
              <a:t>http://slopefield.nathangrigg.net</a:t>
            </a:r>
            <a:r>
              <a:rPr lang="en-US" sz="28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1698F-FADE-4718-8F66-7666A84E7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1866"/>
            <a:ext cx="11887200" cy="5888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4AFAB6-52CA-44ED-8B82-2DEA96E6AB64}"/>
              </a:ext>
            </a:extLst>
          </p:cNvPr>
          <p:cNvSpPr txBox="1"/>
          <p:nvPr/>
        </p:nvSpPr>
        <p:spPr>
          <a:xfrm>
            <a:off x="7848600" y="21336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HW 2.3 #11</a:t>
            </a:r>
          </a:p>
        </p:txBody>
      </p:sp>
    </p:spTree>
    <p:extLst>
      <p:ext uri="{BB962C8B-B14F-4D97-AF65-F5344CB8AC3E}">
        <p14:creationId xmlns:p14="http://schemas.microsoft.com/office/powerpoint/2010/main" val="369262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ACE00E-4C2F-4DC6-9AE2-C687C5A19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428"/>
          <a:stretch/>
        </p:blipFill>
        <p:spPr>
          <a:xfrm>
            <a:off x="1" y="32657"/>
            <a:ext cx="9220200" cy="777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F58719-7C96-437C-AB7F-40F1583ED1CD}"/>
              </a:ext>
            </a:extLst>
          </p:cNvPr>
          <p:cNvSpPr txBox="1"/>
          <p:nvPr/>
        </p:nvSpPr>
        <p:spPr>
          <a:xfrm>
            <a:off x="761999" y="6477000"/>
            <a:ext cx="3810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Step size = </a:t>
            </a:r>
            <a:r>
              <a:rPr lang="en-US" sz="40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4000" dirty="0">
                <a:solidFill>
                  <a:schemeClr val="bg1"/>
                </a:solidFill>
              </a:rPr>
              <a:t>t = 1</a:t>
            </a:r>
          </a:p>
        </p:txBody>
      </p:sp>
    </p:spTree>
    <p:extLst>
      <p:ext uri="{BB962C8B-B14F-4D97-AF65-F5344CB8AC3E}">
        <p14:creationId xmlns:p14="http://schemas.microsoft.com/office/powerpoint/2010/main" val="59227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ACE00E-4C2F-4DC6-9AE2-C687C5A19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428"/>
          <a:stretch/>
        </p:blipFill>
        <p:spPr>
          <a:xfrm>
            <a:off x="1" y="32657"/>
            <a:ext cx="9220200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ADADFB-EA47-473D-AC0A-B494AD5519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656"/>
          <a:stretch/>
        </p:blipFill>
        <p:spPr>
          <a:xfrm>
            <a:off x="7443352" y="32657"/>
            <a:ext cx="4367648" cy="4767943"/>
          </a:xfrm>
          <a:prstGeom prst="rect">
            <a:avLst/>
          </a:prstGeom>
          <a:ln w="190500"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937461-26C7-42FA-89B7-B3AC0D1302AF}"/>
              </a:ext>
            </a:extLst>
          </p:cNvPr>
          <p:cNvSpPr txBox="1"/>
          <p:nvPr/>
        </p:nvSpPr>
        <p:spPr>
          <a:xfrm>
            <a:off x="761999" y="6477000"/>
            <a:ext cx="3810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Step size = </a:t>
            </a:r>
            <a:r>
              <a:rPr lang="en-US" sz="40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4000" dirty="0">
                <a:solidFill>
                  <a:schemeClr val="bg1"/>
                </a:solidFill>
              </a:rPr>
              <a:t>t =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374BC-232C-40D6-BBFF-9F8DFDE5E7FC}"/>
              </a:ext>
            </a:extLst>
          </p:cNvPr>
          <p:cNvSpPr txBox="1"/>
          <p:nvPr/>
        </p:nvSpPr>
        <p:spPr>
          <a:xfrm>
            <a:off x="7443352" y="32657"/>
            <a:ext cx="413904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Step size = </a:t>
            </a:r>
            <a:r>
              <a:rPr lang="en-US" sz="40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4000" dirty="0">
                <a:solidFill>
                  <a:schemeClr val="bg1"/>
                </a:solidFill>
              </a:rPr>
              <a:t>t = 0.1</a:t>
            </a:r>
          </a:p>
        </p:txBody>
      </p:sp>
    </p:spTree>
    <p:extLst>
      <p:ext uri="{BB962C8B-B14F-4D97-AF65-F5344CB8AC3E}">
        <p14:creationId xmlns:p14="http://schemas.microsoft.com/office/powerpoint/2010/main" val="1412742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D839C-3866-412C-85C6-A8585995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6751256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17952-36F1-4C56-891D-945B8442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4391025" cy="67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194E-2848-40A3-941D-6452E5B2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343275"/>
            <a:ext cx="2000250" cy="666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EB936D-07B0-476C-B918-CFE074AB9A51}"/>
              </a:ext>
            </a:extLst>
          </p:cNvPr>
          <p:cNvSpPr/>
          <p:nvPr/>
        </p:nvSpPr>
        <p:spPr>
          <a:xfrm>
            <a:off x="7620000" y="908713"/>
            <a:ext cx="3962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MATH:3800:0101 Elementary Numerical Analysis</a:t>
            </a:r>
          </a:p>
          <a:p>
            <a:r>
              <a:rPr lang="en-US" sz="2400" dirty="0"/>
              <a:t>This course examines numerical methods for finding solutions</a:t>
            </a:r>
          </a:p>
          <a:p>
            <a:endParaRPr lang="en-US" sz="2400" b="1" dirty="0"/>
          </a:p>
          <a:p>
            <a:r>
              <a:rPr lang="en-US" sz="2400" dirty="0"/>
              <a:t>Students who have taken the Engineering calculus sequence of MATH:1560, 2550, 2560, and 3550 may satisfy the minor requirements by taking one additional 3 or 4 </a:t>
            </a:r>
            <a:r>
              <a:rPr lang="en-US" sz="2400" dirty="0" err="1"/>
              <a:t>s.h.</a:t>
            </a:r>
            <a:r>
              <a:rPr lang="en-US" sz="2400" dirty="0"/>
              <a:t> course with the  restrictions:</a:t>
            </a:r>
          </a:p>
          <a:p>
            <a:r>
              <a:rPr lang="en-US" sz="2400" b="1" dirty="0">
                <a:hlinkClick r:id="rId5"/>
              </a:rPr>
              <a:t>https://math.uiowa.edu/undergraduate-program/majors-minor/minor-requirements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809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D839C-3866-412C-85C6-A8585995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6751256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17952-36F1-4C56-891D-945B8442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4391025" cy="67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194E-2848-40A3-941D-6452E5B2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343275"/>
            <a:ext cx="2000250" cy="666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C6975-B3C7-4776-81CD-23C344FD8A8D}"/>
              </a:ext>
            </a:extLst>
          </p:cNvPr>
          <p:cNvSpPr txBox="1"/>
          <p:nvPr/>
        </p:nvSpPr>
        <p:spPr>
          <a:xfrm>
            <a:off x="7772400" y="1600200"/>
            <a:ext cx="3810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 = Step size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= </a:t>
            </a:r>
            <a:r>
              <a:rPr lang="en-US" sz="40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4000" dirty="0">
                <a:solidFill>
                  <a:schemeClr val="bg1"/>
                </a:solidFill>
              </a:rPr>
              <a:t>t = 0.1</a:t>
            </a:r>
          </a:p>
        </p:txBody>
      </p:sp>
    </p:spTree>
    <p:extLst>
      <p:ext uri="{BB962C8B-B14F-4D97-AF65-F5344CB8AC3E}">
        <p14:creationId xmlns:p14="http://schemas.microsoft.com/office/powerpoint/2010/main" val="1336318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D96B0A-E8D1-4CFB-985C-FC070F39C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724"/>
          <a:stretch/>
        </p:blipFill>
        <p:spPr>
          <a:xfrm>
            <a:off x="1676400" y="2133600"/>
            <a:ext cx="11887200" cy="914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3C8AB02-F5A4-41BC-AFA7-86C84FC5FB98}"/>
              </a:ext>
            </a:extLst>
          </p:cNvPr>
          <p:cNvGrpSpPr/>
          <p:nvPr/>
        </p:nvGrpSpPr>
        <p:grpSpPr>
          <a:xfrm>
            <a:off x="304800" y="381000"/>
            <a:ext cx="6572250" cy="676275"/>
            <a:chOff x="0" y="238125"/>
            <a:chExt cx="6572250" cy="6762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112253-FE35-4021-A956-47DC0D0CE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8125"/>
              <a:ext cx="4391025" cy="67627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EC62C93-6C1D-458A-9E67-9F00E0FCE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247650"/>
              <a:ext cx="2000250" cy="66675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942A1C4-B493-4289-8121-623FC87E8A7A}"/>
              </a:ext>
            </a:extLst>
          </p:cNvPr>
          <p:cNvSpPr/>
          <p:nvPr/>
        </p:nvSpPr>
        <p:spPr>
          <a:xfrm>
            <a:off x="457200" y="11430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Estimate y(0.3) using h = Step size  = </a:t>
            </a:r>
            <a:r>
              <a:rPr lang="en-US" sz="3600" dirty="0">
                <a:latin typeface="Symbol" panose="05050102010706020507" pitchFamily="18" charset="2"/>
              </a:rPr>
              <a:t>D</a:t>
            </a:r>
            <a:r>
              <a:rPr lang="en-US" sz="3600" dirty="0"/>
              <a:t>t = 0.1</a:t>
            </a:r>
          </a:p>
        </p:txBody>
      </p:sp>
    </p:spTree>
    <p:extLst>
      <p:ext uri="{BB962C8B-B14F-4D97-AF65-F5344CB8AC3E}">
        <p14:creationId xmlns:p14="http://schemas.microsoft.com/office/powerpoint/2010/main" val="132738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711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34F96-F95C-4E14-8A1E-5D129164A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7" y="0"/>
            <a:ext cx="1168826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81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B0F0"/>
      </a:hlink>
      <a:folHlink>
        <a:srgbClr val="00B0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7609</TotalTime>
  <Words>139</Words>
  <Application>Microsoft Office PowerPoint</Application>
  <PresentationFormat>Custom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CMBX10</vt:lpstr>
      <vt:lpstr>CMR10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260</dc:title>
  <dc:creator>Phil Gustafson</dc:creator>
  <cp:lastModifiedBy>p</cp:lastModifiedBy>
  <cp:revision>406</cp:revision>
  <cp:lastPrinted>2010-08-30T14:05:57Z</cp:lastPrinted>
  <dcterms:created xsi:type="dcterms:W3CDTF">2010-08-30T13:57:37Z</dcterms:created>
  <dcterms:modified xsi:type="dcterms:W3CDTF">2021-02-15T06:23:33Z</dcterms:modified>
</cp:coreProperties>
</file>