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634" r:id="rId2"/>
    <p:sldId id="684" r:id="rId3"/>
    <p:sldId id="641" r:id="rId4"/>
    <p:sldId id="642" r:id="rId5"/>
    <p:sldId id="655" r:id="rId6"/>
    <p:sldId id="692" r:id="rId7"/>
    <p:sldId id="665" r:id="rId8"/>
    <p:sldId id="673" r:id="rId9"/>
    <p:sldId id="666" r:id="rId10"/>
    <p:sldId id="667" r:id="rId11"/>
    <p:sldId id="685" r:id="rId12"/>
    <p:sldId id="668" r:id="rId13"/>
    <p:sldId id="669" r:id="rId14"/>
    <p:sldId id="670" r:id="rId15"/>
    <p:sldId id="675" r:id="rId16"/>
    <p:sldId id="671" r:id="rId17"/>
    <p:sldId id="676" r:id="rId18"/>
    <p:sldId id="677" r:id="rId19"/>
    <p:sldId id="678" r:id="rId20"/>
    <p:sldId id="679" r:id="rId21"/>
    <p:sldId id="680" r:id="rId22"/>
    <p:sldId id="681" r:id="rId23"/>
    <p:sldId id="682" r:id="rId24"/>
    <p:sldId id="683" r:id="rId25"/>
    <p:sldId id="686" r:id="rId26"/>
    <p:sldId id="687" r:id="rId27"/>
    <p:sldId id="688" r:id="rId28"/>
    <p:sldId id="689" r:id="rId29"/>
    <p:sldId id="690" r:id="rId30"/>
    <p:sldId id="691" r:id="rId31"/>
  </p:sldIdLst>
  <p:sldSz cx="118872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" initials="p" lastIdx="1" clrIdx="0">
    <p:extLst>
      <p:ext uri="{19B8F6BF-5375-455C-9EA6-DF929625EA0E}">
        <p15:presenceInfo xmlns:p15="http://schemas.microsoft.com/office/powerpoint/2012/main" userId="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71" autoAdjust="0"/>
    <p:restoredTop sz="94660"/>
  </p:normalViewPr>
  <p:slideViewPr>
    <p:cSldViewPr snapToGrid="0">
      <p:cViewPr varScale="1">
        <p:scale>
          <a:sx n="45" d="100"/>
          <a:sy n="45" d="100"/>
        </p:scale>
        <p:origin x="46" y="1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3" d="100"/>
        <a:sy n="53" d="100"/>
      </p:scale>
      <p:origin x="0" y="-14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1272011"/>
            <a:ext cx="1010412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082310"/>
            <a:ext cx="89154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9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6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8" y="413808"/>
            <a:ext cx="2563178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413808"/>
            <a:ext cx="7540943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9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1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1937705"/>
            <a:ext cx="1025271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5201393"/>
            <a:ext cx="1025271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/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7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5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413810"/>
            <a:ext cx="1025271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1905318"/>
            <a:ext cx="502884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2839085"/>
            <a:ext cx="502884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6" y="1905318"/>
            <a:ext cx="5053608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6" y="2839085"/>
            <a:ext cx="5053608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2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7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1119083"/>
            <a:ext cx="6017895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1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1119083"/>
            <a:ext cx="6017895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4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413810"/>
            <a:ext cx="1025271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2069042"/>
            <a:ext cx="1025271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4C68-6F9B-40C9-8A3A-0FA7AAD92F7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7203865"/>
            <a:ext cx="401193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17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iowa.zoom.us/j/98706452660?pwd=c3ZsUUkzV2FWTW1uV3FoOXBjOG9tQT09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9B1D081-5540-4ED5-82E5-A15C5912DB93}"/>
              </a:ext>
            </a:extLst>
          </p:cNvPr>
          <p:cNvSpPr/>
          <p:nvPr/>
        </p:nvSpPr>
        <p:spPr>
          <a:xfrm>
            <a:off x="482252" y="237996"/>
            <a:ext cx="1117948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In Class Quizzes Part 1 </a:t>
            </a:r>
          </a:p>
          <a:p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 Class Quizzes prior to Midterm 1 on September 23 (ICQs between 8/24 and 9/21), worth 14 points total.</a:t>
            </a:r>
          </a:p>
          <a:p>
            <a:r>
              <a:rPr lang="en-US" sz="2800" dirty="0"/>
              <a:t>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Note that the highest grade on this assignment is 100%.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If your score on this assignment is less than 100%, you can still bring your score up to 100%.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b="1" dirty="0"/>
              <a:t>In Class Quizzes Part 2 ( 10/7  - Week 13) </a:t>
            </a:r>
          </a:p>
          <a:p>
            <a:endParaRPr lang="en-US" sz="2800" b="1" dirty="0"/>
          </a:p>
          <a:p>
            <a:r>
              <a:rPr lang="en-US" sz="2800" dirty="0"/>
              <a:t>Bonus points:  All quizzes 10/7 – 10/21  , All quizzes ? - ?, Final exam all quizzes 8/24 - ??, Posting on ICON discussion page, chats from last Wednesday,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702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55C739-E39B-4336-ACAD-7E5AA0A29F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6224"/>
          <a:stretch/>
        </p:blipFill>
        <p:spPr>
          <a:xfrm>
            <a:off x="0" y="-349092"/>
            <a:ext cx="11887200" cy="181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891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55C739-E39B-4336-ACAD-7E5AA0A29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49092"/>
            <a:ext cx="11887200" cy="414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503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9147C9-A0D5-4851-B612-6245A0E96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9958"/>
            <a:ext cx="11887200" cy="377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409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0A9526-1DE0-4BB8-9609-C794F89AF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348"/>
            <a:ext cx="11887200" cy="63607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E0644EF-FFE7-42AB-AD68-3B1E72D96E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1402" y="2789261"/>
            <a:ext cx="3343275" cy="83917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012530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7125DE-0759-4B04-B9DB-FCDC24CFE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872"/>
            <a:ext cx="11887200" cy="717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24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0A9526-1DE0-4BB8-9609-C794F89AF5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808" b="1182"/>
          <a:stretch/>
        </p:blipFill>
        <p:spPr>
          <a:xfrm>
            <a:off x="0" y="187896"/>
            <a:ext cx="11887200" cy="375345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EC09146-8694-48CD-AD6D-E216CDF165C1}"/>
              </a:ext>
            </a:extLst>
          </p:cNvPr>
          <p:cNvSpPr/>
          <p:nvPr/>
        </p:nvSpPr>
        <p:spPr>
          <a:xfrm>
            <a:off x="106471" y="325677"/>
            <a:ext cx="3237978" cy="895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297AD5-105E-4ABC-96AA-E9D302509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8997" y="450101"/>
            <a:ext cx="3343275" cy="839175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172835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428EBA-CDC4-454B-8FAD-B237F7A42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9884"/>
            <a:ext cx="11887200" cy="449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636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9147C9-A0D5-4851-B612-6245A0E96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9958"/>
            <a:ext cx="11887200" cy="37706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589EAB5-6096-4C7F-9681-D59AD77AE1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96306"/>
            <a:ext cx="11887200" cy="241710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7AAA5D5-BE0F-463E-9E43-9C7693039536}"/>
              </a:ext>
            </a:extLst>
          </p:cNvPr>
          <p:cNvCxnSpPr/>
          <p:nvPr/>
        </p:nvCxnSpPr>
        <p:spPr>
          <a:xfrm>
            <a:off x="0" y="4400550"/>
            <a:ext cx="1174024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031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326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021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0395CD3-5FAD-4AB9-953E-53C22E27D8A3}"/>
              </a:ext>
            </a:extLst>
          </p:cNvPr>
          <p:cNvSpPr/>
          <p:nvPr/>
        </p:nvSpPr>
        <p:spPr>
          <a:xfrm>
            <a:off x="383723" y="310476"/>
            <a:ext cx="1116057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Talk about math and game theory in political science</a:t>
            </a:r>
          </a:p>
          <a:p>
            <a:endParaRPr lang="en-US" sz="2800" dirty="0"/>
          </a:p>
          <a:p>
            <a:r>
              <a:rPr lang="en-US" sz="2800" dirty="0"/>
              <a:t>The AWM (Association for Women in Mathematics) student chapter is hosting a talk this Thursday, October 22 from 3:30 to 4:30 via Zoom (see link below).  Dr. Elizabeth </a:t>
            </a:r>
            <a:r>
              <a:rPr lang="en-US" sz="2800" dirty="0" err="1"/>
              <a:t>Menninga</a:t>
            </a:r>
            <a:r>
              <a:rPr lang="en-US" sz="2800" dirty="0"/>
              <a:t>, Assistant Professor in the Department of Political Science, will be talking about how her studies in math led her to research in political science.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This talk will be geared toward undergraduates.</a:t>
            </a:r>
          </a:p>
          <a:p>
            <a:r>
              <a:rPr lang="en-US" sz="2800" dirty="0"/>
              <a:t>  </a:t>
            </a:r>
          </a:p>
          <a:p>
            <a:r>
              <a:rPr lang="en-US" sz="2800" dirty="0"/>
              <a:t>Zoom Meeting Details:</a:t>
            </a:r>
          </a:p>
          <a:p>
            <a:r>
              <a:rPr lang="en-US" sz="2800" dirty="0">
                <a:hlinkClick r:id="rId2"/>
              </a:rPr>
              <a:t>https://uiowa.zoom.us/j/98706452660?pwd=c3ZsUUkzV2FWTW1uV3FoOXBjOG9tQT09</a:t>
            </a:r>
            <a:r>
              <a:rPr lang="en-US" sz="2800" dirty="0"/>
              <a:t> </a:t>
            </a:r>
          </a:p>
          <a:p>
            <a:r>
              <a:rPr lang="en-US" sz="2800" dirty="0"/>
              <a:t> 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Meeting ID: 987 0645 2660 </a:t>
            </a:r>
            <a:br>
              <a:rPr lang="en-US" sz="2800" dirty="0"/>
            </a:br>
            <a:r>
              <a:rPr lang="en-US" sz="2800" dirty="0"/>
              <a:t>Passcode: 119820 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22242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8126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5437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772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396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8268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1815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8798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1693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1211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44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9EBD32-9F09-4CEE-B5A5-392E23FA2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099" y="49616"/>
            <a:ext cx="8673737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6277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95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DDF458-87E6-4089-8308-BD541BCBD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42" y="0"/>
            <a:ext cx="10672315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970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32992D4-9DA1-4E68-944C-1B3D48B7A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63" y="104553"/>
            <a:ext cx="26955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47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32992D4-9DA1-4E68-944C-1B3D48B7A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63" y="104553"/>
            <a:ext cx="26955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99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9651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5920B94-08BE-4D21-9F7C-BFA8469638E7}"/>
                  </a:ext>
                </a:extLst>
              </p:cNvPr>
              <p:cNvSpPr txBox="1"/>
              <p:nvPr/>
            </p:nvSpPr>
            <p:spPr>
              <a:xfrm>
                <a:off x="181628" y="200417"/>
                <a:ext cx="11755677" cy="1421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7.1:  Transforming an </a:t>
                </a:r>
                <a:r>
                  <a:rPr lang="en-US" sz="2800" i="1" dirty="0"/>
                  <a:t>n</a:t>
                </a:r>
                <a:r>
                  <a:rPr lang="en-US" sz="2800" baseline="30000" dirty="0"/>
                  <a:t>th</a:t>
                </a:r>
                <a:r>
                  <a:rPr lang="en-US" sz="2800" dirty="0"/>
                  <a:t> order linear DE into a system of </a:t>
                </a:r>
                <a:r>
                  <a:rPr lang="en-US" sz="2800" i="1" dirty="0"/>
                  <a:t>n</a:t>
                </a:r>
                <a:r>
                  <a:rPr lang="en-US" sz="2800" dirty="0"/>
                  <a:t> first order linear DEs.</a:t>
                </a:r>
              </a:p>
              <a:p>
                <a:endParaRPr lang="en-US" sz="2800" dirty="0"/>
              </a:p>
              <a:p>
                <a:r>
                  <a:rPr lang="en-US" sz="2800" dirty="0"/>
                  <a:t>Ex:  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′′′′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 – 5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′′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 + 6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 =</m:t>
                    </m:r>
                    <m:r>
                      <m:rPr>
                        <m:sty m:val="p"/>
                      </m:rPr>
                      <a:rPr lang="en-US" sz="2800" b="0" i="0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5920B94-08BE-4D21-9F7C-BFA846963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28" y="200417"/>
                <a:ext cx="11755677" cy="1421864"/>
              </a:xfrm>
              <a:prstGeom prst="rect">
                <a:avLst/>
              </a:prstGeom>
              <a:blipFill>
                <a:blip r:embed="rId2"/>
                <a:stretch>
                  <a:fillRect l="-1089" t="-4292" r="-415" b="-9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9712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695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13393</TotalTime>
  <Words>250</Words>
  <Application>Microsoft Office PowerPoint</Application>
  <PresentationFormat>Custom</PresentationFormat>
  <Paragraphs>24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proto</dc:creator>
  <cp:lastModifiedBy>p</cp:lastModifiedBy>
  <cp:revision>184</cp:revision>
  <dcterms:created xsi:type="dcterms:W3CDTF">2020-09-07T00:11:40Z</dcterms:created>
  <dcterms:modified xsi:type="dcterms:W3CDTF">2020-10-21T19:18:03Z</dcterms:modified>
</cp:coreProperties>
</file>