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4"/>
  </p:notesMasterIdLst>
  <p:sldIdLst>
    <p:sldId id="888" r:id="rId2"/>
    <p:sldId id="889" r:id="rId3"/>
    <p:sldId id="900" r:id="rId4"/>
    <p:sldId id="848" r:id="rId5"/>
    <p:sldId id="897" r:id="rId6"/>
    <p:sldId id="898" r:id="rId7"/>
    <p:sldId id="868" r:id="rId8"/>
    <p:sldId id="892" r:id="rId9"/>
    <p:sldId id="891" r:id="rId10"/>
    <p:sldId id="893" r:id="rId11"/>
    <p:sldId id="901" r:id="rId12"/>
    <p:sldId id="902" r:id="rId13"/>
    <p:sldId id="869" r:id="rId14"/>
    <p:sldId id="870" r:id="rId15"/>
    <p:sldId id="894" r:id="rId16"/>
    <p:sldId id="871" r:id="rId17"/>
    <p:sldId id="895" r:id="rId18"/>
    <p:sldId id="872" r:id="rId19"/>
    <p:sldId id="903" r:id="rId20"/>
    <p:sldId id="873" r:id="rId21"/>
    <p:sldId id="904" r:id="rId22"/>
    <p:sldId id="899" r:id="rId23"/>
    <p:sldId id="896" r:id="rId24"/>
    <p:sldId id="874" r:id="rId25"/>
    <p:sldId id="841" r:id="rId26"/>
    <p:sldId id="862" r:id="rId27"/>
    <p:sldId id="863" r:id="rId28"/>
    <p:sldId id="842" r:id="rId29"/>
    <p:sldId id="864" r:id="rId30"/>
    <p:sldId id="865" r:id="rId31"/>
    <p:sldId id="866" r:id="rId32"/>
    <p:sldId id="844" r:id="rId33"/>
    <p:sldId id="867" r:id="rId34"/>
    <p:sldId id="905" r:id="rId35"/>
    <p:sldId id="846" r:id="rId36"/>
    <p:sldId id="906" r:id="rId37"/>
    <p:sldId id="909" r:id="rId38"/>
    <p:sldId id="847" r:id="rId39"/>
    <p:sldId id="907" r:id="rId40"/>
    <p:sldId id="908" r:id="rId41"/>
    <p:sldId id="910" r:id="rId42"/>
    <p:sldId id="911" r:id="rId43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1" autoAdjust="0"/>
    <p:restoredTop sz="90353" autoAdjust="0"/>
  </p:normalViewPr>
  <p:slideViewPr>
    <p:cSldViewPr snapToGrid="0">
      <p:cViewPr varScale="1">
        <p:scale>
          <a:sx n="46" d="100"/>
          <a:sy n="46" d="100"/>
        </p:scale>
        <p:origin x="45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58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EEA3C-80EF-4FAB-9D44-CF277B9A3523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591C5-23A3-4162-862A-73C1ABE8F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8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9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5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5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3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2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abg8NJz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eogebra.org/m/fYxXgbsU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Phase_plane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abg8NJzF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abg8NJz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YxXgbs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096921-2ADE-45CF-963F-149C1143C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743"/>
          <a:stretch/>
        </p:blipFill>
        <p:spPr>
          <a:xfrm>
            <a:off x="0" y="1623675"/>
            <a:ext cx="11887200" cy="29968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61C4F4-11A9-40FB-A9C5-808387C992E3}"/>
              </a:ext>
            </a:extLst>
          </p:cNvPr>
          <p:cNvSpPr txBox="1"/>
          <p:nvPr/>
        </p:nvSpPr>
        <p:spPr>
          <a:xfrm>
            <a:off x="221673" y="256309"/>
            <a:ext cx="1085688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</a:rPr>
              <a:t>7.8:  Repeated root case</a:t>
            </a:r>
          </a:p>
          <a:p>
            <a:endParaRPr lang="en-US" sz="1400" dirty="0">
              <a:solidFill>
                <a:srgbClr val="92D050"/>
              </a:solidFill>
            </a:endParaRPr>
          </a:p>
          <a:p>
            <a:r>
              <a:rPr lang="en-US" sz="3200" dirty="0">
                <a:solidFill>
                  <a:srgbClr val="92D050"/>
                </a:solidFill>
              </a:rPr>
              <a:t>2x2 system of equations:  Need 2 linearly independent solutions</a:t>
            </a:r>
          </a:p>
          <a:p>
            <a:endParaRPr lang="en-US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40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D33139-25A9-47E0-BEDF-D3EAC2D4E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512"/>
          <a:stretch/>
        </p:blipFill>
        <p:spPr>
          <a:xfrm>
            <a:off x="0" y="185593"/>
            <a:ext cx="11887200" cy="425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82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D33139-25A9-47E0-BEDF-D3EAC2D4E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512"/>
          <a:stretch/>
        </p:blipFill>
        <p:spPr>
          <a:xfrm>
            <a:off x="0" y="185593"/>
            <a:ext cx="11887200" cy="42547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FBBFAC-DA63-4528-B508-61BF2F1AF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125" y="4532124"/>
            <a:ext cx="7650291" cy="44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83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D33139-25A9-47E0-BEDF-D3EAC2D4E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512"/>
          <a:stretch/>
        </p:blipFill>
        <p:spPr>
          <a:xfrm>
            <a:off x="0" y="185593"/>
            <a:ext cx="11887200" cy="42547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FBBFAC-DA63-4528-B508-61BF2F1AF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125" y="4532124"/>
            <a:ext cx="7650291" cy="44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52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D800D8-EDE4-46A0-BEF5-AEB91D4B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93" y="275792"/>
            <a:ext cx="3981450" cy="847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8F22C6-D23B-4BC7-B47C-00A76787F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93" y="1123517"/>
            <a:ext cx="7258050" cy="1895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537BD1-E5AE-4A29-8FE8-A92538B69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43230"/>
            <a:ext cx="11887200" cy="177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56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8DC5E5-9858-41D6-B724-F16C2A0549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970"/>
          <a:stretch/>
        </p:blipFill>
        <p:spPr>
          <a:xfrm>
            <a:off x="181917" y="1371601"/>
            <a:ext cx="11523366" cy="41217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EA02F3-01FB-4D1E-9318-76DBBE8E4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776"/>
            <a:ext cx="11887200" cy="102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67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8DC5E5-9858-41D6-B724-F16C2A054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17" y="0"/>
            <a:ext cx="11523366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62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AD72BF-E505-46DD-859E-BA2EF97C38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52" b="75447"/>
          <a:stretch/>
        </p:blipFill>
        <p:spPr>
          <a:xfrm>
            <a:off x="159328" y="-87716"/>
            <a:ext cx="11298382" cy="139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36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AD72BF-E505-46DD-859E-BA2EF97C38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40"/>
          <a:stretch/>
        </p:blipFill>
        <p:spPr>
          <a:xfrm>
            <a:off x="159327" y="-87717"/>
            <a:ext cx="11727873" cy="568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5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837EE1-4B0A-423D-A4A8-112DC7C03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546"/>
            <a:ext cx="11887200" cy="656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50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837EE1-4B0A-423D-A4A8-112DC7C03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546"/>
            <a:ext cx="11887200" cy="656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5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096921-2ADE-45CF-963F-149C1143C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743"/>
          <a:stretch/>
        </p:blipFill>
        <p:spPr>
          <a:xfrm>
            <a:off x="0" y="1623675"/>
            <a:ext cx="11887200" cy="29968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61C4F4-11A9-40FB-A9C5-808387C992E3}"/>
              </a:ext>
            </a:extLst>
          </p:cNvPr>
          <p:cNvSpPr txBox="1"/>
          <p:nvPr/>
        </p:nvSpPr>
        <p:spPr>
          <a:xfrm>
            <a:off x="221673" y="256309"/>
            <a:ext cx="1085688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</a:rPr>
              <a:t>7.8:  Repeated root case</a:t>
            </a:r>
          </a:p>
          <a:p>
            <a:endParaRPr lang="en-US" sz="1400" dirty="0">
              <a:solidFill>
                <a:srgbClr val="92D050"/>
              </a:solidFill>
            </a:endParaRPr>
          </a:p>
          <a:p>
            <a:r>
              <a:rPr lang="en-US" sz="3200" dirty="0">
                <a:solidFill>
                  <a:srgbClr val="92D050"/>
                </a:solidFill>
              </a:rPr>
              <a:t>2x2 system of equations:  Need 2 linearly independent solutions</a:t>
            </a:r>
          </a:p>
          <a:p>
            <a:endParaRPr lang="en-US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58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030917-7743-46FE-85CC-C7F41BB2A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08" y="0"/>
            <a:ext cx="10538183" cy="7772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CD2C4E-386A-49F6-A8A0-50280BC78319}"/>
              </a:ext>
            </a:extLst>
          </p:cNvPr>
          <p:cNvSpPr/>
          <p:nvPr/>
        </p:nvSpPr>
        <p:spPr>
          <a:xfrm>
            <a:off x="7819917" y="7421486"/>
            <a:ext cx="39895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https://www.geogebra.org/m/abg8NJzF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3133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8DC5E5-9858-41D6-B724-F16C2A054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29" y="0"/>
            <a:ext cx="11523366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73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D46A36-D20A-48A0-921E-79FB0A072504}"/>
              </a:ext>
            </a:extLst>
          </p:cNvPr>
          <p:cNvSpPr/>
          <p:nvPr/>
        </p:nvSpPr>
        <p:spPr>
          <a:xfrm>
            <a:off x="7993120" y="7324046"/>
            <a:ext cx="3975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https://www.geogebra.org/m/fYxXgbsU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21445A-CC2E-4744-BCFB-088210570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784"/>
            <a:ext cx="11887200" cy="686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49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C6CB9B-1677-4047-A105-5476663C0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78" y="0"/>
            <a:ext cx="3196663" cy="128154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8043D2-0ADF-4A08-BE36-FEB8282684BF}"/>
              </a:ext>
            </a:extLst>
          </p:cNvPr>
          <p:cNvCxnSpPr/>
          <p:nvPr/>
        </p:nvCxnSpPr>
        <p:spPr>
          <a:xfrm>
            <a:off x="0" y="1271349"/>
            <a:ext cx="36617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B6BC3E-5442-4C44-9EF4-96347AB84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16"/>
          <a:stretch/>
        </p:blipFill>
        <p:spPr bwMode="auto">
          <a:xfrm>
            <a:off x="3432712" y="76203"/>
            <a:ext cx="8305085" cy="642484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682C61-B9E3-402C-BC4A-0359B9B9F0CE}"/>
              </a:ext>
            </a:extLst>
          </p:cNvPr>
          <p:cNvSpPr/>
          <p:nvPr/>
        </p:nvSpPr>
        <p:spPr>
          <a:xfrm>
            <a:off x="5501714" y="4458977"/>
            <a:ext cx="4263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https://en.wikipedia.org/wiki/Phase_plane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7034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654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08E2EF-6BB1-485E-92D9-51C8041D4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807"/>
          <a:stretch/>
        </p:blipFill>
        <p:spPr>
          <a:xfrm>
            <a:off x="30256" y="0"/>
            <a:ext cx="11826688" cy="172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24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08E2EF-6BB1-485E-92D9-51C8041D4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961"/>
          <a:stretch/>
        </p:blipFill>
        <p:spPr>
          <a:xfrm>
            <a:off x="30256" y="0"/>
            <a:ext cx="11826688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94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08E2EF-6BB1-485E-92D9-51C8041D4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284"/>
          <a:stretch/>
        </p:blipFill>
        <p:spPr>
          <a:xfrm>
            <a:off x="30256" y="0"/>
            <a:ext cx="11826688" cy="534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85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215DE1-1667-4877-8157-B015F2768D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235"/>
          <a:stretch/>
        </p:blipFill>
        <p:spPr>
          <a:xfrm>
            <a:off x="0" y="138233"/>
            <a:ext cx="11887200" cy="23001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8D86C5-D87C-494A-A317-E4AAF0F835E0}"/>
              </a:ext>
            </a:extLst>
          </p:cNvPr>
          <p:cNvSpPr/>
          <p:nvPr/>
        </p:nvSpPr>
        <p:spPr>
          <a:xfrm>
            <a:off x="4973782" y="2022764"/>
            <a:ext cx="4218709" cy="95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86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215DE1-1667-4877-8157-B015F2768D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799"/>
          <a:stretch/>
        </p:blipFill>
        <p:spPr>
          <a:xfrm>
            <a:off x="0" y="138234"/>
            <a:ext cx="11887200" cy="358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2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096921-2ADE-45CF-963F-149C1143C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743"/>
          <a:stretch/>
        </p:blipFill>
        <p:spPr>
          <a:xfrm>
            <a:off x="0" y="1623675"/>
            <a:ext cx="11887200" cy="29968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61C4F4-11A9-40FB-A9C5-808387C992E3}"/>
              </a:ext>
            </a:extLst>
          </p:cNvPr>
          <p:cNvSpPr txBox="1"/>
          <p:nvPr/>
        </p:nvSpPr>
        <p:spPr>
          <a:xfrm>
            <a:off x="221673" y="256309"/>
            <a:ext cx="1085688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</a:rPr>
              <a:t>7.8:  Repeated root case</a:t>
            </a:r>
          </a:p>
          <a:p>
            <a:endParaRPr lang="en-US" sz="1400" dirty="0">
              <a:solidFill>
                <a:srgbClr val="92D050"/>
              </a:solidFill>
            </a:endParaRPr>
          </a:p>
          <a:p>
            <a:r>
              <a:rPr lang="en-US" sz="3200" dirty="0">
                <a:solidFill>
                  <a:srgbClr val="92D050"/>
                </a:solidFill>
              </a:rPr>
              <a:t>2x2 system of equations:  Need 2 linearly independent solutions</a:t>
            </a:r>
          </a:p>
          <a:p>
            <a:endParaRPr lang="en-US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26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215DE1-1667-4877-8157-B015F2768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233"/>
            <a:ext cx="11887200" cy="45310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2A2270-3979-4518-9380-5FFBC2E03760}"/>
              </a:ext>
            </a:extLst>
          </p:cNvPr>
          <p:cNvSpPr/>
          <p:nvPr/>
        </p:nvSpPr>
        <p:spPr>
          <a:xfrm>
            <a:off x="2189018" y="3886200"/>
            <a:ext cx="3442855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8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215DE1-1667-4877-8157-B015F2768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233"/>
            <a:ext cx="11887200" cy="45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87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089ACD-675D-43FE-8A5A-0388D19AB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11"/>
          <a:stretch/>
        </p:blipFill>
        <p:spPr>
          <a:xfrm>
            <a:off x="0" y="-56232"/>
            <a:ext cx="11887200" cy="53625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DA4AEB-15A0-481D-B638-83AECACAAC9F}"/>
              </a:ext>
            </a:extLst>
          </p:cNvPr>
          <p:cNvSpPr/>
          <p:nvPr/>
        </p:nvSpPr>
        <p:spPr>
          <a:xfrm>
            <a:off x="2348345" y="4378036"/>
            <a:ext cx="7474528" cy="109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895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089ACD-675D-43FE-8A5A-0388D19AB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02"/>
          <a:stretch/>
        </p:blipFill>
        <p:spPr>
          <a:xfrm>
            <a:off x="0" y="-56232"/>
            <a:ext cx="11887200" cy="536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71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089ACD-675D-43FE-8A5A-0388D19AB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232"/>
            <a:ext cx="11887200" cy="634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556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94A728-EC35-40F8-A677-FB014671F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275786"/>
            <a:ext cx="112966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044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F941A1-3EF1-4538-AC79-D45F6F904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13"/>
            <a:ext cx="11887200" cy="622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094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BFAE01-E0B7-45D1-A443-5B2E7E6EB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37"/>
            <a:ext cx="11887200" cy="60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222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99B43D-7AC1-4F36-B53F-B1601EC67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67" y="0"/>
            <a:ext cx="10068265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589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B1D215-71AB-42FC-A975-98CCA4E73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04" y="0"/>
            <a:ext cx="1087259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60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096921-2ADE-45CF-963F-149C1143C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5908"/>
            <a:ext cx="11887200" cy="44557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4CC41B-8274-43F4-8D4A-A9EC670A3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970" y="4069355"/>
            <a:ext cx="4815260" cy="36060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3007DD-E6EF-4A50-823F-E5A9C9A11747}"/>
              </a:ext>
            </a:extLst>
          </p:cNvPr>
          <p:cNvSpPr/>
          <p:nvPr/>
        </p:nvSpPr>
        <p:spPr>
          <a:xfrm>
            <a:off x="7819917" y="7421486"/>
            <a:ext cx="39895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https://www.geogebra.org/m/abg8NJzF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98458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27D3E7-91DD-4D4A-8D8E-171A91D7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78"/>
            <a:ext cx="11887200" cy="60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181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9EF1DC-0CF9-4389-A39F-6A36B2F2B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798"/>
            <a:ext cx="11887200" cy="741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857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AF672-9AFB-408D-9DA4-A6C046C90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496"/>
            <a:ext cx="11887200" cy="694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2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4CC41B-8274-43F4-8D4A-A9EC670A3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86" y="0"/>
            <a:ext cx="10378669" cy="7772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3007DD-E6EF-4A50-823F-E5A9C9A11747}"/>
              </a:ext>
            </a:extLst>
          </p:cNvPr>
          <p:cNvSpPr/>
          <p:nvPr/>
        </p:nvSpPr>
        <p:spPr>
          <a:xfrm>
            <a:off x="7819917" y="7421486"/>
            <a:ext cx="39895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https://www.geogebra.org/m/abg8NJzF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705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DD727C-7068-47B2-80EA-3A0A48A1B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354"/>
            <a:ext cx="11887200" cy="68756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D46A36-D20A-48A0-921E-79FB0A072504}"/>
              </a:ext>
            </a:extLst>
          </p:cNvPr>
          <p:cNvSpPr/>
          <p:nvPr/>
        </p:nvSpPr>
        <p:spPr>
          <a:xfrm>
            <a:off x="7993120" y="7324046"/>
            <a:ext cx="3975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https://www.geogebra.org/m/fYxXgbsU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4732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D33139-25A9-47E0-BEDF-D3EAC2D4E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512"/>
          <a:stretch/>
        </p:blipFill>
        <p:spPr>
          <a:xfrm>
            <a:off x="0" y="185593"/>
            <a:ext cx="11887200" cy="42547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E0D50E-0021-450E-B791-4B41377D007D}"/>
              </a:ext>
            </a:extLst>
          </p:cNvPr>
          <p:cNvSpPr/>
          <p:nvPr/>
        </p:nvSpPr>
        <p:spPr>
          <a:xfrm>
            <a:off x="6366164" y="2182091"/>
            <a:ext cx="1087581" cy="678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8F35C4-D449-42A5-9CA4-E716DD150E08}"/>
              </a:ext>
            </a:extLst>
          </p:cNvPr>
          <p:cNvSpPr/>
          <p:nvPr/>
        </p:nvSpPr>
        <p:spPr>
          <a:xfrm>
            <a:off x="4786745" y="2999509"/>
            <a:ext cx="1579419" cy="616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BA437C-C676-4E0F-8F3F-3F1DEBBD51C5}"/>
              </a:ext>
            </a:extLst>
          </p:cNvPr>
          <p:cNvSpPr/>
          <p:nvPr/>
        </p:nvSpPr>
        <p:spPr>
          <a:xfrm>
            <a:off x="6573982" y="3823855"/>
            <a:ext cx="1413163" cy="782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86240C-8BB5-4A83-8C30-F314C4B96A52}"/>
              </a:ext>
            </a:extLst>
          </p:cNvPr>
          <p:cNvSpPr/>
          <p:nvPr/>
        </p:nvSpPr>
        <p:spPr>
          <a:xfrm>
            <a:off x="10072255" y="3823855"/>
            <a:ext cx="942109" cy="782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5B997B-F2A1-4841-A331-961E20AD935A}"/>
              </a:ext>
            </a:extLst>
          </p:cNvPr>
          <p:cNvSpPr/>
          <p:nvPr/>
        </p:nvSpPr>
        <p:spPr>
          <a:xfrm>
            <a:off x="1787236" y="2999509"/>
            <a:ext cx="3158837" cy="568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4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D33139-25A9-47E0-BEDF-D3EAC2D4E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512"/>
          <a:stretch/>
        </p:blipFill>
        <p:spPr>
          <a:xfrm>
            <a:off x="0" y="185593"/>
            <a:ext cx="11887200" cy="42547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E0D50E-0021-450E-B791-4B41377D007D}"/>
              </a:ext>
            </a:extLst>
          </p:cNvPr>
          <p:cNvSpPr/>
          <p:nvPr/>
        </p:nvSpPr>
        <p:spPr>
          <a:xfrm>
            <a:off x="6366164" y="2182091"/>
            <a:ext cx="1087581" cy="678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8F35C4-D449-42A5-9CA4-E716DD150E08}"/>
              </a:ext>
            </a:extLst>
          </p:cNvPr>
          <p:cNvSpPr/>
          <p:nvPr/>
        </p:nvSpPr>
        <p:spPr>
          <a:xfrm>
            <a:off x="4786745" y="2999509"/>
            <a:ext cx="1579419" cy="616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BA437C-C676-4E0F-8F3F-3F1DEBBD51C5}"/>
              </a:ext>
            </a:extLst>
          </p:cNvPr>
          <p:cNvSpPr/>
          <p:nvPr/>
        </p:nvSpPr>
        <p:spPr>
          <a:xfrm>
            <a:off x="6573982" y="3823855"/>
            <a:ext cx="1413163" cy="782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86240C-8BB5-4A83-8C30-F314C4B96A52}"/>
              </a:ext>
            </a:extLst>
          </p:cNvPr>
          <p:cNvSpPr/>
          <p:nvPr/>
        </p:nvSpPr>
        <p:spPr>
          <a:xfrm>
            <a:off x="10072255" y="3823855"/>
            <a:ext cx="942109" cy="782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2A9821-5AAE-4975-8529-70D210232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8864" y="3930643"/>
            <a:ext cx="300108" cy="4699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F8B563-D08E-447D-B625-CBE5A3EC1C8C}"/>
              </a:ext>
            </a:extLst>
          </p:cNvPr>
          <p:cNvSpPr/>
          <p:nvPr/>
        </p:nvSpPr>
        <p:spPr>
          <a:xfrm>
            <a:off x="10853530" y="3708716"/>
            <a:ext cx="369168" cy="89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94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D33139-25A9-47E0-BEDF-D3EAC2D4E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512"/>
          <a:stretch/>
        </p:blipFill>
        <p:spPr>
          <a:xfrm>
            <a:off x="0" y="185593"/>
            <a:ext cx="11887200" cy="425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3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C2DFFD"/>
      </a:hlink>
      <a:folHlink>
        <a:srgbClr val="D7B5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24581</TotalTime>
  <Words>113</Words>
  <Application>Microsoft Office PowerPoint</Application>
  <PresentationFormat>Custom</PresentationFormat>
  <Paragraphs>15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286</cp:revision>
  <dcterms:created xsi:type="dcterms:W3CDTF">2020-09-07T00:11:40Z</dcterms:created>
  <dcterms:modified xsi:type="dcterms:W3CDTF">2020-11-13T20:16:07Z</dcterms:modified>
</cp:coreProperties>
</file>