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4" r:id="rId4"/>
  </p:sldMasterIdLst>
  <p:notesMasterIdLst>
    <p:notesMasterId r:id="rId124"/>
  </p:notesMasterIdLst>
  <p:sldIdLst>
    <p:sldId id="256" r:id="rId5"/>
    <p:sldId id="295" r:id="rId6"/>
    <p:sldId id="314" r:id="rId7"/>
    <p:sldId id="315" r:id="rId8"/>
    <p:sldId id="316" r:id="rId9"/>
    <p:sldId id="317" r:id="rId10"/>
    <p:sldId id="319" r:id="rId11"/>
    <p:sldId id="473" r:id="rId12"/>
    <p:sldId id="320" r:id="rId13"/>
    <p:sldId id="322" r:id="rId14"/>
    <p:sldId id="323" r:id="rId15"/>
    <p:sldId id="324" r:id="rId16"/>
    <p:sldId id="325" r:id="rId17"/>
    <p:sldId id="326" r:id="rId18"/>
    <p:sldId id="327" r:id="rId19"/>
    <p:sldId id="339" r:id="rId20"/>
    <p:sldId id="334" r:id="rId21"/>
    <p:sldId id="329" r:id="rId22"/>
    <p:sldId id="331" r:id="rId23"/>
    <p:sldId id="418" r:id="rId24"/>
    <p:sldId id="422" r:id="rId25"/>
    <p:sldId id="424" r:id="rId26"/>
    <p:sldId id="423" r:id="rId27"/>
    <p:sldId id="477" r:id="rId28"/>
    <p:sldId id="333" r:id="rId29"/>
    <p:sldId id="472" r:id="rId30"/>
    <p:sldId id="345" r:id="rId31"/>
    <p:sldId id="346" r:id="rId32"/>
    <p:sldId id="347" r:id="rId33"/>
    <p:sldId id="348" r:id="rId34"/>
    <p:sldId id="474" r:id="rId35"/>
    <p:sldId id="349" r:id="rId36"/>
    <p:sldId id="350"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478" r:id="rId53"/>
    <p:sldId id="479" r:id="rId54"/>
    <p:sldId id="374" r:id="rId55"/>
    <p:sldId id="480" r:id="rId56"/>
    <p:sldId id="375" r:id="rId57"/>
    <p:sldId id="376" r:id="rId58"/>
    <p:sldId id="377" r:id="rId59"/>
    <p:sldId id="378" r:id="rId60"/>
    <p:sldId id="379" r:id="rId61"/>
    <p:sldId id="380" r:id="rId62"/>
    <p:sldId id="381" r:id="rId63"/>
    <p:sldId id="382" r:id="rId64"/>
    <p:sldId id="383" r:id="rId65"/>
    <p:sldId id="384" r:id="rId66"/>
    <p:sldId id="392" r:id="rId67"/>
    <p:sldId id="393" r:id="rId68"/>
    <p:sldId id="394" r:id="rId69"/>
    <p:sldId id="395" r:id="rId70"/>
    <p:sldId id="396" r:id="rId71"/>
    <p:sldId id="397" r:id="rId72"/>
    <p:sldId id="398" r:id="rId73"/>
    <p:sldId id="399" r:id="rId74"/>
    <p:sldId id="400" r:id="rId75"/>
    <p:sldId id="481" r:id="rId76"/>
    <p:sldId id="425" r:id="rId77"/>
    <p:sldId id="426" r:id="rId78"/>
    <p:sldId id="427" r:id="rId79"/>
    <p:sldId id="428" r:id="rId80"/>
    <p:sldId id="429" r:id="rId81"/>
    <p:sldId id="430" r:id="rId82"/>
    <p:sldId id="431" r:id="rId83"/>
    <p:sldId id="404" r:id="rId84"/>
    <p:sldId id="405" r:id="rId85"/>
    <p:sldId id="416" r:id="rId86"/>
    <p:sldId id="476" r:id="rId87"/>
    <p:sldId id="432" r:id="rId88"/>
    <p:sldId id="409" r:id="rId89"/>
    <p:sldId id="434" r:id="rId90"/>
    <p:sldId id="435" r:id="rId91"/>
    <p:sldId id="411" r:id="rId92"/>
    <p:sldId id="410" r:id="rId93"/>
    <p:sldId id="467" r:id="rId94"/>
    <p:sldId id="436" r:id="rId95"/>
    <p:sldId id="437" r:id="rId96"/>
    <p:sldId id="412" r:id="rId97"/>
    <p:sldId id="413" r:id="rId98"/>
    <p:sldId id="415" r:id="rId99"/>
    <p:sldId id="471" r:id="rId100"/>
    <p:sldId id="468" r:id="rId101"/>
    <p:sldId id="438" r:id="rId102"/>
    <p:sldId id="457" r:id="rId103"/>
    <p:sldId id="469" r:id="rId104"/>
    <p:sldId id="442" r:id="rId105"/>
    <p:sldId id="458" r:id="rId106"/>
    <p:sldId id="459" r:id="rId107"/>
    <p:sldId id="461" r:id="rId108"/>
    <p:sldId id="460" r:id="rId109"/>
    <p:sldId id="462" r:id="rId110"/>
    <p:sldId id="463" r:id="rId111"/>
    <p:sldId id="464" r:id="rId112"/>
    <p:sldId id="465" r:id="rId113"/>
    <p:sldId id="456" r:id="rId114"/>
    <p:sldId id="466" r:id="rId115"/>
    <p:sldId id="470" r:id="rId116"/>
    <p:sldId id="475" r:id="rId117"/>
    <p:sldId id="406" r:id="rId118"/>
    <p:sldId id="482" r:id="rId119"/>
    <p:sldId id="483" r:id="rId120"/>
    <p:sldId id="484" r:id="rId121"/>
    <p:sldId id="485" r:id="rId122"/>
    <p:sldId id="486" r:id="rId1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0A"/>
    <a:srgbClr val="F48203"/>
    <a:srgbClr val="FB8A07"/>
    <a:srgbClr val="000071"/>
    <a:srgbClr val="000007"/>
    <a:srgbClr val="00006C"/>
    <a:srgbClr val="000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2184A-8667-4D23-BA96-2E268AE2EE55}" v="868" dt="2022-08-17T21:19:26.039"/>
    <p1510:client id="{DFCD7FD7-9A39-69F2-6217-CAD2AE63BBA4}" v="1" dt="2022-08-17T21:23:30.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3548" autoAdjust="0"/>
  </p:normalViewPr>
  <p:slideViewPr>
    <p:cSldViewPr snapToGrid="0">
      <p:cViewPr varScale="1">
        <p:scale>
          <a:sx n="78" d="100"/>
          <a:sy n="78" d="100"/>
        </p:scale>
        <p:origin x="1032" y="82"/>
      </p:cViewPr>
      <p:guideLst/>
    </p:cSldViewPr>
  </p:slideViewPr>
  <p:notesTextViewPr>
    <p:cViewPr>
      <p:scale>
        <a:sx n="1" d="1"/>
        <a:sy n="1" d="1"/>
      </p:scale>
      <p:origin x="0" y="0"/>
    </p:cViewPr>
  </p:notesTextViewPr>
  <p:sorterViewPr>
    <p:cViewPr>
      <p:scale>
        <a:sx n="100" d="100"/>
        <a:sy n="100" d="100"/>
      </p:scale>
      <p:origin x="0" y="-2842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ABA8C-8834-44B4-9DC1-F913A7686E5E}"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8EFD7-8F2B-4CDE-BB5D-0CEBFD211803}" type="slidenum">
              <a:rPr lang="en-US" smtClean="0"/>
              <a:t>‹#›</a:t>
            </a:fld>
            <a:endParaRPr lang="en-US"/>
          </a:p>
        </p:txBody>
      </p:sp>
    </p:spTree>
    <p:extLst>
      <p:ext uri="{BB962C8B-B14F-4D97-AF65-F5344CB8AC3E}">
        <p14:creationId xmlns:p14="http://schemas.microsoft.com/office/powerpoint/2010/main" val="371298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8EFD7-8F2B-4CDE-BB5D-0CEBFD211803}" type="slidenum">
              <a:rPr lang="en-US" smtClean="0"/>
              <a:t>7</a:t>
            </a:fld>
            <a:endParaRPr lang="en-US"/>
          </a:p>
        </p:txBody>
      </p:sp>
    </p:spTree>
    <p:extLst>
      <p:ext uri="{BB962C8B-B14F-4D97-AF65-F5344CB8AC3E}">
        <p14:creationId xmlns:p14="http://schemas.microsoft.com/office/powerpoint/2010/main" val="351523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slide before defining Montesinos</a:t>
            </a:r>
          </a:p>
        </p:txBody>
      </p:sp>
      <p:sp>
        <p:nvSpPr>
          <p:cNvPr id="4" name="Slide Number Placeholder 3"/>
          <p:cNvSpPr>
            <a:spLocks noGrp="1"/>
          </p:cNvSpPr>
          <p:nvPr>
            <p:ph type="sldNum" sz="quarter" idx="5"/>
          </p:nvPr>
        </p:nvSpPr>
        <p:spPr/>
        <p:txBody>
          <a:bodyPr/>
          <a:lstStyle/>
          <a:p>
            <a:fld id="{9DE8EFD7-8F2B-4CDE-BB5D-0CEBFD211803}" type="slidenum">
              <a:rPr lang="en-US" smtClean="0"/>
              <a:t>25</a:t>
            </a:fld>
            <a:endParaRPr lang="en-US"/>
          </a:p>
        </p:txBody>
      </p:sp>
    </p:spTree>
    <p:extLst>
      <p:ext uri="{BB962C8B-B14F-4D97-AF65-F5344CB8AC3E}">
        <p14:creationId xmlns:p14="http://schemas.microsoft.com/office/powerpoint/2010/main" val="126900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circle around T on the right</a:t>
            </a:r>
          </a:p>
        </p:txBody>
      </p:sp>
      <p:sp>
        <p:nvSpPr>
          <p:cNvPr id="4" name="Slide Number Placeholder 3"/>
          <p:cNvSpPr>
            <a:spLocks noGrp="1"/>
          </p:cNvSpPr>
          <p:nvPr>
            <p:ph type="sldNum" sz="quarter" idx="5"/>
          </p:nvPr>
        </p:nvSpPr>
        <p:spPr/>
        <p:txBody>
          <a:bodyPr/>
          <a:lstStyle/>
          <a:p>
            <a:fld id="{9DE8EFD7-8F2B-4CDE-BB5D-0CEBFD211803}" type="slidenum">
              <a:rPr lang="en-US" smtClean="0"/>
              <a:t>26</a:t>
            </a:fld>
            <a:endParaRPr lang="en-US"/>
          </a:p>
        </p:txBody>
      </p:sp>
    </p:spTree>
    <p:extLst>
      <p:ext uri="{BB962C8B-B14F-4D97-AF65-F5344CB8AC3E}">
        <p14:creationId xmlns:p14="http://schemas.microsoft.com/office/powerpoint/2010/main" val="85661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27</a:t>
            </a:fld>
            <a:endParaRPr lang="en-US"/>
          </a:p>
        </p:txBody>
      </p:sp>
    </p:spTree>
    <p:extLst>
      <p:ext uri="{BB962C8B-B14F-4D97-AF65-F5344CB8AC3E}">
        <p14:creationId xmlns:p14="http://schemas.microsoft.com/office/powerpoint/2010/main" val="262557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32</a:t>
            </a:fld>
            <a:endParaRPr lang="en-US"/>
          </a:p>
        </p:txBody>
      </p:sp>
    </p:spTree>
    <p:extLst>
      <p:ext uri="{BB962C8B-B14F-4D97-AF65-F5344CB8AC3E}">
        <p14:creationId xmlns:p14="http://schemas.microsoft.com/office/powerpoint/2010/main" val="233469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33</a:t>
            </a:fld>
            <a:endParaRPr lang="en-US"/>
          </a:p>
        </p:txBody>
      </p:sp>
    </p:spTree>
    <p:extLst>
      <p:ext uri="{BB962C8B-B14F-4D97-AF65-F5344CB8AC3E}">
        <p14:creationId xmlns:p14="http://schemas.microsoft.com/office/powerpoint/2010/main" val="384853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Rob and ask about the 8* </a:t>
            </a:r>
            <a:r>
              <a:rPr lang="en-US" dirty="0" err="1"/>
              <a:t>tholder</a:t>
            </a:r>
            <a:endParaRPr lang="en-US" dirty="0"/>
          </a:p>
        </p:txBody>
      </p:sp>
      <p:sp>
        <p:nvSpPr>
          <p:cNvPr id="4" name="Slide Number Placeholder 3"/>
          <p:cNvSpPr>
            <a:spLocks noGrp="1"/>
          </p:cNvSpPr>
          <p:nvPr>
            <p:ph type="sldNum" sz="quarter" idx="5"/>
          </p:nvPr>
        </p:nvSpPr>
        <p:spPr/>
        <p:txBody>
          <a:bodyPr/>
          <a:lstStyle/>
          <a:p>
            <a:fld id="{9DE8EFD7-8F2B-4CDE-BB5D-0CEBFD211803}" type="slidenum">
              <a:rPr lang="en-US" smtClean="0"/>
              <a:t>42</a:t>
            </a:fld>
            <a:endParaRPr lang="en-US"/>
          </a:p>
        </p:txBody>
      </p:sp>
    </p:spTree>
    <p:extLst>
      <p:ext uri="{BB962C8B-B14F-4D97-AF65-F5344CB8AC3E}">
        <p14:creationId xmlns:p14="http://schemas.microsoft.com/office/powerpoint/2010/main" val="2134016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Adjusted from </a:t>
            </a:r>
            <a:r>
              <a:rPr lang="en-US" dirty="0" err="1"/>
              <a:t>Caudron’s</a:t>
            </a:r>
            <a:r>
              <a:rPr lang="en-US" dirty="0"/>
              <a:t> diagrams</a:t>
            </a:r>
          </a:p>
        </p:txBody>
      </p:sp>
      <p:sp>
        <p:nvSpPr>
          <p:cNvPr id="4" name="Slide Number Placeholder 3"/>
          <p:cNvSpPr>
            <a:spLocks noGrp="1"/>
          </p:cNvSpPr>
          <p:nvPr>
            <p:ph type="sldNum" sz="quarter" idx="5"/>
          </p:nvPr>
        </p:nvSpPr>
        <p:spPr/>
        <p:txBody>
          <a:bodyPr/>
          <a:lstStyle/>
          <a:p>
            <a:fld id="{9DE8EFD7-8F2B-4CDE-BB5D-0CEBFD211803}" type="slidenum">
              <a:rPr lang="en-US" smtClean="0"/>
              <a:t>44</a:t>
            </a:fld>
            <a:endParaRPr lang="en-US"/>
          </a:p>
        </p:txBody>
      </p:sp>
    </p:spTree>
    <p:extLst>
      <p:ext uri="{BB962C8B-B14F-4D97-AF65-F5344CB8AC3E}">
        <p14:creationId xmlns:p14="http://schemas.microsoft.com/office/powerpoint/2010/main" val="193964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Diagrams adjusted from </a:t>
            </a:r>
            <a:r>
              <a:rPr lang="en-US" dirty="0" err="1"/>
              <a:t>Caudron</a:t>
            </a:r>
            <a:endParaRPr lang="en-US" dirty="0"/>
          </a:p>
        </p:txBody>
      </p:sp>
      <p:sp>
        <p:nvSpPr>
          <p:cNvPr id="4" name="Slide Number Placeholder 3"/>
          <p:cNvSpPr>
            <a:spLocks noGrp="1"/>
          </p:cNvSpPr>
          <p:nvPr>
            <p:ph type="sldNum" sz="quarter" idx="5"/>
          </p:nvPr>
        </p:nvSpPr>
        <p:spPr/>
        <p:txBody>
          <a:bodyPr/>
          <a:lstStyle/>
          <a:p>
            <a:fld id="{9DE8EFD7-8F2B-4CDE-BB5D-0CEBFD211803}" type="slidenum">
              <a:rPr lang="en-US" smtClean="0"/>
              <a:t>45</a:t>
            </a:fld>
            <a:endParaRPr lang="en-US"/>
          </a:p>
        </p:txBody>
      </p:sp>
    </p:spTree>
    <p:extLst>
      <p:ext uri="{BB962C8B-B14F-4D97-AF65-F5344CB8AC3E}">
        <p14:creationId xmlns:p14="http://schemas.microsoft.com/office/powerpoint/2010/main" val="164835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jump is jumpy</a:t>
            </a:r>
          </a:p>
        </p:txBody>
      </p:sp>
      <p:sp>
        <p:nvSpPr>
          <p:cNvPr id="4" name="Slide Number Placeholder 3"/>
          <p:cNvSpPr>
            <a:spLocks noGrp="1"/>
          </p:cNvSpPr>
          <p:nvPr>
            <p:ph type="sldNum" sz="quarter" idx="5"/>
          </p:nvPr>
        </p:nvSpPr>
        <p:spPr/>
        <p:txBody>
          <a:bodyPr/>
          <a:lstStyle/>
          <a:p>
            <a:fld id="{9DE8EFD7-8F2B-4CDE-BB5D-0CEBFD211803}" type="slidenum">
              <a:rPr lang="en-US" smtClean="0"/>
              <a:t>48</a:t>
            </a:fld>
            <a:endParaRPr lang="en-US"/>
          </a:p>
        </p:txBody>
      </p:sp>
    </p:spTree>
    <p:extLst>
      <p:ext uri="{BB962C8B-B14F-4D97-AF65-F5344CB8AC3E}">
        <p14:creationId xmlns:p14="http://schemas.microsoft.com/office/powerpoint/2010/main" val="58376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jump is jumpy</a:t>
            </a:r>
          </a:p>
        </p:txBody>
      </p:sp>
      <p:sp>
        <p:nvSpPr>
          <p:cNvPr id="4" name="Slide Number Placeholder 3"/>
          <p:cNvSpPr>
            <a:spLocks noGrp="1"/>
          </p:cNvSpPr>
          <p:nvPr>
            <p:ph type="sldNum" sz="quarter" idx="5"/>
          </p:nvPr>
        </p:nvSpPr>
        <p:spPr/>
        <p:txBody>
          <a:bodyPr/>
          <a:lstStyle/>
          <a:p>
            <a:fld id="{9DE8EFD7-8F2B-4CDE-BB5D-0CEBFD211803}" type="slidenum">
              <a:rPr lang="en-US" smtClean="0"/>
              <a:t>49</a:t>
            </a:fld>
            <a:endParaRPr lang="en-US"/>
          </a:p>
        </p:txBody>
      </p:sp>
    </p:spTree>
    <p:extLst>
      <p:ext uri="{BB962C8B-B14F-4D97-AF65-F5344CB8AC3E}">
        <p14:creationId xmlns:p14="http://schemas.microsoft.com/office/powerpoint/2010/main" val="169651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by </a:t>
            </a:r>
            <a:r>
              <a:rPr lang="en-US" dirty="0" err="1"/>
              <a:t>tait</a:t>
            </a:r>
            <a:endParaRPr lang="en-US" dirty="0"/>
          </a:p>
        </p:txBody>
      </p:sp>
      <p:sp>
        <p:nvSpPr>
          <p:cNvPr id="4" name="Slide Number Placeholder 3"/>
          <p:cNvSpPr>
            <a:spLocks noGrp="1"/>
          </p:cNvSpPr>
          <p:nvPr>
            <p:ph type="sldNum" sz="quarter" idx="5"/>
          </p:nvPr>
        </p:nvSpPr>
        <p:spPr/>
        <p:txBody>
          <a:bodyPr/>
          <a:lstStyle/>
          <a:p>
            <a:fld id="{9DE8EFD7-8F2B-4CDE-BB5D-0CEBFD211803}" type="slidenum">
              <a:rPr lang="en-US" smtClean="0"/>
              <a:t>8</a:t>
            </a:fld>
            <a:endParaRPr lang="en-US"/>
          </a:p>
        </p:txBody>
      </p:sp>
    </p:spTree>
    <p:extLst>
      <p:ext uri="{BB962C8B-B14F-4D97-AF65-F5344CB8AC3E}">
        <p14:creationId xmlns:p14="http://schemas.microsoft.com/office/powerpoint/2010/main" val="3575452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jump is jumpy</a:t>
            </a:r>
          </a:p>
        </p:txBody>
      </p:sp>
      <p:sp>
        <p:nvSpPr>
          <p:cNvPr id="4" name="Slide Number Placeholder 3"/>
          <p:cNvSpPr>
            <a:spLocks noGrp="1"/>
          </p:cNvSpPr>
          <p:nvPr>
            <p:ph type="sldNum" sz="quarter" idx="5"/>
          </p:nvPr>
        </p:nvSpPr>
        <p:spPr/>
        <p:txBody>
          <a:bodyPr/>
          <a:lstStyle/>
          <a:p>
            <a:fld id="{9DE8EFD7-8F2B-4CDE-BB5D-0CEBFD211803}" type="slidenum">
              <a:rPr lang="en-US" smtClean="0"/>
              <a:t>50</a:t>
            </a:fld>
            <a:endParaRPr lang="en-US"/>
          </a:p>
        </p:txBody>
      </p:sp>
    </p:spTree>
    <p:extLst>
      <p:ext uri="{BB962C8B-B14F-4D97-AF65-F5344CB8AC3E}">
        <p14:creationId xmlns:p14="http://schemas.microsoft.com/office/powerpoint/2010/main" val="4110394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outlines, they’re fuzzy. Make crisp</a:t>
            </a:r>
          </a:p>
        </p:txBody>
      </p:sp>
      <p:sp>
        <p:nvSpPr>
          <p:cNvPr id="4" name="Slide Number Placeholder 3"/>
          <p:cNvSpPr>
            <a:spLocks noGrp="1"/>
          </p:cNvSpPr>
          <p:nvPr>
            <p:ph type="sldNum" sz="quarter" idx="5"/>
          </p:nvPr>
        </p:nvSpPr>
        <p:spPr/>
        <p:txBody>
          <a:bodyPr/>
          <a:lstStyle/>
          <a:p>
            <a:fld id="{9DE8EFD7-8F2B-4CDE-BB5D-0CEBFD211803}" type="slidenum">
              <a:rPr lang="en-US" smtClean="0"/>
              <a:t>59</a:t>
            </a:fld>
            <a:endParaRPr lang="en-US"/>
          </a:p>
        </p:txBody>
      </p:sp>
    </p:spTree>
    <p:extLst>
      <p:ext uri="{BB962C8B-B14F-4D97-AF65-F5344CB8AC3E}">
        <p14:creationId xmlns:p14="http://schemas.microsoft.com/office/powerpoint/2010/main" val="1248425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72</a:t>
            </a:fld>
            <a:endParaRPr lang="en-US"/>
          </a:p>
        </p:txBody>
      </p:sp>
    </p:spTree>
    <p:extLst>
      <p:ext uri="{BB962C8B-B14F-4D97-AF65-F5344CB8AC3E}">
        <p14:creationId xmlns:p14="http://schemas.microsoft.com/office/powerpoint/2010/main" val="2575078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73</a:t>
            </a:fld>
            <a:endParaRPr lang="en-US"/>
          </a:p>
        </p:txBody>
      </p:sp>
    </p:spTree>
    <p:extLst>
      <p:ext uri="{BB962C8B-B14F-4D97-AF65-F5344CB8AC3E}">
        <p14:creationId xmlns:p14="http://schemas.microsoft.com/office/powerpoint/2010/main" val="569360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74</a:t>
            </a:fld>
            <a:endParaRPr lang="en-US"/>
          </a:p>
        </p:txBody>
      </p:sp>
    </p:spTree>
    <p:extLst>
      <p:ext uri="{BB962C8B-B14F-4D97-AF65-F5344CB8AC3E}">
        <p14:creationId xmlns:p14="http://schemas.microsoft.com/office/powerpoint/2010/main" val="1660309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75</a:t>
            </a:fld>
            <a:endParaRPr lang="en-US"/>
          </a:p>
        </p:txBody>
      </p:sp>
    </p:spTree>
    <p:extLst>
      <p:ext uri="{BB962C8B-B14F-4D97-AF65-F5344CB8AC3E}">
        <p14:creationId xmlns:p14="http://schemas.microsoft.com/office/powerpoint/2010/main" val="1277448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76</a:t>
            </a:fld>
            <a:endParaRPr lang="en-US"/>
          </a:p>
        </p:txBody>
      </p:sp>
    </p:spTree>
    <p:extLst>
      <p:ext uri="{BB962C8B-B14F-4D97-AF65-F5344CB8AC3E}">
        <p14:creationId xmlns:p14="http://schemas.microsoft.com/office/powerpoint/2010/main" val="907682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77</a:t>
            </a:fld>
            <a:endParaRPr lang="en-US"/>
          </a:p>
        </p:txBody>
      </p:sp>
    </p:spTree>
    <p:extLst>
      <p:ext uri="{BB962C8B-B14F-4D97-AF65-F5344CB8AC3E}">
        <p14:creationId xmlns:p14="http://schemas.microsoft.com/office/powerpoint/2010/main" val="357767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78</a:t>
            </a:fld>
            <a:endParaRPr lang="en-US"/>
          </a:p>
        </p:txBody>
      </p:sp>
    </p:spTree>
    <p:extLst>
      <p:ext uri="{BB962C8B-B14F-4D97-AF65-F5344CB8AC3E}">
        <p14:creationId xmlns:p14="http://schemas.microsoft.com/office/powerpoint/2010/main" val="2416640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79</a:t>
            </a:fld>
            <a:endParaRPr lang="en-US"/>
          </a:p>
        </p:txBody>
      </p:sp>
    </p:spTree>
    <p:extLst>
      <p:ext uri="{BB962C8B-B14F-4D97-AF65-F5344CB8AC3E}">
        <p14:creationId xmlns:p14="http://schemas.microsoft.com/office/powerpoint/2010/main" val="267723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also describe 1/-4 by [-1,-3,0] or [1, -5, 0]</a:t>
            </a:r>
          </a:p>
          <a:p>
            <a:r>
              <a:rPr lang="en-US" dirty="0"/>
              <a:t>There are other canonical forms including odd-length and even-length which have different benefits.</a:t>
            </a:r>
          </a:p>
        </p:txBody>
      </p:sp>
      <p:sp>
        <p:nvSpPr>
          <p:cNvPr id="4" name="Slide Number Placeholder 3"/>
          <p:cNvSpPr>
            <a:spLocks noGrp="1"/>
          </p:cNvSpPr>
          <p:nvPr>
            <p:ph type="sldNum" sz="quarter" idx="5"/>
          </p:nvPr>
        </p:nvSpPr>
        <p:spPr/>
        <p:txBody>
          <a:bodyPr/>
          <a:lstStyle/>
          <a:p>
            <a:fld id="{9DE8EFD7-8F2B-4CDE-BB5D-0CEBFD211803}" type="slidenum">
              <a:rPr lang="en-US" smtClean="0"/>
              <a:t>16</a:t>
            </a:fld>
            <a:endParaRPr lang="en-US"/>
          </a:p>
        </p:txBody>
      </p:sp>
    </p:spTree>
    <p:extLst>
      <p:ext uri="{BB962C8B-B14F-4D97-AF65-F5344CB8AC3E}">
        <p14:creationId xmlns:p14="http://schemas.microsoft.com/office/powerpoint/2010/main" val="3309699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80</a:t>
            </a:fld>
            <a:endParaRPr lang="en-US"/>
          </a:p>
        </p:txBody>
      </p:sp>
    </p:spTree>
    <p:extLst>
      <p:ext uri="{BB962C8B-B14F-4D97-AF65-F5344CB8AC3E}">
        <p14:creationId xmlns:p14="http://schemas.microsoft.com/office/powerpoint/2010/main" val="2618669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 Notation taken from </a:t>
            </a:r>
            <a:r>
              <a:rPr lang="en-US" dirty="0" err="1"/>
              <a:t>KnotInfo</a:t>
            </a:r>
            <a:endParaRPr lang="en-US" dirty="0"/>
          </a:p>
        </p:txBody>
      </p:sp>
      <p:sp>
        <p:nvSpPr>
          <p:cNvPr id="4" name="Slide Number Placeholder 3"/>
          <p:cNvSpPr>
            <a:spLocks noGrp="1"/>
          </p:cNvSpPr>
          <p:nvPr>
            <p:ph type="sldNum" sz="quarter" idx="5"/>
          </p:nvPr>
        </p:nvSpPr>
        <p:spPr/>
        <p:txBody>
          <a:bodyPr/>
          <a:lstStyle/>
          <a:p>
            <a:fld id="{9DE8EFD7-8F2B-4CDE-BB5D-0CEBFD211803}" type="slidenum">
              <a:rPr lang="en-US" smtClean="0"/>
              <a:t>81</a:t>
            </a:fld>
            <a:endParaRPr lang="en-US"/>
          </a:p>
        </p:txBody>
      </p:sp>
    </p:spTree>
    <p:extLst>
      <p:ext uri="{BB962C8B-B14F-4D97-AF65-F5344CB8AC3E}">
        <p14:creationId xmlns:p14="http://schemas.microsoft.com/office/powerpoint/2010/main" val="14133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82</a:t>
            </a:fld>
            <a:endParaRPr lang="en-US"/>
          </a:p>
        </p:txBody>
      </p:sp>
    </p:spTree>
    <p:extLst>
      <p:ext uri="{BB962C8B-B14F-4D97-AF65-F5344CB8AC3E}">
        <p14:creationId xmlns:p14="http://schemas.microsoft.com/office/powerpoint/2010/main" val="1114847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83</a:t>
            </a:fld>
            <a:endParaRPr lang="en-US"/>
          </a:p>
        </p:txBody>
      </p:sp>
    </p:spTree>
    <p:extLst>
      <p:ext uri="{BB962C8B-B14F-4D97-AF65-F5344CB8AC3E}">
        <p14:creationId xmlns:p14="http://schemas.microsoft.com/office/powerpoint/2010/main" val="1619658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add another slide to mention crossing order but definitely say something about it. Work with this figure to show re-indexing to accommodate C.</a:t>
            </a:r>
          </a:p>
        </p:txBody>
      </p:sp>
      <p:sp>
        <p:nvSpPr>
          <p:cNvPr id="4" name="Slide Number Placeholder 3"/>
          <p:cNvSpPr>
            <a:spLocks noGrp="1"/>
          </p:cNvSpPr>
          <p:nvPr>
            <p:ph type="sldNum" sz="quarter" idx="5"/>
          </p:nvPr>
        </p:nvSpPr>
        <p:spPr/>
        <p:txBody>
          <a:bodyPr/>
          <a:lstStyle/>
          <a:p>
            <a:fld id="{9DE8EFD7-8F2B-4CDE-BB5D-0CEBFD211803}" type="slidenum">
              <a:rPr lang="en-US" smtClean="0"/>
              <a:t>84</a:t>
            </a:fld>
            <a:endParaRPr lang="en-US"/>
          </a:p>
        </p:txBody>
      </p:sp>
    </p:spTree>
    <p:extLst>
      <p:ext uri="{BB962C8B-B14F-4D97-AF65-F5344CB8AC3E}">
        <p14:creationId xmlns:p14="http://schemas.microsoft.com/office/powerpoint/2010/main" val="2084617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of comments/questions about array setup</a:t>
            </a:r>
          </a:p>
        </p:txBody>
      </p:sp>
      <p:sp>
        <p:nvSpPr>
          <p:cNvPr id="4" name="Slide Number Placeholder 3"/>
          <p:cNvSpPr>
            <a:spLocks noGrp="1"/>
          </p:cNvSpPr>
          <p:nvPr>
            <p:ph type="sldNum" sz="quarter" idx="5"/>
          </p:nvPr>
        </p:nvSpPr>
        <p:spPr/>
        <p:txBody>
          <a:bodyPr/>
          <a:lstStyle/>
          <a:p>
            <a:fld id="{9DE8EFD7-8F2B-4CDE-BB5D-0CEBFD211803}" type="slidenum">
              <a:rPr lang="en-US" smtClean="0"/>
              <a:t>85</a:t>
            </a:fld>
            <a:endParaRPr lang="en-US"/>
          </a:p>
        </p:txBody>
      </p:sp>
    </p:spTree>
    <p:extLst>
      <p:ext uri="{BB962C8B-B14F-4D97-AF65-F5344CB8AC3E}">
        <p14:creationId xmlns:p14="http://schemas.microsoft.com/office/powerpoint/2010/main" val="1856268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of comments/questions about array setup</a:t>
            </a:r>
          </a:p>
        </p:txBody>
      </p:sp>
      <p:sp>
        <p:nvSpPr>
          <p:cNvPr id="4" name="Slide Number Placeholder 3"/>
          <p:cNvSpPr>
            <a:spLocks noGrp="1"/>
          </p:cNvSpPr>
          <p:nvPr>
            <p:ph type="sldNum" sz="quarter" idx="5"/>
          </p:nvPr>
        </p:nvSpPr>
        <p:spPr/>
        <p:txBody>
          <a:bodyPr/>
          <a:lstStyle/>
          <a:p>
            <a:fld id="{9DE8EFD7-8F2B-4CDE-BB5D-0CEBFD211803}" type="slidenum">
              <a:rPr lang="en-US" smtClean="0"/>
              <a:t>86</a:t>
            </a:fld>
            <a:endParaRPr lang="en-US"/>
          </a:p>
        </p:txBody>
      </p:sp>
    </p:spTree>
    <p:extLst>
      <p:ext uri="{BB962C8B-B14F-4D97-AF65-F5344CB8AC3E}">
        <p14:creationId xmlns:p14="http://schemas.microsoft.com/office/powerpoint/2010/main" val="2333711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‘n’ over the top (slide for cross over vs under)</a:t>
            </a:r>
          </a:p>
        </p:txBody>
      </p:sp>
      <p:sp>
        <p:nvSpPr>
          <p:cNvPr id="4" name="Slide Number Placeholder 3"/>
          <p:cNvSpPr>
            <a:spLocks noGrp="1"/>
          </p:cNvSpPr>
          <p:nvPr>
            <p:ph type="sldNum" sz="quarter" idx="5"/>
          </p:nvPr>
        </p:nvSpPr>
        <p:spPr/>
        <p:txBody>
          <a:bodyPr/>
          <a:lstStyle/>
          <a:p>
            <a:fld id="{9DE8EFD7-8F2B-4CDE-BB5D-0CEBFD211803}" type="slidenum">
              <a:rPr lang="en-US" smtClean="0"/>
              <a:t>87</a:t>
            </a:fld>
            <a:endParaRPr lang="en-US"/>
          </a:p>
        </p:txBody>
      </p:sp>
    </p:spTree>
    <p:extLst>
      <p:ext uri="{BB962C8B-B14F-4D97-AF65-F5344CB8AC3E}">
        <p14:creationId xmlns:p14="http://schemas.microsoft.com/office/powerpoint/2010/main" val="2922614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line to separate PD from CF. Include [</a:t>
            </a:r>
            <a:r>
              <a:rPr lang="en-US" dirty="0" err="1"/>
              <a:t>a,b,c,d</a:t>
            </a:r>
            <a:r>
              <a:rPr lang="en-US" dirty="0"/>
              <a:t>] positions above </a:t>
            </a:r>
            <a:r>
              <a:rPr lang="en-US" dirty="0" err="1"/>
              <a:t>pdarray</a:t>
            </a:r>
            <a:r>
              <a:rPr lang="en-US" dirty="0"/>
              <a:t>. Split this slide into two, where second shows the change in position labels.</a:t>
            </a:r>
          </a:p>
          <a:p>
            <a:r>
              <a:rPr lang="en-US" dirty="0"/>
              <a:t>Definitely include slides with pictures to emphasize the edge array process. Borrow from PPT.</a:t>
            </a:r>
          </a:p>
        </p:txBody>
      </p:sp>
      <p:sp>
        <p:nvSpPr>
          <p:cNvPr id="4" name="Slide Number Placeholder 3"/>
          <p:cNvSpPr>
            <a:spLocks noGrp="1"/>
          </p:cNvSpPr>
          <p:nvPr>
            <p:ph type="sldNum" sz="quarter" idx="5"/>
          </p:nvPr>
        </p:nvSpPr>
        <p:spPr/>
        <p:txBody>
          <a:bodyPr/>
          <a:lstStyle/>
          <a:p>
            <a:fld id="{9DE8EFD7-8F2B-4CDE-BB5D-0CEBFD211803}" type="slidenum">
              <a:rPr lang="en-US" smtClean="0"/>
              <a:t>88</a:t>
            </a:fld>
            <a:endParaRPr lang="en-US"/>
          </a:p>
        </p:txBody>
      </p:sp>
    </p:spTree>
    <p:extLst>
      <p:ext uri="{BB962C8B-B14F-4D97-AF65-F5344CB8AC3E}">
        <p14:creationId xmlns:p14="http://schemas.microsoft.com/office/powerpoint/2010/main" val="1950339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with arrow maybe instead of dots</a:t>
            </a:r>
          </a:p>
        </p:txBody>
      </p:sp>
      <p:sp>
        <p:nvSpPr>
          <p:cNvPr id="4" name="Slide Number Placeholder 3"/>
          <p:cNvSpPr>
            <a:spLocks noGrp="1"/>
          </p:cNvSpPr>
          <p:nvPr>
            <p:ph type="sldNum" sz="quarter" idx="5"/>
          </p:nvPr>
        </p:nvSpPr>
        <p:spPr/>
        <p:txBody>
          <a:bodyPr/>
          <a:lstStyle/>
          <a:p>
            <a:fld id="{9DE8EFD7-8F2B-4CDE-BB5D-0CEBFD211803}" type="slidenum">
              <a:rPr lang="en-US" smtClean="0"/>
              <a:t>89</a:t>
            </a:fld>
            <a:endParaRPr lang="en-US"/>
          </a:p>
        </p:txBody>
      </p:sp>
    </p:spTree>
    <p:extLst>
      <p:ext uri="{BB962C8B-B14F-4D97-AF65-F5344CB8AC3E}">
        <p14:creationId xmlns:p14="http://schemas.microsoft.com/office/powerpoint/2010/main" val="401288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18</a:t>
            </a:fld>
            <a:endParaRPr lang="en-US"/>
          </a:p>
        </p:txBody>
      </p:sp>
    </p:spTree>
    <p:extLst>
      <p:ext uri="{BB962C8B-B14F-4D97-AF65-F5344CB8AC3E}">
        <p14:creationId xmlns:p14="http://schemas.microsoft.com/office/powerpoint/2010/main" val="863196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90</a:t>
            </a:fld>
            <a:endParaRPr lang="en-US"/>
          </a:p>
        </p:txBody>
      </p:sp>
    </p:spTree>
    <p:extLst>
      <p:ext uri="{BB962C8B-B14F-4D97-AF65-F5344CB8AC3E}">
        <p14:creationId xmlns:p14="http://schemas.microsoft.com/office/powerpoint/2010/main" val="4232069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N(a/b + c/d) = N( ad + </a:t>
            </a:r>
            <a:r>
              <a:rPr lang="en-US" dirty="0" err="1"/>
              <a:t>bc</a:t>
            </a:r>
            <a:r>
              <a:rPr lang="en-US" dirty="0"/>
              <a:t>/ ad’ +</a:t>
            </a:r>
            <a:r>
              <a:rPr lang="en-US" dirty="0" err="1"/>
              <a:t>c’b</a:t>
            </a:r>
            <a:r>
              <a:rPr lang="en-US" dirty="0"/>
              <a:t> )   where </a:t>
            </a:r>
            <a:r>
              <a:rPr lang="en-US" dirty="0" err="1"/>
              <a:t>c’d</a:t>
            </a:r>
            <a:r>
              <a:rPr lang="en-US" dirty="0"/>
              <a:t>-cd’ = 1</a:t>
            </a:r>
          </a:p>
        </p:txBody>
      </p:sp>
      <p:sp>
        <p:nvSpPr>
          <p:cNvPr id="4" name="Slide Number Placeholder 3"/>
          <p:cNvSpPr>
            <a:spLocks noGrp="1"/>
          </p:cNvSpPr>
          <p:nvPr>
            <p:ph type="sldNum" sz="quarter" idx="5"/>
          </p:nvPr>
        </p:nvSpPr>
        <p:spPr/>
        <p:txBody>
          <a:bodyPr/>
          <a:lstStyle/>
          <a:p>
            <a:fld id="{9DE8EFD7-8F2B-4CDE-BB5D-0CEBFD211803}" type="slidenum">
              <a:rPr lang="en-US" smtClean="0"/>
              <a:t>91</a:t>
            </a:fld>
            <a:endParaRPr lang="en-US"/>
          </a:p>
        </p:txBody>
      </p:sp>
    </p:spTree>
    <p:extLst>
      <p:ext uri="{BB962C8B-B14F-4D97-AF65-F5344CB8AC3E}">
        <p14:creationId xmlns:p14="http://schemas.microsoft.com/office/powerpoint/2010/main" val="3676224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8EFD7-8F2B-4CDE-BB5D-0CEBFD211803}" type="slidenum">
              <a:rPr lang="en-US" smtClean="0"/>
              <a:t>92</a:t>
            </a:fld>
            <a:endParaRPr lang="en-US"/>
          </a:p>
        </p:txBody>
      </p:sp>
    </p:spTree>
    <p:extLst>
      <p:ext uri="{BB962C8B-B14F-4D97-AF65-F5344CB8AC3E}">
        <p14:creationId xmlns:p14="http://schemas.microsoft.com/office/powerpoint/2010/main" val="1151168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slide maybe?</a:t>
            </a:r>
            <a:br>
              <a:rPr lang="en-US" dirty="0"/>
            </a:br>
            <a:endParaRPr lang="en-US" dirty="0"/>
          </a:p>
        </p:txBody>
      </p:sp>
      <p:sp>
        <p:nvSpPr>
          <p:cNvPr id="4" name="Slide Number Placeholder 3"/>
          <p:cNvSpPr>
            <a:spLocks noGrp="1"/>
          </p:cNvSpPr>
          <p:nvPr>
            <p:ph type="sldNum" sz="quarter" idx="5"/>
          </p:nvPr>
        </p:nvSpPr>
        <p:spPr/>
        <p:txBody>
          <a:bodyPr/>
          <a:lstStyle/>
          <a:p>
            <a:fld id="{9DE8EFD7-8F2B-4CDE-BB5D-0CEBFD211803}" type="slidenum">
              <a:rPr lang="en-US" smtClean="0"/>
              <a:t>93</a:t>
            </a:fld>
            <a:endParaRPr lang="en-US"/>
          </a:p>
        </p:txBody>
      </p:sp>
    </p:spTree>
    <p:extLst>
      <p:ext uri="{BB962C8B-B14F-4D97-AF65-F5344CB8AC3E}">
        <p14:creationId xmlns:p14="http://schemas.microsoft.com/office/powerpoint/2010/main" val="3472335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box and highlight</a:t>
            </a:r>
          </a:p>
        </p:txBody>
      </p:sp>
      <p:sp>
        <p:nvSpPr>
          <p:cNvPr id="4" name="Slide Number Placeholder 3"/>
          <p:cNvSpPr>
            <a:spLocks noGrp="1"/>
          </p:cNvSpPr>
          <p:nvPr>
            <p:ph type="sldNum" sz="quarter" idx="5"/>
          </p:nvPr>
        </p:nvSpPr>
        <p:spPr/>
        <p:txBody>
          <a:bodyPr/>
          <a:lstStyle/>
          <a:p>
            <a:fld id="{9DE8EFD7-8F2B-4CDE-BB5D-0CEBFD211803}" type="slidenum">
              <a:rPr lang="en-US" smtClean="0"/>
              <a:t>94</a:t>
            </a:fld>
            <a:endParaRPr lang="en-US"/>
          </a:p>
        </p:txBody>
      </p:sp>
    </p:spTree>
    <p:extLst>
      <p:ext uri="{BB962C8B-B14F-4D97-AF65-F5344CB8AC3E}">
        <p14:creationId xmlns:p14="http://schemas.microsoft.com/office/powerpoint/2010/main" val="287186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95</a:t>
            </a:fld>
            <a:endParaRPr lang="en-US"/>
          </a:p>
        </p:txBody>
      </p:sp>
    </p:spTree>
    <p:extLst>
      <p:ext uri="{BB962C8B-B14F-4D97-AF65-F5344CB8AC3E}">
        <p14:creationId xmlns:p14="http://schemas.microsoft.com/office/powerpoint/2010/main" val="553804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96</a:t>
            </a:fld>
            <a:endParaRPr lang="en-US"/>
          </a:p>
        </p:txBody>
      </p:sp>
    </p:spTree>
    <p:extLst>
      <p:ext uri="{BB962C8B-B14F-4D97-AF65-F5344CB8AC3E}">
        <p14:creationId xmlns:p14="http://schemas.microsoft.com/office/powerpoint/2010/main" val="1438121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97</a:t>
            </a:fld>
            <a:endParaRPr lang="en-US"/>
          </a:p>
        </p:txBody>
      </p:sp>
    </p:spTree>
    <p:extLst>
      <p:ext uri="{BB962C8B-B14F-4D97-AF65-F5344CB8AC3E}">
        <p14:creationId xmlns:p14="http://schemas.microsoft.com/office/powerpoint/2010/main" val="8405995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98</a:t>
            </a:fld>
            <a:endParaRPr lang="en-US"/>
          </a:p>
        </p:txBody>
      </p:sp>
    </p:spTree>
    <p:extLst>
      <p:ext uri="{BB962C8B-B14F-4D97-AF65-F5344CB8AC3E}">
        <p14:creationId xmlns:p14="http://schemas.microsoft.com/office/powerpoint/2010/main" val="3364458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99</a:t>
            </a:fld>
            <a:endParaRPr lang="en-US"/>
          </a:p>
        </p:txBody>
      </p:sp>
    </p:spTree>
    <p:extLst>
      <p:ext uri="{BB962C8B-B14F-4D97-AF65-F5344CB8AC3E}">
        <p14:creationId xmlns:p14="http://schemas.microsoft.com/office/powerpoint/2010/main" val="62280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SPECIFICALLY WITHIN NUMERATOR CLOSURES&lt; INDICATE THEM AS SUCH (21-24)</a:t>
            </a:r>
          </a:p>
        </p:txBody>
      </p:sp>
      <p:sp>
        <p:nvSpPr>
          <p:cNvPr id="4" name="Slide Number Placeholder 3"/>
          <p:cNvSpPr>
            <a:spLocks noGrp="1"/>
          </p:cNvSpPr>
          <p:nvPr>
            <p:ph type="sldNum" sz="quarter" idx="5"/>
          </p:nvPr>
        </p:nvSpPr>
        <p:spPr/>
        <p:txBody>
          <a:bodyPr/>
          <a:lstStyle/>
          <a:p>
            <a:fld id="{9DE8EFD7-8F2B-4CDE-BB5D-0CEBFD211803}" type="slidenum">
              <a:rPr lang="en-US" smtClean="0"/>
              <a:t>20</a:t>
            </a:fld>
            <a:endParaRPr lang="en-US"/>
          </a:p>
        </p:txBody>
      </p:sp>
    </p:spTree>
    <p:extLst>
      <p:ext uri="{BB962C8B-B14F-4D97-AF65-F5344CB8AC3E}">
        <p14:creationId xmlns:p14="http://schemas.microsoft.com/office/powerpoint/2010/main" val="3635042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100</a:t>
            </a:fld>
            <a:endParaRPr lang="en-US"/>
          </a:p>
        </p:txBody>
      </p:sp>
    </p:spTree>
    <p:extLst>
      <p:ext uri="{BB962C8B-B14F-4D97-AF65-F5344CB8AC3E}">
        <p14:creationId xmlns:p14="http://schemas.microsoft.com/office/powerpoint/2010/main" val="3071950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slide maybe? </a:t>
            </a:r>
          </a:p>
        </p:txBody>
      </p:sp>
      <p:sp>
        <p:nvSpPr>
          <p:cNvPr id="4" name="Slide Number Placeholder 3"/>
          <p:cNvSpPr>
            <a:spLocks noGrp="1"/>
          </p:cNvSpPr>
          <p:nvPr>
            <p:ph type="sldNum" sz="quarter" idx="5"/>
          </p:nvPr>
        </p:nvSpPr>
        <p:spPr/>
        <p:txBody>
          <a:bodyPr/>
          <a:lstStyle/>
          <a:p>
            <a:fld id="{9DE8EFD7-8F2B-4CDE-BB5D-0CEBFD211803}" type="slidenum">
              <a:rPr lang="en-US" smtClean="0"/>
              <a:t>101</a:t>
            </a:fld>
            <a:endParaRPr lang="en-US"/>
          </a:p>
        </p:txBody>
      </p:sp>
    </p:spTree>
    <p:extLst>
      <p:ext uri="{BB962C8B-B14F-4D97-AF65-F5344CB8AC3E}">
        <p14:creationId xmlns:p14="http://schemas.microsoft.com/office/powerpoint/2010/main" val="2492441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102</a:t>
            </a:fld>
            <a:endParaRPr lang="en-US"/>
          </a:p>
        </p:txBody>
      </p:sp>
    </p:spTree>
    <p:extLst>
      <p:ext uri="{BB962C8B-B14F-4D97-AF65-F5344CB8AC3E}">
        <p14:creationId xmlns:p14="http://schemas.microsoft.com/office/powerpoint/2010/main" val="4191691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103</a:t>
            </a:fld>
            <a:endParaRPr lang="en-US"/>
          </a:p>
        </p:txBody>
      </p:sp>
    </p:spTree>
    <p:extLst>
      <p:ext uri="{BB962C8B-B14F-4D97-AF65-F5344CB8AC3E}">
        <p14:creationId xmlns:p14="http://schemas.microsoft.com/office/powerpoint/2010/main" val="36647802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104</a:t>
            </a:fld>
            <a:endParaRPr lang="en-US"/>
          </a:p>
        </p:txBody>
      </p:sp>
    </p:spTree>
    <p:extLst>
      <p:ext uri="{BB962C8B-B14F-4D97-AF65-F5344CB8AC3E}">
        <p14:creationId xmlns:p14="http://schemas.microsoft.com/office/powerpoint/2010/main" val="2384517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105</a:t>
            </a:fld>
            <a:endParaRPr lang="en-US"/>
          </a:p>
        </p:txBody>
      </p:sp>
    </p:spTree>
    <p:extLst>
      <p:ext uri="{BB962C8B-B14F-4D97-AF65-F5344CB8AC3E}">
        <p14:creationId xmlns:p14="http://schemas.microsoft.com/office/powerpoint/2010/main" val="2834321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106</a:t>
            </a:fld>
            <a:endParaRPr lang="en-US"/>
          </a:p>
        </p:txBody>
      </p:sp>
    </p:spTree>
    <p:extLst>
      <p:ext uri="{BB962C8B-B14F-4D97-AF65-F5344CB8AC3E}">
        <p14:creationId xmlns:p14="http://schemas.microsoft.com/office/powerpoint/2010/main" val="3039233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107</a:t>
            </a:fld>
            <a:endParaRPr lang="en-US"/>
          </a:p>
        </p:txBody>
      </p:sp>
    </p:spTree>
    <p:extLst>
      <p:ext uri="{BB962C8B-B14F-4D97-AF65-F5344CB8AC3E}">
        <p14:creationId xmlns:p14="http://schemas.microsoft.com/office/powerpoint/2010/main" val="22690143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108</a:t>
            </a:fld>
            <a:endParaRPr lang="en-US"/>
          </a:p>
        </p:txBody>
      </p:sp>
    </p:spTree>
    <p:extLst>
      <p:ext uri="{BB962C8B-B14F-4D97-AF65-F5344CB8AC3E}">
        <p14:creationId xmlns:p14="http://schemas.microsoft.com/office/powerpoint/2010/main" val="20678602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109</a:t>
            </a:fld>
            <a:endParaRPr lang="en-US"/>
          </a:p>
        </p:txBody>
      </p:sp>
    </p:spTree>
    <p:extLst>
      <p:ext uri="{BB962C8B-B14F-4D97-AF65-F5344CB8AC3E}">
        <p14:creationId xmlns:p14="http://schemas.microsoft.com/office/powerpoint/2010/main" val="12517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21</a:t>
            </a:fld>
            <a:endParaRPr lang="en-US"/>
          </a:p>
        </p:txBody>
      </p:sp>
    </p:spTree>
    <p:extLst>
      <p:ext uri="{BB962C8B-B14F-4D97-AF65-F5344CB8AC3E}">
        <p14:creationId xmlns:p14="http://schemas.microsoft.com/office/powerpoint/2010/main" val="1310760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110</a:t>
            </a:fld>
            <a:endParaRPr lang="en-US"/>
          </a:p>
        </p:txBody>
      </p:sp>
    </p:spTree>
    <p:extLst>
      <p:ext uri="{BB962C8B-B14F-4D97-AF65-F5344CB8AC3E}">
        <p14:creationId xmlns:p14="http://schemas.microsoft.com/office/powerpoint/2010/main" val="2270318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111</a:t>
            </a:fld>
            <a:endParaRPr lang="en-US"/>
          </a:p>
        </p:txBody>
      </p:sp>
    </p:spTree>
    <p:extLst>
      <p:ext uri="{BB962C8B-B14F-4D97-AF65-F5344CB8AC3E}">
        <p14:creationId xmlns:p14="http://schemas.microsoft.com/office/powerpoint/2010/main" val="533938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Steal some </a:t>
            </a:r>
            <a:r>
              <a:rPr lang="en-US" dirty="0" err="1"/>
              <a:t>figurage</a:t>
            </a:r>
            <a:r>
              <a:rPr lang="en-US" dirty="0"/>
              <a:t> from slide 2</a:t>
            </a:r>
          </a:p>
        </p:txBody>
      </p:sp>
      <p:sp>
        <p:nvSpPr>
          <p:cNvPr id="4" name="Slide Number Placeholder 3"/>
          <p:cNvSpPr>
            <a:spLocks noGrp="1"/>
          </p:cNvSpPr>
          <p:nvPr>
            <p:ph type="sldNum" sz="quarter" idx="5"/>
          </p:nvPr>
        </p:nvSpPr>
        <p:spPr/>
        <p:txBody>
          <a:bodyPr/>
          <a:lstStyle/>
          <a:p>
            <a:fld id="{9DE8EFD7-8F2B-4CDE-BB5D-0CEBFD211803}" type="slidenum">
              <a:rPr lang="en-US" smtClean="0"/>
              <a:t>112</a:t>
            </a:fld>
            <a:endParaRPr lang="en-US"/>
          </a:p>
        </p:txBody>
      </p:sp>
    </p:spTree>
    <p:extLst>
      <p:ext uri="{BB962C8B-B14F-4D97-AF65-F5344CB8AC3E}">
        <p14:creationId xmlns:p14="http://schemas.microsoft.com/office/powerpoint/2010/main" val="115929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a:t>
            </a:r>
          </a:p>
        </p:txBody>
      </p:sp>
      <p:sp>
        <p:nvSpPr>
          <p:cNvPr id="4" name="Slide Number Placeholder 3"/>
          <p:cNvSpPr>
            <a:spLocks noGrp="1"/>
          </p:cNvSpPr>
          <p:nvPr>
            <p:ph type="sldNum" sz="quarter" idx="5"/>
          </p:nvPr>
        </p:nvSpPr>
        <p:spPr/>
        <p:txBody>
          <a:bodyPr/>
          <a:lstStyle/>
          <a:p>
            <a:fld id="{9DE8EFD7-8F2B-4CDE-BB5D-0CEBFD211803}" type="slidenum">
              <a:rPr lang="en-US" smtClean="0"/>
              <a:t>113</a:t>
            </a:fld>
            <a:endParaRPr lang="en-US"/>
          </a:p>
        </p:txBody>
      </p:sp>
    </p:spTree>
    <p:extLst>
      <p:ext uri="{BB962C8B-B14F-4D97-AF65-F5344CB8AC3E}">
        <p14:creationId xmlns:p14="http://schemas.microsoft.com/office/powerpoint/2010/main" val="37118433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8EFD7-8F2B-4CDE-BB5D-0CEBFD211803}" type="slidenum">
              <a:rPr lang="en-US" smtClean="0"/>
              <a:t>114</a:t>
            </a:fld>
            <a:endParaRPr lang="en-US"/>
          </a:p>
        </p:txBody>
      </p:sp>
    </p:spTree>
    <p:extLst>
      <p:ext uri="{BB962C8B-B14F-4D97-AF65-F5344CB8AC3E}">
        <p14:creationId xmlns:p14="http://schemas.microsoft.com/office/powerpoint/2010/main" val="3215483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pointing to n = </a:t>
            </a:r>
            <a:r>
              <a:rPr lang="en-US" dirty="0" err="1"/>
              <a:t>pdCode</a:t>
            </a:r>
            <a:r>
              <a:rPr lang="en-US" dirty="0"/>
              <a:t> with brackets or a little more text, maybe both. Maybe even add a figure to keep track of values</a:t>
            </a:r>
          </a:p>
        </p:txBody>
      </p:sp>
      <p:sp>
        <p:nvSpPr>
          <p:cNvPr id="4" name="Slide Number Placeholder 3"/>
          <p:cNvSpPr>
            <a:spLocks noGrp="1"/>
          </p:cNvSpPr>
          <p:nvPr>
            <p:ph type="sldNum" sz="quarter" idx="5"/>
          </p:nvPr>
        </p:nvSpPr>
        <p:spPr/>
        <p:txBody>
          <a:bodyPr/>
          <a:lstStyle/>
          <a:p>
            <a:fld id="{9DE8EFD7-8F2B-4CDE-BB5D-0CEBFD211803}" type="slidenum">
              <a:rPr lang="en-US" smtClean="0"/>
              <a:t>115</a:t>
            </a:fld>
            <a:endParaRPr lang="en-US"/>
          </a:p>
        </p:txBody>
      </p:sp>
    </p:spTree>
    <p:extLst>
      <p:ext uri="{BB962C8B-B14F-4D97-AF65-F5344CB8AC3E}">
        <p14:creationId xmlns:p14="http://schemas.microsoft.com/office/powerpoint/2010/main" val="27678139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slide maybe?</a:t>
            </a:r>
            <a:br>
              <a:rPr lang="en-US" dirty="0"/>
            </a:br>
            <a:endParaRPr lang="en-US" dirty="0"/>
          </a:p>
        </p:txBody>
      </p:sp>
      <p:sp>
        <p:nvSpPr>
          <p:cNvPr id="4" name="Slide Number Placeholder 3"/>
          <p:cNvSpPr>
            <a:spLocks noGrp="1"/>
          </p:cNvSpPr>
          <p:nvPr>
            <p:ph type="sldNum" sz="quarter" idx="5"/>
          </p:nvPr>
        </p:nvSpPr>
        <p:spPr/>
        <p:txBody>
          <a:bodyPr/>
          <a:lstStyle/>
          <a:p>
            <a:fld id="{9DE8EFD7-8F2B-4CDE-BB5D-0CEBFD211803}" type="slidenum">
              <a:rPr lang="en-US" smtClean="0"/>
              <a:t>116</a:t>
            </a:fld>
            <a:endParaRPr lang="en-US"/>
          </a:p>
        </p:txBody>
      </p:sp>
    </p:spTree>
    <p:extLst>
      <p:ext uri="{BB962C8B-B14F-4D97-AF65-F5344CB8AC3E}">
        <p14:creationId xmlns:p14="http://schemas.microsoft.com/office/powerpoint/2010/main" val="40345326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slide maybe? </a:t>
            </a:r>
          </a:p>
        </p:txBody>
      </p:sp>
      <p:sp>
        <p:nvSpPr>
          <p:cNvPr id="4" name="Slide Number Placeholder 3"/>
          <p:cNvSpPr>
            <a:spLocks noGrp="1"/>
          </p:cNvSpPr>
          <p:nvPr>
            <p:ph type="sldNum" sz="quarter" idx="5"/>
          </p:nvPr>
        </p:nvSpPr>
        <p:spPr/>
        <p:txBody>
          <a:bodyPr/>
          <a:lstStyle/>
          <a:p>
            <a:fld id="{9DE8EFD7-8F2B-4CDE-BB5D-0CEBFD211803}" type="slidenum">
              <a:rPr lang="en-US" smtClean="0"/>
              <a:t>117</a:t>
            </a:fld>
            <a:endParaRPr lang="en-US"/>
          </a:p>
        </p:txBody>
      </p:sp>
    </p:spTree>
    <p:extLst>
      <p:ext uri="{BB962C8B-B14F-4D97-AF65-F5344CB8AC3E}">
        <p14:creationId xmlns:p14="http://schemas.microsoft.com/office/powerpoint/2010/main" val="39378611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slide maybe?</a:t>
            </a:r>
          </a:p>
        </p:txBody>
      </p:sp>
      <p:sp>
        <p:nvSpPr>
          <p:cNvPr id="4" name="Slide Number Placeholder 3"/>
          <p:cNvSpPr>
            <a:spLocks noGrp="1"/>
          </p:cNvSpPr>
          <p:nvPr>
            <p:ph type="sldNum" sz="quarter" idx="5"/>
          </p:nvPr>
        </p:nvSpPr>
        <p:spPr/>
        <p:txBody>
          <a:bodyPr/>
          <a:lstStyle/>
          <a:p>
            <a:fld id="{9DE8EFD7-8F2B-4CDE-BB5D-0CEBFD211803}" type="slidenum">
              <a:rPr lang="en-US" smtClean="0"/>
              <a:t>118</a:t>
            </a:fld>
            <a:endParaRPr lang="en-US"/>
          </a:p>
        </p:txBody>
      </p:sp>
    </p:spTree>
    <p:extLst>
      <p:ext uri="{BB962C8B-B14F-4D97-AF65-F5344CB8AC3E}">
        <p14:creationId xmlns:p14="http://schemas.microsoft.com/office/powerpoint/2010/main" val="19243311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119</a:t>
            </a:fld>
            <a:endParaRPr lang="en-US"/>
          </a:p>
        </p:txBody>
      </p:sp>
    </p:spTree>
    <p:extLst>
      <p:ext uri="{BB962C8B-B14F-4D97-AF65-F5344CB8AC3E}">
        <p14:creationId xmlns:p14="http://schemas.microsoft.com/office/powerpoint/2010/main" val="306553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rational = 2-bridge and 4-plat</a:t>
            </a:r>
          </a:p>
        </p:txBody>
      </p:sp>
      <p:sp>
        <p:nvSpPr>
          <p:cNvPr id="4" name="Slide Number Placeholder 3"/>
          <p:cNvSpPr>
            <a:spLocks noGrp="1"/>
          </p:cNvSpPr>
          <p:nvPr>
            <p:ph type="sldNum" sz="quarter" idx="5"/>
          </p:nvPr>
        </p:nvSpPr>
        <p:spPr/>
        <p:txBody>
          <a:bodyPr/>
          <a:lstStyle/>
          <a:p>
            <a:fld id="{9DE8EFD7-8F2B-4CDE-BB5D-0CEBFD211803}" type="slidenum">
              <a:rPr lang="en-US" smtClean="0"/>
              <a:t>22</a:t>
            </a:fld>
            <a:endParaRPr lang="en-US"/>
          </a:p>
        </p:txBody>
      </p:sp>
    </p:spTree>
    <p:extLst>
      <p:ext uri="{BB962C8B-B14F-4D97-AF65-F5344CB8AC3E}">
        <p14:creationId xmlns:p14="http://schemas.microsoft.com/office/powerpoint/2010/main" val="242238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new figure for 7 1 1</a:t>
            </a:r>
          </a:p>
        </p:txBody>
      </p:sp>
      <p:sp>
        <p:nvSpPr>
          <p:cNvPr id="4" name="Slide Number Placeholder 3"/>
          <p:cNvSpPr>
            <a:spLocks noGrp="1"/>
          </p:cNvSpPr>
          <p:nvPr>
            <p:ph type="sldNum" sz="quarter" idx="5"/>
          </p:nvPr>
        </p:nvSpPr>
        <p:spPr/>
        <p:txBody>
          <a:bodyPr/>
          <a:lstStyle/>
          <a:p>
            <a:fld id="{9DE8EFD7-8F2B-4CDE-BB5D-0CEBFD211803}" type="slidenum">
              <a:rPr lang="en-US" smtClean="0"/>
              <a:t>23</a:t>
            </a:fld>
            <a:endParaRPr lang="en-US"/>
          </a:p>
        </p:txBody>
      </p:sp>
    </p:spTree>
    <p:extLst>
      <p:ext uri="{BB962C8B-B14F-4D97-AF65-F5344CB8AC3E}">
        <p14:creationId xmlns:p14="http://schemas.microsoft.com/office/powerpoint/2010/main" val="155925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slide before defining Montesinos</a:t>
            </a:r>
          </a:p>
        </p:txBody>
      </p:sp>
      <p:sp>
        <p:nvSpPr>
          <p:cNvPr id="4" name="Slide Number Placeholder 3"/>
          <p:cNvSpPr>
            <a:spLocks noGrp="1"/>
          </p:cNvSpPr>
          <p:nvPr>
            <p:ph type="sldNum" sz="quarter" idx="5"/>
          </p:nvPr>
        </p:nvSpPr>
        <p:spPr/>
        <p:txBody>
          <a:bodyPr/>
          <a:lstStyle/>
          <a:p>
            <a:fld id="{9DE8EFD7-8F2B-4CDE-BB5D-0CEBFD211803}" type="slidenum">
              <a:rPr lang="en-US" smtClean="0"/>
              <a:t>24</a:t>
            </a:fld>
            <a:endParaRPr lang="en-US"/>
          </a:p>
        </p:txBody>
      </p:sp>
    </p:spTree>
    <p:extLst>
      <p:ext uri="{BB962C8B-B14F-4D97-AF65-F5344CB8AC3E}">
        <p14:creationId xmlns:p14="http://schemas.microsoft.com/office/powerpoint/2010/main" val="248859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A52332-FD89-4D7B-8B6F-506317BB1B1E}"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013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C8993-C210-4D95-AD56-26070AA95F25}"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1787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6791B-208A-40EC-8BA6-17E5A8F5DDEA}"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247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668C9E-E64B-4821-8F19-817E6C7D0E11}"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661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CE2727-1DC5-4FFB-93A4-61C4D47A0356}"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461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F6CFF-40C7-4ADF-9267-6248FB476298}"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07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17F89C-E81D-4CE4-8A90-DC230A32F2A1}" type="datetime1">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0051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48F54D-6112-4981-8C0E-4937F7E4EA14}"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8006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DA696-CE98-4DD1-8F3E-9B275A2BA344}" type="datetime1">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0323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BD9B7C-04D1-4D4C-89D2-3DE27E1D5AE1}"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673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9"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98A521-6F65-493B-BED2-B9991AE49C4F}"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064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8F14D-BDC7-4627-9EB7-EE74FD4A9AE3}" type="datetime1">
              <a:rPr lang="en-US" smtClean="0"/>
              <a:t>11/8/2022</a:t>
            </a:fld>
            <a:endParaRPr lang="en-US"/>
          </a:p>
        </p:txBody>
      </p:sp>
      <p:sp>
        <p:nvSpPr>
          <p:cNvPr id="5" name="Footer Placeholder 4"/>
          <p:cNvSpPr>
            <a:spLocks noGrp="1"/>
          </p:cNvSpPr>
          <p:nvPr>
            <p:ph type="ftr" sz="quarter" idx="3"/>
          </p:nvPr>
        </p:nvSpPr>
        <p:spPr>
          <a:xfrm>
            <a:off x="4038600" y="6356352"/>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274783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65.png"/><Relationship Id="rId7" Type="http://schemas.openxmlformats.org/officeDocument/2006/relationships/image" Target="../media/image6.jpg"/><Relationship Id="rId12" Type="http://schemas.openxmlformats.org/officeDocument/2006/relationships/image" Target="../media/image72.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8.png"/><Relationship Id="rId11" Type="http://schemas.openxmlformats.org/officeDocument/2006/relationships/image" Target="../media/image71.png"/><Relationship Id="rId5" Type="http://schemas.openxmlformats.org/officeDocument/2006/relationships/image" Target="../media/image67.png"/><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9.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8" Type="http://schemas.openxmlformats.org/officeDocument/2006/relationships/image" Target="../media/image372.png"/><Relationship Id="rId13" Type="http://schemas.openxmlformats.org/officeDocument/2006/relationships/image" Target="../media/image377.png"/><Relationship Id="rId3" Type="http://schemas.openxmlformats.org/officeDocument/2006/relationships/image" Target="../media/image187.png"/><Relationship Id="rId7" Type="http://schemas.openxmlformats.org/officeDocument/2006/relationships/image" Target="../media/image371.png"/><Relationship Id="rId12" Type="http://schemas.openxmlformats.org/officeDocument/2006/relationships/image" Target="../media/image376.png"/><Relationship Id="rId17" Type="http://schemas.openxmlformats.org/officeDocument/2006/relationships/image" Target="../media/image382.png"/><Relationship Id="rId2" Type="http://schemas.openxmlformats.org/officeDocument/2006/relationships/notesSlide" Target="../notesSlides/notesSlide52.xml"/><Relationship Id="rId16" Type="http://schemas.openxmlformats.org/officeDocument/2006/relationships/image" Target="../media/image381.png"/><Relationship Id="rId1" Type="http://schemas.openxmlformats.org/officeDocument/2006/relationships/slideLayout" Target="../slideLayouts/slideLayout6.xml"/><Relationship Id="rId6" Type="http://schemas.openxmlformats.org/officeDocument/2006/relationships/image" Target="../media/image3480.png"/><Relationship Id="rId11" Type="http://schemas.openxmlformats.org/officeDocument/2006/relationships/image" Target="../media/image375.png"/><Relationship Id="rId5" Type="http://schemas.openxmlformats.org/officeDocument/2006/relationships/image" Target="../media/image7.jpg"/><Relationship Id="rId15" Type="http://schemas.openxmlformats.org/officeDocument/2006/relationships/image" Target="../media/image379.png"/><Relationship Id="rId10" Type="http://schemas.openxmlformats.org/officeDocument/2006/relationships/image" Target="../media/image374.png"/><Relationship Id="rId4" Type="http://schemas.openxmlformats.org/officeDocument/2006/relationships/image" Target="../media/image6.jpg"/><Relationship Id="rId9" Type="http://schemas.openxmlformats.org/officeDocument/2006/relationships/image" Target="../media/image373.png"/><Relationship Id="rId14" Type="http://schemas.openxmlformats.org/officeDocument/2006/relationships/image" Target="../media/image378.png"/></Relationships>
</file>

<file path=ppt/slides/_rels/slide103.xml.rels><?xml version="1.0" encoding="UTF-8" standalone="yes"?>
<Relationships xmlns="http://schemas.openxmlformats.org/package/2006/relationships"><Relationship Id="rId8" Type="http://schemas.openxmlformats.org/officeDocument/2006/relationships/image" Target="../media/image372.png"/><Relationship Id="rId13" Type="http://schemas.openxmlformats.org/officeDocument/2006/relationships/image" Target="../media/image382.png"/><Relationship Id="rId3" Type="http://schemas.openxmlformats.org/officeDocument/2006/relationships/image" Target="../media/image7.jpg"/><Relationship Id="rId7" Type="http://schemas.openxmlformats.org/officeDocument/2006/relationships/image" Target="../media/image371.png"/><Relationship Id="rId12" Type="http://schemas.openxmlformats.org/officeDocument/2006/relationships/image" Target="../media/image381.png"/><Relationship Id="rId2" Type="http://schemas.openxmlformats.org/officeDocument/2006/relationships/notesSlide" Target="../notesSlides/notesSlide53.xml"/><Relationship Id="rId16" Type="http://schemas.openxmlformats.org/officeDocument/2006/relationships/image" Target="../media/image190.png"/><Relationship Id="rId1" Type="http://schemas.openxmlformats.org/officeDocument/2006/relationships/slideLayout" Target="../slideLayouts/slideLayout6.xml"/><Relationship Id="rId6" Type="http://schemas.openxmlformats.org/officeDocument/2006/relationships/image" Target="../media/image3480.png"/><Relationship Id="rId11" Type="http://schemas.openxmlformats.org/officeDocument/2006/relationships/image" Target="../media/image379.png"/><Relationship Id="rId15" Type="http://schemas.openxmlformats.org/officeDocument/2006/relationships/image" Target="../media/image3880.png"/><Relationship Id="rId10" Type="http://schemas.openxmlformats.org/officeDocument/2006/relationships/image" Target="../media/image378.png"/><Relationship Id="rId4" Type="http://schemas.openxmlformats.org/officeDocument/2006/relationships/image" Target="../media/image6.jpg"/><Relationship Id="rId9" Type="http://schemas.openxmlformats.org/officeDocument/2006/relationships/image" Target="../media/image373.png"/><Relationship Id="rId14" Type="http://schemas.openxmlformats.org/officeDocument/2006/relationships/image" Target="../media/image3870.png"/></Relationships>
</file>

<file path=ppt/slides/_rels/slide104.xml.rels><?xml version="1.0" encoding="UTF-8" standalone="yes"?>
<Relationships xmlns="http://schemas.openxmlformats.org/package/2006/relationships"><Relationship Id="rId8" Type="http://schemas.openxmlformats.org/officeDocument/2006/relationships/image" Target="../media/image372.png"/><Relationship Id="rId13" Type="http://schemas.openxmlformats.org/officeDocument/2006/relationships/image" Target="../media/image382.png"/><Relationship Id="rId18" Type="http://schemas.openxmlformats.org/officeDocument/2006/relationships/image" Target="../media/image190.png"/><Relationship Id="rId3" Type="http://schemas.openxmlformats.org/officeDocument/2006/relationships/image" Target="../media/image7.jpg"/><Relationship Id="rId7" Type="http://schemas.openxmlformats.org/officeDocument/2006/relationships/image" Target="../media/image371.png"/><Relationship Id="rId12" Type="http://schemas.openxmlformats.org/officeDocument/2006/relationships/image" Target="../media/image381.png"/><Relationship Id="rId17" Type="http://schemas.openxmlformats.org/officeDocument/2006/relationships/image" Target="../media/image3880.png"/><Relationship Id="rId2" Type="http://schemas.openxmlformats.org/officeDocument/2006/relationships/notesSlide" Target="../notesSlides/notesSlide54.xml"/><Relationship Id="rId16" Type="http://schemas.openxmlformats.org/officeDocument/2006/relationships/image" Target="../media/image399.png"/><Relationship Id="rId1" Type="http://schemas.openxmlformats.org/officeDocument/2006/relationships/slideLayout" Target="../slideLayouts/slideLayout6.xml"/><Relationship Id="rId6" Type="http://schemas.openxmlformats.org/officeDocument/2006/relationships/image" Target="../media/image3480.png"/><Relationship Id="rId11" Type="http://schemas.openxmlformats.org/officeDocument/2006/relationships/image" Target="../media/image379.png"/><Relationship Id="rId10" Type="http://schemas.openxmlformats.org/officeDocument/2006/relationships/image" Target="../media/image378.png"/><Relationship Id="rId4" Type="http://schemas.openxmlformats.org/officeDocument/2006/relationships/image" Target="../media/image6.jpg"/><Relationship Id="rId9" Type="http://schemas.openxmlformats.org/officeDocument/2006/relationships/image" Target="../media/image373.png"/><Relationship Id="rId14" Type="http://schemas.openxmlformats.org/officeDocument/2006/relationships/image" Target="../media/image390.png"/></Relationships>
</file>

<file path=ppt/slides/_rels/slide105.xml.rels><?xml version="1.0" encoding="UTF-8" standalone="yes"?>
<Relationships xmlns="http://schemas.openxmlformats.org/package/2006/relationships"><Relationship Id="rId8" Type="http://schemas.openxmlformats.org/officeDocument/2006/relationships/image" Target="../media/image398.png"/><Relationship Id="rId13" Type="http://schemas.openxmlformats.org/officeDocument/2006/relationships/image" Target="../media/image3970.png"/><Relationship Id="rId3" Type="http://schemas.openxmlformats.org/officeDocument/2006/relationships/image" Target="../media/image6.jpg"/><Relationship Id="rId7" Type="http://schemas.openxmlformats.org/officeDocument/2006/relationships/image" Target="../media/image397.png"/><Relationship Id="rId12" Type="http://schemas.openxmlformats.org/officeDocument/2006/relationships/image" Target="../media/image400.png"/><Relationship Id="rId2" Type="http://schemas.openxmlformats.org/officeDocument/2006/relationships/notesSlide" Target="../notesSlides/notesSlide55.xml"/><Relationship Id="rId16" Type="http://schemas.openxmlformats.org/officeDocument/2006/relationships/image" Target="../media/image190.png"/><Relationship Id="rId1" Type="http://schemas.openxmlformats.org/officeDocument/2006/relationships/slideLayout" Target="../slideLayouts/slideLayout6.xml"/><Relationship Id="rId6" Type="http://schemas.openxmlformats.org/officeDocument/2006/relationships/image" Target="../media/image396.png"/><Relationship Id="rId11" Type="http://schemas.openxmlformats.org/officeDocument/2006/relationships/image" Target="../media/image3950.png"/><Relationship Id="rId5" Type="http://schemas.openxmlformats.org/officeDocument/2006/relationships/image" Target="../media/image395.png"/><Relationship Id="rId15" Type="http://schemas.openxmlformats.org/officeDocument/2006/relationships/image" Target="../media/image402.png"/><Relationship Id="rId10" Type="http://schemas.openxmlformats.org/officeDocument/2006/relationships/image" Target="../media/image3900.png"/><Relationship Id="rId14" Type="http://schemas.openxmlformats.org/officeDocument/2006/relationships/image" Target="../media/image401.png"/></Relationships>
</file>

<file path=ppt/slides/_rels/slide106.xml.rels><?xml version="1.0" encoding="UTF-8" standalone="yes"?>
<Relationships xmlns="http://schemas.openxmlformats.org/package/2006/relationships"><Relationship Id="rId8" Type="http://schemas.openxmlformats.org/officeDocument/2006/relationships/image" Target="../media/image398.png"/><Relationship Id="rId13" Type="http://schemas.openxmlformats.org/officeDocument/2006/relationships/image" Target="../media/image408.png"/><Relationship Id="rId3" Type="http://schemas.openxmlformats.org/officeDocument/2006/relationships/image" Target="../media/image6.jpg"/><Relationship Id="rId7" Type="http://schemas.openxmlformats.org/officeDocument/2006/relationships/image" Target="../media/image397.png"/><Relationship Id="rId12" Type="http://schemas.openxmlformats.org/officeDocument/2006/relationships/image" Target="../media/image407.png"/><Relationship Id="rId2" Type="http://schemas.openxmlformats.org/officeDocument/2006/relationships/notesSlide" Target="../notesSlides/notesSlide56.xml"/><Relationship Id="rId16" Type="http://schemas.openxmlformats.org/officeDocument/2006/relationships/image" Target="../media/image191.png"/><Relationship Id="rId1" Type="http://schemas.openxmlformats.org/officeDocument/2006/relationships/slideLayout" Target="../slideLayouts/slideLayout6.xml"/><Relationship Id="rId6" Type="http://schemas.openxmlformats.org/officeDocument/2006/relationships/image" Target="../media/image396.png"/><Relationship Id="rId11" Type="http://schemas.openxmlformats.org/officeDocument/2006/relationships/image" Target="../media/image406.png"/><Relationship Id="rId5" Type="http://schemas.openxmlformats.org/officeDocument/2006/relationships/image" Target="../media/image395.png"/><Relationship Id="rId15" Type="http://schemas.openxmlformats.org/officeDocument/2006/relationships/image" Target="../media/image409.png"/><Relationship Id="rId10" Type="http://schemas.openxmlformats.org/officeDocument/2006/relationships/image" Target="../media/image405.png"/><Relationship Id="rId9" Type="http://schemas.openxmlformats.org/officeDocument/2006/relationships/image" Target="../media/image404.png"/><Relationship Id="rId14" Type="http://schemas.openxmlformats.org/officeDocument/2006/relationships/image" Target="../media/image402.png"/></Relationships>
</file>

<file path=ppt/slides/_rels/slide107.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192.png"/><Relationship Id="rId3" Type="http://schemas.openxmlformats.org/officeDocument/2006/relationships/image" Target="../media/image6.jpg"/><Relationship Id="rId7" Type="http://schemas.openxmlformats.org/officeDocument/2006/relationships/image" Target="../media/image413.png"/><Relationship Id="rId12" Type="http://schemas.openxmlformats.org/officeDocument/2006/relationships/image" Target="../media/image418.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412.png"/><Relationship Id="rId11" Type="http://schemas.openxmlformats.org/officeDocument/2006/relationships/image" Target="../media/image417.png"/><Relationship Id="rId10" Type="http://schemas.openxmlformats.org/officeDocument/2006/relationships/image" Target="../media/image416.png"/><Relationship Id="rId4" Type="http://schemas.openxmlformats.org/officeDocument/2006/relationships/image" Target="../media/image7.jpg"/><Relationship Id="rId9" Type="http://schemas.openxmlformats.org/officeDocument/2006/relationships/image" Target="../media/image415.png"/></Relationships>
</file>

<file path=ppt/slides/_rels/slide108.xml.rels><?xml version="1.0" encoding="UTF-8" standalone="yes"?>
<Relationships xmlns="http://schemas.openxmlformats.org/package/2006/relationships"><Relationship Id="rId8" Type="http://schemas.openxmlformats.org/officeDocument/2006/relationships/image" Target="../media/image418.png"/><Relationship Id="rId3" Type="http://schemas.openxmlformats.org/officeDocument/2006/relationships/image" Target="../media/image54.jpg"/><Relationship Id="rId7" Type="http://schemas.openxmlformats.org/officeDocument/2006/relationships/image" Target="../media/image421.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420.png"/><Relationship Id="rId5" Type="http://schemas.openxmlformats.org/officeDocument/2006/relationships/image" Target="../media/image419.png"/><Relationship Id="rId9" Type="http://schemas.openxmlformats.org/officeDocument/2006/relationships/image" Target="../media/image192.png"/></Relationships>
</file>

<file path=ppt/slides/_rels/slide109.xml.rels><?xml version="1.0" encoding="UTF-8" standalone="yes"?>
<Relationships xmlns="http://schemas.openxmlformats.org/package/2006/relationships"><Relationship Id="rId7" Type="http://schemas.openxmlformats.org/officeDocument/2006/relationships/image" Target="../media/image192.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52.jpg"/><Relationship Id="rId5" Type="http://schemas.openxmlformats.org/officeDocument/2006/relationships/image" Target="../media/image422.png"/><Relationship Id="rId4" Type="http://schemas.openxmlformats.org/officeDocument/2006/relationships/image" Target="../media/image418.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9.jpg"/><Relationship Id="rId3" Type="http://schemas.openxmlformats.org/officeDocument/2006/relationships/image" Target="../media/image73.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5.jpg"/><Relationship Id="rId10" Type="http://schemas.openxmlformats.org/officeDocument/2006/relationships/image" Target="../media/image78.png"/><Relationship Id="rId4" Type="http://schemas.openxmlformats.org/officeDocument/2006/relationships/image" Target="../media/image6.jpg"/><Relationship Id="rId9" Type="http://schemas.openxmlformats.org/officeDocument/2006/relationships/image" Target="../media/image18.jpg"/></Relationships>
</file>

<file path=ppt/slides/_rels/slide110.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image" Target="../media/image426.png"/><Relationship Id="rId4" Type="http://schemas.openxmlformats.org/officeDocument/2006/relationships/image" Target="../media/image425.png"/></Relationships>
</file>

<file path=ppt/slides/_rels/slide111.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428.png"/><Relationship Id="rId4" Type="http://schemas.openxmlformats.org/officeDocument/2006/relationships/image" Target="../media/image162.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hyperlink" Target="http://www.nick-connolly.com/tangles/tangles.php"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11.jpg"/></Relationships>
</file>

<file path=ppt/slides/_rels/slide11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2831.png"/><Relationship Id="rId5" Type="http://schemas.openxmlformats.org/officeDocument/2006/relationships/image" Target="../media/image2820.png"/><Relationship Id="rId4" Type="http://schemas.openxmlformats.org/officeDocument/2006/relationships/image" Target="../media/image193.png"/></Relationships>
</file>

<file path=ppt/slides/_rels/slide115.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image" Target="../media/image325.png"/><Relationship Id="rId4" Type="http://schemas.openxmlformats.org/officeDocument/2006/relationships/image" Target="../media/image3240.png"/></Relationships>
</file>

<file path=ppt/slides/_rels/slide116.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3430.png"/></Relationships>
</file>

<file path=ppt/slides/_rels/slide117.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6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87.png"/><Relationship Id="rId2" Type="http://schemas.openxmlformats.org/officeDocument/2006/relationships/image" Target="../media/image19.jpg"/><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91.png"/><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3" Type="http://schemas.openxmlformats.org/officeDocument/2006/relationships/image" Target="../media/image380.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0.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39.png"/><Relationship Id="rId7" Type="http://schemas.openxmlformats.org/officeDocument/2006/relationships/image" Target="../media/image4010.pn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391.png"/><Relationship Id="rId5" Type="http://schemas.openxmlformats.org/officeDocument/2006/relationships/image" Target="../media/image23.jpg"/><Relationship Id="rId4" Type="http://schemas.openxmlformats.org/officeDocument/2006/relationships/image" Target="../media/image3710.png"/><Relationship Id="rId9" Type="http://schemas.openxmlformats.org/officeDocument/2006/relationships/image" Target="../media/image423.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0.jpg"/><Relationship Id="rId7" Type="http://schemas.openxmlformats.org/officeDocument/2006/relationships/image" Target="../media/image38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103.png"/><Relationship Id="rId4" Type="http://schemas.openxmlformats.org/officeDocument/2006/relationships/image" Target="../media/image7.jpg"/><Relationship Id="rId9" Type="http://schemas.openxmlformats.org/officeDocument/2006/relationships/image" Target="../media/image102.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7.jp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0.jpg"/><Relationship Id="rId4" Type="http://schemas.openxmlformats.org/officeDocument/2006/relationships/image" Target="../media/image49.jpg"/></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4.pn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9.png"/><Relationship Id="rId11" Type="http://schemas.openxmlformats.org/officeDocument/2006/relationships/image" Target="../media/image112.png"/><Relationship Id="rId5" Type="http://schemas.openxmlformats.org/officeDocument/2006/relationships/image" Target="../media/image53.jpg"/><Relationship Id="rId10" Type="http://schemas.openxmlformats.org/officeDocument/2006/relationships/image" Target="../media/image111.png"/><Relationship Id="rId4" Type="http://schemas.openxmlformats.org/officeDocument/2006/relationships/image" Target="../media/image52.jpg"/><Relationship Id="rId9"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560.png"/><Relationship Id="rId7" Type="http://schemas.openxmlformats.org/officeDocument/2006/relationships/image" Target="../media/image55.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63.png"/><Relationship Id="rId4" Type="http://schemas.openxmlformats.org/officeDocument/2006/relationships/image" Target="../media/image54.jpg"/></Relationships>
</file>

<file path=ppt/slides/_rels/slide2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7.jpg"/><Relationship Id="rId7" Type="http://schemas.openxmlformats.org/officeDocument/2006/relationships/image" Target="../media/image149.png"/><Relationship Id="rId2" Type="http://schemas.openxmlformats.org/officeDocument/2006/relationships/image" Target="../media/image143.png"/><Relationship Id="rId1" Type="http://schemas.openxmlformats.org/officeDocument/2006/relationships/slideLayout" Target="../slideLayouts/slideLayout6.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1.png"/><Relationship Id="rId4" Type="http://schemas.openxmlformats.org/officeDocument/2006/relationships/image" Target="../media/image4.jpg"/><Relationship Id="rId9" Type="http://schemas.openxmlformats.org/officeDocument/2006/relationships/image" Target="../media/image150.png"/></Relationships>
</file>

<file path=ppt/slides/_rels/slide29.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4.jpg"/><Relationship Id="rId7" Type="http://schemas.openxmlformats.org/officeDocument/2006/relationships/image" Target="../media/image154.png"/><Relationship Id="rId12" Type="http://schemas.openxmlformats.org/officeDocument/2006/relationships/image" Target="../media/image159.png"/><Relationship Id="rId2" Type="http://schemas.openxmlformats.org/officeDocument/2006/relationships/image" Target="../media/image146.png"/><Relationship Id="rId1" Type="http://schemas.openxmlformats.org/officeDocument/2006/relationships/slideLayout" Target="../slideLayouts/slideLayout6.xml"/><Relationship Id="rId6" Type="http://schemas.openxmlformats.org/officeDocument/2006/relationships/image" Target="../media/image153.png"/><Relationship Id="rId11" Type="http://schemas.openxmlformats.org/officeDocument/2006/relationships/image" Target="../media/image58.jpg"/><Relationship Id="rId5" Type="http://schemas.openxmlformats.org/officeDocument/2006/relationships/image" Target="../media/image56.jpg"/><Relationship Id="rId10" Type="http://schemas.openxmlformats.org/officeDocument/2006/relationships/image" Target="../media/image157.png"/><Relationship Id="rId4" Type="http://schemas.openxmlformats.org/officeDocument/2006/relationships/image" Target="../media/image152.png"/><Relationship Id="rId9" Type="http://schemas.openxmlformats.org/officeDocument/2006/relationships/image" Target="../media/image15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8.png"/><Relationship Id="rId4" Type="http://schemas.openxmlformats.org/officeDocument/2006/relationships/image" Target="../media/image5.jp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1400.png"/><Relationship Id="rId7" Type="http://schemas.openxmlformats.org/officeDocument/2006/relationships/image" Target="../media/image7.jpg"/><Relationship Id="rId2" Type="http://schemas.openxmlformats.org/officeDocument/2006/relationships/image" Target="../media/image143.png"/><Relationship Id="rId1" Type="http://schemas.openxmlformats.org/officeDocument/2006/relationships/slideLayout" Target="../slideLayouts/slideLayout6.xml"/><Relationship Id="rId6" Type="http://schemas.openxmlformats.org/officeDocument/2006/relationships/image" Target="../media/image58.jpg"/><Relationship Id="rId5" Type="http://schemas.openxmlformats.org/officeDocument/2006/relationships/image" Target="../media/image155.png"/><Relationship Id="rId4" Type="http://schemas.openxmlformats.org/officeDocument/2006/relationships/image" Target="../media/image1430.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0.png"/></Relationships>
</file>

<file path=ppt/slides/_rels/slide34.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4.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173.png"/><Relationship Id="rId5" Type="http://schemas.openxmlformats.org/officeDocument/2006/relationships/image" Target="../media/image4.jpg"/><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171.png"/><Relationship Id="rId7" Type="http://schemas.openxmlformats.org/officeDocument/2006/relationships/image" Target="../media/image174.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173.png"/><Relationship Id="rId5" Type="http://schemas.openxmlformats.org/officeDocument/2006/relationships/image" Target="../media/image4.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4.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173.png"/><Relationship Id="rId5" Type="http://schemas.openxmlformats.org/officeDocument/2006/relationships/image" Target="../media/image4.jpg"/><Relationship Id="rId4" Type="http://schemas.openxmlformats.org/officeDocument/2006/relationships/image" Target="../media/image7.jpg"/></Relationships>
</file>

<file path=ppt/slides/_rels/slide37.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4.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173.png"/><Relationship Id="rId5" Type="http://schemas.openxmlformats.org/officeDocument/2006/relationships/image" Target="../media/image4.jp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4.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173.png"/><Relationship Id="rId5" Type="http://schemas.openxmlformats.org/officeDocument/2006/relationships/image" Target="../media/image4.jp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4.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173.png"/><Relationship Id="rId5" Type="http://schemas.openxmlformats.org/officeDocument/2006/relationships/image" Target="../media/image4.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4.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173.png"/><Relationship Id="rId5" Type="http://schemas.openxmlformats.org/officeDocument/2006/relationships/image" Target="../media/image4.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4.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173.png"/><Relationship Id="rId5" Type="http://schemas.openxmlformats.org/officeDocument/2006/relationships/image" Target="../media/image4.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62.png"/><Relationship Id="rId7" Type="http://schemas.openxmlformats.org/officeDocument/2006/relationships/image" Target="../media/image17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169.png"/></Relationships>
</file>

<file path=ppt/slides/_rels/slide4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16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98.png"/><Relationship Id="rId3" Type="http://schemas.openxmlformats.org/officeDocument/2006/relationships/image" Target="../media/image77.png"/><Relationship Id="rId7" Type="http://schemas.openxmlformats.org/officeDocument/2006/relationships/image" Target="../media/image179.png"/><Relationship Id="rId12" Type="http://schemas.openxmlformats.org/officeDocument/2006/relationships/image" Target="../media/image9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78.png"/><Relationship Id="rId11" Type="http://schemas.openxmlformats.org/officeDocument/2006/relationships/image" Target="../media/image96.png"/><Relationship Id="rId5" Type="http://schemas.openxmlformats.org/officeDocument/2006/relationships/image" Target="../media/image92.png"/><Relationship Id="rId15" Type="http://schemas.openxmlformats.org/officeDocument/2006/relationships/image" Target="../media/image100.png"/><Relationship Id="rId10" Type="http://schemas.openxmlformats.org/officeDocument/2006/relationships/image" Target="../media/image94.png"/><Relationship Id="rId4" Type="http://schemas.openxmlformats.org/officeDocument/2006/relationships/image" Target="../media/image81.png"/><Relationship Id="rId9" Type="http://schemas.openxmlformats.org/officeDocument/2006/relationships/image" Target="../media/image93.png"/><Relationship Id="rId14" Type="http://schemas.openxmlformats.org/officeDocument/2006/relationships/image" Target="../media/image99.png"/></Relationships>
</file>

<file path=ppt/slides/_rels/slide4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88.png"/><Relationship Id="rId7" Type="http://schemas.openxmlformats.org/officeDocument/2006/relationships/image" Target="../media/image10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04.png"/><Relationship Id="rId5" Type="http://schemas.openxmlformats.org/officeDocument/2006/relationships/image" Target="../media/image101.png"/><Relationship Id="rId4" Type="http://schemas.openxmlformats.org/officeDocument/2006/relationships/image" Target="../media/image189.png"/></Relationships>
</file>

<file path=ppt/slides/_rels/slide46.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900.png"/><Relationship Id="rId7" Type="http://schemas.openxmlformats.org/officeDocument/2006/relationships/image" Target="../media/image1930.png"/><Relationship Id="rId2" Type="http://schemas.openxmlformats.org/officeDocument/2006/relationships/image" Target="../media/image124.png"/><Relationship Id="rId1" Type="http://schemas.openxmlformats.org/officeDocument/2006/relationships/slideLayout" Target="../slideLayouts/slideLayout6.xml"/><Relationship Id="rId6" Type="http://schemas.openxmlformats.org/officeDocument/2006/relationships/image" Target="../media/image1920.png"/><Relationship Id="rId5" Type="http://schemas.openxmlformats.org/officeDocument/2006/relationships/image" Target="../media/image1910.png"/><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png"/><Relationship Id="rId18" Type="http://schemas.openxmlformats.org/officeDocument/2006/relationships/image" Target="../media/image210.png"/><Relationship Id="rId3" Type="http://schemas.openxmlformats.org/officeDocument/2006/relationships/image" Target="../media/image4.jpg"/><Relationship Id="rId7" Type="http://schemas.openxmlformats.org/officeDocument/2006/relationships/image" Target="../media/image199.png"/><Relationship Id="rId12" Type="http://schemas.openxmlformats.org/officeDocument/2006/relationships/image" Target="../media/image204.png"/><Relationship Id="rId17" Type="http://schemas.openxmlformats.org/officeDocument/2006/relationships/image" Target="../media/image209.png"/><Relationship Id="rId2" Type="http://schemas.openxmlformats.org/officeDocument/2006/relationships/image" Target="../media/image195.png"/><Relationship Id="rId16" Type="http://schemas.openxmlformats.org/officeDocument/2006/relationships/image" Target="../media/image208.png"/><Relationship Id="rId1" Type="http://schemas.openxmlformats.org/officeDocument/2006/relationships/slideLayout" Target="../slideLayouts/slideLayout6.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image" Target="../media/image197.png"/><Relationship Id="rId15" Type="http://schemas.openxmlformats.org/officeDocument/2006/relationships/image" Target="../media/image207.png"/><Relationship Id="rId10" Type="http://schemas.openxmlformats.org/officeDocument/2006/relationships/image" Target="../media/image202.png"/><Relationship Id="rId19" Type="http://schemas.openxmlformats.org/officeDocument/2006/relationships/image" Target="../media/image211.png"/><Relationship Id="rId4" Type="http://schemas.openxmlformats.org/officeDocument/2006/relationships/image" Target="../media/image196.png"/><Relationship Id="rId9" Type="http://schemas.openxmlformats.org/officeDocument/2006/relationships/image" Target="../media/image201.png"/><Relationship Id="rId14" Type="http://schemas.openxmlformats.org/officeDocument/2006/relationships/image" Target="../media/image206.png"/></Relationships>
</file>

<file path=ppt/slides/_rels/slide48.xml.rels><?xml version="1.0" encoding="UTF-8" standalone="yes"?>
<Relationships xmlns="http://schemas.openxmlformats.org/package/2006/relationships"><Relationship Id="rId8" Type="http://schemas.openxmlformats.org/officeDocument/2006/relationships/image" Target="../media/image199.png"/><Relationship Id="rId13" Type="http://schemas.openxmlformats.org/officeDocument/2006/relationships/image" Target="../media/image204.png"/><Relationship Id="rId18" Type="http://schemas.openxmlformats.org/officeDocument/2006/relationships/image" Target="../media/image209.png"/><Relationship Id="rId3" Type="http://schemas.openxmlformats.org/officeDocument/2006/relationships/image" Target="../media/image195.png"/><Relationship Id="rId7" Type="http://schemas.openxmlformats.org/officeDocument/2006/relationships/image" Target="../media/image198.png"/><Relationship Id="rId12" Type="http://schemas.openxmlformats.org/officeDocument/2006/relationships/image" Target="../media/image203.png"/><Relationship Id="rId17" Type="http://schemas.openxmlformats.org/officeDocument/2006/relationships/image" Target="../media/image208.png"/><Relationship Id="rId2" Type="http://schemas.openxmlformats.org/officeDocument/2006/relationships/notesSlide" Target="../notesSlides/notesSlide18.xml"/><Relationship Id="rId16" Type="http://schemas.openxmlformats.org/officeDocument/2006/relationships/image" Target="../media/image207.png"/><Relationship Id="rId20" Type="http://schemas.openxmlformats.org/officeDocument/2006/relationships/image" Target="../media/image211.png"/><Relationship Id="rId1" Type="http://schemas.openxmlformats.org/officeDocument/2006/relationships/slideLayout" Target="../slideLayouts/slideLayout6.xml"/><Relationship Id="rId6" Type="http://schemas.openxmlformats.org/officeDocument/2006/relationships/image" Target="../media/image197.png"/><Relationship Id="rId11" Type="http://schemas.openxmlformats.org/officeDocument/2006/relationships/image" Target="../media/image202.png"/><Relationship Id="rId5" Type="http://schemas.openxmlformats.org/officeDocument/2006/relationships/image" Target="../media/image196.png"/><Relationship Id="rId15" Type="http://schemas.openxmlformats.org/officeDocument/2006/relationships/image" Target="../media/image206.png"/><Relationship Id="rId10" Type="http://schemas.openxmlformats.org/officeDocument/2006/relationships/image" Target="../media/image201.png"/><Relationship Id="rId19" Type="http://schemas.openxmlformats.org/officeDocument/2006/relationships/image" Target="../media/image210.png"/><Relationship Id="rId4" Type="http://schemas.openxmlformats.org/officeDocument/2006/relationships/image" Target="../media/image4.jpg"/><Relationship Id="rId9" Type="http://schemas.openxmlformats.org/officeDocument/2006/relationships/image" Target="../media/image200.png"/><Relationship Id="rId14" Type="http://schemas.openxmlformats.org/officeDocument/2006/relationships/image" Target="../media/image205.png"/></Relationships>
</file>

<file path=ppt/slides/_rels/slide49.xml.rels><?xml version="1.0" encoding="UTF-8" standalone="yes"?>
<Relationships xmlns="http://schemas.openxmlformats.org/package/2006/relationships"><Relationship Id="rId8" Type="http://schemas.openxmlformats.org/officeDocument/2006/relationships/image" Target="../media/image199.png"/><Relationship Id="rId13" Type="http://schemas.openxmlformats.org/officeDocument/2006/relationships/image" Target="../media/image204.png"/><Relationship Id="rId18" Type="http://schemas.openxmlformats.org/officeDocument/2006/relationships/image" Target="../media/image120.png"/><Relationship Id="rId3" Type="http://schemas.openxmlformats.org/officeDocument/2006/relationships/image" Target="../media/image195.png"/><Relationship Id="rId7" Type="http://schemas.openxmlformats.org/officeDocument/2006/relationships/image" Target="../media/image198.png"/><Relationship Id="rId12" Type="http://schemas.openxmlformats.org/officeDocument/2006/relationships/image" Target="../media/image118.png"/><Relationship Id="rId17" Type="http://schemas.openxmlformats.org/officeDocument/2006/relationships/image" Target="../media/image119.png"/><Relationship Id="rId2" Type="http://schemas.openxmlformats.org/officeDocument/2006/relationships/notesSlide" Target="../notesSlides/notesSlide19.xml"/><Relationship Id="rId16" Type="http://schemas.openxmlformats.org/officeDocument/2006/relationships/image" Target="../media/image207.png"/><Relationship Id="rId20" Type="http://schemas.openxmlformats.org/officeDocument/2006/relationships/image" Target="../media/image122.png"/><Relationship Id="rId1" Type="http://schemas.openxmlformats.org/officeDocument/2006/relationships/slideLayout" Target="../slideLayouts/slideLayout6.xml"/><Relationship Id="rId6" Type="http://schemas.openxmlformats.org/officeDocument/2006/relationships/image" Target="../media/image197.png"/><Relationship Id="rId11" Type="http://schemas.openxmlformats.org/officeDocument/2006/relationships/image" Target="../media/image117.png"/><Relationship Id="rId5" Type="http://schemas.openxmlformats.org/officeDocument/2006/relationships/image" Target="../media/image196.png"/><Relationship Id="rId15" Type="http://schemas.openxmlformats.org/officeDocument/2006/relationships/image" Target="../media/image206.png"/><Relationship Id="rId10" Type="http://schemas.openxmlformats.org/officeDocument/2006/relationships/image" Target="../media/image116.png"/><Relationship Id="rId19" Type="http://schemas.openxmlformats.org/officeDocument/2006/relationships/image" Target="../media/image121.png"/><Relationship Id="rId4" Type="http://schemas.openxmlformats.org/officeDocument/2006/relationships/image" Target="../media/image4.jpg"/><Relationship Id="rId9" Type="http://schemas.openxmlformats.org/officeDocument/2006/relationships/image" Target="../media/image115.png"/><Relationship Id="rId14" Type="http://schemas.openxmlformats.org/officeDocument/2006/relationships/image" Target="../media/image205.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jp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0.jpg"/><Relationship Id="rId9" Type="http://schemas.openxmlformats.org/officeDocument/2006/relationships/image" Target="../media/image30.png"/></Relationships>
</file>

<file path=ppt/slides/_rels/slide50.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18" Type="http://schemas.openxmlformats.org/officeDocument/2006/relationships/image" Target="../media/image137.png"/><Relationship Id="rId3" Type="http://schemas.openxmlformats.org/officeDocument/2006/relationships/image" Target="../media/image4.jp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 Type="http://schemas.openxmlformats.org/officeDocument/2006/relationships/notesSlide" Target="../notesSlides/notesSlide20.xml"/><Relationship Id="rId16" Type="http://schemas.openxmlformats.org/officeDocument/2006/relationships/image" Target="../media/image135.png"/><Relationship Id="rId20" Type="http://schemas.openxmlformats.org/officeDocument/2006/relationships/image" Target="../media/image139.png"/><Relationship Id="rId1" Type="http://schemas.openxmlformats.org/officeDocument/2006/relationships/slideLayout" Target="../slideLayouts/slideLayout6.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3.png"/><Relationship Id="rId15" Type="http://schemas.openxmlformats.org/officeDocument/2006/relationships/image" Target="../media/image134.png"/><Relationship Id="rId10" Type="http://schemas.openxmlformats.org/officeDocument/2006/relationships/image" Target="../media/image129.png"/><Relationship Id="rId19" Type="http://schemas.openxmlformats.org/officeDocument/2006/relationships/image" Target="../media/image138.png"/><Relationship Id="rId4" Type="http://schemas.openxmlformats.org/officeDocument/2006/relationships/image" Target="../media/image195.png"/><Relationship Id="rId9" Type="http://schemas.openxmlformats.org/officeDocument/2006/relationships/image" Target="../media/image128.png"/><Relationship Id="rId14" Type="http://schemas.openxmlformats.org/officeDocument/2006/relationships/image" Target="../media/image133.png"/></Relationships>
</file>

<file path=ppt/slides/_rels/slide51.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95.png"/><Relationship Id="rId7" Type="http://schemas.openxmlformats.org/officeDocument/2006/relationships/image" Target="../media/image215.png"/><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214.png"/><Relationship Id="rId11" Type="http://schemas.openxmlformats.org/officeDocument/2006/relationships/image" Target="../media/image145.png"/><Relationship Id="rId5" Type="http://schemas.openxmlformats.org/officeDocument/2006/relationships/image" Target="../media/image213.png"/><Relationship Id="rId10" Type="http://schemas.openxmlformats.org/officeDocument/2006/relationships/image" Target="../media/image144.png"/><Relationship Id="rId4" Type="http://schemas.openxmlformats.org/officeDocument/2006/relationships/image" Target="../media/image212.png"/><Relationship Id="rId9" Type="http://schemas.openxmlformats.org/officeDocument/2006/relationships/image" Target="../media/image142.png"/></Relationships>
</file>

<file path=ppt/slides/_rels/slide52.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95.png"/><Relationship Id="rId7" Type="http://schemas.openxmlformats.org/officeDocument/2006/relationships/image" Target="../media/image215.png"/><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214.png"/><Relationship Id="rId11" Type="http://schemas.openxmlformats.org/officeDocument/2006/relationships/image" Target="../media/image145.png"/><Relationship Id="rId5" Type="http://schemas.openxmlformats.org/officeDocument/2006/relationships/image" Target="../media/image213.png"/><Relationship Id="rId10" Type="http://schemas.openxmlformats.org/officeDocument/2006/relationships/image" Target="../media/image144.png"/><Relationship Id="rId4" Type="http://schemas.openxmlformats.org/officeDocument/2006/relationships/image" Target="../media/image212.png"/><Relationship Id="rId9" Type="http://schemas.openxmlformats.org/officeDocument/2006/relationships/image" Target="../media/image142.png"/></Relationships>
</file>

<file path=ppt/slides/_rels/slide53.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195.png"/><Relationship Id="rId7" Type="http://schemas.openxmlformats.org/officeDocument/2006/relationships/image" Target="../media/image215.png"/><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image" Target="../media/image214.png"/><Relationship Id="rId11" Type="http://schemas.openxmlformats.org/officeDocument/2006/relationships/image" Target="../media/image219.png"/><Relationship Id="rId5" Type="http://schemas.openxmlformats.org/officeDocument/2006/relationships/image" Target="../media/image213.png"/><Relationship Id="rId10" Type="http://schemas.openxmlformats.org/officeDocument/2006/relationships/image" Target="../media/image218.png"/><Relationship Id="rId4" Type="http://schemas.openxmlformats.org/officeDocument/2006/relationships/image" Target="../media/image212.png"/><Relationship Id="rId9" Type="http://schemas.openxmlformats.org/officeDocument/2006/relationships/image" Target="../media/image217.png"/></Relationships>
</file>

<file path=ppt/slides/_rels/slide54.xml.rels><?xml version="1.0" encoding="UTF-8" standalone="yes"?>
<Relationships xmlns="http://schemas.openxmlformats.org/package/2006/relationships"><Relationship Id="rId3" Type="http://schemas.openxmlformats.org/officeDocument/2006/relationships/image" Target="../media/image108.jpg"/><Relationship Id="rId7" Type="http://schemas.openxmlformats.org/officeDocument/2006/relationships/image" Target="../media/image223.png"/><Relationship Id="rId2" Type="http://schemas.openxmlformats.org/officeDocument/2006/relationships/image" Target="../media/image195.png"/><Relationship Id="rId1" Type="http://schemas.openxmlformats.org/officeDocument/2006/relationships/slideLayout" Target="../slideLayouts/slideLayout6.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s>
</file>

<file path=ppt/slides/_rels/slide55.xml.rels><?xml version="1.0" encoding="UTF-8" standalone="yes"?>
<Relationships xmlns="http://schemas.openxmlformats.org/package/2006/relationships"><Relationship Id="rId3" Type="http://schemas.openxmlformats.org/officeDocument/2006/relationships/image" Target="../media/image108.jpg"/><Relationship Id="rId7" Type="http://schemas.openxmlformats.org/officeDocument/2006/relationships/image" Target="../media/image223.png"/><Relationship Id="rId2" Type="http://schemas.openxmlformats.org/officeDocument/2006/relationships/image" Target="../media/image195.png"/><Relationship Id="rId1" Type="http://schemas.openxmlformats.org/officeDocument/2006/relationships/slideLayout" Target="../slideLayouts/slideLayout6.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s>
</file>

<file path=ppt/slides/_rels/slide56.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image" Target="../media/image19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jpg"/><Relationship Id="rId7"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0.jp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image" Target="../media/image1271.png"/></Relationships>
</file>

<file path=ppt/slides/_rels/slide61.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1271.png"/><Relationship Id="rId5" Type="http://schemas.openxmlformats.org/officeDocument/2006/relationships/image" Target="../media/image227.png"/></Relationships>
</file>

<file path=ppt/slides/_rels/slide62.xml.rels><?xml version="1.0" encoding="UTF-8" standalone="yes"?>
<Relationships xmlns="http://schemas.openxmlformats.org/package/2006/relationships"><Relationship Id="rId3" Type="http://schemas.openxmlformats.org/officeDocument/2006/relationships/image" Target="../media/image225.png"/><Relationship Id="rId7" Type="http://schemas.openxmlformats.org/officeDocument/2006/relationships/image" Target="../media/image1271.pn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228.png"/><Relationship Id="rId5" Type="http://schemas.openxmlformats.org/officeDocument/2006/relationships/image" Target="../media/image227.png"/></Relationships>
</file>

<file path=ppt/slides/_rels/slide63.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3" Type="http://schemas.openxmlformats.org/officeDocument/2006/relationships/image" Target="../media/image225.png"/><Relationship Id="rId7" Type="http://schemas.openxmlformats.org/officeDocument/2006/relationships/image" Target="../media/image229.png"/><Relationship Id="rId12" Type="http://schemas.openxmlformats.org/officeDocument/2006/relationships/image" Target="../media/image234.pn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1271.png"/><Relationship Id="rId10" Type="http://schemas.openxmlformats.org/officeDocument/2006/relationships/image" Target="../media/image232.png"/><Relationship Id="rId9" Type="http://schemas.openxmlformats.org/officeDocument/2006/relationships/image" Target="../media/image231.png"/><Relationship Id="rId14" Type="http://schemas.openxmlformats.org/officeDocument/2006/relationships/image" Target="../media/image236.png"/></Relationships>
</file>

<file path=ppt/slides/_rels/slide64.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18" Type="http://schemas.openxmlformats.org/officeDocument/2006/relationships/image" Target="../media/image239.png"/><Relationship Id="rId3" Type="http://schemas.openxmlformats.org/officeDocument/2006/relationships/image" Target="../media/image225.png"/><Relationship Id="rId21" Type="http://schemas.openxmlformats.org/officeDocument/2006/relationships/image" Target="../media/image242.png"/><Relationship Id="rId7" Type="http://schemas.openxmlformats.org/officeDocument/2006/relationships/image" Target="../media/image229.png"/><Relationship Id="rId12" Type="http://schemas.openxmlformats.org/officeDocument/2006/relationships/image" Target="../media/image234.png"/><Relationship Id="rId17" Type="http://schemas.openxmlformats.org/officeDocument/2006/relationships/image" Target="../media/image238.png"/><Relationship Id="rId2" Type="http://schemas.openxmlformats.org/officeDocument/2006/relationships/image" Target="../media/image25.jpg"/><Relationship Id="rId16" Type="http://schemas.openxmlformats.org/officeDocument/2006/relationships/image" Target="../media/image237.png"/><Relationship Id="rId20" Type="http://schemas.openxmlformats.org/officeDocument/2006/relationships/image" Target="../media/image241.png"/><Relationship Id="rId1" Type="http://schemas.openxmlformats.org/officeDocument/2006/relationships/slideLayout" Target="../slideLayouts/slideLayout6.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4.jpg"/><Relationship Id="rId10" Type="http://schemas.openxmlformats.org/officeDocument/2006/relationships/image" Target="../media/image232.png"/><Relationship Id="rId19" Type="http://schemas.openxmlformats.org/officeDocument/2006/relationships/image" Target="../media/image240.png"/><Relationship Id="rId4" Type="http://schemas.openxmlformats.org/officeDocument/2006/relationships/image" Target="../media/image226.png"/><Relationship Id="rId9" Type="http://schemas.openxmlformats.org/officeDocument/2006/relationships/image" Target="../media/image231.png"/><Relationship Id="rId14" Type="http://schemas.openxmlformats.org/officeDocument/2006/relationships/image" Target="../media/image236.png"/></Relationships>
</file>

<file path=ppt/slides/_rels/slide65.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18" Type="http://schemas.openxmlformats.org/officeDocument/2006/relationships/image" Target="../media/image245.png"/><Relationship Id="rId3" Type="http://schemas.openxmlformats.org/officeDocument/2006/relationships/image" Target="../media/image225.png"/><Relationship Id="rId21" Type="http://schemas.openxmlformats.org/officeDocument/2006/relationships/image" Target="../media/image248.png"/><Relationship Id="rId7" Type="http://schemas.openxmlformats.org/officeDocument/2006/relationships/image" Target="../media/image229.png"/><Relationship Id="rId12" Type="http://schemas.openxmlformats.org/officeDocument/2006/relationships/image" Target="../media/image234.png"/><Relationship Id="rId17" Type="http://schemas.openxmlformats.org/officeDocument/2006/relationships/image" Target="../media/image244.png"/><Relationship Id="rId2" Type="http://schemas.openxmlformats.org/officeDocument/2006/relationships/image" Target="../media/image25.jpg"/><Relationship Id="rId16" Type="http://schemas.openxmlformats.org/officeDocument/2006/relationships/image" Target="../media/image243.png"/><Relationship Id="rId20" Type="http://schemas.openxmlformats.org/officeDocument/2006/relationships/image" Target="../media/image247.png"/><Relationship Id="rId1" Type="http://schemas.openxmlformats.org/officeDocument/2006/relationships/slideLayout" Target="../slideLayouts/slideLayout6.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4.jpg"/><Relationship Id="rId10" Type="http://schemas.openxmlformats.org/officeDocument/2006/relationships/image" Target="../media/image232.png"/><Relationship Id="rId19" Type="http://schemas.openxmlformats.org/officeDocument/2006/relationships/image" Target="../media/image246.png"/><Relationship Id="rId4" Type="http://schemas.openxmlformats.org/officeDocument/2006/relationships/image" Target="../media/image226.png"/><Relationship Id="rId9" Type="http://schemas.openxmlformats.org/officeDocument/2006/relationships/image" Target="../media/image231.png"/><Relationship Id="rId14" Type="http://schemas.openxmlformats.org/officeDocument/2006/relationships/image" Target="../media/image236.png"/></Relationships>
</file>

<file path=ppt/slides/_rels/slide66.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18" Type="http://schemas.openxmlformats.org/officeDocument/2006/relationships/image" Target="../media/image251.png"/><Relationship Id="rId3" Type="http://schemas.openxmlformats.org/officeDocument/2006/relationships/image" Target="../media/image225.png"/><Relationship Id="rId21" Type="http://schemas.openxmlformats.org/officeDocument/2006/relationships/image" Target="../media/image254.png"/><Relationship Id="rId7" Type="http://schemas.openxmlformats.org/officeDocument/2006/relationships/image" Target="../media/image229.png"/><Relationship Id="rId12" Type="http://schemas.openxmlformats.org/officeDocument/2006/relationships/image" Target="../media/image234.png"/><Relationship Id="rId17" Type="http://schemas.openxmlformats.org/officeDocument/2006/relationships/image" Target="../media/image250.png"/><Relationship Id="rId2" Type="http://schemas.openxmlformats.org/officeDocument/2006/relationships/image" Target="../media/image25.jpg"/><Relationship Id="rId16" Type="http://schemas.openxmlformats.org/officeDocument/2006/relationships/image" Target="../media/image249.png"/><Relationship Id="rId20" Type="http://schemas.openxmlformats.org/officeDocument/2006/relationships/image" Target="../media/image253.png"/><Relationship Id="rId1" Type="http://schemas.openxmlformats.org/officeDocument/2006/relationships/slideLayout" Target="../slideLayouts/slideLayout6.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4.jpg"/><Relationship Id="rId10" Type="http://schemas.openxmlformats.org/officeDocument/2006/relationships/image" Target="../media/image232.png"/><Relationship Id="rId19" Type="http://schemas.openxmlformats.org/officeDocument/2006/relationships/image" Target="../media/image252.png"/><Relationship Id="rId4" Type="http://schemas.openxmlformats.org/officeDocument/2006/relationships/image" Target="../media/image226.png"/><Relationship Id="rId9" Type="http://schemas.openxmlformats.org/officeDocument/2006/relationships/image" Target="../media/image231.png"/><Relationship Id="rId14" Type="http://schemas.openxmlformats.org/officeDocument/2006/relationships/image" Target="../media/image236.png"/></Relationships>
</file>

<file path=ppt/slides/_rels/slide67.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18" Type="http://schemas.openxmlformats.org/officeDocument/2006/relationships/image" Target="../media/image257.png"/><Relationship Id="rId3" Type="http://schemas.openxmlformats.org/officeDocument/2006/relationships/image" Target="../media/image225.png"/><Relationship Id="rId21" Type="http://schemas.openxmlformats.org/officeDocument/2006/relationships/image" Target="../media/image260.png"/><Relationship Id="rId7" Type="http://schemas.openxmlformats.org/officeDocument/2006/relationships/image" Target="../media/image229.png"/><Relationship Id="rId12" Type="http://schemas.openxmlformats.org/officeDocument/2006/relationships/image" Target="../media/image234.png"/><Relationship Id="rId17" Type="http://schemas.openxmlformats.org/officeDocument/2006/relationships/image" Target="../media/image256.png"/><Relationship Id="rId2" Type="http://schemas.openxmlformats.org/officeDocument/2006/relationships/image" Target="../media/image25.jpg"/><Relationship Id="rId16" Type="http://schemas.openxmlformats.org/officeDocument/2006/relationships/image" Target="../media/image255.png"/><Relationship Id="rId20" Type="http://schemas.openxmlformats.org/officeDocument/2006/relationships/image" Target="../media/image259.png"/><Relationship Id="rId1" Type="http://schemas.openxmlformats.org/officeDocument/2006/relationships/slideLayout" Target="../slideLayouts/slideLayout6.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4.jpg"/><Relationship Id="rId10" Type="http://schemas.openxmlformats.org/officeDocument/2006/relationships/image" Target="../media/image232.png"/><Relationship Id="rId19" Type="http://schemas.openxmlformats.org/officeDocument/2006/relationships/image" Target="../media/image258.png"/><Relationship Id="rId4" Type="http://schemas.openxmlformats.org/officeDocument/2006/relationships/image" Target="../media/image226.png"/><Relationship Id="rId9" Type="http://schemas.openxmlformats.org/officeDocument/2006/relationships/image" Target="../media/image231.png"/><Relationship Id="rId14" Type="http://schemas.openxmlformats.org/officeDocument/2006/relationships/image" Target="../media/image236.png"/></Relationships>
</file>

<file path=ppt/slides/_rels/slide68.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18" Type="http://schemas.openxmlformats.org/officeDocument/2006/relationships/image" Target="../media/image263.png"/><Relationship Id="rId3" Type="http://schemas.openxmlformats.org/officeDocument/2006/relationships/image" Target="../media/image225.png"/><Relationship Id="rId21" Type="http://schemas.openxmlformats.org/officeDocument/2006/relationships/image" Target="../media/image266.png"/><Relationship Id="rId7" Type="http://schemas.openxmlformats.org/officeDocument/2006/relationships/image" Target="../media/image229.png"/><Relationship Id="rId12" Type="http://schemas.openxmlformats.org/officeDocument/2006/relationships/image" Target="../media/image234.png"/><Relationship Id="rId17" Type="http://schemas.openxmlformats.org/officeDocument/2006/relationships/image" Target="../media/image262.png"/><Relationship Id="rId2" Type="http://schemas.openxmlformats.org/officeDocument/2006/relationships/image" Target="../media/image25.jpg"/><Relationship Id="rId16" Type="http://schemas.openxmlformats.org/officeDocument/2006/relationships/image" Target="../media/image261.png"/><Relationship Id="rId20" Type="http://schemas.openxmlformats.org/officeDocument/2006/relationships/image" Target="../media/image265.png"/><Relationship Id="rId1" Type="http://schemas.openxmlformats.org/officeDocument/2006/relationships/slideLayout" Target="../slideLayouts/slideLayout6.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4.jpg"/><Relationship Id="rId10" Type="http://schemas.openxmlformats.org/officeDocument/2006/relationships/image" Target="../media/image232.png"/><Relationship Id="rId19" Type="http://schemas.openxmlformats.org/officeDocument/2006/relationships/image" Target="../media/image264.png"/><Relationship Id="rId4" Type="http://schemas.openxmlformats.org/officeDocument/2006/relationships/image" Target="../media/image226.png"/><Relationship Id="rId9" Type="http://schemas.openxmlformats.org/officeDocument/2006/relationships/image" Target="../media/image231.png"/><Relationship Id="rId14" Type="http://schemas.openxmlformats.org/officeDocument/2006/relationships/image" Target="../media/image236.png"/></Relationships>
</file>

<file path=ppt/slides/_rels/slide69.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18" Type="http://schemas.openxmlformats.org/officeDocument/2006/relationships/image" Target="../media/image269.png"/><Relationship Id="rId3" Type="http://schemas.openxmlformats.org/officeDocument/2006/relationships/image" Target="../media/image225.png"/><Relationship Id="rId21" Type="http://schemas.openxmlformats.org/officeDocument/2006/relationships/image" Target="../media/image272.png"/><Relationship Id="rId7" Type="http://schemas.openxmlformats.org/officeDocument/2006/relationships/image" Target="../media/image229.png"/><Relationship Id="rId12" Type="http://schemas.openxmlformats.org/officeDocument/2006/relationships/image" Target="../media/image234.png"/><Relationship Id="rId17" Type="http://schemas.openxmlformats.org/officeDocument/2006/relationships/image" Target="../media/image268.png"/><Relationship Id="rId2" Type="http://schemas.openxmlformats.org/officeDocument/2006/relationships/image" Target="../media/image25.jpg"/><Relationship Id="rId16" Type="http://schemas.openxmlformats.org/officeDocument/2006/relationships/image" Target="../media/image267.png"/><Relationship Id="rId20" Type="http://schemas.openxmlformats.org/officeDocument/2006/relationships/image" Target="../media/image271.png"/><Relationship Id="rId1" Type="http://schemas.openxmlformats.org/officeDocument/2006/relationships/slideLayout" Target="../slideLayouts/slideLayout6.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4.jpg"/><Relationship Id="rId10" Type="http://schemas.openxmlformats.org/officeDocument/2006/relationships/image" Target="../media/image232.png"/><Relationship Id="rId19" Type="http://schemas.openxmlformats.org/officeDocument/2006/relationships/image" Target="../media/image270.png"/><Relationship Id="rId4" Type="http://schemas.openxmlformats.org/officeDocument/2006/relationships/image" Target="../media/image226.png"/><Relationship Id="rId9" Type="http://schemas.openxmlformats.org/officeDocument/2006/relationships/image" Target="../media/image231.png"/><Relationship Id="rId14" Type="http://schemas.openxmlformats.org/officeDocument/2006/relationships/image" Target="../media/image236.pn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37.pn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jpg"/><Relationship Id="rId11" Type="http://schemas.openxmlformats.org/officeDocument/2006/relationships/image" Target="../media/image25.png"/><Relationship Id="rId5" Type="http://schemas.openxmlformats.org/officeDocument/2006/relationships/image" Target="../media/image13.jpg"/><Relationship Id="rId10" Type="http://schemas.openxmlformats.org/officeDocument/2006/relationships/image" Target="../media/image24.png"/><Relationship Id="rId4" Type="http://schemas.openxmlformats.org/officeDocument/2006/relationships/image" Target="../media/image12.jpg"/><Relationship Id="rId9" Type="http://schemas.openxmlformats.org/officeDocument/2006/relationships/image" Target="../media/image20.png"/><Relationship Id="rId14" Type="http://schemas.openxmlformats.org/officeDocument/2006/relationships/image" Target="../media/image38.png"/></Relationships>
</file>

<file path=ppt/slides/_rels/slide70.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3" Type="http://schemas.openxmlformats.org/officeDocument/2006/relationships/image" Target="../media/image225.png"/><Relationship Id="rId7" Type="http://schemas.openxmlformats.org/officeDocument/2006/relationships/image" Target="../media/image229.png"/><Relationship Id="rId12" Type="http://schemas.openxmlformats.org/officeDocument/2006/relationships/image" Target="../media/image234.pn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5" Type="http://schemas.openxmlformats.org/officeDocument/2006/relationships/image" Target="../media/image273.png"/><Relationship Id="rId10" Type="http://schemas.openxmlformats.org/officeDocument/2006/relationships/image" Target="../media/image232.png"/><Relationship Id="rId4" Type="http://schemas.openxmlformats.org/officeDocument/2006/relationships/image" Target="../media/image226.png"/><Relationship Id="rId9" Type="http://schemas.openxmlformats.org/officeDocument/2006/relationships/image" Target="../media/image231.png"/><Relationship Id="rId14" Type="http://schemas.openxmlformats.org/officeDocument/2006/relationships/image" Target="../media/image236.png"/></Relationships>
</file>

<file path=ppt/slides/_rels/slide71.xml.rels><?xml version="1.0" encoding="UTF-8" standalone="yes"?>
<Relationships xmlns="http://schemas.openxmlformats.org/package/2006/relationships"><Relationship Id="rId8" Type="http://schemas.openxmlformats.org/officeDocument/2006/relationships/image" Target="../media/image277.png"/><Relationship Id="rId3" Type="http://schemas.openxmlformats.org/officeDocument/2006/relationships/image" Target="../media/image4.jpg"/><Relationship Id="rId7" Type="http://schemas.openxmlformats.org/officeDocument/2006/relationships/image" Target="../media/image276.pn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24.png"/></Relationships>
</file>

<file path=ppt/slides/_rels/slide72.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3" Type="http://schemas.openxmlformats.org/officeDocument/2006/relationships/image" Target="../media/image25.jpg"/><Relationship Id="rId7" Type="http://schemas.openxmlformats.org/officeDocument/2006/relationships/image" Target="../media/image228.png"/><Relationship Id="rId12" Type="http://schemas.openxmlformats.org/officeDocument/2006/relationships/image" Target="../media/image233.png"/><Relationship Id="rId2" Type="http://schemas.openxmlformats.org/officeDocument/2006/relationships/notesSlide" Target="../notesSlides/notesSlide22.xml"/><Relationship Id="rId16" Type="http://schemas.openxmlformats.org/officeDocument/2006/relationships/image" Target="../media/image279.png"/><Relationship Id="rId1" Type="http://schemas.openxmlformats.org/officeDocument/2006/relationships/slideLayout" Target="../slideLayouts/slideLayout6.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5" Type="http://schemas.openxmlformats.org/officeDocument/2006/relationships/image" Target="../media/image236.pn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s>
</file>

<file path=ppt/slides/_rels/slide73.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3" Type="http://schemas.openxmlformats.org/officeDocument/2006/relationships/image" Target="../media/image25.jpg"/><Relationship Id="rId7" Type="http://schemas.openxmlformats.org/officeDocument/2006/relationships/image" Target="../media/image228.png"/><Relationship Id="rId12" Type="http://schemas.openxmlformats.org/officeDocument/2006/relationships/image" Target="../media/image233.png"/><Relationship Id="rId2" Type="http://schemas.openxmlformats.org/officeDocument/2006/relationships/notesSlide" Target="../notesSlides/notesSlide23.xml"/><Relationship Id="rId16" Type="http://schemas.openxmlformats.org/officeDocument/2006/relationships/image" Target="../media/image2830.png"/><Relationship Id="rId1" Type="http://schemas.openxmlformats.org/officeDocument/2006/relationships/slideLayout" Target="../slideLayouts/slideLayout6.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5" Type="http://schemas.openxmlformats.org/officeDocument/2006/relationships/image" Target="../media/image236.pn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s>
</file>

<file path=ppt/slides/_rels/slide74.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3" Type="http://schemas.openxmlformats.org/officeDocument/2006/relationships/image" Target="../media/image25.jpg"/><Relationship Id="rId7" Type="http://schemas.openxmlformats.org/officeDocument/2006/relationships/image" Target="../media/image228.png"/><Relationship Id="rId12" Type="http://schemas.openxmlformats.org/officeDocument/2006/relationships/image" Target="../media/image233.png"/><Relationship Id="rId17" Type="http://schemas.openxmlformats.org/officeDocument/2006/relationships/image" Target="../media/image285.png"/><Relationship Id="rId2" Type="http://schemas.openxmlformats.org/officeDocument/2006/relationships/notesSlide" Target="../notesSlides/notesSlide24.xml"/><Relationship Id="rId16" Type="http://schemas.openxmlformats.org/officeDocument/2006/relationships/image" Target="../media/image2830.png"/><Relationship Id="rId1" Type="http://schemas.openxmlformats.org/officeDocument/2006/relationships/slideLayout" Target="../slideLayouts/slideLayout6.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5" Type="http://schemas.openxmlformats.org/officeDocument/2006/relationships/image" Target="../media/image236.pn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s>
</file>

<file path=ppt/slides/_rels/slide75.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18" Type="http://schemas.openxmlformats.org/officeDocument/2006/relationships/image" Target="../media/image286.png"/><Relationship Id="rId3" Type="http://schemas.openxmlformats.org/officeDocument/2006/relationships/image" Target="../media/image25.jpg"/><Relationship Id="rId7" Type="http://schemas.openxmlformats.org/officeDocument/2006/relationships/image" Target="../media/image228.png"/><Relationship Id="rId12" Type="http://schemas.openxmlformats.org/officeDocument/2006/relationships/image" Target="../media/image233.png"/><Relationship Id="rId17" Type="http://schemas.openxmlformats.org/officeDocument/2006/relationships/image" Target="../media/image285.png"/><Relationship Id="rId2" Type="http://schemas.openxmlformats.org/officeDocument/2006/relationships/notesSlide" Target="../notesSlides/notesSlide25.xml"/><Relationship Id="rId16" Type="http://schemas.openxmlformats.org/officeDocument/2006/relationships/image" Target="../media/image2830.png"/><Relationship Id="rId1" Type="http://schemas.openxmlformats.org/officeDocument/2006/relationships/slideLayout" Target="../slideLayouts/slideLayout6.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5" Type="http://schemas.openxmlformats.org/officeDocument/2006/relationships/image" Target="../media/image236.pn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s>
</file>

<file path=ppt/slides/_rels/slide76.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18" Type="http://schemas.openxmlformats.org/officeDocument/2006/relationships/image" Target="../media/image286.png"/><Relationship Id="rId3" Type="http://schemas.openxmlformats.org/officeDocument/2006/relationships/image" Target="../media/image25.jpg"/><Relationship Id="rId7" Type="http://schemas.openxmlformats.org/officeDocument/2006/relationships/image" Target="../media/image228.png"/><Relationship Id="rId12" Type="http://schemas.openxmlformats.org/officeDocument/2006/relationships/image" Target="../media/image233.png"/><Relationship Id="rId17" Type="http://schemas.openxmlformats.org/officeDocument/2006/relationships/image" Target="../media/image285.png"/><Relationship Id="rId2" Type="http://schemas.openxmlformats.org/officeDocument/2006/relationships/notesSlide" Target="../notesSlides/notesSlide26.xml"/><Relationship Id="rId16" Type="http://schemas.openxmlformats.org/officeDocument/2006/relationships/image" Target="../media/image2830.png"/><Relationship Id="rId1" Type="http://schemas.openxmlformats.org/officeDocument/2006/relationships/slideLayout" Target="../slideLayouts/slideLayout6.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5" Type="http://schemas.openxmlformats.org/officeDocument/2006/relationships/image" Target="../media/image236.png"/><Relationship Id="rId10" Type="http://schemas.openxmlformats.org/officeDocument/2006/relationships/image" Target="../media/image231.png"/><Relationship Id="rId19" Type="http://schemas.openxmlformats.org/officeDocument/2006/relationships/image" Target="../media/image287.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s>
</file>

<file path=ppt/slides/_rels/slide77.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18" Type="http://schemas.openxmlformats.org/officeDocument/2006/relationships/image" Target="../media/image286.png"/><Relationship Id="rId3" Type="http://schemas.openxmlformats.org/officeDocument/2006/relationships/image" Target="../media/image25.jpg"/><Relationship Id="rId7" Type="http://schemas.openxmlformats.org/officeDocument/2006/relationships/image" Target="../media/image228.png"/><Relationship Id="rId12" Type="http://schemas.openxmlformats.org/officeDocument/2006/relationships/image" Target="../media/image233.png"/><Relationship Id="rId17" Type="http://schemas.openxmlformats.org/officeDocument/2006/relationships/image" Target="../media/image285.png"/><Relationship Id="rId2" Type="http://schemas.openxmlformats.org/officeDocument/2006/relationships/notesSlide" Target="../notesSlides/notesSlide27.xml"/><Relationship Id="rId16" Type="http://schemas.openxmlformats.org/officeDocument/2006/relationships/image" Target="../media/image2830.png"/><Relationship Id="rId20" Type="http://schemas.openxmlformats.org/officeDocument/2006/relationships/image" Target="../media/image288.png"/><Relationship Id="rId1" Type="http://schemas.openxmlformats.org/officeDocument/2006/relationships/slideLayout" Target="../slideLayouts/slideLayout6.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5" Type="http://schemas.openxmlformats.org/officeDocument/2006/relationships/image" Target="../media/image236.png"/><Relationship Id="rId10" Type="http://schemas.openxmlformats.org/officeDocument/2006/relationships/image" Target="../media/image231.png"/><Relationship Id="rId19" Type="http://schemas.openxmlformats.org/officeDocument/2006/relationships/image" Target="../media/image287.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s>
</file>

<file path=ppt/slides/_rels/slide78.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18" Type="http://schemas.openxmlformats.org/officeDocument/2006/relationships/image" Target="../media/image286.png"/><Relationship Id="rId3" Type="http://schemas.openxmlformats.org/officeDocument/2006/relationships/image" Target="../media/image25.jpg"/><Relationship Id="rId21" Type="http://schemas.openxmlformats.org/officeDocument/2006/relationships/image" Target="../media/image289.png"/><Relationship Id="rId7" Type="http://schemas.openxmlformats.org/officeDocument/2006/relationships/image" Target="../media/image228.png"/><Relationship Id="rId12" Type="http://schemas.openxmlformats.org/officeDocument/2006/relationships/image" Target="../media/image233.png"/><Relationship Id="rId17" Type="http://schemas.openxmlformats.org/officeDocument/2006/relationships/image" Target="../media/image285.png"/><Relationship Id="rId2" Type="http://schemas.openxmlformats.org/officeDocument/2006/relationships/notesSlide" Target="../notesSlides/notesSlide28.xml"/><Relationship Id="rId16" Type="http://schemas.openxmlformats.org/officeDocument/2006/relationships/image" Target="../media/image2830.png"/><Relationship Id="rId20" Type="http://schemas.openxmlformats.org/officeDocument/2006/relationships/image" Target="../media/image288.png"/><Relationship Id="rId1" Type="http://schemas.openxmlformats.org/officeDocument/2006/relationships/slideLayout" Target="../slideLayouts/slideLayout6.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5" Type="http://schemas.openxmlformats.org/officeDocument/2006/relationships/image" Target="../media/image236.png"/><Relationship Id="rId10" Type="http://schemas.openxmlformats.org/officeDocument/2006/relationships/image" Target="../media/image231.png"/><Relationship Id="rId19" Type="http://schemas.openxmlformats.org/officeDocument/2006/relationships/image" Target="../media/image287.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s>
</file>

<file path=ppt/slides/_rels/slide79.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18" Type="http://schemas.openxmlformats.org/officeDocument/2006/relationships/image" Target="../media/image286.png"/><Relationship Id="rId3" Type="http://schemas.openxmlformats.org/officeDocument/2006/relationships/image" Target="../media/image25.jpg"/><Relationship Id="rId21" Type="http://schemas.openxmlformats.org/officeDocument/2006/relationships/image" Target="../media/image289.png"/><Relationship Id="rId7" Type="http://schemas.openxmlformats.org/officeDocument/2006/relationships/image" Target="../media/image228.png"/><Relationship Id="rId12" Type="http://schemas.openxmlformats.org/officeDocument/2006/relationships/image" Target="../media/image233.png"/><Relationship Id="rId17" Type="http://schemas.openxmlformats.org/officeDocument/2006/relationships/image" Target="../media/image285.png"/><Relationship Id="rId2" Type="http://schemas.openxmlformats.org/officeDocument/2006/relationships/notesSlide" Target="../notesSlides/notesSlide29.xml"/><Relationship Id="rId16" Type="http://schemas.openxmlformats.org/officeDocument/2006/relationships/image" Target="../media/image2830.png"/><Relationship Id="rId20" Type="http://schemas.openxmlformats.org/officeDocument/2006/relationships/image" Target="../media/image288.png"/><Relationship Id="rId1" Type="http://schemas.openxmlformats.org/officeDocument/2006/relationships/slideLayout" Target="../slideLayouts/slideLayout6.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5" Type="http://schemas.openxmlformats.org/officeDocument/2006/relationships/image" Target="../media/image236.png"/><Relationship Id="rId10" Type="http://schemas.openxmlformats.org/officeDocument/2006/relationships/image" Target="../media/image231.png"/><Relationship Id="rId19" Type="http://schemas.openxmlformats.org/officeDocument/2006/relationships/image" Target="../media/image287.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 Id="rId22" Type="http://schemas.openxmlformats.org/officeDocument/2006/relationships/image" Target="../media/image290.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2.jpg"/><Relationship Id="rId4" Type="http://schemas.openxmlformats.org/officeDocument/2006/relationships/image" Target="../media/image280.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18" Type="http://schemas.openxmlformats.org/officeDocument/2006/relationships/image" Target="../media/image1450.png"/><Relationship Id="rId3" Type="http://schemas.openxmlformats.org/officeDocument/2006/relationships/image" Target="../media/image25.jpg"/><Relationship Id="rId21" Type="http://schemas.openxmlformats.org/officeDocument/2006/relationships/image" Target="../media/image161.png"/><Relationship Id="rId7" Type="http://schemas.openxmlformats.org/officeDocument/2006/relationships/image" Target="../media/image228.png"/><Relationship Id="rId12" Type="http://schemas.openxmlformats.org/officeDocument/2006/relationships/image" Target="../media/image233.png"/><Relationship Id="rId17" Type="http://schemas.openxmlformats.org/officeDocument/2006/relationships/image" Target="../media/image1281.png"/><Relationship Id="rId2" Type="http://schemas.openxmlformats.org/officeDocument/2006/relationships/notesSlide" Target="../notesSlides/notesSlide33.xml"/><Relationship Id="rId16" Type="http://schemas.openxmlformats.org/officeDocument/2006/relationships/image" Target="../media/image1261.png"/><Relationship Id="rId20" Type="http://schemas.openxmlformats.org/officeDocument/2006/relationships/image" Target="../media/image160.png"/><Relationship Id="rId1" Type="http://schemas.openxmlformats.org/officeDocument/2006/relationships/slideLayout" Target="../slideLayouts/slideLayout6.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5" Type="http://schemas.openxmlformats.org/officeDocument/2006/relationships/image" Target="../media/image236.png"/><Relationship Id="rId10" Type="http://schemas.openxmlformats.org/officeDocument/2006/relationships/image" Target="../media/image231.png"/><Relationship Id="rId19" Type="http://schemas.openxmlformats.org/officeDocument/2006/relationships/image" Target="../media/image158.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 Id="rId22" Type="http://schemas.openxmlformats.org/officeDocument/2006/relationships/image" Target="../media/image164.png"/></Relationships>
</file>

<file path=ppt/slides/_rels/slide84.xml.rels><?xml version="1.0" encoding="UTF-8" standalone="yes"?>
<Relationships xmlns="http://schemas.openxmlformats.org/package/2006/relationships"><Relationship Id="rId8" Type="http://schemas.openxmlformats.org/officeDocument/2006/relationships/image" Target="../media/image295.png"/><Relationship Id="rId13" Type="http://schemas.openxmlformats.org/officeDocument/2006/relationships/image" Target="../media/image300.png"/><Relationship Id="rId18" Type="http://schemas.openxmlformats.org/officeDocument/2006/relationships/image" Target="../media/image305.png"/><Relationship Id="rId3" Type="http://schemas.openxmlformats.org/officeDocument/2006/relationships/image" Target="../media/image25.jpg"/><Relationship Id="rId21" Type="http://schemas.openxmlformats.org/officeDocument/2006/relationships/image" Target="../media/image308.png"/><Relationship Id="rId7" Type="http://schemas.openxmlformats.org/officeDocument/2006/relationships/image" Target="../media/image294.png"/><Relationship Id="rId12" Type="http://schemas.openxmlformats.org/officeDocument/2006/relationships/image" Target="../media/image299.png"/><Relationship Id="rId17" Type="http://schemas.openxmlformats.org/officeDocument/2006/relationships/image" Target="../media/image304.png"/><Relationship Id="rId2" Type="http://schemas.openxmlformats.org/officeDocument/2006/relationships/notesSlide" Target="../notesSlides/notesSlide34.xml"/><Relationship Id="rId16" Type="http://schemas.openxmlformats.org/officeDocument/2006/relationships/image" Target="../media/image303.png"/><Relationship Id="rId20" Type="http://schemas.openxmlformats.org/officeDocument/2006/relationships/image" Target="../media/image307.png"/><Relationship Id="rId1" Type="http://schemas.openxmlformats.org/officeDocument/2006/relationships/slideLayout" Target="../slideLayouts/slideLayout6.xml"/><Relationship Id="rId6" Type="http://schemas.openxmlformats.org/officeDocument/2006/relationships/image" Target="../media/image293.png"/><Relationship Id="rId11" Type="http://schemas.openxmlformats.org/officeDocument/2006/relationships/image" Target="../media/image298.png"/><Relationship Id="rId5" Type="http://schemas.openxmlformats.org/officeDocument/2006/relationships/image" Target="../media/image292.png"/><Relationship Id="rId15" Type="http://schemas.openxmlformats.org/officeDocument/2006/relationships/image" Target="../media/image302.png"/><Relationship Id="rId10" Type="http://schemas.openxmlformats.org/officeDocument/2006/relationships/image" Target="../media/image297.png"/><Relationship Id="rId19" Type="http://schemas.openxmlformats.org/officeDocument/2006/relationships/image" Target="../media/image306.png"/><Relationship Id="rId4" Type="http://schemas.openxmlformats.org/officeDocument/2006/relationships/image" Target="../media/image291.png"/><Relationship Id="rId9" Type="http://schemas.openxmlformats.org/officeDocument/2006/relationships/image" Target="../media/image296.png"/><Relationship Id="rId14" Type="http://schemas.openxmlformats.org/officeDocument/2006/relationships/image" Target="../media/image301.png"/><Relationship Id="rId22" Type="http://schemas.openxmlformats.org/officeDocument/2006/relationships/image" Target="../media/image309.png"/></Relationships>
</file>

<file path=ppt/slides/_rels/slide85.xml.rels><?xml version="1.0" encoding="UTF-8" standalone="yes"?>
<Relationships xmlns="http://schemas.openxmlformats.org/package/2006/relationships"><Relationship Id="rId3" Type="http://schemas.openxmlformats.org/officeDocument/2006/relationships/image" Target="../media/image28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10.png"/></Relationships>
</file>

<file path=ppt/slides/_rels/slide86.xml.rels><?xml version="1.0" encoding="UTF-8" standalone="yes"?>
<Relationships xmlns="http://schemas.openxmlformats.org/package/2006/relationships"><Relationship Id="rId8" Type="http://schemas.openxmlformats.org/officeDocument/2006/relationships/image" Target="../media/image314.png"/><Relationship Id="rId13" Type="http://schemas.openxmlformats.org/officeDocument/2006/relationships/image" Target="../media/image319.png"/><Relationship Id="rId7" Type="http://schemas.openxmlformats.org/officeDocument/2006/relationships/image" Target="../media/image313.png"/><Relationship Id="rId12" Type="http://schemas.openxmlformats.org/officeDocument/2006/relationships/image" Target="../media/image318.png"/><Relationship Id="rId17" Type="http://schemas.openxmlformats.org/officeDocument/2006/relationships/image" Target="../media/image323.png"/><Relationship Id="rId2" Type="http://schemas.openxmlformats.org/officeDocument/2006/relationships/notesSlide" Target="../notesSlides/notesSlide36.xml"/><Relationship Id="rId16" Type="http://schemas.openxmlformats.org/officeDocument/2006/relationships/image" Target="../media/image322.png"/><Relationship Id="rId1" Type="http://schemas.openxmlformats.org/officeDocument/2006/relationships/slideLayout" Target="../slideLayouts/slideLayout6.xml"/><Relationship Id="rId6" Type="http://schemas.openxmlformats.org/officeDocument/2006/relationships/image" Target="../media/image312.png"/><Relationship Id="rId11" Type="http://schemas.openxmlformats.org/officeDocument/2006/relationships/image" Target="../media/image317.png"/><Relationship Id="rId5" Type="http://schemas.openxmlformats.org/officeDocument/2006/relationships/image" Target="../media/image4.jpg"/><Relationship Id="rId15" Type="http://schemas.openxmlformats.org/officeDocument/2006/relationships/image" Target="../media/image321.png"/><Relationship Id="rId10" Type="http://schemas.openxmlformats.org/officeDocument/2006/relationships/image" Target="../media/image316.png"/><Relationship Id="rId4" Type="http://schemas.openxmlformats.org/officeDocument/2006/relationships/image" Target="../media/image311.png"/><Relationship Id="rId9" Type="http://schemas.openxmlformats.org/officeDocument/2006/relationships/image" Target="../media/image315.png"/><Relationship Id="rId14" Type="http://schemas.openxmlformats.org/officeDocument/2006/relationships/image" Target="../media/image320.png"/></Relationships>
</file>

<file path=ppt/slides/_rels/slide87.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66.png"/><Relationship Id="rId5" Type="http://schemas.openxmlformats.org/officeDocument/2006/relationships/image" Target="../media/image165.png"/><Relationship Id="rId10" Type="http://schemas.openxmlformats.org/officeDocument/2006/relationships/image" Target="../media/image175.png"/><Relationship Id="rId4" Type="http://schemas.openxmlformats.org/officeDocument/2006/relationships/image" Target="../media/image4.jpg"/><Relationship Id="rId9" Type="http://schemas.openxmlformats.org/officeDocument/2006/relationships/image" Target="../media/image172.png"/></Relationships>
</file>

<file path=ppt/slides/_rels/slide88.xml.rels><?xml version="1.0" encoding="UTF-8" standalone="yes"?>
<Relationships xmlns="http://schemas.openxmlformats.org/package/2006/relationships"><Relationship Id="rId8" Type="http://schemas.openxmlformats.org/officeDocument/2006/relationships/image" Target="../media/image333.png"/><Relationship Id="rId13" Type="http://schemas.openxmlformats.org/officeDocument/2006/relationships/image" Target="../media/image341.png"/><Relationship Id="rId18" Type="http://schemas.openxmlformats.org/officeDocument/2006/relationships/image" Target="../media/image346.png"/><Relationship Id="rId3" Type="http://schemas.openxmlformats.org/officeDocument/2006/relationships/image" Target="../media/image176.png"/><Relationship Id="rId7" Type="http://schemas.openxmlformats.org/officeDocument/2006/relationships/image" Target="../media/image332.png"/><Relationship Id="rId12" Type="http://schemas.openxmlformats.org/officeDocument/2006/relationships/image" Target="../media/image340.png"/><Relationship Id="rId17" Type="http://schemas.openxmlformats.org/officeDocument/2006/relationships/image" Target="../media/image182.png"/><Relationship Id="rId2" Type="http://schemas.openxmlformats.org/officeDocument/2006/relationships/notesSlide" Target="../notesSlides/notesSlide38.xml"/><Relationship Id="rId16" Type="http://schemas.openxmlformats.org/officeDocument/2006/relationships/image" Target="../media/image344.png"/><Relationship Id="rId1" Type="http://schemas.openxmlformats.org/officeDocument/2006/relationships/slideLayout" Target="../slideLayouts/slideLayout6.xml"/><Relationship Id="rId6" Type="http://schemas.openxmlformats.org/officeDocument/2006/relationships/image" Target="../media/image331.png"/><Relationship Id="rId11" Type="http://schemas.openxmlformats.org/officeDocument/2006/relationships/image" Target="../media/image339.png"/><Relationship Id="rId5" Type="http://schemas.openxmlformats.org/officeDocument/2006/relationships/image" Target="../media/image4.jpg"/><Relationship Id="rId15" Type="http://schemas.openxmlformats.org/officeDocument/2006/relationships/image" Target="../media/image181.png"/><Relationship Id="rId10" Type="http://schemas.openxmlformats.org/officeDocument/2006/relationships/image" Target="../media/image338.png"/><Relationship Id="rId4" Type="http://schemas.openxmlformats.org/officeDocument/2006/relationships/image" Target="../media/image330.png"/><Relationship Id="rId9" Type="http://schemas.openxmlformats.org/officeDocument/2006/relationships/image" Target="../media/image337.png"/><Relationship Id="rId14" Type="http://schemas.openxmlformats.org/officeDocument/2006/relationships/image" Target="../media/image177.png"/></Relationships>
</file>

<file path=ppt/slides/_rels/slide89.xml.rels><?xml version="1.0" encoding="UTF-8" standalone="yes"?>
<Relationships xmlns="http://schemas.openxmlformats.org/package/2006/relationships"><Relationship Id="rId3" Type="http://schemas.openxmlformats.org/officeDocument/2006/relationships/image" Target="../media/image3401.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420.png"/><Relationship Id="rId4" Type="http://schemas.openxmlformats.org/officeDocument/2006/relationships/image" Target="../media/image3411.png"/></Relationships>
</file>

<file path=ppt/slides/_rels/slide9.xml.rels><?xml version="1.0" encoding="UTF-8" standalone="yes"?>
<Relationships xmlns="http://schemas.openxmlformats.org/package/2006/relationships"><Relationship Id="rId2" Type="http://schemas.openxmlformats.org/officeDocument/2006/relationships/image" Target="../media/image2410.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410.png"/></Relationships>
</file>

<file path=ppt/slides/_rels/slide92.xml.rels><?xml version="1.0" encoding="UTF-8" standalone="yes"?>
<Relationships xmlns="http://schemas.openxmlformats.org/package/2006/relationships"><Relationship Id="rId8" Type="http://schemas.openxmlformats.org/officeDocument/2006/relationships/image" Target="../media/image3460.png"/><Relationship Id="rId3" Type="http://schemas.openxmlformats.org/officeDocument/2006/relationships/image" Target="../media/image7.jpg"/><Relationship Id="rId7" Type="http://schemas.openxmlformats.org/officeDocument/2006/relationships/image" Target="../media/image110.jp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3440.png"/><Relationship Id="rId5" Type="http://schemas.openxmlformats.org/officeDocument/2006/relationships/image" Target="../media/image3431.png"/><Relationship Id="rId4" Type="http://schemas.openxmlformats.org/officeDocument/2006/relationships/image" Target="../media/image6.jpg"/><Relationship Id="rId9" Type="http://schemas.openxmlformats.org/officeDocument/2006/relationships/image" Target="../media/image347.png"/></Relationships>
</file>

<file path=ppt/slides/_rels/slide9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8" Type="http://schemas.openxmlformats.org/officeDocument/2006/relationships/image" Target="../media/image353.png"/><Relationship Id="rId13" Type="http://schemas.openxmlformats.org/officeDocument/2006/relationships/image" Target="../media/image358.png"/><Relationship Id="rId18" Type="http://schemas.openxmlformats.org/officeDocument/2006/relationships/image" Target="../media/image362.png"/><Relationship Id="rId3" Type="http://schemas.openxmlformats.org/officeDocument/2006/relationships/image" Target="../media/image4.jpg"/><Relationship Id="rId21" Type="http://schemas.openxmlformats.org/officeDocument/2006/relationships/image" Target="../media/image364.png"/><Relationship Id="rId7" Type="http://schemas.openxmlformats.org/officeDocument/2006/relationships/image" Target="../media/image352.png"/><Relationship Id="rId12" Type="http://schemas.openxmlformats.org/officeDocument/2006/relationships/image" Target="../media/image357.png"/><Relationship Id="rId17" Type="http://schemas.openxmlformats.org/officeDocument/2006/relationships/image" Target="../media/image361.png"/><Relationship Id="rId2" Type="http://schemas.openxmlformats.org/officeDocument/2006/relationships/notesSlide" Target="../notesSlides/notesSlide44.xml"/><Relationship Id="rId16" Type="http://schemas.openxmlformats.org/officeDocument/2006/relationships/image" Target="../media/image360.png"/><Relationship Id="rId20" Type="http://schemas.openxmlformats.org/officeDocument/2006/relationships/image" Target="../media/image3120.png"/><Relationship Id="rId1" Type="http://schemas.openxmlformats.org/officeDocument/2006/relationships/slideLayout" Target="../slideLayouts/slideLayout6.xml"/><Relationship Id="rId6" Type="http://schemas.openxmlformats.org/officeDocument/2006/relationships/image" Target="../media/image351.png"/><Relationship Id="rId11" Type="http://schemas.openxmlformats.org/officeDocument/2006/relationships/image" Target="../media/image356.png"/><Relationship Id="rId24" Type="http://schemas.openxmlformats.org/officeDocument/2006/relationships/image" Target="../media/image1260.png"/><Relationship Id="rId5" Type="http://schemas.openxmlformats.org/officeDocument/2006/relationships/image" Target="../media/image350.png"/><Relationship Id="rId15" Type="http://schemas.openxmlformats.org/officeDocument/2006/relationships/image" Target="../media/image7.jpg"/><Relationship Id="rId23" Type="http://schemas.openxmlformats.org/officeDocument/2006/relationships/image" Target="../media/image366.png"/><Relationship Id="rId10" Type="http://schemas.openxmlformats.org/officeDocument/2006/relationships/image" Target="../media/image355.png"/><Relationship Id="rId19" Type="http://schemas.openxmlformats.org/officeDocument/2006/relationships/image" Target="../media/image363.png"/><Relationship Id="rId4" Type="http://schemas.openxmlformats.org/officeDocument/2006/relationships/image" Target="../media/image349.png"/><Relationship Id="rId9" Type="http://schemas.openxmlformats.org/officeDocument/2006/relationships/image" Target="../media/image354.png"/><Relationship Id="rId14" Type="http://schemas.openxmlformats.org/officeDocument/2006/relationships/image" Target="../media/image359.png"/><Relationship Id="rId22" Type="http://schemas.openxmlformats.org/officeDocument/2006/relationships/image" Target="../media/image365.png"/></Relationships>
</file>

<file path=ppt/slides/_rels/slide95.xml.rels><?xml version="1.0" encoding="UTF-8" standalone="yes"?>
<Relationships xmlns="http://schemas.openxmlformats.org/package/2006/relationships"><Relationship Id="rId3" Type="http://schemas.openxmlformats.org/officeDocument/2006/relationships/image" Target="../media/image127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280.png"/></Relationships>
</file>

<file path=ppt/slides/_rels/slide96.xml.rels><?xml version="1.0" encoding="UTF-8" standalone="yes"?>
<Relationships xmlns="http://schemas.openxmlformats.org/package/2006/relationships"><Relationship Id="rId3" Type="http://schemas.openxmlformats.org/officeDocument/2006/relationships/image" Target="../media/image1840.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186.png"/><Relationship Id="rId4" Type="http://schemas.openxmlformats.org/officeDocument/2006/relationships/image" Target="../media/image185.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8" Type="http://schemas.openxmlformats.org/officeDocument/2006/relationships/image" Target="../media/image372.png"/><Relationship Id="rId13" Type="http://schemas.openxmlformats.org/officeDocument/2006/relationships/image" Target="../media/image377.png"/><Relationship Id="rId3" Type="http://schemas.openxmlformats.org/officeDocument/2006/relationships/image" Target="../media/image370.png"/><Relationship Id="rId7" Type="http://schemas.openxmlformats.org/officeDocument/2006/relationships/image" Target="../media/image371.png"/><Relationship Id="rId12" Type="http://schemas.openxmlformats.org/officeDocument/2006/relationships/image" Target="../media/image376.png"/><Relationship Id="rId17" Type="http://schemas.openxmlformats.org/officeDocument/2006/relationships/image" Target="../media/image382.png"/><Relationship Id="rId2" Type="http://schemas.openxmlformats.org/officeDocument/2006/relationships/notesSlide" Target="../notesSlides/notesSlide48.xml"/><Relationship Id="rId16" Type="http://schemas.openxmlformats.org/officeDocument/2006/relationships/image" Target="../media/image381.png"/><Relationship Id="rId1" Type="http://schemas.openxmlformats.org/officeDocument/2006/relationships/slideLayout" Target="../slideLayouts/slideLayout6.xml"/><Relationship Id="rId6" Type="http://schemas.openxmlformats.org/officeDocument/2006/relationships/image" Target="../media/image3480.png"/><Relationship Id="rId11" Type="http://schemas.openxmlformats.org/officeDocument/2006/relationships/image" Target="../media/image375.png"/><Relationship Id="rId5" Type="http://schemas.openxmlformats.org/officeDocument/2006/relationships/image" Target="../media/image7.jpg"/><Relationship Id="rId15" Type="http://schemas.openxmlformats.org/officeDocument/2006/relationships/image" Target="../media/image379.png"/><Relationship Id="rId10" Type="http://schemas.openxmlformats.org/officeDocument/2006/relationships/image" Target="../media/image374.png"/><Relationship Id="rId4" Type="http://schemas.openxmlformats.org/officeDocument/2006/relationships/image" Target="../media/image6.jpg"/><Relationship Id="rId9" Type="http://schemas.openxmlformats.org/officeDocument/2006/relationships/image" Target="../media/image373.png"/><Relationship Id="rId14" Type="http://schemas.openxmlformats.org/officeDocument/2006/relationships/image" Target="../media/image378.png"/></Relationships>
</file>

<file path=ppt/slides/_rels/slide99.xml.rels><?xml version="1.0" encoding="UTF-8" standalone="yes"?>
<Relationships xmlns="http://schemas.openxmlformats.org/package/2006/relationships"><Relationship Id="rId8" Type="http://schemas.openxmlformats.org/officeDocument/2006/relationships/image" Target="../media/image372.png"/><Relationship Id="rId13" Type="http://schemas.openxmlformats.org/officeDocument/2006/relationships/image" Target="../media/image377.png"/><Relationship Id="rId3" Type="http://schemas.openxmlformats.org/officeDocument/2006/relationships/image" Target="../media/image370.png"/><Relationship Id="rId7" Type="http://schemas.openxmlformats.org/officeDocument/2006/relationships/image" Target="../media/image371.png"/><Relationship Id="rId12" Type="http://schemas.openxmlformats.org/officeDocument/2006/relationships/image" Target="../media/image376.png"/><Relationship Id="rId17" Type="http://schemas.openxmlformats.org/officeDocument/2006/relationships/image" Target="../media/image382.png"/><Relationship Id="rId2" Type="http://schemas.openxmlformats.org/officeDocument/2006/relationships/notesSlide" Target="../notesSlides/notesSlide49.xml"/><Relationship Id="rId16" Type="http://schemas.openxmlformats.org/officeDocument/2006/relationships/image" Target="../media/image381.png"/><Relationship Id="rId1" Type="http://schemas.openxmlformats.org/officeDocument/2006/relationships/slideLayout" Target="../slideLayouts/slideLayout6.xml"/><Relationship Id="rId6" Type="http://schemas.openxmlformats.org/officeDocument/2006/relationships/image" Target="../media/image3480.png"/><Relationship Id="rId11" Type="http://schemas.openxmlformats.org/officeDocument/2006/relationships/image" Target="../media/image375.png"/><Relationship Id="rId5" Type="http://schemas.openxmlformats.org/officeDocument/2006/relationships/image" Target="../media/image7.jpg"/><Relationship Id="rId15" Type="http://schemas.openxmlformats.org/officeDocument/2006/relationships/image" Target="../media/image379.png"/><Relationship Id="rId10" Type="http://schemas.openxmlformats.org/officeDocument/2006/relationships/image" Target="../media/image374.png"/><Relationship Id="rId4" Type="http://schemas.openxmlformats.org/officeDocument/2006/relationships/image" Target="../media/image6.jpg"/><Relationship Id="rId9" Type="http://schemas.openxmlformats.org/officeDocument/2006/relationships/image" Target="../media/image373.png"/><Relationship Id="rId14" Type="http://schemas.openxmlformats.org/officeDocument/2006/relationships/image" Target="../media/image3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Notation and Tabulation of 2-String Tangles</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Zachary Bryhtan</a:t>
            </a:r>
          </a:p>
          <a:p>
            <a:r>
              <a:rPr lang="en-US" dirty="0"/>
              <a:t>Mathematics Department—University of Iowa</a:t>
            </a:r>
          </a:p>
          <a:p>
            <a:endParaRPr lang="en-US" dirty="0"/>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1504238"/>
              </a:xfrm>
            </p:spPr>
            <p:txBody>
              <a:bodyPr>
                <a:normAutofit fontScale="90000"/>
              </a:bodyPr>
              <a:lstStyle/>
              <a:p>
                <a:pPr algn="ctr"/>
                <a:r>
                  <a:rPr lang="en-US" dirty="0"/>
                  <a:t>Conway Notation </a:t>
                </a:r>
                <a14:m>
                  <m:oMath xmlns:m="http://schemas.openxmlformats.org/officeDocument/2006/math">
                    <m:d>
                      <m:dPr>
                        <m:begChr m:val="["/>
                        <m:endChr m:val="]"/>
                        <m:ctrlPr>
                          <a:rPr lang="en-US" b="1" i="1" smtClean="0">
                            <a:latin typeface="Cambria Math" panose="02040503050406030204" pitchFamily="18" charset="0"/>
                            <a:cs typeface="Calibri"/>
                          </a:rPr>
                        </m:ctrlPr>
                      </m:dPr>
                      <m:e>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𝟑</m:t>
                        </m:r>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𝟏</m:t>
                        </m:r>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𝟑</m:t>
                        </m:r>
                      </m:e>
                    </m:d>
                    <m:r>
                      <a:rPr lang="en-US" b="1" i="1" smtClean="0">
                        <a:latin typeface="Cambria Math" panose="02040503050406030204" pitchFamily="18" charset="0"/>
                        <a:cs typeface="Calibri"/>
                      </a:rPr>
                      <m:t>⇒</m:t>
                    </m:r>
                    <m:d>
                      <m:dPr>
                        <m:ctrlPr>
                          <a:rPr lang="en-US" b="1" i="1" smtClean="0">
                            <a:latin typeface="Cambria Math" panose="02040503050406030204" pitchFamily="18" charset="0"/>
                            <a:cs typeface="Calibri"/>
                          </a:rPr>
                        </m:ctrlPr>
                      </m:dPr>
                      <m:e>
                        <m:f>
                          <m:fPr>
                            <m:ctrlPr>
                              <a:rPr lang="en-US" b="1" i="1" smtClean="0">
                                <a:latin typeface="Cambria Math" panose="02040503050406030204" pitchFamily="18" charset="0"/>
                                <a:cs typeface="Calibri"/>
                              </a:rPr>
                            </m:ctrlPr>
                          </m:fPr>
                          <m:num>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𝟑</m:t>
                            </m:r>
                          </m:num>
                          <m:den>
                            <m:r>
                              <a:rPr lang="en-US" b="1" i="1" smtClean="0">
                                <a:latin typeface="Cambria Math" panose="02040503050406030204" pitchFamily="18" charset="0"/>
                                <a:cs typeface="Calibri"/>
                              </a:rPr>
                              <m:t>𝟏</m:t>
                            </m:r>
                          </m:den>
                        </m:f>
                        <m:r>
                          <a:rPr lang="en-US" b="1" i="1" smtClean="0">
                            <a:latin typeface="Cambria Math" panose="02040503050406030204" pitchFamily="18" charset="0"/>
                            <a:cs typeface="Calibri"/>
                          </a:rPr>
                          <m:t>∗</m:t>
                        </m:r>
                        <m:f>
                          <m:fPr>
                            <m:ctrlPr>
                              <a:rPr lang="en-US" b="1" i="1" smtClean="0">
                                <a:latin typeface="Cambria Math" panose="02040503050406030204" pitchFamily="18" charset="0"/>
                                <a:cs typeface="Calibri"/>
                              </a:rPr>
                            </m:ctrlPr>
                          </m:fPr>
                          <m:num>
                            <m:r>
                              <a:rPr lang="en-US" b="1" i="1" smtClean="0">
                                <a:latin typeface="Cambria Math" panose="02040503050406030204" pitchFamily="18" charset="0"/>
                                <a:cs typeface="Calibri"/>
                              </a:rPr>
                              <m:t>𝟏</m:t>
                            </m:r>
                          </m:num>
                          <m:den>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𝟏</m:t>
                            </m:r>
                          </m:den>
                        </m:f>
                      </m:e>
                    </m:d>
                    <m:r>
                      <a:rPr lang="en-US" b="1" i="1" smtClean="0">
                        <a:latin typeface="Cambria Math" panose="02040503050406030204" pitchFamily="18" charset="0"/>
                        <a:cs typeface="Calibri"/>
                      </a:rPr>
                      <m:t>+</m:t>
                    </m:r>
                    <m:f>
                      <m:fPr>
                        <m:ctrlPr>
                          <a:rPr lang="en-US" b="1" i="1" smtClean="0">
                            <a:latin typeface="Cambria Math" panose="02040503050406030204" pitchFamily="18" charset="0"/>
                            <a:cs typeface="Calibri"/>
                          </a:rPr>
                        </m:ctrlPr>
                      </m:fPr>
                      <m:num>
                        <m:r>
                          <a:rPr lang="en-US" b="1" i="1" smtClean="0">
                            <a:latin typeface="Cambria Math" panose="02040503050406030204" pitchFamily="18" charset="0"/>
                            <a:cs typeface="Calibri"/>
                          </a:rPr>
                          <m:t>𝟑</m:t>
                        </m:r>
                      </m:num>
                      <m:den>
                        <m:r>
                          <a:rPr lang="en-US" b="1" i="1" smtClean="0">
                            <a:latin typeface="Cambria Math" panose="02040503050406030204" pitchFamily="18" charset="0"/>
                            <a:cs typeface="Calibri"/>
                          </a:rPr>
                          <m:t>𝟏</m:t>
                        </m:r>
                      </m:den>
                    </m:f>
                  </m:oMath>
                </a14:m>
                <a:br>
                  <a:rPr lang="en-US" b="1" dirty="0">
                    <a:cs typeface="Calibri"/>
                  </a:rPr>
                </a:br>
                <a:endParaRPr lang="en-US" dirty="0"/>
              </a:p>
            </p:txBody>
          </p:sp>
        </mc:Choice>
        <mc:Fallback xmlns="">
          <p:sp>
            <p:nvSpPr>
              <p:cNvPr id="2" name="Title 1">
                <a:extLst>
                  <a:ext uri="{FF2B5EF4-FFF2-40B4-BE49-F238E27FC236}">
                    <a16:creationId xmlns:a16="http://schemas.microsoft.com/office/drawing/2014/main" id="{F2EACC13-F248-89CC-34EA-AC828CF29BC3}"/>
                  </a:ext>
                </a:extLst>
              </p:cNvPr>
              <p:cNvSpPr>
                <a:spLocks noGrp="1" noRot="1" noChangeAspect="1" noMove="1" noResize="1" noEditPoints="1" noAdjustHandles="1" noChangeArrowheads="1" noChangeShapeType="1" noTextEdit="1"/>
              </p:cNvSpPr>
              <p:nvPr>
                <p:ph type="title"/>
              </p:nvPr>
            </p:nvSpPr>
            <p:spPr>
              <a:xfrm>
                <a:off x="104572" y="97060"/>
                <a:ext cx="11982856" cy="150423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854C02-B833-542A-E0C6-A6E87CF51236}"/>
                  </a:ext>
                </a:extLst>
              </p:cNvPr>
              <p:cNvSpPr txBox="1"/>
              <p:nvPr/>
            </p:nvSpPr>
            <p:spPr>
              <a:xfrm>
                <a:off x="8202848" y="1773213"/>
                <a:ext cx="1468876"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𝟑</m:t>
                          </m:r>
                        </m:num>
                        <m:den>
                          <m:r>
                            <a:rPr lang="en-US" sz="3200" b="1" i="1">
                              <a:latin typeface="Cambria Math" panose="02040503050406030204" pitchFamily="18" charset="0"/>
                            </a:rPr>
                            <m:t>𝟏</m:t>
                          </m:r>
                        </m:den>
                      </m:f>
                      <m:r>
                        <a:rPr lang="en-US" sz="3200" b="1" i="1">
                          <a:latin typeface="Cambria Math" panose="02040503050406030204" pitchFamily="18" charset="0"/>
                        </a:rPr>
                        <m:t>=</m:t>
                      </m:r>
                    </m:oMath>
                  </m:oMathPara>
                </a14:m>
                <a:endParaRPr lang="en-US" b="1" dirty="0"/>
              </a:p>
            </p:txBody>
          </p:sp>
        </mc:Choice>
        <mc:Fallback xmlns="">
          <p:sp>
            <p:nvSpPr>
              <p:cNvPr id="7" name="TextBox 6">
                <a:extLst>
                  <a:ext uri="{FF2B5EF4-FFF2-40B4-BE49-F238E27FC236}">
                    <a16:creationId xmlns:a16="http://schemas.microsoft.com/office/drawing/2014/main" id="{9D854C02-B833-542A-E0C6-A6E87CF51236}"/>
                  </a:ext>
                </a:extLst>
              </p:cNvPr>
              <p:cNvSpPr txBox="1">
                <a:spLocks noRot="1" noChangeAspect="1" noMove="1" noResize="1" noEditPoints="1" noAdjustHandles="1" noChangeArrowheads="1" noChangeShapeType="1" noTextEdit="1"/>
              </p:cNvSpPr>
              <p:nvPr/>
            </p:nvSpPr>
            <p:spPr>
              <a:xfrm>
                <a:off x="8202848" y="1773213"/>
                <a:ext cx="1468876" cy="10143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0E5493-9313-8173-0F4D-2787711C25BA}"/>
                  </a:ext>
                </a:extLst>
              </p:cNvPr>
              <p:cNvSpPr txBox="1"/>
              <p:nvPr/>
            </p:nvSpPr>
            <p:spPr>
              <a:xfrm>
                <a:off x="326448" y="1790370"/>
                <a:ext cx="1468876"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m:t>
                          </m:r>
                          <m:r>
                            <a:rPr lang="en-US" sz="3200" b="1" i="1">
                              <a:latin typeface="Cambria Math" panose="02040503050406030204" pitchFamily="18" charset="0"/>
                            </a:rPr>
                            <m:t>𝟑</m:t>
                          </m:r>
                        </m:num>
                        <m:den>
                          <m:r>
                            <a:rPr lang="en-US" sz="3200" b="1" i="1">
                              <a:latin typeface="Cambria Math" panose="02040503050406030204" pitchFamily="18" charset="0"/>
                            </a:rPr>
                            <m:t>𝟏</m:t>
                          </m:r>
                        </m:den>
                      </m:f>
                      <m:r>
                        <a:rPr lang="en-US" sz="3200" b="1" i="1">
                          <a:latin typeface="Cambria Math" panose="02040503050406030204" pitchFamily="18" charset="0"/>
                        </a:rPr>
                        <m:t>=</m:t>
                      </m:r>
                    </m:oMath>
                  </m:oMathPara>
                </a14:m>
                <a:endParaRPr lang="en-US" b="1" dirty="0"/>
              </a:p>
            </p:txBody>
          </p:sp>
        </mc:Choice>
        <mc:Fallback xmlns="">
          <p:sp>
            <p:nvSpPr>
              <p:cNvPr id="8" name="TextBox 7">
                <a:extLst>
                  <a:ext uri="{FF2B5EF4-FFF2-40B4-BE49-F238E27FC236}">
                    <a16:creationId xmlns:a16="http://schemas.microsoft.com/office/drawing/2014/main" id="{DE0E5493-9313-8173-0F4D-2787711C25BA}"/>
                  </a:ext>
                </a:extLst>
              </p:cNvPr>
              <p:cNvSpPr txBox="1">
                <a:spLocks noRot="1" noChangeAspect="1" noMove="1" noResize="1" noEditPoints="1" noAdjustHandles="1" noChangeArrowheads="1" noChangeShapeType="1" noTextEdit="1"/>
              </p:cNvSpPr>
              <p:nvPr/>
            </p:nvSpPr>
            <p:spPr>
              <a:xfrm>
                <a:off x="326448" y="1790370"/>
                <a:ext cx="1468876" cy="10143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855EC3-47D3-8D8A-D6DF-272C950279B7}"/>
                  </a:ext>
                </a:extLst>
              </p:cNvPr>
              <p:cNvSpPr txBox="1"/>
              <p:nvPr/>
            </p:nvSpPr>
            <p:spPr>
              <a:xfrm>
                <a:off x="150674" y="4383463"/>
                <a:ext cx="3857690" cy="11988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3200" b="1" i="1">
                              <a:latin typeface="Cambria Math" panose="02040503050406030204" pitchFamily="18" charset="0"/>
                            </a:rPr>
                          </m:ctrlPr>
                        </m:dPr>
                        <m:e>
                          <m:f>
                            <m:fPr>
                              <m:ctrlPr>
                                <a:rPr lang="en-US" sz="3200" b="1" i="1">
                                  <a:latin typeface="Cambria Math" panose="02040503050406030204" pitchFamily="18" charset="0"/>
                                </a:rPr>
                              </m:ctrlPr>
                            </m:fPr>
                            <m:num>
                              <m:r>
                                <a:rPr lang="en-US" sz="3200" b="1" i="1">
                                  <a:latin typeface="Cambria Math" panose="02040503050406030204" pitchFamily="18" charset="0"/>
                                </a:rPr>
                                <m:t>−</m:t>
                              </m:r>
                              <m:r>
                                <a:rPr lang="en-US" sz="3200" b="1" i="1">
                                  <a:latin typeface="Cambria Math" panose="02040503050406030204" pitchFamily="18" charset="0"/>
                                </a:rPr>
                                <m:t>𝟑</m:t>
                              </m:r>
                            </m:num>
                            <m:den>
                              <m:r>
                                <a:rPr lang="en-US" sz="3200" b="1" i="1">
                                  <a:latin typeface="Cambria Math" panose="02040503050406030204" pitchFamily="18" charset="0"/>
                                </a:rPr>
                                <m:t>𝟏</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m:t>
                              </m:r>
                              <m:r>
                                <a:rPr lang="en-US" sz="3200" b="1" i="1">
                                  <a:latin typeface="Cambria Math" panose="02040503050406030204" pitchFamily="18" charset="0"/>
                                </a:rPr>
                                <m:t>𝟏</m:t>
                              </m:r>
                            </m:den>
                          </m:f>
                        </m:e>
                      </m:d>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𝟑</m:t>
                          </m:r>
                        </m:num>
                        <m:den>
                          <m:r>
                            <a:rPr lang="en-US" sz="3200" b="1" i="1">
                              <a:latin typeface="Cambria Math" panose="02040503050406030204" pitchFamily="18" charset="0"/>
                            </a:rPr>
                            <m:t>𝟏</m:t>
                          </m:r>
                        </m:den>
                      </m:f>
                      <m:r>
                        <a:rPr lang="en-US" sz="3200" b="1" i="1">
                          <a:latin typeface="Cambria Math" panose="02040503050406030204" pitchFamily="18" charset="0"/>
                        </a:rPr>
                        <m:t>  ⇒</m:t>
                      </m:r>
                    </m:oMath>
                  </m:oMathPara>
                </a14:m>
                <a:endParaRPr lang="en-US" sz="3200" b="1" dirty="0"/>
              </a:p>
            </p:txBody>
          </p:sp>
        </mc:Choice>
        <mc:Fallback xmlns="">
          <p:sp>
            <p:nvSpPr>
              <p:cNvPr id="11" name="TextBox 10">
                <a:extLst>
                  <a:ext uri="{FF2B5EF4-FFF2-40B4-BE49-F238E27FC236}">
                    <a16:creationId xmlns:a16="http://schemas.microsoft.com/office/drawing/2014/main" id="{8B855EC3-47D3-8D8A-D6DF-272C950279B7}"/>
                  </a:ext>
                </a:extLst>
              </p:cNvPr>
              <p:cNvSpPr txBox="1">
                <a:spLocks noRot="1" noChangeAspect="1" noMove="1" noResize="1" noEditPoints="1" noAdjustHandles="1" noChangeArrowheads="1" noChangeShapeType="1" noTextEdit="1"/>
              </p:cNvSpPr>
              <p:nvPr/>
            </p:nvSpPr>
            <p:spPr>
              <a:xfrm>
                <a:off x="150674" y="4383463"/>
                <a:ext cx="3857690" cy="11988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5B588F-A238-0F0A-BD5C-FD8396C6284C}"/>
                  </a:ext>
                </a:extLst>
              </p:cNvPr>
              <p:cNvSpPr txBox="1"/>
              <p:nvPr/>
            </p:nvSpPr>
            <p:spPr>
              <a:xfrm>
                <a:off x="6246038" y="4708931"/>
                <a:ext cx="6236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m:t>
                      </m:r>
                    </m:oMath>
                  </m:oMathPara>
                </a14:m>
                <a:endParaRPr lang="en-US" sz="3200" b="1" dirty="0"/>
              </a:p>
            </p:txBody>
          </p:sp>
        </mc:Choice>
        <mc:Fallback xmlns="">
          <p:sp>
            <p:nvSpPr>
              <p:cNvPr id="13" name="TextBox 12">
                <a:extLst>
                  <a:ext uri="{FF2B5EF4-FFF2-40B4-BE49-F238E27FC236}">
                    <a16:creationId xmlns:a16="http://schemas.microsoft.com/office/drawing/2014/main" id="{E85B588F-A238-0F0A-BD5C-FD8396C6284C}"/>
                  </a:ext>
                </a:extLst>
              </p:cNvPr>
              <p:cNvSpPr txBox="1">
                <a:spLocks noRot="1" noChangeAspect="1" noMove="1" noResize="1" noEditPoints="1" noAdjustHandles="1" noChangeArrowheads="1" noChangeShapeType="1" noTextEdit="1"/>
              </p:cNvSpPr>
              <p:nvPr/>
            </p:nvSpPr>
            <p:spPr>
              <a:xfrm>
                <a:off x="6246038" y="4708931"/>
                <a:ext cx="623613" cy="584775"/>
              </a:xfrm>
              <a:prstGeom prst="rect">
                <a:avLst/>
              </a:prstGeom>
              <a:blipFill>
                <a:blip r:embed="rId6"/>
                <a:stretch>
                  <a:fillRect/>
                </a:stretch>
              </a:blipFill>
            </p:spPr>
            <p:txBody>
              <a:bodyPr/>
              <a:lstStyle/>
              <a:p>
                <a:r>
                  <a:rPr lang="en-US">
                    <a:noFill/>
                  </a:rPr>
                  <a:t> </a:t>
                </a:r>
              </a:p>
            </p:txBody>
          </p:sp>
        </mc:Fallback>
      </mc:AlternateContent>
      <p:pic>
        <p:nvPicPr>
          <p:cNvPr id="16" name="Picture 15" descr="Icon&#10;&#10;Description automatically generated">
            <a:extLst>
              <a:ext uri="{FF2B5EF4-FFF2-40B4-BE49-F238E27FC236}">
                <a16:creationId xmlns:a16="http://schemas.microsoft.com/office/drawing/2014/main" id="{585A0410-BC21-464A-F500-7F0A89EFB298}"/>
              </a:ext>
            </a:extLst>
          </p:cNvPr>
          <p:cNvPicPr>
            <a:picLocks noChangeAspect="1"/>
          </p:cNvPicPr>
          <p:nvPr/>
        </p:nvPicPr>
        <p:blipFill>
          <a:blip r:embed="rId7"/>
          <a:stretch>
            <a:fillRect/>
          </a:stretch>
        </p:blipFill>
        <p:spPr>
          <a:xfrm flipV="1">
            <a:off x="1685183" y="1151912"/>
            <a:ext cx="2291231" cy="2291231"/>
          </a:xfrm>
          <a:prstGeom prst="rect">
            <a:avLst/>
          </a:prstGeom>
        </p:spPr>
      </p:pic>
      <p:pic>
        <p:nvPicPr>
          <p:cNvPr id="17" name="Picture 16" descr="Icon&#10;&#10;Description automatically generated">
            <a:extLst>
              <a:ext uri="{FF2B5EF4-FFF2-40B4-BE49-F238E27FC236}">
                <a16:creationId xmlns:a16="http://schemas.microsoft.com/office/drawing/2014/main" id="{69AAE35E-1D0D-6E7B-6A76-34B2DCF4021C}"/>
              </a:ext>
            </a:extLst>
          </p:cNvPr>
          <p:cNvPicPr>
            <a:picLocks noChangeAspect="1"/>
          </p:cNvPicPr>
          <p:nvPr/>
        </p:nvPicPr>
        <p:blipFill>
          <a:blip r:embed="rId7"/>
          <a:stretch>
            <a:fillRect/>
          </a:stretch>
        </p:blipFill>
        <p:spPr>
          <a:xfrm rot="10800000">
            <a:off x="9481799" y="1137771"/>
            <a:ext cx="2291231" cy="2291231"/>
          </a:xfrm>
          <a:prstGeom prst="rect">
            <a:avLst/>
          </a:prstGeom>
        </p:spPr>
      </p:pic>
      <p:pic>
        <p:nvPicPr>
          <p:cNvPr id="18" name="Picture 17" descr="Icon&#10;&#10;Description automatically generated">
            <a:extLst>
              <a:ext uri="{FF2B5EF4-FFF2-40B4-BE49-F238E27FC236}">
                <a16:creationId xmlns:a16="http://schemas.microsoft.com/office/drawing/2014/main" id="{1BE8A517-7267-9129-14E0-D478CFDCF8E9}"/>
              </a:ext>
            </a:extLst>
          </p:cNvPr>
          <p:cNvPicPr>
            <a:picLocks noChangeAspect="1"/>
          </p:cNvPicPr>
          <p:nvPr/>
        </p:nvPicPr>
        <p:blipFill>
          <a:blip r:embed="rId8"/>
          <a:stretch>
            <a:fillRect/>
          </a:stretch>
        </p:blipFill>
        <p:spPr>
          <a:xfrm>
            <a:off x="5724036" y="1151914"/>
            <a:ext cx="2291231" cy="2291231"/>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E56446D-64AE-CBAA-FA62-75550A5C5062}"/>
                  </a:ext>
                </a:extLst>
              </p:cNvPr>
              <p:cNvSpPr txBox="1"/>
              <p:nvPr/>
            </p:nvSpPr>
            <p:spPr>
              <a:xfrm>
                <a:off x="4397340" y="1790372"/>
                <a:ext cx="1468876"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m:t>
                          </m:r>
                          <m:r>
                            <a:rPr lang="en-US" sz="3200" b="1" i="1">
                              <a:latin typeface="Cambria Math" panose="02040503050406030204" pitchFamily="18" charset="0"/>
                            </a:rPr>
                            <m:t>𝟏</m:t>
                          </m:r>
                        </m:den>
                      </m:f>
                      <m:r>
                        <a:rPr lang="en-US" sz="3200" b="1" i="1">
                          <a:latin typeface="Cambria Math" panose="02040503050406030204" pitchFamily="18" charset="0"/>
                        </a:rPr>
                        <m:t>=</m:t>
                      </m:r>
                    </m:oMath>
                  </m:oMathPara>
                </a14:m>
                <a:endParaRPr lang="en-US" b="1" dirty="0"/>
              </a:p>
            </p:txBody>
          </p:sp>
        </mc:Choice>
        <mc:Fallback xmlns="">
          <p:sp>
            <p:nvSpPr>
              <p:cNvPr id="19" name="TextBox 18">
                <a:extLst>
                  <a:ext uri="{FF2B5EF4-FFF2-40B4-BE49-F238E27FC236}">
                    <a16:creationId xmlns:a16="http://schemas.microsoft.com/office/drawing/2014/main" id="{BE56446D-64AE-CBAA-FA62-75550A5C5062}"/>
                  </a:ext>
                </a:extLst>
              </p:cNvPr>
              <p:cNvSpPr txBox="1">
                <a:spLocks noRot="1" noChangeAspect="1" noMove="1" noResize="1" noEditPoints="1" noAdjustHandles="1" noChangeArrowheads="1" noChangeShapeType="1" noTextEdit="1"/>
              </p:cNvSpPr>
              <p:nvPr/>
            </p:nvSpPr>
            <p:spPr>
              <a:xfrm>
                <a:off x="4397340" y="1790372"/>
                <a:ext cx="1468876" cy="1014317"/>
              </a:xfrm>
              <a:prstGeom prst="rect">
                <a:avLst/>
              </a:prstGeom>
              <a:blipFill>
                <a:blip r:embed="rId9"/>
                <a:stretch>
                  <a:fillRect/>
                </a:stretch>
              </a:blipFill>
            </p:spPr>
            <p:txBody>
              <a:bodyPr/>
              <a:lstStyle/>
              <a:p>
                <a:r>
                  <a:rPr lang="en-US">
                    <a:noFill/>
                  </a:rPr>
                  <a:t> </a:t>
                </a:r>
              </a:p>
            </p:txBody>
          </p:sp>
        </mc:Fallback>
      </mc:AlternateContent>
      <p:pic>
        <p:nvPicPr>
          <p:cNvPr id="20" name="Picture 19" descr="Icon&#10;&#10;Description automatically generated">
            <a:extLst>
              <a:ext uri="{FF2B5EF4-FFF2-40B4-BE49-F238E27FC236}">
                <a16:creationId xmlns:a16="http://schemas.microsoft.com/office/drawing/2014/main" id="{F5232A39-C51E-B436-14FC-FDBA6CA74E68}"/>
              </a:ext>
            </a:extLst>
          </p:cNvPr>
          <p:cNvPicPr>
            <a:picLocks noChangeAspect="1"/>
          </p:cNvPicPr>
          <p:nvPr/>
        </p:nvPicPr>
        <p:blipFill>
          <a:blip r:embed="rId7"/>
          <a:stretch>
            <a:fillRect/>
          </a:stretch>
        </p:blipFill>
        <p:spPr>
          <a:xfrm flipV="1">
            <a:off x="4397340" y="4053314"/>
            <a:ext cx="1868814" cy="1868814"/>
          </a:xfrm>
          <a:prstGeom prst="rect">
            <a:avLst/>
          </a:prstGeom>
        </p:spPr>
      </p:pic>
      <p:pic>
        <p:nvPicPr>
          <p:cNvPr id="21" name="Picture 20" descr="Icon&#10;&#10;Description automatically generated">
            <a:extLst>
              <a:ext uri="{FF2B5EF4-FFF2-40B4-BE49-F238E27FC236}">
                <a16:creationId xmlns:a16="http://schemas.microsoft.com/office/drawing/2014/main" id="{8E2371A0-FD8D-2D0C-CA04-2BD127FD02DF}"/>
              </a:ext>
            </a:extLst>
          </p:cNvPr>
          <p:cNvPicPr>
            <a:picLocks noChangeAspect="1"/>
          </p:cNvPicPr>
          <p:nvPr/>
        </p:nvPicPr>
        <p:blipFill>
          <a:blip r:embed="rId8"/>
          <a:stretch>
            <a:fillRect/>
          </a:stretch>
        </p:blipFill>
        <p:spPr>
          <a:xfrm>
            <a:off x="6845101" y="4053314"/>
            <a:ext cx="1868814" cy="1868814"/>
          </a:xfrm>
          <a:prstGeom prst="rect">
            <a:avLst/>
          </a:prstGeom>
        </p:spPr>
      </p:pic>
      <p:pic>
        <p:nvPicPr>
          <p:cNvPr id="22" name="Picture 21" descr="Icon&#10;&#10;Description automatically generated">
            <a:extLst>
              <a:ext uri="{FF2B5EF4-FFF2-40B4-BE49-F238E27FC236}">
                <a16:creationId xmlns:a16="http://schemas.microsoft.com/office/drawing/2014/main" id="{5215E76D-FC23-7546-4923-1FC9BB017C34}"/>
              </a:ext>
            </a:extLst>
          </p:cNvPr>
          <p:cNvPicPr>
            <a:picLocks noChangeAspect="1"/>
          </p:cNvPicPr>
          <p:nvPr/>
        </p:nvPicPr>
        <p:blipFill>
          <a:blip r:embed="rId7"/>
          <a:stretch>
            <a:fillRect/>
          </a:stretch>
        </p:blipFill>
        <p:spPr>
          <a:xfrm rot="10800000">
            <a:off x="9587538" y="4053315"/>
            <a:ext cx="1868813" cy="1868813"/>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D44C45A-7373-2E3C-40CA-820606EBBA77}"/>
                  </a:ext>
                </a:extLst>
              </p:cNvPr>
              <p:cNvSpPr txBox="1"/>
              <p:nvPr/>
            </p:nvSpPr>
            <p:spPr>
              <a:xfrm>
                <a:off x="3796062" y="4383463"/>
                <a:ext cx="623613" cy="1107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600" b="1" i="1">
                          <a:latin typeface="Cambria Math" panose="02040503050406030204" pitchFamily="18" charset="0"/>
                        </a:rPr>
                        <m:t>(</m:t>
                      </m:r>
                    </m:oMath>
                  </m:oMathPara>
                </a14:m>
                <a:endParaRPr lang="en-US" sz="3200" b="1" dirty="0"/>
              </a:p>
            </p:txBody>
          </p:sp>
        </mc:Choice>
        <mc:Fallback xmlns="">
          <p:sp>
            <p:nvSpPr>
              <p:cNvPr id="23" name="TextBox 22">
                <a:extLst>
                  <a:ext uri="{FF2B5EF4-FFF2-40B4-BE49-F238E27FC236}">
                    <a16:creationId xmlns:a16="http://schemas.microsoft.com/office/drawing/2014/main" id="{2D44C45A-7373-2E3C-40CA-820606EBBA77}"/>
                  </a:ext>
                </a:extLst>
              </p:cNvPr>
              <p:cNvSpPr txBox="1">
                <a:spLocks noRot="1" noChangeAspect="1" noMove="1" noResize="1" noEditPoints="1" noAdjustHandles="1" noChangeArrowheads="1" noChangeShapeType="1" noTextEdit="1"/>
              </p:cNvSpPr>
              <p:nvPr/>
            </p:nvSpPr>
            <p:spPr>
              <a:xfrm>
                <a:off x="3796062" y="4383463"/>
                <a:ext cx="623613" cy="11079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113D67-4ED3-F5A6-DA56-D63C8BE3684E}"/>
                  </a:ext>
                </a:extLst>
              </p:cNvPr>
              <p:cNvSpPr txBox="1"/>
              <p:nvPr/>
            </p:nvSpPr>
            <p:spPr>
              <a:xfrm>
                <a:off x="8625481" y="4377552"/>
                <a:ext cx="623613" cy="1107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600" b="1" i="1">
                          <a:latin typeface="Cambria Math" panose="02040503050406030204" pitchFamily="18" charset="0"/>
                        </a:rPr>
                        <m:t>)</m:t>
                      </m:r>
                    </m:oMath>
                  </m:oMathPara>
                </a14:m>
                <a:endParaRPr lang="en-US" sz="3200" b="1" dirty="0"/>
              </a:p>
            </p:txBody>
          </p:sp>
        </mc:Choice>
        <mc:Fallback xmlns="">
          <p:sp>
            <p:nvSpPr>
              <p:cNvPr id="24" name="TextBox 23">
                <a:extLst>
                  <a:ext uri="{FF2B5EF4-FFF2-40B4-BE49-F238E27FC236}">
                    <a16:creationId xmlns:a16="http://schemas.microsoft.com/office/drawing/2014/main" id="{F2113D67-4ED3-F5A6-DA56-D63C8BE3684E}"/>
                  </a:ext>
                </a:extLst>
              </p:cNvPr>
              <p:cNvSpPr txBox="1">
                <a:spLocks noRot="1" noChangeAspect="1" noMove="1" noResize="1" noEditPoints="1" noAdjustHandles="1" noChangeArrowheads="1" noChangeShapeType="1" noTextEdit="1"/>
              </p:cNvSpPr>
              <p:nvPr/>
            </p:nvSpPr>
            <p:spPr>
              <a:xfrm>
                <a:off x="8625481" y="4377552"/>
                <a:ext cx="623613" cy="110799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1B37D7E-1899-4F99-F4C5-30D0F8943A94}"/>
                  </a:ext>
                </a:extLst>
              </p:cNvPr>
              <p:cNvSpPr txBox="1"/>
              <p:nvPr/>
            </p:nvSpPr>
            <p:spPr>
              <a:xfrm>
                <a:off x="9019791" y="4690504"/>
                <a:ext cx="6236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m:t>
                      </m:r>
                    </m:oMath>
                  </m:oMathPara>
                </a14:m>
                <a:endParaRPr lang="en-US" sz="3200" b="1" dirty="0"/>
              </a:p>
            </p:txBody>
          </p:sp>
        </mc:Choice>
        <mc:Fallback xmlns="">
          <p:sp>
            <p:nvSpPr>
              <p:cNvPr id="25" name="TextBox 24">
                <a:extLst>
                  <a:ext uri="{FF2B5EF4-FFF2-40B4-BE49-F238E27FC236}">
                    <a16:creationId xmlns:a16="http://schemas.microsoft.com/office/drawing/2014/main" id="{81B37D7E-1899-4F99-F4C5-30D0F8943A94}"/>
                  </a:ext>
                </a:extLst>
              </p:cNvPr>
              <p:cNvSpPr txBox="1">
                <a:spLocks noRot="1" noChangeAspect="1" noMove="1" noResize="1" noEditPoints="1" noAdjustHandles="1" noChangeArrowheads="1" noChangeShapeType="1" noTextEdit="1"/>
              </p:cNvSpPr>
              <p:nvPr/>
            </p:nvSpPr>
            <p:spPr>
              <a:xfrm>
                <a:off x="9019791" y="4690504"/>
                <a:ext cx="623613" cy="584775"/>
              </a:xfrm>
              <a:prstGeom prst="rect">
                <a:avLst/>
              </a:prstGeom>
              <a:blipFill>
                <a:blip r:embed="rId12"/>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A66DEED-FBEA-1BB7-779E-D1CA7C7DDF42}"/>
              </a:ext>
            </a:extLst>
          </p:cNvPr>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34235224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6"/>
            <a:ext cx="10515600" cy="5697207"/>
          </a:xfrm>
        </p:spPr>
        <p:txBody>
          <a:bodyPr>
            <a:normAutofit/>
          </a:bodyPr>
          <a:lstStyle/>
          <a:p>
            <a:pPr marL="0" indent="0" algn="ctr">
              <a:buNone/>
            </a:pPr>
            <a:r>
              <a:rPr lang="en-US" b="1" dirty="0"/>
              <a:t>Program Overview</a:t>
            </a:r>
          </a:p>
          <a:p>
            <a:pPr marL="914400" lvl="1" indent="-457200" algn="ctr">
              <a:buFont typeface="+mj-lt"/>
              <a:buAutoNum type="arabicPeriod"/>
            </a:pPr>
            <a:r>
              <a:rPr lang="en-US" sz="2800" dirty="0">
                <a:cs typeface="Calibri"/>
              </a:rPr>
              <a:t>Take PD notation and add additional information.</a:t>
            </a:r>
          </a:p>
          <a:p>
            <a:pPr marL="914400" lvl="1" indent="-457200" algn="ctr">
              <a:buFont typeface="+mj-lt"/>
              <a:buAutoNum type="arabicPeriod"/>
            </a:pPr>
            <a:r>
              <a:rPr lang="en-US" sz="2800" dirty="0">
                <a:cs typeface="Calibri"/>
              </a:rPr>
              <a:t>Combine crossings to make integer and vertical tangles.</a:t>
            </a:r>
            <a:endParaRPr lang="en-US" sz="2800" b="1" dirty="0">
              <a:cs typeface="Calibri"/>
            </a:endParaRPr>
          </a:p>
          <a:p>
            <a:pPr marL="914400" lvl="1" indent="-457200" algn="ctr">
              <a:buFont typeface="+mj-lt"/>
              <a:buAutoNum type="arabicPeriod"/>
            </a:pPr>
            <a:r>
              <a:rPr lang="en-US" sz="2800" dirty="0">
                <a:cs typeface="Calibri"/>
              </a:rPr>
              <a:t>Combine integer and vertical tangles into rational tangles.</a:t>
            </a:r>
          </a:p>
          <a:p>
            <a:pPr marL="914400" lvl="1" indent="-457200" algn="ctr">
              <a:buFont typeface="+mj-lt"/>
              <a:buAutoNum type="arabicPeriod"/>
            </a:pPr>
            <a:r>
              <a:rPr lang="en-US" sz="2800" b="1" dirty="0">
                <a:cs typeface="Calibri"/>
              </a:rPr>
              <a:t>Combine rational tangles into Montesinos tangles.</a:t>
            </a:r>
          </a:p>
          <a:p>
            <a:pPr marL="914400" lvl="1" indent="-457200" algn="ctr">
              <a:buFont typeface="+mj-lt"/>
              <a:buAutoNum type="arabicPeriod"/>
            </a:pPr>
            <a:r>
              <a:rPr lang="en-US" sz="2800" dirty="0">
                <a:solidFill>
                  <a:schemeClr val="bg1">
                    <a:lumMod val="50000"/>
                  </a:schemeClr>
                </a:solidFill>
                <a:cs typeface="Calibri"/>
              </a:rPr>
              <a:t>Identify twists for Generalized Montesinos tangles.</a:t>
            </a:r>
          </a:p>
          <a:p>
            <a:pPr marL="914400" lvl="1" indent="-457200" algn="ctr">
              <a:buFont typeface="+mj-lt"/>
              <a:buAutoNum type="arabicPeriod"/>
            </a:pPr>
            <a:r>
              <a:rPr lang="en-US" sz="2800" dirty="0">
                <a:solidFill>
                  <a:schemeClr val="bg1">
                    <a:lumMod val="50000"/>
                  </a:schemeClr>
                </a:solidFill>
                <a:cs typeface="Calibri"/>
              </a:rPr>
              <a:t>Combine Montesinos tangles into algebraic tangles.</a:t>
            </a:r>
          </a:p>
          <a:p>
            <a:pPr marL="914400" lvl="1" indent="-457200" algn="ctr">
              <a:buFont typeface="+mj-lt"/>
              <a:buAutoNum type="arabicPeriod"/>
            </a:pPr>
            <a:r>
              <a:rPr lang="en-US" sz="2800" dirty="0">
                <a:solidFill>
                  <a:schemeClr val="bg1">
                    <a:lumMod val="50000"/>
                  </a:schemeClr>
                </a:solidFill>
                <a:cs typeface="Calibri"/>
              </a:rPr>
              <a:t>If non-algebraic, identify </a:t>
            </a:r>
            <a:r>
              <a:rPr lang="en-US" sz="2800" dirty="0" err="1">
                <a:solidFill>
                  <a:schemeClr val="bg1">
                    <a:lumMod val="50000"/>
                  </a:schemeClr>
                </a:solidFill>
                <a:cs typeface="Calibri"/>
              </a:rPr>
              <a:t>polyhedrals</a:t>
            </a:r>
            <a:r>
              <a:rPr lang="en-US" sz="2800" dirty="0">
                <a:solidFill>
                  <a:schemeClr val="bg1">
                    <a:lumMod val="50000"/>
                  </a:schemeClr>
                </a:solidFill>
                <a:cs typeface="Calibri"/>
              </a:rPr>
              <a:t>.</a:t>
            </a:r>
          </a:p>
        </p:txBody>
      </p:sp>
      <p:sp>
        <p:nvSpPr>
          <p:cNvPr id="4" name="Slide Number Placeholder 3">
            <a:extLst>
              <a:ext uri="{FF2B5EF4-FFF2-40B4-BE49-F238E27FC236}">
                <a16:creationId xmlns:a16="http://schemas.microsoft.com/office/drawing/2014/main" id="{F19A8703-D380-095D-C0A2-BC755611A7D7}"/>
              </a:ext>
            </a:extLst>
          </p:cNvPr>
          <p:cNvSpPr>
            <a:spLocks noGrp="1"/>
          </p:cNvSpPr>
          <p:nvPr>
            <p:ph type="sldNum" sz="quarter" idx="12"/>
          </p:nvPr>
        </p:nvSpPr>
        <p:spPr/>
        <p:txBody>
          <a:bodyPr/>
          <a:lstStyle/>
          <a:p>
            <a:fld id="{48F63A3B-78C7-47BE-AE5E-E10140E04643}" type="slidenum">
              <a:rPr lang="en-US" smtClean="0"/>
              <a:t>100</a:t>
            </a:fld>
            <a:endParaRPr lang="en-US"/>
          </a:p>
        </p:txBody>
      </p:sp>
    </p:spTree>
    <p:extLst>
      <p:ext uri="{BB962C8B-B14F-4D97-AF65-F5344CB8AC3E}">
        <p14:creationId xmlns:p14="http://schemas.microsoft.com/office/powerpoint/2010/main" val="11566381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10" name="TextBox 9">
            <a:extLst>
              <a:ext uri="{FF2B5EF4-FFF2-40B4-BE49-F238E27FC236}">
                <a16:creationId xmlns:a16="http://schemas.microsoft.com/office/drawing/2014/main" id="{8FEABBC7-E804-B88B-BDBA-281B0CC51D72}"/>
              </a:ext>
            </a:extLst>
          </p:cNvPr>
          <p:cNvSpPr txBox="1"/>
          <p:nvPr/>
        </p:nvSpPr>
        <p:spPr>
          <a:xfrm>
            <a:off x="1646842" y="1942893"/>
            <a:ext cx="8898316" cy="954107"/>
          </a:xfrm>
          <a:prstGeom prst="rect">
            <a:avLst/>
          </a:prstGeom>
          <a:noFill/>
        </p:spPr>
        <p:txBody>
          <a:bodyPr wrap="square" rtlCol="0">
            <a:spAutoFit/>
          </a:bodyPr>
          <a:lstStyle/>
          <a:p>
            <a:pPr algn="ctr"/>
            <a:r>
              <a:rPr lang="en-US" sz="2800" dirty="0"/>
              <a:t>Rotate tangles as needed to identify an algebraic expression which combines all rows of the PD matrix.</a:t>
            </a:r>
          </a:p>
        </p:txBody>
      </p:sp>
      <p:sp>
        <p:nvSpPr>
          <p:cNvPr id="11" name="TextBox 10">
            <a:extLst>
              <a:ext uri="{FF2B5EF4-FFF2-40B4-BE49-F238E27FC236}">
                <a16:creationId xmlns:a16="http://schemas.microsoft.com/office/drawing/2014/main" id="{22D545A5-4C93-C619-49A5-CA9FFF0872D3}"/>
              </a:ext>
            </a:extLst>
          </p:cNvPr>
          <p:cNvSpPr txBox="1"/>
          <p:nvPr/>
        </p:nvSpPr>
        <p:spPr>
          <a:xfrm>
            <a:off x="1646843" y="3860510"/>
            <a:ext cx="8898316" cy="954107"/>
          </a:xfrm>
          <a:prstGeom prst="rect">
            <a:avLst/>
          </a:prstGeom>
          <a:noFill/>
        </p:spPr>
        <p:txBody>
          <a:bodyPr wrap="square" rtlCol="0">
            <a:spAutoFit/>
          </a:bodyPr>
          <a:lstStyle/>
          <a:p>
            <a:pPr algn="ctr"/>
            <a:r>
              <a:rPr lang="en-US" sz="2800" dirty="0"/>
              <a:t>Prioritizes </a:t>
            </a:r>
            <a:r>
              <a:rPr lang="en-US" sz="2800" b="1" u="sng" dirty="0"/>
              <a:t>sums</a:t>
            </a:r>
            <a:r>
              <a:rPr lang="en-US" sz="2800" dirty="0"/>
              <a:t> as the expected operation for Montesinos knots and links.</a:t>
            </a:r>
          </a:p>
        </p:txBody>
      </p:sp>
      <p:sp>
        <p:nvSpPr>
          <p:cNvPr id="3" name="Slide Number Placeholder 2">
            <a:extLst>
              <a:ext uri="{FF2B5EF4-FFF2-40B4-BE49-F238E27FC236}">
                <a16:creationId xmlns:a16="http://schemas.microsoft.com/office/drawing/2014/main" id="{AA94499F-2905-6C71-AAB6-DD03414C4B08}"/>
              </a:ext>
            </a:extLst>
          </p:cNvPr>
          <p:cNvSpPr>
            <a:spLocks noGrp="1"/>
          </p:cNvSpPr>
          <p:nvPr>
            <p:ph type="sldNum" sz="quarter" idx="12"/>
          </p:nvPr>
        </p:nvSpPr>
        <p:spPr/>
        <p:txBody>
          <a:bodyPr/>
          <a:lstStyle/>
          <a:p>
            <a:fld id="{48F63A3B-78C7-47BE-AE5E-E10140E04643}" type="slidenum">
              <a:rPr lang="en-US" smtClean="0"/>
              <a:t>101</a:t>
            </a:fld>
            <a:endParaRPr lang="en-US"/>
          </a:p>
        </p:txBody>
      </p:sp>
    </p:spTree>
    <p:extLst>
      <p:ext uri="{BB962C8B-B14F-4D97-AF65-F5344CB8AC3E}">
        <p14:creationId xmlns:p14="http://schemas.microsoft.com/office/powerpoint/2010/main" val="22343969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33CC07B-1F3E-4546-82AE-C96AD6B93D51}"/>
                  </a:ext>
                </a:extLst>
              </p:cNvPr>
              <p:cNvSpPr txBox="1"/>
              <p:nvPr/>
            </p:nvSpPr>
            <p:spPr>
              <a:xfrm>
                <a:off x="528040" y="1027971"/>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32" name="TextBox 31">
                <a:extLst>
                  <a:ext uri="{FF2B5EF4-FFF2-40B4-BE49-F238E27FC236}">
                    <a16:creationId xmlns:a16="http://schemas.microsoft.com/office/drawing/2014/main" id="{533CC07B-1F3E-4546-82AE-C96AD6B93D51}"/>
                  </a:ext>
                </a:extLst>
              </p:cNvPr>
              <p:cNvSpPr txBox="1">
                <a:spLocks noRot="1" noChangeAspect="1" noMove="1" noResize="1" noEditPoints="1" noAdjustHandles="1" noChangeArrowheads="1" noChangeShapeType="1" noTextEdit="1"/>
              </p:cNvSpPr>
              <p:nvPr/>
            </p:nvSpPr>
            <p:spPr>
              <a:xfrm>
                <a:off x="528040" y="1027971"/>
                <a:ext cx="3910519" cy="3345275"/>
              </a:xfrm>
              <a:prstGeom prst="rect">
                <a:avLst/>
              </a:prstGeom>
              <a:blipFill>
                <a:blip r:embed="rId3"/>
                <a:stretch>
                  <a:fillRect r="-8268"/>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662680" y="1141789"/>
            <a:ext cx="0" cy="3120390"/>
          </a:xfrm>
          <a:prstGeom prst="line">
            <a:avLst/>
          </a:prstGeom>
          <a:ln w="38100"/>
        </p:spPr>
        <p:style>
          <a:lnRef idx="1">
            <a:schemeClr val="dk1"/>
          </a:lnRef>
          <a:fillRef idx="0">
            <a:schemeClr val="dk1"/>
          </a:fillRef>
          <a:effectRef idx="0">
            <a:schemeClr val="dk1"/>
          </a:effectRef>
          <a:fontRef idx="minor">
            <a:schemeClr val="tx1"/>
          </a:fontRef>
        </p:style>
      </p:cxnSp>
      <p:pic>
        <p:nvPicPr>
          <p:cNvPr id="5" name="Picture 4" descr="Icon&#10;&#10;Description automatically generated">
            <a:extLst>
              <a:ext uri="{FF2B5EF4-FFF2-40B4-BE49-F238E27FC236}">
                <a16:creationId xmlns:a16="http://schemas.microsoft.com/office/drawing/2014/main" id="{B3142CFF-0710-30F9-C4D0-2952160C8544}"/>
              </a:ext>
            </a:extLst>
          </p:cNvPr>
          <p:cNvPicPr>
            <a:picLocks noChangeAspect="1"/>
          </p:cNvPicPr>
          <p:nvPr/>
        </p:nvPicPr>
        <p:blipFill>
          <a:blip r:embed="rId4"/>
          <a:stretch>
            <a:fillRect/>
          </a:stretch>
        </p:blipFill>
        <p:spPr>
          <a:xfrm rot="5400000" flipV="1">
            <a:off x="7331899" y="4184016"/>
            <a:ext cx="2057400" cy="2057400"/>
          </a:xfrm>
          <a:prstGeom prst="rect">
            <a:avLst/>
          </a:prstGeom>
        </p:spPr>
      </p:pic>
      <p:pic>
        <p:nvPicPr>
          <p:cNvPr id="11" name="Picture 10" descr="Icon&#10;&#10;Description automatically generated">
            <a:extLst>
              <a:ext uri="{FF2B5EF4-FFF2-40B4-BE49-F238E27FC236}">
                <a16:creationId xmlns:a16="http://schemas.microsoft.com/office/drawing/2014/main" id="{C4E2C544-416A-5B00-3173-41EA6B782998}"/>
              </a:ext>
            </a:extLst>
          </p:cNvPr>
          <p:cNvPicPr>
            <a:picLocks noChangeAspect="1"/>
          </p:cNvPicPr>
          <p:nvPr/>
        </p:nvPicPr>
        <p:blipFill>
          <a:blip r:embed="rId5"/>
          <a:stretch>
            <a:fillRect/>
          </a:stretch>
        </p:blipFill>
        <p:spPr>
          <a:xfrm rot="5400000">
            <a:off x="5590741" y="1387748"/>
            <a:ext cx="2057400" cy="2057400"/>
          </a:xfrm>
          <a:prstGeom prst="rect">
            <a:avLst/>
          </a:prstGeom>
        </p:spPr>
      </p:pic>
      <p:pic>
        <p:nvPicPr>
          <p:cNvPr id="13" name="Picture 12" descr="Icon&#10;&#10;Description automatically generated">
            <a:extLst>
              <a:ext uri="{FF2B5EF4-FFF2-40B4-BE49-F238E27FC236}">
                <a16:creationId xmlns:a16="http://schemas.microsoft.com/office/drawing/2014/main" id="{96264C75-BBB2-1394-D3CB-5B657B5BF1C3}"/>
              </a:ext>
            </a:extLst>
          </p:cNvPr>
          <p:cNvPicPr>
            <a:picLocks noChangeAspect="1"/>
          </p:cNvPicPr>
          <p:nvPr/>
        </p:nvPicPr>
        <p:blipFill>
          <a:blip r:embed="rId4"/>
          <a:stretch>
            <a:fillRect/>
          </a:stretch>
        </p:blipFill>
        <p:spPr>
          <a:xfrm rot="16200000" flipV="1">
            <a:off x="9090351" y="1337526"/>
            <a:ext cx="2057400" cy="2057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C355EE-2470-B8D4-8CC9-A5AD4F4622FF}"/>
                  </a:ext>
                </a:extLst>
              </p:cNvPr>
              <p:cNvSpPr txBox="1"/>
              <p:nvPr/>
            </p:nvSpPr>
            <p:spPr>
              <a:xfrm>
                <a:off x="5478779" y="321569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12" name="TextBox 11">
                <a:extLst>
                  <a:ext uri="{FF2B5EF4-FFF2-40B4-BE49-F238E27FC236}">
                    <a16:creationId xmlns:a16="http://schemas.microsoft.com/office/drawing/2014/main" id="{17C355EE-2470-B8D4-8CC9-A5AD4F4622FF}"/>
                  </a:ext>
                </a:extLst>
              </p:cNvPr>
              <p:cNvSpPr txBox="1">
                <a:spLocks noRot="1" noChangeAspect="1" noMove="1" noResize="1" noEditPoints="1" noAdjustHandles="1" noChangeArrowheads="1" noChangeShapeType="1" noTextEdit="1"/>
              </p:cNvSpPr>
              <p:nvPr/>
            </p:nvSpPr>
            <p:spPr>
              <a:xfrm>
                <a:off x="5478779" y="3215699"/>
                <a:ext cx="64671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37906A-77DB-6564-90C5-AECB7B5054CD}"/>
                  </a:ext>
                </a:extLst>
              </p:cNvPr>
              <p:cNvSpPr txBox="1"/>
              <p:nvPr/>
            </p:nvSpPr>
            <p:spPr>
              <a:xfrm>
                <a:off x="7078458" y="114686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15" name="TextBox 14">
                <a:extLst>
                  <a:ext uri="{FF2B5EF4-FFF2-40B4-BE49-F238E27FC236}">
                    <a16:creationId xmlns:a16="http://schemas.microsoft.com/office/drawing/2014/main" id="{B237906A-77DB-6564-90C5-AECB7B5054CD}"/>
                  </a:ext>
                </a:extLst>
              </p:cNvPr>
              <p:cNvSpPr txBox="1">
                <a:spLocks noRot="1" noChangeAspect="1" noMove="1" noResize="1" noEditPoints="1" noAdjustHandles="1" noChangeArrowheads="1" noChangeShapeType="1" noTextEdit="1"/>
              </p:cNvSpPr>
              <p:nvPr/>
            </p:nvSpPr>
            <p:spPr>
              <a:xfrm>
                <a:off x="7078458" y="1146869"/>
                <a:ext cx="64671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F92DF5-D002-1F76-9B24-466BB2729EDB}"/>
                  </a:ext>
                </a:extLst>
              </p:cNvPr>
              <p:cNvSpPr txBox="1"/>
              <p:nvPr/>
            </p:nvSpPr>
            <p:spPr>
              <a:xfrm>
                <a:off x="5478779" y="115829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16" name="TextBox 15">
                <a:extLst>
                  <a:ext uri="{FF2B5EF4-FFF2-40B4-BE49-F238E27FC236}">
                    <a16:creationId xmlns:a16="http://schemas.microsoft.com/office/drawing/2014/main" id="{45F92DF5-D002-1F76-9B24-466BB2729EDB}"/>
                  </a:ext>
                </a:extLst>
              </p:cNvPr>
              <p:cNvSpPr txBox="1">
                <a:spLocks noRot="1" noChangeAspect="1" noMove="1" noResize="1" noEditPoints="1" noAdjustHandles="1" noChangeArrowheads="1" noChangeShapeType="1" noTextEdit="1"/>
              </p:cNvSpPr>
              <p:nvPr/>
            </p:nvSpPr>
            <p:spPr>
              <a:xfrm>
                <a:off x="5478779" y="1158299"/>
                <a:ext cx="64671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18B756-86C9-2C31-B9C9-7B72013BA371}"/>
                  </a:ext>
                </a:extLst>
              </p:cNvPr>
              <p:cNvSpPr txBox="1"/>
              <p:nvPr/>
            </p:nvSpPr>
            <p:spPr>
              <a:xfrm>
                <a:off x="7078458" y="320426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17" name="TextBox 16">
                <a:extLst>
                  <a:ext uri="{FF2B5EF4-FFF2-40B4-BE49-F238E27FC236}">
                    <a16:creationId xmlns:a16="http://schemas.microsoft.com/office/drawing/2014/main" id="{1F18B756-86C9-2C31-B9C9-7B72013BA371}"/>
                  </a:ext>
                </a:extLst>
              </p:cNvPr>
              <p:cNvSpPr txBox="1">
                <a:spLocks noRot="1" noChangeAspect="1" noMove="1" noResize="1" noEditPoints="1" noAdjustHandles="1" noChangeArrowheads="1" noChangeShapeType="1" noTextEdit="1"/>
              </p:cNvSpPr>
              <p:nvPr/>
            </p:nvSpPr>
            <p:spPr>
              <a:xfrm>
                <a:off x="7078458" y="3204269"/>
                <a:ext cx="64671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8BD8E8-45C3-BB9F-2B10-151C8E7B307F}"/>
                  </a:ext>
                </a:extLst>
              </p:cNvPr>
              <p:cNvSpPr txBox="1"/>
              <p:nvPr/>
            </p:nvSpPr>
            <p:spPr>
              <a:xfrm>
                <a:off x="6968489" y="5648336"/>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18" name="TextBox 17">
                <a:extLst>
                  <a:ext uri="{FF2B5EF4-FFF2-40B4-BE49-F238E27FC236}">
                    <a16:creationId xmlns:a16="http://schemas.microsoft.com/office/drawing/2014/main" id="{248BD8E8-45C3-BB9F-2B10-151C8E7B307F}"/>
                  </a:ext>
                </a:extLst>
              </p:cNvPr>
              <p:cNvSpPr txBox="1">
                <a:spLocks noRot="1" noChangeAspect="1" noMove="1" noResize="1" noEditPoints="1" noAdjustHandles="1" noChangeArrowheads="1" noChangeShapeType="1" noTextEdit="1"/>
              </p:cNvSpPr>
              <p:nvPr/>
            </p:nvSpPr>
            <p:spPr>
              <a:xfrm>
                <a:off x="6968489" y="5648336"/>
                <a:ext cx="64671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78A8CE9-25CD-4661-E1DC-C96A9AA12649}"/>
                  </a:ext>
                </a:extLst>
              </p:cNvPr>
              <p:cNvSpPr txBox="1"/>
              <p:nvPr/>
            </p:nvSpPr>
            <p:spPr>
              <a:xfrm>
                <a:off x="9050111" y="417274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19" name="TextBox 18">
                <a:extLst>
                  <a:ext uri="{FF2B5EF4-FFF2-40B4-BE49-F238E27FC236}">
                    <a16:creationId xmlns:a16="http://schemas.microsoft.com/office/drawing/2014/main" id="{078A8CE9-25CD-4661-E1DC-C96A9AA12649}"/>
                  </a:ext>
                </a:extLst>
              </p:cNvPr>
              <p:cNvSpPr txBox="1">
                <a:spLocks noRot="1" noChangeAspect="1" noMove="1" noResize="1" noEditPoints="1" noAdjustHandles="1" noChangeArrowheads="1" noChangeShapeType="1" noTextEdit="1"/>
              </p:cNvSpPr>
              <p:nvPr/>
            </p:nvSpPr>
            <p:spPr>
              <a:xfrm>
                <a:off x="9050111" y="4172747"/>
                <a:ext cx="646711"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CA2FE81-E9EA-F0D7-8001-3A33B4214A52}"/>
                  </a:ext>
                </a:extLst>
              </p:cNvPr>
              <p:cNvSpPr txBox="1"/>
              <p:nvPr/>
            </p:nvSpPr>
            <p:spPr>
              <a:xfrm>
                <a:off x="6975429" y="421695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𝟖</m:t>
                      </m:r>
                    </m:oMath>
                  </m:oMathPara>
                </a14:m>
                <a:endParaRPr lang="en-US" b="1" dirty="0"/>
              </a:p>
            </p:txBody>
          </p:sp>
        </mc:Choice>
        <mc:Fallback xmlns="">
          <p:sp>
            <p:nvSpPr>
              <p:cNvPr id="20" name="TextBox 19">
                <a:extLst>
                  <a:ext uri="{FF2B5EF4-FFF2-40B4-BE49-F238E27FC236}">
                    <a16:creationId xmlns:a16="http://schemas.microsoft.com/office/drawing/2014/main" id="{8CA2FE81-E9EA-F0D7-8001-3A33B4214A52}"/>
                  </a:ext>
                </a:extLst>
              </p:cNvPr>
              <p:cNvSpPr txBox="1">
                <a:spLocks noRot="1" noChangeAspect="1" noMove="1" noResize="1" noEditPoints="1" noAdjustHandles="1" noChangeArrowheads="1" noChangeShapeType="1" noTextEdit="1"/>
              </p:cNvSpPr>
              <p:nvPr/>
            </p:nvSpPr>
            <p:spPr>
              <a:xfrm>
                <a:off x="6975429" y="4216958"/>
                <a:ext cx="646711"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9C17001-AD7B-3D15-CC97-A7C3EA1232CD}"/>
                  </a:ext>
                </a:extLst>
              </p:cNvPr>
              <p:cNvSpPr txBox="1"/>
              <p:nvPr/>
            </p:nvSpPr>
            <p:spPr>
              <a:xfrm>
                <a:off x="9050112" y="5682626"/>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1" name="TextBox 20">
                <a:extLst>
                  <a:ext uri="{FF2B5EF4-FFF2-40B4-BE49-F238E27FC236}">
                    <a16:creationId xmlns:a16="http://schemas.microsoft.com/office/drawing/2014/main" id="{39C17001-AD7B-3D15-CC97-A7C3EA1232CD}"/>
                  </a:ext>
                </a:extLst>
              </p:cNvPr>
              <p:cNvSpPr txBox="1">
                <a:spLocks noRot="1" noChangeAspect="1" noMove="1" noResize="1" noEditPoints="1" noAdjustHandles="1" noChangeArrowheads="1" noChangeShapeType="1" noTextEdit="1"/>
              </p:cNvSpPr>
              <p:nvPr/>
            </p:nvSpPr>
            <p:spPr>
              <a:xfrm>
                <a:off x="9050112" y="5682626"/>
                <a:ext cx="646711"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77A542-34B5-C117-548E-75108BDF4D81}"/>
                  </a:ext>
                </a:extLst>
              </p:cNvPr>
              <p:cNvSpPr txBox="1"/>
              <p:nvPr/>
            </p:nvSpPr>
            <p:spPr>
              <a:xfrm>
                <a:off x="8777745" y="295543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2" name="TextBox 21">
                <a:extLst>
                  <a:ext uri="{FF2B5EF4-FFF2-40B4-BE49-F238E27FC236}">
                    <a16:creationId xmlns:a16="http://schemas.microsoft.com/office/drawing/2014/main" id="{4577A542-34B5-C117-548E-75108BDF4D81}"/>
                  </a:ext>
                </a:extLst>
              </p:cNvPr>
              <p:cNvSpPr txBox="1">
                <a:spLocks noRot="1" noChangeAspect="1" noMove="1" noResize="1" noEditPoints="1" noAdjustHandles="1" noChangeArrowheads="1" noChangeShapeType="1" noTextEdit="1"/>
              </p:cNvSpPr>
              <p:nvPr/>
            </p:nvSpPr>
            <p:spPr>
              <a:xfrm>
                <a:off x="8777745" y="2955437"/>
                <a:ext cx="646711"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06E1C05-FFB6-8A34-2CC5-815FC9D56E1A}"/>
                  </a:ext>
                </a:extLst>
              </p:cNvPr>
              <p:cNvSpPr txBox="1"/>
              <p:nvPr/>
            </p:nvSpPr>
            <p:spPr>
              <a:xfrm>
                <a:off x="10847564" y="140088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3" name="TextBox 22">
                <a:extLst>
                  <a:ext uri="{FF2B5EF4-FFF2-40B4-BE49-F238E27FC236}">
                    <a16:creationId xmlns:a16="http://schemas.microsoft.com/office/drawing/2014/main" id="{C06E1C05-FFB6-8A34-2CC5-815FC9D56E1A}"/>
                  </a:ext>
                </a:extLst>
              </p:cNvPr>
              <p:cNvSpPr txBox="1">
                <a:spLocks noRot="1" noChangeAspect="1" noMove="1" noResize="1" noEditPoints="1" noAdjustHandles="1" noChangeArrowheads="1" noChangeShapeType="1" noTextEdit="1"/>
              </p:cNvSpPr>
              <p:nvPr/>
            </p:nvSpPr>
            <p:spPr>
              <a:xfrm>
                <a:off x="10847564" y="1400889"/>
                <a:ext cx="646711"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C97E94-F2E7-8ED5-122C-8C37E32543FB}"/>
                  </a:ext>
                </a:extLst>
              </p:cNvPr>
              <p:cNvSpPr txBox="1"/>
              <p:nvPr/>
            </p:nvSpPr>
            <p:spPr>
              <a:xfrm>
                <a:off x="8781086" y="139427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24" name="TextBox 23">
                <a:extLst>
                  <a:ext uri="{FF2B5EF4-FFF2-40B4-BE49-F238E27FC236}">
                    <a16:creationId xmlns:a16="http://schemas.microsoft.com/office/drawing/2014/main" id="{DEC97E94-F2E7-8ED5-122C-8C37E32543FB}"/>
                  </a:ext>
                </a:extLst>
              </p:cNvPr>
              <p:cNvSpPr txBox="1">
                <a:spLocks noRot="1" noChangeAspect="1" noMove="1" noResize="1" noEditPoints="1" noAdjustHandles="1" noChangeArrowheads="1" noChangeShapeType="1" noTextEdit="1"/>
              </p:cNvSpPr>
              <p:nvPr/>
            </p:nvSpPr>
            <p:spPr>
              <a:xfrm>
                <a:off x="8781086" y="1394270"/>
                <a:ext cx="646711"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A635CC-6E18-6C9F-04AE-B1D7CF0C1F6E}"/>
                  </a:ext>
                </a:extLst>
              </p:cNvPr>
              <p:cNvSpPr txBox="1"/>
              <p:nvPr/>
            </p:nvSpPr>
            <p:spPr>
              <a:xfrm>
                <a:off x="10871882" y="291223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25" name="TextBox 24">
                <a:extLst>
                  <a:ext uri="{FF2B5EF4-FFF2-40B4-BE49-F238E27FC236}">
                    <a16:creationId xmlns:a16="http://schemas.microsoft.com/office/drawing/2014/main" id="{12A635CC-6E18-6C9F-04AE-B1D7CF0C1F6E}"/>
                  </a:ext>
                </a:extLst>
              </p:cNvPr>
              <p:cNvSpPr txBox="1">
                <a:spLocks noRot="1" noChangeAspect="1" noMove="1" noResize="1" noEditPoints="1" noAdjustHandles="1" noChangeArrowheads="1" noChangeShapeType="1" noTextEdit="1"/>
              </p:cNvSpPr>
              <p:nvPr/>
            </p:nvSpPr>
            <p:spPr>
              <a:xfrm>
                <a:off x="10871882" y="2912238"/>
                <a:ext cx="646711" cy="523220"/>
              </a:xfrm>
              <a:prstGeom prst="rect">
                <a:avLst/>
              </a:prstGeom>
              <a:blipFill>
                <a:blip r:embed="rId17"/>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24A99C2-B90B-EC86-54FA-6BE4557FC665}"/>
              </a:ext>
            </a:extLst>
          </p:cNvPr>
          <p:cNvSpPr/>
          <p:nvPr/>
        </p:nvSpPr>
        <p:spPr>
          <a:xfrm>
            <a:off x="7200900" y="1158299"/>
            <a:ext cx="412307" cy="2580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6B25DA-0C19-5884-C792-0F20E4186327}"/>
              </a:ext>
            </a:extLst>
          </p:cNvPr>
          <p:cNvSpPr/>
          <p:nvPr/>
        </p:nvSpPr>
        <p:spPr>
          <a:xfrm>
            <a:off x="8884197" y="1158299"/>
            <a:ext cx="412307" cy="2580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EDAC67-971B-442F-6BB7-560DB4DABB8C}"/>
              </a:ext>
            </a:extLst>
          </p:cNvPr>
          <p:cNvSpPr/>
          <p:nvPr/>
        </p:nvSpPr>
        <p:spPr>
          <a:xfrm>
            <a:off x="5552211" y="1146869"/>
            <a:ext cx="509499" cy="25806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DC7E49E-951F-91EF-0AC7-600229ECAFC5}"/>
              </a:ext>
            </a:extLst>
          </p:cNvPr>
          <p:cNvSpPr/>
          <p:nvPr/>
        </p:nvSpPr>
        <p:spPr>
          <a:xfrm>
            <a:off x="7028237" y="3922406"/>
            <a:ext cx="509499" cy="25806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E979972-7C26-3913-C1C9-34AF5FD6BCA9}"/>
              </a:ext>
            </a:extLst>
          </p:cNvPr>
          <p:cNvSpPr/>
          <p:nvPr/>
        </p:nvSpPr>
        <p:spPr>
          <a:xfrm>
            <a:off x="9101100" y="3957150"/>
            <a:ext cx="509499" cy="25806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7C99379-6617-A794-BB6D-B03F37124BCB}"/>
              </a:ext>
            </a:extLst>
          </p:cNvPr>
          <p:cNvSpPr/>
          <p:nvPr/>
        </p:nvSpPr>
        <p:spPr>
          <a:xfrm>
            <a:off x="10939246" y="1168855"/>
            <a:ext cx="509499" cy="25806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9ABDAC2-F2B3-961C-80FF-995D3027ECDA}"/>
              </a:ext>
            </a:extLst>
          </p:cNvPr>
          <p:cNvSpPr txBox="1"/>
          <p:nvPr/>
        </p:nvSpPr>
        <p:spPr>
          <a:xfrm>
            <a:off x="1101908" y="5000375"/>
            <a:ext cx="4846320" cy="1384995"/>
          </a:xfrm>
          <a:prstGeom prst="rect">
            <a:avLst/>
          </a:prstGeom>
          <a:noFill/>
        </p:spPr>
        <p:txBody>
          <a:bodyPr wrap="square" rtlCol="0">
            <a:spAutoFit/>
          </a:bodyPr>
          <a:lstStyle/>
          <a:p>
            <a:pPr algn="ctr"/>
            <a:r>
              <a:rPr lang="en-US" sz="2800" dirty="0"/>
              <a:t>All appear to be sums, now reorder tangles and rotate as needed.</a:t>
            </a:r>
          </a:p>
        </p:txBody>
      </p:sp>
      <p:sp>
        <p:nvSpPr>
          <p:cNvPr id="4" name="Slide Number Placeholder 3">
            <a:extLst>
              <a:ext uri="{FF2B5EF4-FFF2-40B4-BE49-F238E27FC236}">
                <a16:creationId xmlns:a16="http://schemas.microsoft.com/office/drawing/2014/main" id="{8C74FB23-28D6-7DBD-371D-B38A383FFE8C}"/>
              </a:ext>
            </a:extLst>
          </p:cNvPr>
          <p:cNvSpPr>
            <a:spLocks noGrp="1"/>
          </p:cNvSpPr>
          <p:nvPr>
            <p:ph type="sldNum" sz="quarter" idx="12"/>
          </p:nvPr>
        </p:nvSpPr>
        <p:spPr/>
        <p:txBody>
          <a:bodyPr/>
          <a:lstStyle/>
          <a:p>
            <a:fld id="{48F63A3B-78C7-47BE-AE5E-E10140E04643}" type="slidenum">
              <a:rPr lang="en-US" smtClean="0"/>
              <a:t>102</a:t>
            </a:fld>
            <a:endParaRPr lang="en-US"/>
          </a:p>
        </p:txBody>
      </p:sp>
    </p:spTree>
    <p:extLst>
      <p:ext uri="{BB962C8B-B14F-4D97-AF65-F5344CB8AC3E}">
        <p14:creationId xmlns:p14="http://schemas.microsoft.com/office/powerpoint/2010/main" val="39006246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672840" y="1981259"/>
            <a:ext cx="0" cy="3120390"/>
          </a:xfrm>
          <a:prstGeom prst="line">
            <a:avLst/>
          </a:prstGeom>
          <a:ln w="38100"/>
        </p:spPr>
        <p:style>
          <a:lnRef idx="1">
            <a:schemeClr val="dk1"/>
          </a:lnRef>
          <a:fillRef idx="0">
            <a:schemeClr val="dk1"/>
          </a:fillRef>
          <a:effectRef idx="0">
            <a:schemeClr val="dk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C4E2C544-416A-5B00-3173-41EA6B782998}"/>
              </a:ext>
            </a:extLst>
          </p:cNvPr>
          <p:cNvPicPr>
            <a:picLocks noChangeAspect="1"/>
          </p:cNvPicPr>
          <p:nvPr/>
        </p:nvPicPr>
        <p:blipFill>
          <a:blip r:embed="rId3"/>
          <a:stretch>
            <a:fillRect/>
          </a:stretch>
        </p:blipFill>
        <p:spPr>
          <a:xfrm rot="5400000">
            <a:off x="5590741" y="2119268"/>
            <a:ext cx="2057400" cy="2057400"/>
          </a:xfrm>
          <a:prstGeom prst="rect">
            <a:avLst/>
          </a:prstGeom>
        </p:spPr>
      </p:pic>
      <p:pic>
        <p:nvPicPr>
          <p:cNvPr id="13" name="Picture 12" descr="Icon&#10;&#10;Description automatically generated">
            <a:extLst>
              <a:ext uri="{FF2B5EF4-FFF2-40B4-BE49-F238E27FC236}">
                <a16:creationId xmlns:a16="http://schemas.microsoft.com/office/drawing/2014/main" id="{96264C75-BBB2-1394-D3CB-5B657B5BF1C3}"/>
              </a:ext>
            </a:extLst>
          </p:cNvPr>
          <p:cNvPicPr>
            <a:picLocks noChangeAspect="1"/>
          </p:cNvPicPr>
          <p:nvPr/>
        </p:nvPicPr>
        <p:blipFill>
          <a:blip r:embed="rId4"/>
          <a:stretch>
            <a:fillRect/>
          </a:stretch>
        </p:blipFill>
        <p:spPr>
          <a:xfrm rot="16200000" flipV="1">
            <a:off x="9090351" y="2069046"/>
            <a:ext cx="2057400" cy="2057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C355EE-2470-B8D4-8CC9-A5AD4F4622FF}"/>
                  </a:ext>
                </a:extLst>
              </p:cNvPr>
              <p:cNvSpPr txBox="1"/>
              <p:nvPr/>
            </p:nvSpPr>
            <p:spPr>
              <a:xfrm>
                <a:off x="5478779" y="394721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12" name="TextBox 11">
                <a:extLst>
                  <a:ext uri="{FF2B5EF4-FFF2-40B4-BE49-F238E27FC236}">
                    <a16:creationId xmlns:a16="http://schemas.microsoft.com/office/drawing/2014/main" id="{17C355EE-2470-B8D4-8CC9-A5AD4F4622FF}"/>
                  </a:ext>
                </a:extLst>
              </p:cNvPr>
              <p:cNvSpPr txBox="1">
                <a:spLocks noRot="1" noChangeAspect="1" noMove="1" noResize="1" noEditPoints="1" noAdjustHandles="1" noChangeArrowheads="1" noChangeShapeType="1" noTextEdit="1"/>
              </p:cNvSpPr>
              <p:nvPr/>
            </p:nvSpPr>
            <p:spPr>
              <a:xfrm>
                <a:off x="5478779" y="3947219"/>
                <a:ext cx="64671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37906A-77DB-6564-90C5-AECB7B5054CD}"/>
                  </a:ext>
                </a:extLst>
              </p:cNvPr>
              <p:cNvSpPr txBox="1"/>
              <p:nvPr/>
            </p:nvSpPr>
            <p:spPr>
              <a:xfrm>
                <a:off x="7078458" y="187838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15" name="TextBox 14">
                <a:extLst>
                  <a:ext uri="{FF2B5EF4-FFF2-40B4-BE49-F238E27FC236}">
                    <a16:creationId xmlns:a16="http://schemas.microsoft.com/office/drawing/2014/main" id="{B237906A-77DB-6564-90C5-AECB7B5054CD}"/>
                  </a:ext>
                </a:extLst>
              </p:cNvPr>
              <p:cNvSpPr txBox="1">
                <a:spLocks noRot="1" noChangeAspect="1" noMove="1" noResize="1" noEditPoints="1" noAdjustHandles="1" noChangeArrowheads="1" noChangeShapeType="1" noTextEdit="1"/>
              </p:cNvSpPr>
              <p:nvPr/>
            </p:nvSpPr>
            <p:spPr>
              <a:xfrm>
                <a:off x="7078458" y="1878389"/>
                <a:ext cx="64671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F92DF5-D002-1F76-9B24-466BB2729EDB}"/>
                  </a:ext>
                </a:extLst>
              </p:cNvPr>
              <p:cNvSpPr txBox="1"/>
              <p:nvPr/>
            </p:nvSpPr>
            <p:spPr>
              <a:xfrm>
                <a:off x="5478779" y="188981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16" name="TextBox 15">
                <a:extLst>
                  <a:ext uri="{FF2B5EF4-FFF2-40B4-BE49-F238E27FC236}">
                    <a16:creationId xmlns:a16="http://schemas.microsoft.com/office/drawing/2014/main" id="{45F92DF5-D002-1F76-9B24-466BB2729EDB}"/>
                  </a:ext>
                </a:extLst>
              </p:cNvPr>
              <p:cNvSpPr txBox="1">
                <a:spLocks noRot="1" noChangeAspect="1" noMove="1" noResize="1" noEditPoints="1" noAdjustHandles="1" noChangeArrowheads="1" noChangeShapeType="1" noTextEdit="1"/>
              </p:cNvSpPr>
              <p:nvPr/>
            </p:nvSpPr>
            <p:spPr>
              <a:xfrm>
                <a:off x="5478779" y="1889819"/>
                <a:ext cx="64671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18B756-86C9-2C31-B9C9-7B72013BA371}"/>
                  </a:ext>
                </a:extLst>
              </p:cNvPr>
              <p:cNvSpPr txBox="1"/>
              <p:nvPr/>
            </p:nvSpPr>
            <p:spPr>
              <a:xfrm>
                <a:off x="7078458" y="393578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17" name="TextBox 16">
                <a:extLst>
                  <a:ext uri="{FF2B5EF4-FFF2-40B4-BE49-F238E27FC236}">
                    <a16:creationId xmlns:a16="http://schemas.microsoft.com/office/drawing/2014/main" id="{1F18B756-86C9-2C31-B9C9-7B72013BA371}"/>
                  </a:ext>
                </a:extLst>
              </p:cNvPr>
              <p:cNvSpPr txBox="1">
                <a:spLocks noRot="1" noChangeAspect="1" noMove="1" noResize="1" noEditPoints="1" noAdjustHandles="1" noChangeArrowheads="1" noChangeShapeType="1" noTextEdit="1"/>
              </p:cNvSpPr>
              <p:nvPr/>
            </p:nvSpPr>
            <p:spPr>
              <a:xfrm>
                <a:off x="7078458" y="3935789"/>
                <a:ext cx="64671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77A542-34B5-C117-548E-75108BDF4D81}"/>
                  </a:ext>
                </a:extLst>
              </p:cNvPr>
              <p:cNvSpPr txBox="1"/>
              <p:nvPr/>
            </p:nvSpPr>
            <p:spPr>
              <a:xfrm>
                <a:off x="8777745" y="368695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2" name="TextBox 21">
                <a:extLst>
                  <a:ext uri="{FF2B5EF4-FFF2-40B4-BE49-F238E27FC236}">
                    <a16:creationId xmlns:a16="http://schemas.microsoft.com/office/drawing/2014/main" id="{4577A542-34B5-C117-548E-75108BDF4D81}"/>
                  </a:ext>
                </a:extLst>
              </p:cNvPr>
              <p:cNvSpPr txBox="1">
                <a:spLocks noRot="1" noChangeAspect="1" noMove="1" noResize="1" noEditPoints="1" noAdjustHandles="1" noChangeArrowheads="1" noChangeShapeType="1" noTextEdit="1"/>
              </p:cNvSpPr>
              <p:nvPr/>
            </p:nvSpPr>
            <p:spPr>
              <a:xfrm>
                <a:off x="8777745" y="3686957"/>
                <a:ext cx="64671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06E1C05-FFB6-8A34-2CC5-815FC9D56E1A}"/>
                  </a:ext>
                </a:extLst>
              </p:cNvPr>
              <p:cNvSpPr txBox="1"/>
              <p:nvPr/>
            </p:nvSpPr>
            <p:spPr>
              <a:xfrm>
                <a:off x="10847564" y="213240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3" name="TextBox 22">
                <a:extLst>
                  <a:ext uri="{FF2B5EF4-FFF2-40B4-BE49-F238E27FC236}">
                    <a16:creationId xmlns:a16="http://schemas.microsoft.com/office/drawing/2014/main" id="{C06E1C05-FFB6-8A34-2CC5-815FC9D56E1A}"/>
                  </a:ext>
                </a:extLst>
              </p:cNvPr>
              <p:cNvSpPr txBox="1">
                <a:spLocks noRot="1" noChangeAspect="1" noMove="1" noResize="1" noEditPoints="1" noAdjustHandles="1" noChangeArrowheads="1" noChangeShapeType="1" noTextEdit="1"/>
              </p:cNvSpPr>
              <p:nvPr/>
            </p:nvSpPr>
            <p:spPr>
              <a:xfrm>
                <a:off x="10847564" y="2132409"/>
                <a:ext cx="646711"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C97E94-F2E7-8ED5-122C-8C37E32543FB}"/>
                  </a:ext>
                </a:extLst>
              </p:cNvPr>
              <p:cNvSpPr txBox="1"/>
              <p:nvPr/>
            </p:nvSpPr>
            <p:spPr>
              <a:xfrm>
                <a:off x="8781086" y="212579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24" name="TextBox 23">
                <a:extLst>
                  <a:ext uri="{FF2B5EF4-FFF2-40B4-BE49-F238E27FC236}">
                    <a16:creationId xmlns:a16="http://schemas.microsoft.com/office/drawing/2014/main" id="{DEC97E94-F2E7-8ED5-122C-8C37E32543FB}"/>
                  </a:ext>
                </a:extLst>
              </p:cNvPr>
              <p:cNvSpPr txBox="1">
                <a:spLocks noRot="1" noChangeAspect="1" noMove="1" noResize="1" noEditPoints="1" noAdjustHandles="1" noChangeArrowheads="1" noChangeShapeType="1" noTextEdit="1"/>
              </p:cNvSpPr>
              <p:nvPr/>
            </p:nvSpPr>
            <p:spPr>
              <a:xfrm>
                <a:off x="8781086" y="2125790"/>
                <a:ext cx="646711"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A635CC-6E18-6C9F-04AE-B1D7CF0C1F6E}"/>
                  </a:ext>
                </a:extLst>
              </p:cNvPr>
              <p:cNvSpPr txBox="1"/>
              <p:nvPr/>
            </p:nvSpPr>
            <p:spPr>
              <a:xfrm>
                <a:off x="10871882" y="364375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25" name="TextBox 24">
                <a:extLst>
                  <a:ext uri="{FF2B5EF4-FFF2-40B4-BE49-F238E27FC236}">
                    <a16:creationId xmlns:a16="http://schemas.microsoft.com/office/drawing/2014/main" id="{12A635CC-6E18-6C9F-04AE-B1D7CF0C1F6E}"/>
                  </a:ext>
                </a:extLst>
              </p:cNvPr>
              <p:cNvSpPr txBox="1">
                <a:spLocks noRot="1" noChangeAspect="1" noMove="1" noResize="1" noEditPoints="1" noAdjustHandles="1" noChangeArrowheads="1" noChangeShapeType="1" noTextEdit="1"/>
              </p:cNvSpPr>
              <p:nvPr/>
            </p:nvSpPr>
            <p:spPr>
              <a:xfrm>
                <a:off x="10871882" y="3643758"/>
                <a:ext cx="646711" cy="523220"/>
              </a:xfrm>
              <a:prstGeom prst="rect">
                <a:avLst/>
              </a:prstGeom>
              <a:blipFill>
                <a:blip r:embed="rId1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24A99C2-B90B-EC86-54FA-6BE4557FC665}"/>
              </a:ext>
            </a:extLst>
          </p:cNvPr>
          <p:cNvSpPr/>
          <p:nvPr/>
        </p:nvSpPr>
        <p:spPr>
          <a:xfrm>
            <a:off x="7200900" y="1889819"/>
            <a:ext cx="412307" cy="2580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6B25DA-0C19-5884-C792-0F20E4186327}"/>
              </a:ext>
            </a:extLst>
          </p:cNvPr>
          <p:cNvSpPr/>
          <p:nvPr/>
        </p:nvSpPr>
        <p:spPr>
          <a:xfrm>
            <a:off x="8884197" y="1889819"/>
            <a:ext cx="412307" cy="2580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8CC444A-BB82-E63A-EFB4-89B22BE89980}"/>
                  </a:ext>
                </a:extLst>
              </p:cNvPr>
              <p:cNvSpPr txBox="1"/>
              <p:nvPr/>
            </p:nvSpPr>
            <p:spPr>
              <a:xfrm>
                <a:off x="538206" y="1047948"/>
                <a:ext cx="3910513" cy="523220"/>
              </a:xfrm>
              <a:prstGeom prst="rect">
                <a:avLst/>
              </a:prstGeom>
              <a:noFill/>
            </p:spPr>
            <p:txBody>
              <a:bodyPr wrap="square" rtlCol="0">
                <a:spAutoFit/>
              </a:bodyPr>
              <a:lstStyle/>
              <a:p>
                <a:pPr algn="ctr"/>
                <a:r>
                  <a:rPr lang="en-US" sz="2800" dirty="0"/>
                  <a:t>Operations </a:t>
                </a:r>
                <a14:m>
                  <m:oMath xmlns:m="http://schemas.openxmlformats.org/officeDocument/2006/math">
                    <m:r>
                      <a:rPr lang="en-US" sz="2800" b="1" i="1" smtClean="0">
                        <a:latin typeface="Cambria Math" panose="02040503050406030204" pitchFamily="18" charset="0"/>
                      </a:rPr>
                      <m:t>[? ?]</m:t>
                    </m:r>
                  </m:oMath>
                </a14:m>
                <a:endParaRPr lang="en-US" sz="2800" b="1" dirty="0"/>
              </a:p>
            </p:txBody>
          </p:sp>
        </mc:Choice>
        <mc:Fallback xmlns="">
          <p:sp>
            <p:nvSpPr>
              <p:cNvPr id="31" name="TextBox 30">
                <a:extLst>
                  <a:ext uri="{FF2B5EF4-FFF2-40B4-BE49-F238E27FC236}">
                    <a16:creationId xmlns:a16="http://schemas.microsoft.com/office/drawing/2014/main" id="{58CC444A-BB82-E63A-EFB4-89B22BE89980}"/>
                  </a:ext>
                </a:extLst>
              </p:cNvPr>
              <p:cNvSpPr txBox="1">
                <a:spLocks noRot="1" noChangeAspect="1" noMove="1" noResize="1" noEditPoints="1" noAdjustHandles="1" noChangeArrowheads="1" noChangeShapeType="1" noTextEdit="1"/>
              </p:cNvSpPr>
              <p:nvPr/>
            </p:nvSpPr>
            <p:spPr>
              <a:xfrm>
                <a:off x="538206" y="1047948"/>
                <a:ext cx="3910513" cy="523220"/>
              </a:xfrm>
              <a:prstGeom prst="rect">
                <a:avLst/>
              </a:prstGeom>
              <a:blipFill>
                <a:blip r:embed="rId14"/>
                <a:stretch>
                  <a:fillRect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94DA1D9-ABC1-77B5-D984-2A0CB42FD762}"/>
                  </a:ext>
                </a:extLst>
              </p:cNvPr>
              <p:cNvSpPr txBox="1"/>
              <p:nvPr/>
            </p:nvSpPr>
            <p:spPr>
              <a:xfrm>
                <a:off x="5002034" y="5152058"/>
                <a:ext cx="6862306" cy="523220"/>
              </a:xfrm>
              <a:prstGeom prst="rect">
                <a:avLst/>
              </a:prstGeom>
              <a:noFill/>
            </p:spPr>
            <p:txBody>
              <a:bodyPr wrap="square" rtlCol="0">
                <a:spAutoFit/>
              </a:bodyPr>
              <a:lstStyle/>
              <a:p>
                <a:pPr algn="ctr"/>
                <a:r>
                  <a:rPr lang="en-US" sz="2800" dirty="0"/>
                  <a:t>Tangle </a:t>
                </a:r>
                <a14:m>
                  <m:oMath xmlns:m="http://schemas.openxmlformats.org/officeDocument/2006/math">
                    <m:r>
                      <a:rPr lang="en-US" sz="2800" b="1" i="1" smtClean="0">
                        <a:latin typeface="Cambria Math" panose="02040503050406030204" pitchFamily="18" charset="0"/>
                      </a:rPr>
                      <m:t>𝟎</m:t>
                    </m:r>
                  </m:oMath>
                </a14:m>
                <a:r>
                  <a:rPr lang="en-US" sz="2800" b="1" dirty="0"/>
                  <a:t> </a:t>
                </a:r>
                <a:r>
                  <a:rPr lang="en-US" sz="2800" dirty="0"/>
                  <a:t>combines with Tangle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as a sum</a:t>
                </a:r>
                <a:endParaRPr lang="en-US" sz="2800" b="1" dirty="0"/>
              </a:p>
            </p:txBody>
          </p:sp>
        </mc:Choice>
        <mc:Fallback xmlns="">
          <p:sp>
            <p:nvSpPr>
              <p:cNvPr id="33" name="TextBox 32">
                <a:extLst>
                  <a:ext uri="{FF2B5EF4-FFF2-40B4-BE49-F238E27FC236}">
                    <a16:creationId xmlns:a16="http://schemas.microsoft.com/office/drawing/2014/main" id="{094DA1D9-ABC1-77B5-D984-2A0CB42FD762}"/>
                  </a:ext>
                </a:extLst>
              </p:cNvPr>
              <p:cNvSpPr txBox="1">
                <a:spLocks noRot="1" noChangeAspect="1" noMove="1" noResize="1" noEditPoints="1" noAdjustHandles="1" noChangeArrowheads="1" noChangeShapeType="1" noTextEdit="1"/>
              </p:cNvSpPr>
              <p:nvPr/>
            </p:nvSpPr>
            <p:spPr>
              <a:xfrm>
                <a:off x="5002034" y="5152058"/>
                <a:ext cx="6862306" cy="523220"/>
              </a:xfrm>
              <a:prstGeom prst="rect">
                <a:avLst/>
              </a:prstGeom>
              <a:blipFill>
                <a:blip r:embed="rId15"/>
                <a:stretch>
                  <a:fillRect t="-10465" b="-3255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D4DF62D-2F0D-89AC-502F-C4098D8905AD}"/>
              </a:ext>
            </a:extLst>
          </p:cNvPr>
          <p:cNvSpPr/>
          <p:nvPr/>
        </p:nvSpPr>
        <p:spPr>
          <a:xfrm>
            <a:off x="742950" y="1889819"/>
            <a:ext cx="2852861" cy="4190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2D56E4A-EE6F-8E61-4E8B-04981F232DFD}"/>
              </a:ext>
            </a:extLst>
          </p:cNvPr>
          <p:cNvSpPr/>
          <p:nvPr/>
        </p:nvSpPr>
        <p:spPr>
          <a:xfrm>
            <a:off x="746760" y="2305109"/>
            <a:ext cx="2852861" cy="4190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F0CA3D-F54D-C4F0-B5B5-ADF0D9DD521C}"/>
              </a:ext>
            </a:extLst>
          </p:cNvPr>
          <p:cNvSpPr>
            <a:spLocks noGrp="1"/>
          </p:cNvSpPr>
          <p:nvPr>
            <p:ph type="sldNum" sz="quarter" idx="12"/>
          </p:nvPr>
        </p:nvSpPr>
        <p:spPr/>
        <p:txBody>
          <a:bodyPr/>
          <a:lstStyle/>
          <a:p>
            <a:fld id="{48F63A3B-78C7-47BE-AE5E-E10140E04643}" type="slidenum">
              <a:rPr lang="en-US" smtClean="0"/>
              <a:t>103</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75B917-A2C2-BF7D-4C31-2CB582FCED1D}"/>
                  </a:ext>
                </a:extLst>
              </p:cNvPr>
              <p:cNvSpPr txBox="1"/>
              <p:nvPr/>
            </p:nvSpPr>
            <p:spPr>
              <a:xfrm>
                <a:off x="530042" y="1878389"/>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6" name="TextBox 5">
                <a:extLst>
                  <a:ext uri="{FF2B5EF4-FFF2-40B4-BE49-F238E27FC236}">
                    <a16:creationId xmlns:a16="http://schemas.microsoft.com/office/drawing/2014/main" id="{1475B917-A2C2-BF7D-4C31-2CB582FCED1D}"/>
                  </a:ext>
                </a:extLst>
              </p:cNvPr>
              <p:cNvSpPr txBox="1">
                <a:spLocks noRot="1" noChangeAspect="1" noMove="1" noResize="1" noEditPoints="1" noAdjustHandles="1" noChangeArrowheads="1" noChangeShapeType="1" noTextEdit="1"/>
              </p:cNvSpPr>
              <p:nvPr/>
            </p:nvSpPr>
            <p:spPr>
              <a:xfrm>
                <a:off x="530042" y="1878389"/>
                <a:ext cx="3910519" cy="3345275"/>
              </a:xfrm>
              <a:prstGeom prst="rect">
                <a:avLst/>
              </a:prstGeom>
              <a:blipFill>
                <a:blip r:embed="rId16"/>
                <a:stretch>
                  <a:fillRect r="-8424"/>
                </a:stretch>
              </a:blipFill>
            </p:spPr>
            <p:txBody>
              <a:bodyPr/>
              <a:lstStyle/>
              <a:p>
                <a:r>
                  <a:rPr lang="en-US">
                    <a:noFill/>
                  </a:rPr>
                  <a:t> </a:t>
                </a:r>
              </a:p>
            </p:txBody>
          </p:sp>
        </mc:Fallback>
      </mc:AlternateContent>
    </p:spTree>
    <p:extLst>
      <p:ext uri="{BB962C8B-B14F-4D97-AF65-F5344CB8AC3E}">
        <p14:creationId xmlns:p14="http://schemas.microsoft.com/office/powerpoint/2010/main" val="2986672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672840" y="1981259"/>
            <a:ext cx="0" cy="3120390"/>
          </a:xfrm>
          <a:prstGeom prst="line">
            <a:avLst/>
          </a:prstGeom>
          <a:ln w="38100"/>
        </p:spPr>
        <p:style>
          <a:lnRef idx="1">
            <a:schemeClr val="dk1"/>
          </a:lnRef>
          <a:fillRef idx="0">
            <a:schemeClr val="dk1"/>
          </a:fillRef>
          <a:effectRef idx="0">
            <a:schemeClr val="dk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C4E2C544-416A-5B00-3173-41EA6B782998}"/>
              </a:ext>
            </a:extLst>
          </p:cNvPr>
          <p:cNvPicPr>
            <a:picLocks noChangeAspect="1"/>
          </p:cNvPicPr>
          <p:nvPr/>
        </p:nvPicPr>
        <p:blipFill>
          <a:blip r:embed="rId3"/>
          <a:stretch>
            <a:fillRect/>
          </a:stretch>
        </p:blipFill>
        <p:spPr>
          <a:xfrm rot="5400000">
            <a:off x="5590741" y="2119268"/>
            <a:ext cx="2057400" cy="2057400"/>
          </a:xfrm>
          <a:prstGeom prst="rect">
            <a:avLst/>
          </a:prstGeom>
        </p:spPr>
      </p:pic>
      <p:pic>
        <p:nvPicPr>
          <p:cNvPr id="13" name="Picture 12" descr="Icon&#10;&#10;Description automatically generated">
            <a:extLst>
              <a:ext uri="{FF2B5EF4-FFF2-40B4-BE49-F238E27FC236}">
                <a16:creationId xmlns:a16="http://schemas.microsoft.com/office/drawing/2014/main" id="{96264C75-BBB2-1394-D3CB-5B657B5BF1C3}"/>
              </a:ext>
            </a:extLst>
          </p:cNvPr>
          <p:cNvPicPr>
            <a:picLocks noChangeAspect="1"/>
          </p:cNvPicPr>
          <p:nvPr/>
        </p:nvPicPr>
        <p:blipFill>
          <a:blip r:embed="rId4"/>
          <a:stretch>
            <a:fillRect/>
          </a:stretch>
        </p:blipFill>
        <p:spPr>
          <a:xfrm rot="16200000" flipV="1">
            <a:off x="9090351" y="2069046"/>
            <a:ext cx="2057400" cy="2057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C355EE-2470-B8D4-8CC9-A5AD4F4622FF}"/>
                  </a:ext>
                </a:extLst>
              </p:cNvPr>
              <p:cNvSpPr txBox="1"/>
              <p:nvPr/>
            </p:nvSpPr>
            <p:spPr>
              <a:xfrm>
                <a:off x="5478779" y="394721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12" name="TextBox 11">
                <a:extLst>
                  <a:ext uri="{FF2B5EF4-FFF2-40B4-BE49-F238E27FC236}">
                    <a16:creationId xmlns:a16="http://schemas.microsoft.com/office/drawing/2014/main" id="{17C355EE-2470-B8D4-8CC9-A5AD4F4622FF}"/>
                  </a:ext>
                </a:extLst>
              </p:cNvPr>
              <p:cNvSpPr txBox="1">
                <a:spLocks noRot="1" noChangeAspect="1" noMove="1" noResize="1" noEditPoints="1" noAdjustHandles="1" noChangeArrowheads="1" noChangeShapeType="1" noTextEdit="1"/>
              </p:cNvSpPr>
              <p:nvPr/>
            </p:nvSpPr>
            <p:spPr>
              <a:xfrm>
                <a:off x="5478779" y="3947219"/>
                <a:ext cx="64671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37906A-77DB-6564-90C5-AECB7B5054CD}"/>
                  </a:ext>
                </a:extLst>
              </p:cNvPr>
              <p:cNvSpPr txBox="1"/>
              <p:nvPr/>
            </p:nvSpPr>
            <p:spPr>
              <a:xfrm>
                <a:off x="7078458" y="187838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15" name="TextBox 14">
                <a:extLst>
                  <a:ext uri="{FF2B5EF4-FFF2-40B4-BE49-F238E27FC236}">
                    <a16:creationId xmlns:a16="http://schemas.microsoft.com/office/drawing/2014/main" id="{B237906A-77DB-6564-90C5-AECB7B5054CD}"/>
                  </a:ext>
                </a:extLst>
              </p:cNvPr>
              <p:cNvSpPr txBox="1">
                <a:spLocks noRot="1" noChangeAspect="1" noMove="1" noResize="1" noEditPoints="1" noAdjustHandles="1" noChangeArrowheads="1" noChangeShapeType="1" noTextEdit="1"/>
              </p:cNvSpPr>
              <p:nvPr/>
            </p:nvSpPr>
            <p:spPr>
              <a:xfrm>
                <a:off x="7078458" y="1878389"/>
                <a:ext cx="64671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F92DF5-D002-1F76-9B24-466BB2729EDB}"/>
                  </a:ext>
                </a:extLst>
              </p:cNvPr>
              <p:cNvSpPr txBox="1"/>
              <p:nvPr/>
            </p:nvSpPr>
            <p:spPr>
              <a:xfrm>
                <a:off x="5478779" y="188981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16" name="TextBox 15">
                <a:extLst>
                  <a:ext uri="{FF2B5EF4-FFF2-40B4-BE49-F238E27FC236}">
                    <a16:creationId xmlns:a16="http://schemas.microsoft.com/office/drawing/2014/main" id="{45F92DF5-D002-1F76-9B24-466BB2729EDB}"/>
                  </a:ext>
                </a:extLst>
              </p:cNvPr>
              <p:cNvSpPr txBox="1">
                <a:spLocks noRot="1" noChangeAspect="1" noMove="1" noResize="1" noEditPoints="1" noAdjustHandles="1" noChangeArrowheads="1" noChangeShapeType="1" noTextEdit="1"/>
              </p:cNvSpPr>
              <p:nvPr/>
            </p:nvSpPr>
            <p:spPr>
              <a:xfrm>
                <a:off x="5478779" y="1889819"/>
                <a:ext cx="64671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18B756-86C9-2C31-B9C9-7B72013BA371}"/>
                  </a:ext>
                </a:extLst>
              </p:cNvPr>
              <p:cNvSpPr txBox="1"/>
              <p:nvPr/>
            </p:nvSpPr>
            <p:spPr>
              <a:xfrm>
                <a:off x="7078458" y="393578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17" name="TextBox 16">
                <a:extLst>
                  <a:ext uri="{FF2B5EF4-FFF2-40B4-BE49-F238E27FC236}">
                    <a16:creationId xmlns:a16="http://schemas.microsoft.com/office/drawing/2014/main" id="{1F18B756-86C9-2C31-B9C9-7B72013BA371}"/>
                  </a:ext>
                </a:extLst>
              </p:cNvPr>
              <p:cNvSpPr txBox="1">
                <a:spLocks noRot="1" noChangeAspect="1" noMove="1" noResize="1" noEditPoints="1" noAdjustHandles="1" noChangeArrowheads="1" noChangeShapeType="1" noTextEdit="1"/>
              </p:cNvSpPr>
              <p:nvPr/>
            </p:nvSpPr>
            <p:spPr>
              <a:xfrm>
                <a:off x="7078458" y="3935789"/>
                <a:ext cx="64671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77A542-34B5-C117-548E-75108BDF4D81}"/>
                  </a:ext>
                </a:extLst>
              </p:cNvPr>
              <p:cNvSpPr txBox="1"/>
              <p:nvPr/>
            </p:nvSpPr>
            <p:spPr>
              <a:xfrm>
                <a:off x="8777745" y="368695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2" name="TextBox 21">
                <a:extLst>
                  <a:ext uri="{FF2B5EF4-FFF2-40B4-BE49-F238E27FC236}">
                    <a16:creationId xmlns:a16="http://schemas.microsoft.com/office/drawing/2014/main" id="{4577A542-34B5-C117-548E-75108BDF4D81}"/>
                  </a:ext>
                </a:extLst>
              </p:cNvPr>
              <p:cNvSpPr txBox="1">
                <a:spLocks noRot="1" noChangeAspect="1" noMove="1" noResize="1" noEditPoints="1" noAdjustHandles="1" noChangeArrowheads="1" noChangeShapeType="1" noTextEdit="1"/>
              </p:cNvSpPr>
              <p:nvPr/>
            </p:nvSpPr>
            <p:spPr>
              <a:xfrm>
                <a:off x="8777745" y="3686957"/>
                <a:ext cx="64671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06E1C05-FFB6-8A34-2CC5-815FC9D56E1A}"/>
                  </a:ext>
                </a:extLst>
              </p:cNvPr>
              <p:cNvSpPr txBox="1"/>
              <p:nvPr/>
            </p:nvSpPr>
            <p:spPr>
              <a:xfrm>
                <a:off x="10847564" y="213240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3" name="TextBox 22">
                <a:extLst>
                  <a:ext uri="{FF2B5EF4-FFF2-40B4-BE49-F238E27FC236}">
                    <a16:creationId xmlns:a16="http://schemas.microsoft.com/office/drawing/2014/main" id="{C06E1C05-FFB6-8A34-2CC5-815FC9D56E1A}"/>
                  </a:ext>
                </a:extLst>
              </p:cNvPr>
              <p:cNvSpPr txBox="1">
                <a:spLocks noRot="1" noChangeAspect="1" noMove="1" noResize="1" noEditPoints="1" noAdjustHandles="1" noChangeArrowheads="1" noChangeShapeType="1" noTextEdit="1"/>
              </p:cNvSpPr>
              <p:nvPr/>
            </p:nvSpPr>
            <p:spPr>
              <a:xfrm>
                <a:off x="10847564" y="2132409"/>
                <a:ext cx="646711"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C97E94-F2E7-8ED5-122C-8C37E32543FB}"/>
                  </a:ext>
                </a:extLst>
              </p:cNvPr>
              <p:cNvSpPr txBox="1"/>
              <p:nvPr/>
            </p:nvSpPr>
            <p:spPr>
              <a:xfrm>
                <a:off x="8781086" y="212579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24" name="TextBox 23">
                <a:extLst>
                  <a:ext uri="{FF2B5EF4-FFF2-40B4-BE49-F238E27FC236}">
                    <a16:creationId xmlns:a16="http://schemas.microsoft.com/office/drawing/2014/main" id="{DEC97E94-F2E7-8ED5-122C-8C37E32543FB}"/>
                  </a:ext>
                </a:extLst>
              </p:cNvPr>
              <p:cNvSpPr txBox="1">
                <a:spLocks noRot="1" noChangeAspect="1" noMove="1" noResize="1" noEditPoints="1" noAdjustHandles="1" noChangeArrowheads="1" noChangeShapeType="1" noTextEdit="1"/>
              </p:cNvSpPr>
              <p:nvPr/>
            </p:nvSpPr>
            <p:spPr>
              <a:xfrm>
                <a:off x="8781086" y="2125790"/>
                <a:ext cx="646711"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A635CC-6E18-6C9F-04AE-B1D7CF0C1F6E}"/>
                  </a:ext>
                </a:extLst>
              </p:cNvPr>
              <p:cNvSpPr txBox="1"/>
              <p:nvPr/>
            </p:nvSpPr>
            <p:spPr>
              <a:xfrm>
                <a:off x="10871882" y="364375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25" name="TextBox 24">
                <a:extLst>
                  <a:ext uri="{FF2B5EF4-FFF2-40B4-BE49-F238E27FC236}">
                    <a16:creationId xmlns:a16="http://schemas.microsoft.com/office/drawing/2014/main" id="{12A635CC-6E18-6C9F-04AE-B1D7CF0C1F6E}"/>
                  </a:ext>
                </a:extLst>
              </p:cNvPr>
              <p:cNvSpPr txBox="1">
                <a:spLocks noRot="1" noChangeAspect="1" noMove="1" noResize="1" noEditPoints="1" noAdjustHandles="1" noChangeArrowheads="1" noChangeShapeType="1" noTextEdit="1"/>
              </p:cNvSpPr>
              <p:nvPr/>
            </p:nvSpPr>
            <p:spPr>
              <a:xfrm>
                <a:off x="10871882" y="3643758"/>
                <a:ext cx="646711" cy="523220"/>
              </a:xfrm>
              <a:prstGeom prst="rect">
                <a:avLst/>
              </a:prstGeom>
              <a:blipFill>
                <a:blip r:embed="rId1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24A99C2-B90B-EC86-54FA-6BE4557FC665}"/>
              </a:ext>
            </a:extLst>
          </p:cNvPr>
          <p:cNvSpPr/>
          <p:nvPr/>
        </p:nvSpPr>
        <p:spPr>
          <a:xfrm>
            <a:off x="7200900" y="1889819"/>
            <a:ext cx="412307" cy="2580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6B25DA-0C19-5884-C792-0F20E4186327}"/>
              </a:ext>
            </a:extLst>
          </p:cNvPr>
          <p:cNvSpPr/>
          <p:nvPr/>
        </p:nvSpPr>
        <p:spPr>
          <a:xfrm>
            <a:off x="8884197" y="1889819"/>
            <a:ext cx="412307" cy="2580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8CC444A-BB82-E63A-EFB4-89B22BE89980}"/>
                  </a:ext>
                </a:extLst>
              </p:cNvPr>
              <p:cNvSpPr txBox="1"/>
              <p:nvPr/>
            </p:nvSpPr>
            <p:spPr>
              <a:xfrm>
                <a:off x="538206" y="1047948"/>
                <a:ext cx="3910513" cy="523220"/>
              </a:xfrm>
              <a:prstGeom prst="rect">
                <a:avLst/>
              </a:prstGeom>
              <a:noFill/>
            </p:spPr>
            <p:txBody>
              <a:bodyPr wrap="square" rtlCol="0">
                <a:spAutoFit/>
              </a:bodyPr>
              <a:lstStyle/>
              <a:p>
                <a:pPr algn="ctr"/>
                <a:r>
                  <a:rPr lang="en-US" sz="2800" dirty="0"/>
                  <a:t>Operations </a:t>
                </a:r>
                <a14:m>
                  <m:oMath xmlns:m="http://schemas.openxmlformats.org/officeDocument/2006/math">
                    <m:r>
                      <a:rPr lang="en-US" sz="2800" b="1" i="1" smtClean="0">
                        <a:latin typeface="Cambria Math" panose="02040503050406030204" pitchFamily="18" charset="0"/>
                      </a:rPr>
                      <m:t>[</m:t>
                    </m:r>
                    <m:r>
                      <a:rPr lang="en-US" sz="2800" b="1" i="1" smtClean="0">
                        <a:solidFill>
                          <a:srgbClr val="FF0000"/>
                        </a:solidFill>
                        <a:latin typeface="Cambria Math" panose="02040503050406030204" pitchFamily="18" charset="0"/>
                      </a:rPr>
                      <m:t>+</m:t>
                    </m:r>
                    <m:r>
                      <a:rPr lang="en-US" sz="2800" b="1" i="1" smtClean="0">
                        <a:latin typeface="Cambria Math" panose="02040503050406030204" pitchFamily="18" charset="0"/>
                      </a:rPr>
                      <m:t> ?]</m:t>
                    </m:r>
                  </m:oMath>
                </a14:m>
                <a:endParaRPr lang="en-US" sz="2800" b="1" dirty="0"/>
              </a:p>
            </p:txBody>
          </p:sp>
        </mc:Choice>
        <mc:Fallback xmlns="">
          <p:sp>
            <p:nvSpPr>
              <p:cNvPr id="31" name="TextBox 30">
                <a:extLst>
                  <a:ext uri="{FF2B5EF4-FFF2-40B4-BE49-F238E27FC236}">
                    <a16:creationId xmlns:a16="http://schemas.microsoft.com/office/drawing/2014/main" id="{58CC444A-BB82-E63A-EFB4-89B22BE89980}"/>
                  </a:ext>
                </a:extLst>
              </p:cNvPr>
              <p:cNvSpPr txBox="1">
                <a:spLocks noRot="1" noChangeAspect="1" noMove="1" noResize="1" noEditPoints="1" noAdjustHandles="1" noChangeArrowheads="1" noChangeShapeType="1" noTextEdit="1"/>
              </p:cNvSpPr>
              <p:nvPr/>
            </p:nvSpPr>
            <p:spPr>
              <a:xfrm>
                <a:off x="538206" y="1047948"/>
                <a:ext cx="3910513" cy="523220"/>
              </a:xfrm>
              <a:prstGeom prst="rect">
                <a:avLst/>
              </a:prstGeom>
              <a:blipFill>
                <a:blip r:embed="rId14"/>
                <a:stretch>
                  <a:fillRect t="-11628" b="-3255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D4DF62D-2F0D-89AC-502F-C4098D8905AD}"/>
              </a:ext>
            </a:extLst>
          </p:cNvPr>
          <p:cNvSpPr/>
          <p:nvPr/>
        </p:nvSpPr>
        <p:spPr>
          <a:xfrm>
            <a:off x="742950" y="1889819"/>
            <a:ext cx="2852861" cy="4190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2D56E4A-EE6F-8E61-4E8B-04981F232DFD}"/>
              </a:ext>
            </a:extLst>
          </p:cNvPr>
          <p:cNvSpPr/>
          <p:nvPr/>
        </p:nvSpPr>
        <p:spPr>
          <a:xfrm>
            <a:off x="746760" y="2305109"/>
            <a:ext cx="2852861" cy="4190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C7D87E-6237-EF7F-04F9-50F14BBD4951}"/>
                  </a:ext>
                </a:extLst>
              </p:cNvPr>
              <p:cNvSpPr txBox="1"/>
              <p:nvPr/>
            </p:nvSpPr>
            <p:spPr>
              <a:xfrm>
                <a:off x="7725169" y="2887741"/>
                <a:ext cx="10820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0CC7D87E-6237-EF7F-04F9-50F14BBD4951}"/>
                  </a:ext>
                </a:extLst>
              </p:cNvPr>
              <p:cNvSpPr txBox="1">
                <a:spLocks noRot="1" noChangeAspect="1" noMove="1" noResize="1" noEditPoints="1" noAdjustHandles="1" noChangeArrowheads="1" noChangeShapeType="1" noTextEdit="1"/>
              </p:cNvSpPr>
              <p:nvPr/>
            </p:nvSpPr>
            <p:spPr>
              <a:xfrm>
                <a:off x="7725169" y="2887741"/>
                <a:ext cx="1082000" cy="58477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226D7A9-3BBF-C56E-257D-37845CB405F3}"/>
                  </a:ext>
                </a:extLst>
              </p:cNvPr>
              <p:cNvSpPr txBox="1"/>
              <p:nvPr/>
            </p:nvSpPr>
            <p:spPr>
              <a:xfrm>
                <a:off x="5002034" y="5152058"/>
                <a:ext cx="6862306" cy="523220"/>
              </a:xfrm>
              <a:prstGeom prst="rect">
                <a:avLst/>
              </a:prstGeom>
              <a:noFill/>
            </p:spPr>
            <p:txBody>
              <a:bodyPr wrap="square" rtlCol="0">
                <a:spAutoFit/>
              </a:bodyPr>
              <a:lstStyle/>
              <a:p>
                <a:pPr algn="ctr"/>
                <a:r>
                  <a:rPr lang="en-US" sz="2800" dirty="0"/>
                  <a:t>Tangle </a:t>
                </a:r>
                <a14:m>
                  <m:oMath xmlns:m="http://schemas.openxmlformats.org/officeDocument/2006/math">
                    <m:r>
                      <a:rPr lang="en-US" sz="2800" b="1" i="1" smtClean="0">
                        <a:latin typeface="Cambria Math" panose="02040503050406030204" pitchFamily="18" charset="0"/>
                      </a:rPr>
                      <m:t>𝟎</m:t>
                    </m:r>
                  </m:oMath>
                </a14:m>
                <a:r>
                  <a:rPr lang="en-US" sz="2800" b="1" dirty="0"/>
                  <a:t> </a:t>
                </a:r>
                <a:r>
                  <a:rPr lang="en-US" sz="2800" dirty="0"/>
                  <a:t>combines with Tangle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as a sum</a:t>
                </a:r>
                <a:endParaRPr lang="en-US" sz="2800" b="1" dirty="0"/>
              </a:p>
            </p:txBody>
          </p:sp>
        </mc:Choice>
        <mc:Fallback xmlns="">
          <p:sp>
            <p:nvSpPr>
              <p:cNvPr id="27" name="TextBox 26">
                <a:extLst>
                  <a:ext uri="{FF2B5EF4-FFF2-40B4-BE49-F238E27FC236}">
                    <a16:creationId xmlns:a16="http://schemas.microsoft.com/office/drawing/2014/main" id="{4226D7A9-3BBF-C56E-257D-37845CB405F3}"/>
                  </a:ext>
                </a:extLst>
              </p:cNvPr>
              <p:cNvSpPr txBox="1">
                <a:spLocks noRot="1" noChangeAspect="1" noMove="1" noResize="1" noEditPoints="1" noAdjustHandles="1" noChangeArrowheads="1" noChangeShapeType="1" noTextEdit="1"/>
              </p:cNvSpPr>
              <p:nvPr/>
            </p:nvSpPr>
            <p:spPr>
              <a:xfrm>
                <a:off x="5002034" y="5152058"/>
                <a:ext cx="6862306" cy="523220"/>
              </a:xfrm>
              <a:prstGeom prst="rect">
                <a:avLst/>
              </a:prstGeom>
              <a:blipFill>
                <a:blip r:embed="rId17"/>
                <a:stretch>
                  <a:fillRect t="-10465" b="-32558"/>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81363C94-04EE-8F52-9F14-53AEBC05D7DE}"/>
              </a:ext>
            </a:extLst>
          </p:cNvPr>
          <p:cNvSpPr>
            <a:spLocks noGrp="1"/>
          </p:cNvSpPr>
          <p:nvPr>
            <p:ph type="sldNum" sz="quarter" idx="12"/>
          </p:nvPr>
        </p:nvSpPr>
        <p:spPr/>
        <p:txBody>
          <a:bodyPr/>
          <a:lstStyle/>
          <a:p>
            <a:fld id="{48F63A3B-78C7-47BE-AE5E-E10140E04643}" type="slidenum">
              <a:rPr lang="en-US" smtClean="0"/>
              <a:t>104</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9FE63F-3A2B-6367-41E7-C7F3DC9043D3}"/>
                  </a:ext>
                </a:extLst>
              </p:cNvPr>
              <p:cNvSpPr txBox="1"/>
              <p:nvPr/>
            </p:nvSpPr>
            <p:spPr>
              <a:xfrm>
                <a:off x="530042" y="1878389"/>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7" name="TextBox 6">
                <a:extLst>
                  <a:ext uri="{FF2B5EF4-FFF2-40B4-BE49-F238E27FC236}">
                    <a16:creationId xmlns:a16="http://schemas.microsoft.com/office/drawing/2014/main" id="{6A9FE63F-3A2B-6367-41E7-C7F3DC9043D3}"/>
                  </a:ext>
                </a:extLst>
              </p:cNvPr>
              <p:cNvSpPr txBox="1">
                <a:spLocks noRot="1" noChangeAspect="1" noMove="1" noResize="1" noEditPoints="1" noAdjustHandles="1" noChangeArrowheads="1" noChangeShapeType="1" noTextEdit="1"/>
              </p:cNvSpPr>
              <p:nvPr/>
            </p:nvSpPr>
            <p:spPr>
              <a:xfrm>
                <a:off x="530042" y="1878389"/>
                <a:ext cx="3910519" cy="3345275"/>
              </a:xfrm>
              <a:prstGeom prst="rect">
                <a:avLst/>
              </a:prstGeom>
              <a:blipFill>
                <a:blip r:embed="rId18"/>
                <a:stretch>
                  <a:fillRect r="-8424"/>
                </a:stretch>
              </a:blipFill>
            </p:spPr>
            <p:txBody>
              <a:bodyPr/>
              <a:lstStyle/>
              <a:p>
                <a:r>
                  <a:rPr lang="en-US">
                    <a:noFill/>
                  </a:rPr>
                  <a:t> </a:t>
                </a:r>
              </a:p>
            </p:txBody>
          </p:sp>
        </mc:Fallback>
      </mc:AlternateContent>
    </p:spTree>
    <p:extLst>
      <p:ext uri="{BB962C8B-B14F-4D97-AF65-F5344CB8AC3E}">
        <p14:creationId xmlns:p14="http://schemas.microsoft.com/office/powerpoint/2010/main" val="3419745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con&#10;&#10;Description automatically generated">
            <a:extLst>
              <a:ext uri="{FF2B5EF4-FFF2-40B4-BE49-F238E27FC236}">
                <a16:creationId xmlns:a16="http://schemas.microsoft.com/office/drawing/2014/main" id="{BBA69D06-455A-7E79-A83D-A2195508F0D4}"/>
              </a:ext>
            </a:extLst>
          </p:cNvPr>
          <p:cNvPicPr>
            <a:picLocks noChangeAspect="1"/>
          </p:cNvPicPr>
          <p:nvPr/>
        </p:nvPicPr>
        <p:blipFill>
          <a:blip r:embed="rId3"/>
          <a:stretch>
            <a:fillRect/>
          </a:stretch>
        </p:blipFill>
        <p:spPr>
          <a:xfrm rot="16200000" flipV="1">
            <a:off x="5550054" y="2117100"/>
            <a:ext cx="2057400" cy="2057400"/>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672840" y="1981259"/>
            <a:ext cx="0" cy="3120390"/>
          </a:xfrm>
          <a:prstGeom prst="line">
            <a:avLst/>
          </a:prstGeom>
          <a:ln w="38100"/>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96264C75-BBB2-1394-D3CB-5B657B5BF1C3}"/>
              </a:ext>
            </a:extLst>
          </p:cNvPr>
          <p:cNvPicPr>
            <a:picLocks noChangeAspect="1"/>
          </p:cNvPicPr>
          <p:nvPr/>
        </p:nvPicPr>
        <p:blipFill>
          <a:blip r:embed="rId3"/>
          <a:stretch>
            <a:fillRect/>
          </a:stretch>
        </p:blipFill>
        <p:spPr>
          <a:xfrm rot="16200000" flipV="1">
            <a:off x="9090351" y="2069046"/>
            <a:ext cx="2057400" cy="2057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C355EE-2470-B8D4-8CC9-A5AD4F4622FF}"/>
                  </a:ext>
                </a:extLst>
              </p:cNvPr>
              <p:cNvSpPr txBox="1"/>
              <p:nvPr/>
            </p:nvSpPr>
            <p:spPr>
              <a:xfrm>
                <a:off x="5226698" y="363657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17C355EE-2470-B8D4-8CC9-A5AD4F4622FF}"/>
                  </a:ext>
                </a:extLst>
              </p:cNvPr>
              <p:cNvSpPr txBox="1">
                <a:spLocks noRot="1" noChangeAspect="1" noMove="1" noResize="1" noEditPoints="1" noAdjustHandles="1" noChangeArrowheads="1" noChangeShapeType="1" noTextEdit="1"/>
              </p:cNvSpPr>
              <p:nvPr/>
            </p:nvSpPr>
            <p:spPr>
              <a:xfrm>
                <a:off x="5226698" y="3636570"/>
                <a:ext cx="64671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37906A-77DB-6564-90C5-AECB7B5054CD}"/>
                  </a:ext>
                </a:extLst>
              </p:cNvPr>
              <p:cNvSpPr txBox="1"/>
              <p:nvPr/>
            </p:nvSpPr>
            <p:spPr>
              <a:xfrm>
                <a:off x="7325224" y="214507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B237906A-77DB-6564-90C5-AECB7B5054CD}"/>
                  </a:ext>
                </a:extLst>
              </p:cNvPr>
              <p:cNvSpPr txBox="1">
                <a:spLocks noRot="1" noChangeAspect="1" noMove="1" noResize="1" noEditPoints="1" noAdjustHandles="1" noChangeArrowheads="1" noChangeShapeType="1" noTextEdit="1"/>
              </p:cNvSpPr>
              <p:nvPr/>
            </p:nvSpPr>
            <p:spPr>
              <a:xfrm>
                <a:off x="7325224" y="2145079"/>
                <a:ext cx="64671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F92DF5-D002-1F76-9B24-466BB2729EDB}"/>
                  </a:ext>
                </a:extLst>
              </p:cNvPr>
              <p:cNvSpPr txBox="1"/>
              <p:nvPr/>
            </p:nvSpPr>
            <p:spPr>
              <a:xfrm>
                <a:off x="5273258" y="213240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16" name="TextBox 15">
                <a:extLst>
                  <a:ext uri="{FF2B5EF4-FFF2-40B4-BE49-F238E27FC236}">
                    <a16:creationId xmlns:a16="http://schemas.microsoft.com/office/drawing/2014/main" id="{45F92DF5-D002-1F76-9B24-466BB2729EDB}"/>
                  </a:ext>
                </a:extLst>
              </p:cNvPr>
              <p:cNvSpPr txBox="1">
                <a:spLocks noRot="1" noChangeAspect="1" noMove="1" noResize="1" noEditPoints="1" noAdjustHandles="1" noChangeArrowheads="1" noChangeShapeType="1" noTextEdit="1"/>
              </p:cNvSpPr>
              <p:nvPr/>
            </p:nvSpPr>
            <p:spPr>
              <a:xfrm>
                <a:off x="5273258" y="2132409"/>
                <a:ext cx="64671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18B756-86C9-2C31-B9C9-7B72013BA371}"/>
                  </a:ext>
                </a:extLst>
              </p:cNvPr>
              <p:cNvSpPr txBox="1"/>
              <p:nvPr/>
            </p:nvSpPr>
            <p:spPr>
              <a:xfrm>
                <a:off x="7298100" y="364201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17" name="TextBox 16">
                <a:extLst>
                  <a:ext uri="{FF2B5EF4-FFF2-40B4-BE49-F238E27FC236}">
                    <a16:creationId xmlns:a16="http://schemas.microsoft.com/office/drawing/2014/main" id="{1F18B756-86C9-2C31-B9C9-7B72013BA371}"/>
                  </a:ext>
                </a:extLst>
              </p:cNvPr>
              <p:cNvSpPr txBox="1">
                <a:spLocks noRot="1" noChangeAspect="1" noMove="1" noResize="1" noEditPoints="1" noAdjustHandles="1" noChangeArrowheads="1" noChangeShapeType="1" noTextEdit="1"/>
              </p:cNvSpPr>
              <p:nvPr/>
            </p:nvSpPr>
            <p:spPr>
              <a:xfrm>
                <a:off x="7298100" y="3642010"/>
                <a:ext cx="64671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77A542-34B5-C117-548E-75108BDF4D81}"/>
                  </a:ext>
                </a:extLst>
              </p:cNvPr>
              <p:cNvSpPr txBox="1"/>
              <p:nvPr/>
            </p:nvSpPr>
            <p:spPr>
              <a:xfrm>
                <a:off x="8777745" y="368695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22" name="TextBox 21">
                <a:extLst>
                  <a:ext uri="{FF2B5EF4-FFF2-40B4-BE49-F238E27FC236}">
                    <a16:creationId xmlns:a16="http://schemas.microsoft.com/office/drawing/2014/main" id="{4577A542-34B5-C117-548E-75108BDF4D81}"/>
                  </a:ext>
                </a:extLst>
              </p:cNvPr>
              <p:cNvSpPr txBox="1">
                <a:spLocks noRot="1" noChangeAspect="1" noMove="1" noResize="1" noEditPoints="1" noAdjustHandles="1" noChangeArrowheads="1" noChangeShapeType="1" noTextEdit="1"/>
              </p:cNvSpPr>
              <p:nvPr/>
            </p:nvSpPr>
            <p:spPr>
              <a:xfrm>
                <a:off x="8777745" y="3686957"/>
                <a:ext cx="64671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06E1C05-FFB6-8A34-2CC5-815FC9D56E1A}"/>
                  </a:ext>
                </a:extLst>
              </p:cNvPr>
              <p:cNvSpPr txBox="1"/>
              <p:nvPr/>
            </p:nvSpPr>
            <p:spPr>
              <a:xfrm>
                <a:off x="10847564" y="213240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23" name="TextBox 22">
                <a:extLst>
                  <a:ext uri="{FF2B5EF4-FFF2-40B4-BE49-F238E27FC236}">
                    <a16:creationId xmlns:a16="http://schemas.microsoft.com/office/drawing/2014/main" id="{C06E1C05-FFB6-8A34-2CC5-815FC9D56E1A}"/>
                  </a:ext>
                </a:extLst>
              </p:cNvPr>
              <p:cNvSpPr txBox="1">
                <a:spLocks noRot="1" noChangeAspect="1" noMove="1" noResize="1" noEditPoints="1" noAdjustHandles="1" noChangeArrowheads="1" noChangeShapeType="1" noTextEdit="1"/>
              </p:cNvSpPr>
              <p:nvPr/>
            </p:nvSpPr>
            <p:spPr>
              <a:xfrm>
                <a:off x="10847564" y="2132409"/>
                <a:ext cx="646711"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C97E94-F2E7-8ED5-122C-8C37E32543FB}"/>
                  </a:ext>
                </a:extLst>
              </p:cNvPr>
              <p:cNvSpPr txBox="1"/>
              <p:nvPr/>
            </p:nvSpPr>
            <p:spPr>
              <a:xfrm>
                <a:off x="8781086" y="212579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24" name="TextBox 23">
                <a:extLst>
                  <a:ext uri="{FF2B5EF4-FFF2-40B4-BE49-F238E27FC236}">
                    <a16:creationId xmlns:a16="http://schemas.microsoft.com/office/drawing/2014/main" id="{DEC97E94-F2E7-8ED5-122C-8C37E32543FB}"/>
                  </a:ext>
                </a:extLst>
              </p:cNvPr>
              <p:cNvSpPr txBox="1">
                <a:spLocks noRot="1" noChangeAspect="1" noMove="1" noResize="1" noEditPoints="1" noAdjustHandles="1" noChangeArrowheads="1" noChangeShapeType="1" noTextEdit="1"/>
              </p:cNvSpPr>
              <p:nvPr/>
            </p:nvSpPr>
            <p:spPr>
              <a:xfrm>
                <a:off x="8781086" y="2125790"/>
                <a:ext cx="646711"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A635CC-6E18-6C9F-04AE-B1D7CF0C1F6E}"/>
                  </a:ext>
                </a:extLst>
              </p:cNvPr>
              <p:cNvSpPr txBox="1"/>
              <p:nvPr/>
            </p:nvSpPr>
            <p:spPr>
              <a:xfrm>
                <a:off x="10871882" y="364375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5" name="TextBox 24">
                <a:extLst>
                  <a:ext uri="{FF2B5EF4-FFF2-40B4-BE49-F238E27FC236}">
                    <a16:creationId xmlns:a16="http://schemas.microsoft.com/office/drawing/2014/main" id="{12A635CC-6E18-6C9F-04AE-B1D7CF0C1F6E}"/>
                  </a:ext>
                </a:extLst>
              </p:cNvPr>
              <p:cNvSpPr txBox="1">
                <a:spLocks noRot="1" noChangeAspect="1" noMove="1" noResize="1" noEditPoints="1" noAdjustHandles="1" noChangeArrowheads="1" noChangeShapeType="1" noTextEdit="1"/>
              </p:cNvSpPr>
              <p:nvPr/>
            </p:nvSpPr>
            <p:spPr>
              <a:xfrm>
                <a:off x="10871882" y="3643758"/>
                <a:ext cx="646711"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8CC444A-BB82-E63A-EFB4-89B22BE89980}"/>
                  </a:ext>
                </a:extLst>
              </p:cNvPr>
              <p:cNvSpPr txBox="1"/>
              <p:nvPr/>
            </p:nvSpPr>
            <p:spPr>
              <a:xfrm>
                <a:off x="538206" y="1047948"/>
                <a:ext cx="3910513" cy="523220"/>
              </a:xfrm>
              <a:prstGeom prst="rect">
                <a:avLst/>
              </a:prstGeom>
              <a:noFill/>
            </p:spPr>
            <p:txBody>
              <a:bodyPr wrap="square" rtlCol="0">
                <a:spAutoFit/>
              </a:bodyPr>
              <a:lstStyle/>
              <a:p>
                <a:pPr algn="ctr"/>
                <a:r>
                  <a:rPr lang="en-US" sz="2800" dirty="0"/>
                  <a:t>Operations </a:t>
                </a:r>
                <a14:m>
                  <m:oMath xmlns:m="http://schemas.openxmlformats.org/officeDocument/2006/math">
                    <m:r>
                      <a:rPr lang="en-US" sz="2800" b="1" i="1" smtClean="0">
                        <a:latin typeface="Cambria Math" panose="02040503050406030204" pitchFamily="18" charset="0"/>
                      </a:rPr>
                      <m:t>[</m:t>
                    </m:r>
                    <m:r>
                      <a:rPr lang="en-US" sz="2800" b="1" i="1" smtClean="0">
                        <a:solidFill>
                          <a:schemeClr val="tx1"/>
                        </a:solidFill>
                        <a:latin typeface="Cambria Math" panose="02040503050406030204" pitchFamily="18" charset="0"/>
                      </a:rPr>
                      <m:t>+</m:t>
                    </m:r>
                    <m:r>
                      <a:rPr lang="en-US" sz="2800" b="1" i="1" smtClean="0">
                        <a:latin typeface="Cambria Math" panose="02040503050406030204" pitchFamily="18" charset="0"/>
                      </a:rPr>
                      <m:t> ?]</m:t>
                    </m:r>
                  </m:oMath>
                </a14:m>
                <a:endParaRPr lang="en-US" sz="2800" b="1" dirty="0"/>
              </a:p>
            </p:txBody>
          </p:sp>
        </mc:Choice>
        <mc:Fallback xmlns="">
          <p:sp>
            <p:nvSpPr>
              <p:cNvPr id="31" name="TextBox 30">
                <a:extLst>
                  <a:ext uri="{FF2B5EF4-FFF2-40B4-BE49-F238E27FC236}">
                    <a16:creationId xmlns:a16="http://schemas.microsoft.com/office/drawing/2014/main" id="{58CC444A-BB82-E63A-EFB4-89B22BE89980}"/>
                  </a:ext>
                </a:extLst>
              </p:cNvPr>
              <p:cNvSpPr txBox="1">
                <a:spLocks noRot="1" noChangeAspect="1" noMove="1" noResize="1" noEditPoints="1" noAdjustHandles="1" noChangeArrowheads="1" noChangeShapeType="1" noTextEdit="1"/>
              </p:cNvSpPr>
              <p:nvPr/>
            </p:nvSpPr>
            <p:spPr>
              <a:xfrm>
                <a:off x="538206" y="1047948"/>
                <a:ext cx="3910513" cy="523220"/>
              </a:xfrm>
              <a:prstGeom prst="rect">
                <a:avLst/>
              </a:prstGeom>
              <a:blipFill>
                <a:blip r:embed="rId14"/>
                <a:stretch>
                  <a:fillRect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94DA1D9-ABC1-77B5-D984-2A0CB42FD762}"/>
                  </a:ext>
                </a:extLst>
              </p:cNvPr>
              <p:cNvSpPr txBox="1"/>
              <p:nvPr/>
            </p:nvSpPr>
            <p:spPr>
              <a:xfrm>
                <a:off x="5802134" y="4841765"/>
                <a:ext cx="5411438" cy="954107"/>
              </a:xfrm>
              <a:prstGeom prst="rect">
                <a:avLst/>
              </a:prstGeom>
              <a:noFill/>
            </p:spPr>
            <p:txBody>
              <a:bodyPr wrap="square" rtlCol="0">
                <a:spAutoFit/>
              </a:bodyPr>
              <a:lstStyle/>
              <a:p>
                <a:pPr algn="ctr"/>
                <a:r>
                  <a:rPr lang="en-US" sz="2800" dirty="0"/>
                  <a:t>Tangle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combines with Tangle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as a sum if Tangle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is rotated </a:t>
                </a:r>
                <a14:m>
                  <m:oMath xmlns:m="http://schemas.openxmlformats.org/officeDocument/2006/math">
                    <m:r>
                      <a:rPr lang="en-US" sz="2800" b="1" i="1" smtClean="0">
                        <a:latin typeface="Cambria Math" panose="02040503050406030204" pitchFamily="18" charset="0"/>
                      </a:rPr>
                      <m:t>𝟏𝟖𝟎</m:t>
                    </m:r>
                    <m:r>
                      <a:rPr lang="en-US" sz="2800" b="1" i="1" smtClean="0">
                        <a:latin typeface="Cambria Math" panose="02040503050406030204" pitchFamily="18" charset="0"/>
                      </a:rPr>
                      <m:t>°</m:t>
                    </m:r>
                  </m:oMath>
                </a14:m>
                <a:endParaRPr lang="en-US" sz="2800" b="1" dirty="0"/>
              </a:p>
            </p:txBody>
          </p:sp>
        </mc:Choice>
        <mc:Fallback xmlns="">
          <p:sp>
            <p:nvSpPr>
              <p:cNvPr id="33" name="TextBox 32">
                <a:extLst>
                  <a:ext uri="{FF2B5EF4-FFF2-40B4-BE49-F238E27FC236}">
                    <a16:creationId xmlns:a16="http://schemas.microsoft.com/office/drawing/2014/main" id="{094DA1D9-ABC1-77B5-D984-2A0CB42FD762}"/>
                  </a:ext>
                </a:extLst>
              </p:cNvPr>
              <p:cNvSpPr txBox="1">
                <a:spLocks noRot="1" noChangeAspect="1" noMove="1" noResize="1" noEditPoints="1" noAdjustHandles="1" noChangeArrowheads="1" noChangeShapeType="1" noTextEdit="1"/>
              </p:cNvSpPr>
              <p:nvPr/>
            </p:nvSpPr>
            <p:spPr>
              <a:xfrm>
                <a:off x="5802134" y="4841765"/>
                <a:ext cx="5411438" cy="954107"/>
              </a:xfrm>
              <a:prstGeom prst="rect">
                <a:avLst/>
              </a:prstGeom>
              <a:blipFill>
                <a:blip r:embed="rId15"/>
                <a:stretch>
                  <a:fillRect l="-1240" t="-5732" r="-2706" b="-1719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D4DF62D-2F0D-89AC-502F-C4098D8905AD}"/>
              </a:ext>
            </a:extLst>
          </p:cNvPr>
          <p:cNvSpPr/>
          <p:nvPr/>
        </p:nvSpPr>
        <p:spPr>
          <a:xfrm>
            <a:off x="742950" y="2724209"/>
            <a:ext cx="2852861" cy="4190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2D56E4A-EE6F-8E61-4E8B-04981F232DFD}"/>
              </a:ext>
            </a:extLst>
          </p:cNvPr>
          <p:cNvSpPr/>
          <p:nvPr/>
        </p:nvSpPr>
        <p:spPr>
          <a:xfrm>
            <a:off x="746760" y="2305109"/>
            <a:ext cx="2852861" cy="4190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58A3355-549B-961E-60C8-C767F16772EF}"/>
              </a:ext>
            </a:extLst>
          </p:cNvPr>
          <p:cNvSpPr/>
          <p:nvPr/>
        </p:nvSpPr>
        <p:spPr>
          <a:xfrm>
            <a:off x="10940487" y="1857658"/>
            <a:ext cx="509499" cy="25806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20BD347-2E48-D244-47C5-49788CAF458B}"/>
              </a:ext>
            </a:extLst>
          </p:cNvPr>
          <p:cNvSpPr/>
          <p:nvPr/>
        </p:nvSpPr>
        <p:spPr>
          <a:xfrm>
            <a:off x="7366707" y="1861468"/>
            <a:ext cx="509499" cy="25806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A745251-39D5-CF59-3C49-CE237C164E22}"/>
              </a:ext>
            </a:extLst>
          </p:cNvPr>
          <p:cNvSpPr>
            <a:spLocks noGrp="1"/>
          </p:cNvSpPr>
          <p:nvPr>
            <p:ph type="sldNum" sz="quarter" idx="12"/>
          </p:nvPr>
        </p:nvSpPr>
        <p:spPr/>
        <p:txBody>
          <a:bodyPr/>
          <a:lstStyle/>
          <a:p>
            <a:fld id="{48F63A3B-78C7-47BE-AE5E-E10140E04643}" type="slidenum">
              <a:rPr lang="en-US" smtClean="0"/>
              <a:t>105</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585B804-B072-4919-E8E1-187365331CDF}"/>
                  </a:ext>
                </a:extLst>
              </p:cNvPr>
              <p:cNvSpPr txBox="1"/>
              <p:nvPr/>
            </p:nvSpPr>
            <p:spPr>
              <a:xfrm>
                <a:off x="530042" y="1878389"/>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5" name="TextBox 4">
                <a:extLst>
                  <a:ext uri="{FF2B5EF4-FFF2-40B4-BE49-F238E27FC236}">
                    <a16:creationId xmlns:a16="http://schemas.microsoft.com/office/drawing/2014/main" id="{F585B804-B072-4919-E8E1-187365331CDF}"/>
                  </a:ext>
                </a:extLst>
              </p:cNvPr>
              <p:cNvSpPr txBox="1">
                <a:spLocks noRot="1" noChangeAspect="1" noMove="1" noResize="1" noEditPoints="1" noAdjustHandles="1" noChangeArrowheads="1" noChangeShapeType="1" noTextEdit="1"/>
              </p:cNvSpPr>
              <p:nvPr/>
            </p:nvSpPr>
            <p:spPr>
              <a:xfrm>
                <a:off x="530042" y="1878389"/>
                <a:ext cx="3910519" cy="3345275"/>
              </a:xfrm>
              <a:prstGeom prst="rect">
                <a:avLst/>
              </a:prstGeom>
              <a:blipFill>
                <a:blip r:embed="rId16"/>
                <a:stretch>
                  <a:fillRect r="-8424"/>
                </a:stretch>
              </a:blipFill>
            </p:spPr>
            <p:txBody>
              <a:bodyPr/>
              <a:lstStyle/>
              <a:p>
                <a:r>
                  <a:rPr lang="en-US">
                    <a:noFill/>
                  </a:rPr>
                  <a:t> </a:t>
                </a:r>
              </a:p>
            </p:txBody>
          </p:sp>
        </mc:Fallback>
      </mc:AlternateContent>
    </p:spTree>
    <p:extLst>
      <p:ext uri="{BB962C8B-B14F-4D97-AF65-F5344CB8AC3E}">
        <p14:creationId xmlns:p14="http://schemas.microsoft.com/office/powerpoint/2010/main" val="40893346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con&#10;&#10;Description automatically generated">
            <a:extLst>
              <a:ext uri="{FF2B5EF4-FFF2-40B4-BE49-F238E27FC236}">
                <a16:creationId xmlns:a16="http://schemas.microsoft.com/office/drawing/2014/main" id="{BBA69D06-455A-7E79-A83D-A2195508F0D4}"/>
              </a:ext>
            </a:extLst>
          </p:cNvPr>
          <p:cNvPicPr>
            <a:picLocks noChangeAspect="1"/>
          </p:cNvPicPr>
          <p:nvPr/>
        </p:nvPicPr>
        <p:blipFill>
          <a:blip r:embed="rId3"/>
          <a:stretch>
            <a:fillRect/>
          </a:stretch>
        </p:blipFill>
        <p:spPr>
          <a:xfrm rot="16200000" flipV="1">
            <a:off x="5550054" y="2117100"/>
            <a:ext cx="2057400" cy="2057400"/>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672840" y="1981259"/>
            <a:ext cx="0" cy="3120390"/>
          </a:xfrm>
          <a:prstGeom prst="line">
            <a:avLst/>
          </a:prstGeom>
          <a:ln w="38100"/>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96264C75-BBB2-1394-D3CB-5B657B5BF1C3}"/>
              </a:ext>
            </a:extLst>
          </p:cNvPr>
          <p:cNvPicPr>
            <a:picLocks noChangeAspect="1"/>
          </p:cNvPicPr>
          <p:nvPr/>
        </p:nvPicPr>
        <p:blipFill>
          <a:blip r:embed="rId3"/>
          <a:stretch>
            <a:fillRect/>
          </a:stretch>
        </p:blipFill>
        <p:spPr>
          <a:xfrm rot="16200000" flipV="1">
            <a:off x="9090351" y="2069046"/>
            <a:ext cx="2057400" cy="2057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C355EE-2470-B8D4-8CC9-A5AD4F4622FF}"/>
                  </a:ext>
                </a:extLst>
              </p:cNvPr>
              <p:cNvSpPr txBox="1"/>
              <p:nvPr/>
            </p:nvSpPr>
            <p:spPr>
              <a:xfrm>
                <a:off x="5226698" y="363657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17C355EE-2470-B8D4-8CC9-A5AD4F4622FF}"/>
                  </a:ext>
                </a:extLst>
              </p:cNvPr>
              <p:cNvSpPr txBox="1">
                <a:spLocks noRot="1" noChangeAspect="1" noMove="1" noResize="1" noEditPoints="1" noAdjustHandles="1" noChangeArrowheads="1" noChangeShapeType="1" noTextEdit="1"/>
              </p:cNvSpPr>
              <p:nvPr/>
            </p:nvSpPr>
            <p:spPr>
              <a:xfrm>
                <a:off x="5226698" y="3636570"/>
                <a:ext cx="64671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37906A-77DB-6564-90C5-AECB7B5054CD}"/>
                  </a:ext>
                </a:extLst>
              </p:cNvPr>
              <p:cNvSpPr txBox="1"/>
              <p:nvPr/>
            </p:nvSpPr>
            <p:spPr>
              <a:xfrm>
                <a:off x="7325224" y="214507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B237906A-77DB-6564-90C5-AECB7B5054CD}"/>
                  </a:ext>
                </a:extLst>
              </p:cNvPr>
              <p:cNvSpPr txBox="1">
                <a:spLocks noRot="1" noChangeAspect="1" noMove="1" noResize="1" noEditPoints="1" noAdjustHandles="1" noChangeArrowheads="1" noChangeShapeType="1" noTextEdit="1"/>
              </p:cNvSpPr>
              <p:nvPr/>
            </p:nvSpPr>
            <p:spPr>
              <a:xfrm>
                <a:off x="7325224" y="2145079"/>
                <a:ext cx="64671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F92DF5-D002-1F76-9B24-466BB2729EDB}"/>
                  </a:ext>
                </a:extLst>
              </p:cNvPr>
              <p:cNvSpPr txBox="1"/>
              <p:nvPr/>
            </p:nvSpPr>
            <p:spPr>
              <a:xfrm>
                <a:off x="5273258" y="213240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16" name="TextBox 15">
                <a:extLst>
                  <a:ext uri="{FF2B5EF4-FFF2-40B4-BE49-F238E27FC236}">
                    <a16:creationId xmlns:a16="http://schemas.microsoft.com/office/drawing/2014/main" id="{45F92DF5-D002-1F76-9B24-466BB2729EDB}"/>
                  </a:ext>
                </a:extLst>
              </p:cNvPr>
              <p:cNvSpPr txBox="1">
                <a:spLocks noRot="1" noChangeAspect="1" noMove="1" noResize="1" noEditPoints="1" noAdjustHandles="1" noChangeArrowheads="1" noChangeShapeType="1" noTextEdit="1"/>
              </p:cNvSpPr>
              <p:nvPr/>
            </p:nvSpPr>
            <p:spPr>
              <a:xfrm>
                <a:off x="5273258" y="2132409"/>
                <a:ext cx="64671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18B756-86C9-2C31-B9C9-7B72013BA371}"/>
                  </a:ext>
                </a:extLst>
              </p:cNvPr>
              <p:cNvSpPr txBox="1"/>
              <p:nvPr/>
            </p:nvSpPr>
            <p:spPr>
              <a:xfrm>
                <a:off x="7298100" y="364201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17" name="TextBox 16">
                <a:extLst>
                  <a:ext uri="{FF2B5EF4-FFF2-40B4-BE49-F238E27FC236}">
                    <a16:creationId xmlns:a16="http://schemas.microsoft.com/office/drawing/2014/main" id="{1F18B756-86C9-2C31-B9C9-7B72013BA371}"/>
                  </a:ext>
                </a:extLst>
              </p:cNvPr>
              <p:cNvSpPr txBox="1">
                <a:spLocks noRot="1" noChangeAspect="1" noMove="1" noResize="1" noEditPoints="1" noAdjustHandles="1" noChangeArrowheads="1" noChangeShapeType="1" noTextEdit="1"/>
              </p:cNvSpPr>
              <p:nvPr/>
            </p:nvSpPr>
            <p:spPr>
              <a:xfrm>
                <a:off x="7298100" y="3642010"/>
                <a:ext cx="64671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77A542-34B5-C117-548E-75108BDF4D81}"/>
                  </a:ext>
                </a:extLst>
              </p:cNvPr>
              <p:cNvSpPr txBox="1"/>
              <p:nvPr/>
            </p:nvSpPr>
            <p:spPr>
              <a:xfrm>
                <a:off x="8777745" y="368695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22" name="TextBox 21">
                <a:extLst>
                  <a:ext uri="{FF2B5EF4-FFF2-40B4-BE49-F238E27FC236}">
                    <a16:creationId xmlns:a16="http://schemas.microsoft.com/office/drawing/2014/main" id="{4577A542-34B5-C117-548E-75108BDF4D81}"/>
                  </a:ext>
                </a:extLst>
              </p:cNvPr>
              <p:cNvSpPr txBox="1">
                <a:spLocks noRot="1" noChangeAspect="1" noMove="1" noResize="1" noEditPoints="1" noAdjustHandles="1" noChangeArrowheads="1" noChangeShapeType="1" noTextEdit="1"/>
              </p:cNvSpPr>
              <p:nvPr/>
            </p:nvSpPr>
            <p:spPr>
              <a:xfrm>
                <a:off x="8777745" y="3686957"/>
                <a:ext cx="64671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06E1C05-FFB6-8A34-2CC5-815FC9D56E1A}"/>
                  </a:ext>
                </a:extLst>
              </p:cNvPr>
              <p:cNvSpPr txBox="1"/>
              <p:nvPr/>
            </p:nvSpPr>
            <p:spPr>
              <a:xfrm>
                <a:off x="10847564" y="213240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23" name="TextBox 22">
                <a:extLst>
                  <a:ext uri="{FF2B5EF4-FFF2-40B4-BE49-F238E27FC236}">
                    <a16:creationId xmlns:a16="http://schemas.microsoft.com/office/drawing/2014/main" id="{C06E1C05-FFB6-8A34-2CC5-815FC9D56E1A}"/>
                  </a:ext>
                </a:extLst>
              </p:cNvPr>
              <p:cNvSpPr txBox="1">
                <a:spLocks noRot="1" noChangeAspect="1" noMove="1" noResize="1" noEditPoints="1" noAdjustHandles="1" noChangeArrowheads="1" noChangeShapeType="1" noTextEdit="1"/>
              </p:cNvSpPr>
              <p:nvPr/>
            </p:nvSpPr>
            <p:spPr>
              <a:xfrm>
                <a:off x="10847564" y="2132409"/>
                <a:ext cx="64671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C97E94-F2E7-8ED5-122C-8C37E32543FB}"/>
                  </a:ext>
                </a:extLst>
              </p:cNvPr>
              <p:cNvSpPr txBox="1"/>
              <p:nvPr/>
            </p:nvSpPr>
            <p:spPr>
              <a:xfrm>
                <a:off x="8781086" y="212579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4" name="TextBox 23">
                <a:extLst>
                  <a:ext uri="{FF2B5EF4-FFF2-40B4-BE49-F238E27FC236}">
                    <a16:creationId xmlns:a16="http://schemas.microsoft.com/office/drawing/2014/main" id="{DEC97E94-F2E7-8ED5-122C-8C37E32543FB}"/>
                  </a:ext>
                </a:extLst>
              </p:cNvPr>
              <p:cNvSpPr txBox="1">
                <a:spLocks noRot="1" noChangeAspect="1" noMove="1" noResize="1" noEditPoints="1" noAdjustHandles="1" noChangeArrowheads="1" noChangeShapeType="1" noTextEdit="1"/>
              </p:cNvSpPr>
              <p:nvPr/>
            </p:nvSpPr>
            <p:spPr>
              <a:xfrm>
                <a:off x="8781086" y="2125790"/>
                <a:ext cx="646711"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A635CC-6E18-6C9F-04AE-B1D7CF0C1F6E}"/>
                  </a:ext>
                </a:extLst>
              </p:cNvPr>
              <p:cNvSpPr txBox="1"/>
              <p:nvPr/>
            </p:nvSpPr>
            <p:spPr>
              <a:xfrm>
                <a:off x="10871882" y="364375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25" name="TextBox 24">
                <a:extLst>
                  <a:ext uri="{FF2B5EF4-FFF2-40B4-BE49-F238E27FC236}">
                    <a16:creationId xmlns:a16="http://schemas.microsoft.com/office/drawing/2014/main" id="{12A635CC-6E18-6C9F-04AE-B1D7CF0C1F6E}"/>
                  </a:ext>
                </a:extLst>
              </p:cNvPr>
              <p:cNvSpPr txBox="1">
                <a:spLocks noRot="1" noChangeAspect="1" noMove="1" noResize="1" noEditPoints="1" noAdjustHandles="1" noChangeArrowheads="1" noChangeShapeType="1" noTextEdit="1"/>
              </p:cNvSpPr>
              <p:nvPr/>
            </p:nvSpPr>
            <p:spPr>
              <a:xfrm>
                <a:off x="10871882" y="3643758"/>
                <a:ext cx="646711"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8CC444A-BB82-E63A-EFB4-89B22BE89980}"/>
                  </a:ext>
                </a:extLst>
              </p:cNvPr>
              <p:cNvSpPr txBox="1"/>
              <p:nvPr/>
            </p:nvSpPr>
            <p:spPr>
              <a:xfrm>
                <a:off x="538206" y="1047948"/>
                <a:ext cx="3910513" cy="523220"/>
              </a:xfrm>
              <a:prstGeom prst="rect">
                <a:avLst/>
              </a:prstGeom>
              <a:noFill/>
            </p:spPr>
            <p:txBody>
              <a:bodyPr wrap="square" rtlCol="0">
                <a:spAutoFit/>
              </a:bodyPr>
              <a:lstStyle/>
              <a:p>
                <a:pPr algn="ctr"/>
                <a:r>
                  <a:rPr lang="en-US" sz="2800" dirty="0"/>
                  <a:t>Operations </a:t>
                </a:r>
                <a14:m>
                  <m:oMath xmlns:m="http://schemas.openxmlformats.org/officeDocument/2006/math">
                    <m:r>
                      <a:rPr lang="en-US" sz="2800" b="1" i="1" smtClean="0">
                        <a:latin typeface="Cambria Math" panose="02040503050406030204" pitchFamily="18" charset="0"/>
                      </a:rPr>
                      <m:t>[</m:t>
                    </m:r>
                    <m:r>
                      <a:rPr lang="en-US" sz="2800" b="1" i="1" smtClean="0">
                        <a:solidFill>
                          <a:schemeClr val="tx1"/>
                        </a:solidFill>
                        <a:latin typeface="Cambria Math" panose="02040503050406030204" pitchFamily="18" charset="0"/>
                      </a:rPr>
                      <m:t>+</m:t>
                    </m:r>
                    <m:r>
                      <a:rPr lang="en-US" sz="2800" b="1" i="1" smtClean="0">
                        <a:latin typeface="Cambria Math" panose="02040503050406030204" pitchFamily="18" charset="0"/>
                      </a:rPr>
                      <m:t> </m:t>
                    </m:r>
                    <m:r>
                      <a:rPr lang="en-US" sz="2800" b="1" i="1" smtClean="0">
                        <a:solidFill>
                          <a:srgbClr val="FF0000"/>
                        </a:solidFill>
                        <a:latin typeface="Cambria Math" panose="02040503050406030204" pitchFamily="18" charset="0"/>
                      </a:rPr>
                      <m:t>+</m:t>
                    </m:r>
                    <m:r>
                      <a:rPr lang="en-US" sz="2800" b="1" i="1" smtClean="0">
                        <a:latin typeface="Cambria Math" panose="02040503050406030204" pitchFamily="18" charset="0"/>
                      </a:rPr>
                      <m:t>]</m:t>
                    </m:r>
                  </m:oMath>
                </a14:m>
                <a:endParaRPr lang="en-US" sz="2800" b="1" dirty="0"/>
              </a:p>
            </p:txBody>
          </p:sp>
        </mc:Choice>
        <mc:Fallback xmlns="">
          <p:sp>
            <p:nvSpPr>
              <p:cNvPr id="31" name="TextBox 30">
                <a:extLst>
                  <a:ext uri="{FF2B5EF4-FFF2-40B4-BE49-F238E27FC236}">
                    <a16:creationId xmlns:a16="http://schemas.microsoft.com/office/drawing/2014/main" id="{58CC444A-BB82-E63A-EFB4-89B22BE89980}"/>
                  </a:ext>
                </a:extLst>
              </p:cNvPr>
              <p:cNvSpPr txBox="1">
                <a:spLocks noRot="1" noChangeAspect="1" noMove="1" noResize="1" noEditPoints="1" noAdjustHandles="1" noChangeArrowheads="1" noChangeShapeType="1" noTextEdit="1"/>
              </p:cNvSpPr>
              <p:nvPr/>
            </p:nvSpPr>
            <p:spPr>
              <a:xfrm>
                <a:off x="538206" y="1047948"/>
                <a:ext cx="3910513" cy="523220"/>
              </a:xfrm>
              <a:prstGeom prst="rect">
                <a:avLst/>
              </a:prstGeom>
              <a:blipFill>
                <a:blip r:embed="rId13"/>
                <a:stretch>
                  <a:fillRect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94DA1D9-ABC1-77B5-D984-2A0CB42FD762}"/>
                  </a:ext>
                </a:extLst>
              </p:cNvPr>
              <p:cNvSpPr txBox="1"/>
              <p:nvPr/>
            </p:nvSpPr>
            <p:spPr>
              <a:xfrm>
                <a:off x="5802134" y="4841765"/>
                <a:ext cx="5411438" cy="954107"/>
              </a:xfrm>
              <a:prstGeom prst="rect">
                <a:avLst/>
              </a:prstGeom>
              <a:noFill/>
            </p:spPr>
            <p:txBody>
              <a:bodyPr wrap="square" rtlCol="0">
                <a:spAutoFit/>
              </a:bodyPr>
              <a:lstStyle/>
              <a:p>
                <a:pPr algn="ctr"/>
                <a:r>
                  <a:rPr lang="en-US" sz="2800" dirty="0"/>
                  <a:t>Tangle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combines with Tangle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as a sum if Tangle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is rotated </a:t>
                </a:r>
                <a14:m>
                  <m:oMath xmlns:m="http://schemas.openxmlformats.org/officeDocument/2006/math">
                    <m:r>
                      <a:rPr lang="en-US" sz="2800" b="1" i="1" smtClean="0">
                        <a:latin typeface="Cambria Math" panose="02040503050406030204" pitchFamily="18" charset="0"/>
                      </a:rPr>
                      <m:t>𝟏𝟖𝟎</m:t>
                    </m:r>
                    <m:r>
                      <a:rPr lang="en-US" sz="2800" b="1" i="1" smtClean="0">
                        <a:latin typeface="Cambria Math" panose="02040503050406030204" pitchFamily="18" charset="0"/>
                      </a:rPr>
                      <m:t>°</m:t>
                    </m:r>
                  </m:oMath>
                </a14:m>
                <a:endParaRPr lang="en-US" sz="2800" b="1" dirty="0"/>
              </a:p>
            </p:txBody>
          </p:sp>
        </mc:Choice>
        <mc:Fallback xmlns="">
          <p:sp>
            <p:nvSpPr>
              <p:cNvPr id="33" name="TextBox 32">
                <a:extLst>
                  <a:ext uri="{FF2B5EF4-FFF2-40B4-BE49-F238E27FC236}">
                    <a16:creationId xmlns:a16="http://schemas.microsoft.com/office/drawing/2014/main" id="{094DA1D9-ABC1-77B5-D984-2A0CB42FD762}"/>
                  </a:ext>
                </a:extLst>
              </p:cNvPr>
              <p:cNvSpPr txBox="1">
                <a:spLocks noRot="1" noChangeAspect="1" noMove="1" noResize="1" noEditPoints="1" noAdjustHandles="1" noChangeArrowheads="1" noChangeShapeType="1" noTextEdit="1"/>
              </p:cNvSpPr>
              <p:nvPr/>
            </p:nvSpPr>
            <p:spPr>
              <a:xfrm>
                <a:off x="5802134" y="4841765"/>
                <a:ext cx="5411438" cy="954107"/>
              </a:xfrm>
              <a:prstGeom prst="rect">
                <a:avLst/>
              </a:prstGeom>
              <a:blipFill>
                <a:blip r:embed="rId14"/>
                <a:stretch>
                  <a:fillRect l="-1240" t="-5732" r="-2706" b="-1719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D4DF62D-2F0D-89AC-502F-C4098D8905AD}"/>
              </a:ext>
            </a:extLst>
          </p:cNvPr>
          <p:cNvSpPr/>
          <p:nvPr/>
        </p:nvSpPr>
        <p:spPr>
          <a:xfrm>
            <a:off x="742950" y="2724209"/>
            <a:ext cx="2852861" cy="4190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2D56E4A-EE6F-8E61-4E8B-04981F232DFD}"/>
              </a:ext>
            </a:extLst>
          </p:cNvPr>
          <p:cNvSpPr/>
          <p:nvPr/>
        </p:nvSpPr>
        <p:spPr>
          <a:xfrm>
            <a:off x="746760" y="2305109"/>
            <a:ext cx="2852861" cy="4190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58A3355-549B-961E-60C8-C767F16772EF}"/>
              </a:ext>
            </a:extLst>
          </p:cNvPr>
          <p:cNvSpPr/>
          <p:nvPr/>
        </p:nvSpPr>
        <p:spPr>
          <a:xfrm>
            <a:off x="8848970" y="1880733"/>
            <a:ext cx="509499" cy="25806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20BD347-2E48-D244-47C5-49788CAF458B}"/>
              </a:ext>
            </a:extLst>
          </p:cNvPr>
          <p:cNvSpPr/>
          <p:nvPr/>
        </p:nvSpPr>
        <p:spPr>
          <a:xfrm>
            <a:off x="7366707" y="1861468"/>
            <a:ext cx="509499" cy="25806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54ABFE7-15E3-AB86-6F68-58ABC8DC8FE6}"/>
                  </a:ext>
                </a:extLst>
              </p:cNvPr>
              <p:cNvSpPr txBox="1"/>
              <p:nvPr/>
            </p:nvSpPr>
            <p:spPr>
              <a:xfrm>
                <a:off x="8013418" y="2844225"/>
                <a:ext cx="64671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m:t>
                      </m:r>
                    </m:oMath>
                  </m:oMathPara>
                </a14:m>
                <a:endParaRPr lang="en-US" b="1" dirty="0"/>
              </a:p>
            </p:txBody>
          </p:sp>
        </mc:Choice>
        <mc:Fallback xmlns="">
          <p:sp>
            <p:nvSpPr>
              <p:cNvPr id="3" name="TextBox 2">
                <a:extLst>
                  <a:ext uri="{FF2B5EF4-FFF2-40B4-BE49-F238E27FC236}">
                    <a16:creationId xmlns:a16="http://schemas.microsoft.com/office/drawing/2014/main" id="{754ABFE7-15E3-AB86-6F68-58ABC8DC8FE6}"/>
                  </a:ext>
                </a:extLst>
              </p:cNvPr>
              <p:cNvSpPr txBox="1">
                <a:spLocks noRot="1" noChangeAspect="1" noMove="1" noResize="1" noEditPoints="1" noAdjustHandles="1" noChangeArrowheads="1" noChangeShapeType="1" noTextEdit="1"/>
              </p:cNvSpPr>
              <p:nvPr/>
            </p:nvSpPr>
            <p:spPr>
              <a:xfrm>
                <a:off x="8013418" y="2844225"/>
                <a:ext cx="646711" cy="584775"/>
              </a:xfrm>
              <a:prstGeom prst="rect">
                <a:avLst/>
              </a:prstGeom>
              <a:blipFill>
                <a:blip r:embed="rId15"/>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EDC68C5-23E5-96B4-FA44-C69D747A8285}"/>
              </a:ext>
            </a:extLst>
          </p:cNvPr>
          <p:cNvSpPr>
            <a:spLocks noGrp="1"/>
          </p:cNvSpPr>
          <p:nvPr>
            <p:ph type="sldNum" sz="quarter" idx="12"/>
          </p:nvPr>
        </p:nvSpPr>
        <p:spPr/>
        <p:txBody>
          <a:bodyPr/>
          <a:lstStyle/>
          <a:p>
            <a:fld id="{48F63A3B-78C7-47BE-AE5E-E10140E04643}" type="slidenum">
              <a:rPr lang="en-US" smtClean="0"/>
              <a:t>106</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12435B3-C533-87AB-B98D-EA2DAAF013A3}"/>
                  </a:ext>
                </a:extLst>
              </p:cNvPr>
              <p:cNvSpPr txBox="1"/>
              <p:nvPr/>
            </p:nvSpPr>
            <p:spPr>
              <a:xfrm>
                <a:off x="530042" y="1878389"/>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6" name="TextBox 5">
                <a:extLst>
                  <a:ext uri="{FF2B5EF4-FFF2-40B4-BE49-F238E27FC236}">
                    <a16:creationId xmlns:a16="http://schemas.microsoft.com/office/drawing/2014/main" id="{812435B3-C533-87AB-B98D-EA2DAAF013A3}"/>
                  </a:ext>
                </a:extLst>
              </p:cNvPr>
              <p:cNvSpPr txBox="1">
                <a:spLocks noRot="1" noChangeAspect="1" noMove="1" noResize="1" noEditPoints="1" noAdjustHandles="1" noChangeArrowheads="1" noChangeShapeType="1" noTextEdit="1"/>
              </p:cNvSpPr>
              <p:nvPr/>
            </p:nvSpPr>
            <p:spPr>
              <a:xfrm>
                <a:off x="530042" y="1878389"/>
                <a:ext cx="3910519" cy="3345275"/>
              </a:xfrm>
              <a:prstGeom prst="rect">
                <a:avLst/>
              </a:prstGeom>
              <a:blipFill>
                <a:blip r:embed="rId16"/>
                <a:stretch>
                  <a:fillRect r="-8424"/>
                </a:stretch>
              </a:blipFill>
            </p:spPr>
            <p:txBody>
              <a:bodyPr/>
              <a:lstStyle/>
              <a:p>
                <a:r>
                  <a:rPr lang="en-US">
                    <a:noFill/>
                  </a:rPr>
                  <a:t> </a:t>
                </a:r>
              </a:p>
            </p:txBody>
          </p:sp>
        </mc:Fallback>
      </mc:AlternateContent>
    </p:spTree>
    <p:extLst>
      <p:ext uri="{BB962C8B-B14F-4D97-AF65-F5344CB8AC3E}">
        <p14:creationId xmlns:p14="http://schemas.microsoft.com/office/powerpoint/2010/main" val="15799184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707130" y="2209859"/>
            <a:ext cx="0" cy="3120390"/>
          </a:xfrm>
          <a:prstGeom prst="line">
            <a:avLst/>
          </a:prstGeom>
          <a:ln w="38100"/>
        </p:spPr>
        <p:style>
          <a:lnRef idx="1">
            <a:schemeClr val="dk1"/>
          </a:lnRef>
          <a:fillRef idx="0">
            <a:schemeClr val="dk1"/>
          </a:fillRef>
          <a:effectRef idx="0">
            <a:schemeClr val="dk1"/>
          </a:effectRef>
          <a:fontRef idx="minor">
            <a:schemeClr val="tx1"/>
          </a:fontRef>
        </p:style>
      </p:cxnSp>
      <p:pic>
        <p:nvPicPr>
          <p:cNvPr id="5" name="Picture 4" descr="Icon&#10;&#10;Description automatically generated">
            <a:extLst>
              <a:ext uri="{FF2B5EF4-FFF2-40B4-BE49-F238E27FC236}">
                <a16:creationId xmlns:a16="http://schemas.microsoft.com/office/drawing/2014/main" id="{B3142CFF-0710-30F9-C4D0-2952160C8544}"/>
              </a:ext>
            </a:extLst>
          </p:cNvPr>
          <p:cNvPicPr>
            <a:picLocks noChangeAspect="1"/>
          </p:cNvPicPr>
          <p:nvPr/>
        </p:nvPicPr>
        <p:blipFill>
          <a:blip r:embed="rId3"/>
          <a:stretch>
            <a:fillRect/>
          </a:stretch>
        </p:blipFill>
        <p:spPr>
          <a:xfrm rot="5400000" flipV="1">
            <a:off x="9849750" y="1386955"/>
            <a:ext cx="1524488" cy="1524488"/>
          </a:xfrm>
          <a:prstGeom prst="rect">
            <a:avLst/>
          </a:prstGeom>
        </p:spPr>
      </p:pic>
      <p:pic>
        <p:nvPicPr>
          <p:cNvPr id="11" name="Picture 10" descr="Icon&#10;&#10;Description automatically generated">
            <a:extLst>
              <a:ext uri="{FF2B5EF4-FFF2-40B4-BE49-F238E27FC236}">
                <a16:creationId xmlns:a16="http://schemas.microsoft.com/office/drawing/2014/main" id="{C4E2C544-416A-5B00-3173-41EA6B782998}"/>
              </a:ext>
            </a:extLst>
          </p:cNvPr>
          <p:cNvPicPr>
            <a:picLocks noChangeAspect="1"/>
          </p:cNvPicPr>
          <p:nvPr/>
        </p:nvPicPr>
        <p:blipFill>
          <a:blip r:embed="rId4"/>
          <a:stretch>
            <a:fillRect/>
          </a:stretch>
        </p:blipFill>
        <p:spPr>
          <a:xfrm rot="5400000">
            <a:off x="5590741" y="1387748"/>
            <a:ext cx="1524490" cy="1524490"/>
          </a:xfrm>
          <a:prstGeom prst="rect">
            <a:avLst/>
          </a:prstGeom>
        </p:spPr>
      </p:pic>
      <p:pic>
        <p:nvPicPr>
          <p:cNvPr id="13" name="Picture 12" descr="Icon&#10;&#10;Description automatically generated">
            <a:extLst>
              <a:ext uri="{FF2B5EF4-FFF2-40B4-BE49-F238E27FC236}">
                <a16:creationId xmlns:a16="http://schemas.microsoft.com/office/drawing/2014/main" id="{96264C75-BBB2-1394-D3CB-5B657B5BF1C3}"/>
              </a:ext>
            </a:extLst>
          </p:cNvPr>
          <p:cNvPicPr>
            <a:picLocks noChangeAspect="1"/>
          </p:cNvPicPr>
          <p:nvPr/>
        </p:nvPicPr>
        <p:blipFill>
          <a:blip r:embed="rId3"/>
          <a:stretch>
            <a:fillRect/>
          </a:stretch>
        </p:blipFill>
        <p:spPr>
          <a:xfrm rot="16200000" flipV="1">
            <a:off x="7701860" y="1386955"/>
            <a:ext cx="1524488" cy="152448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69B485-ABF8-CEE5-4AC8-7200F65711C6}"/>
                  </a:ext>
                </a:extLst>
              </p:cNvPr>
              <p:cNvSpPr txBox="1"/>
              <p:nvPr/>
            </p:nvSpPr>
            <p:spPr>
              <a:xfrm>
                <a:off x="7059223" y="1881232"/>
                <a:ext cx="7320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EC69B485-ABF8-CEE5-4AC8-7200F65711C6}"/>
                  </a:ext>
                </a:extLst>
              </p:cNvPr>
              <p:cNvSpPr txBox="1">
                <a:spLocks noRot="1" noChangeAspect="1" noMove="1" noResize="1" noEditPoints="1" noAdjustHandles="1" noChangeArrowheads="1" noChangeShapeType="1" noTextEdit="1"/>
              </p:cNvSpPr>
              <p:nvPr/>
            </p:nvSpPr>
            <p:spPr>
              <a:xfrm>
                <a:off x="7059223" y="1881232"/>
                <a:ext cx="732043"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8EADAAD-8D2A-2B1D-7E77-ADA22FA97F9F}"/>
                  </a:ext>
                </a:extLst>
              </p:cNvPr>
              <p:cNvSpPr txBox="1"/>
              <p:nvPr/>
            </p:nvSpPr>
            <p:spPr>
              <a:xfrm>
                <a:off x="9172028" y="1887589"/>
                <a:ext cx="7320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C8EADAAD-8D2A-2B1D-7E77-ADA22FA97F9F}"/>
                  </a:ext>
                </a:extLst>
              </p:cNvPr>
              <p:cNvSpPr txBox="1">
                <a:spLocks noRot="1" noChangeAspect="1" noMove="1" noResize="1" noEditPoints="1" noAdjustHandles="1" noChangeArrowheads="1" noChangeShapeType="1" noTextEdit="1"/>
              </p:cNvSpPr>
              <p:nvPr/>
            </p:nvSpPr>
            <p:spPr>
              <a:xfrm>
                <a:off x="9172028" y="1887589"/>
                <a:ext cx="732043" cy="523220"/>
              </a:xfrm>
              <a:prstGeom prst="rect">
                <a:avLst/>
              </a:prstGeom>
              <a:blipFill>
                <a:blip r:embed="rId7"/>
                <a:stretch>
                  <a:fillRect/>
                </a:stretch>
              </a:blipFill>
            </p:spPr>
            <p:txBody>
              <a:bodyPr/>
              <a:lstStyle/>
              <a:p>
                <a:r>
                  <a:rPr lang="en-US">
                    <a:noFill/>
                  </a:rPr>
                  <a:t> </a:t>
                </a:r>
              </a:p>
            </p:txBody>
          </p:sp>
        </mc:Fallback>
      </mc:AlternateContent>
      <p:pic>
        <p:nvPicPr>
          <p:cNvPr id="34" name="Picture 33" descr="Icon&#10;&#10;Description automatically generated">
            <a:extLst>
              <a:ext uri="{FF2B5EF4-FFF2-40B4-BE49-F238E27FC236}">
                <a16:creationId xmlns:a16="http://schemas.microsoft.com/office/drawing/2014/main" id="{2B33CA83-A005-6978-3FD8-880C676834F4}"/>
              </a:ext>
            </a:extLst>
          </p:cNvPr>
          <p:cNvPicPr>
            <a:picLocks noChangeAspect="1"/>
          </p:cNvPicPr>
          <p:nvPr/>
        </p:nvPicPr>
        <p:blipFill>
          <a:blip r:embed="rId8"/>
          <a:stretch>
            <a:fillRect/>
          </a:stretch>
        </p:blipFill>
        <p:spPr>
          <a:xfrm rot="5400000" flipH="1">
            <a:off x="7351138" y="3946558"/>
            <a:ext cx="2234851" cy="223485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E2ED74F-3B8E-C369-9B4E-236985F4C7E2}"/>
                  </a:ext>
                </a:extLst>
              </p:cNvPr>
              <p:cNvSpPr txBox="1"/>
              <p:nvPr/>
            </p:nvSpPr>
            <p:spPr>
              <a:xfrm>
                <a:off x="7137209" y="5910388"/>
                <a:ext cx="7758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6" name="TextBox 5">
                <a:extLst>
                  <a:ext uri="{FF2B5EF4-FFF2-40B4-BE49-F238E27FC236}">
                    <a16:creationId xmlns:a16="http://schemas.microsoft.com/office/drawing/2014/main" id="{5E2ED74F-3B8E-C369-9B4E-236985F4C7E2}"/>
                  </a:ext>
                </a:extLst>
              </p:cNvPr>
              <p:cNvSpPr txBox="1">
                <a:spLocks noRot="1" noChangeAspect="1" noMove="1" noResize="1" noEditPoints="1" noAdjustHandles="1" noChangeArrowheads="1" noChangeShapeType="1" noTextEdit="1"/>
              </p:cNvSpPr>
              <p:nvPr/>
            </p:nvSpPr>
            <p:spPr>
              <a:xfrm>
                <a:off x="7137209" y="5910388"/>
                <a:ext cx="77587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901758E-3EE6-AE39-8081-FA5BD098C246}"/>
                  </a:ext>
                </a:extLst>
              </p:cNvPr>
              <p:cNvSpPr txBox="1"/>
              <p:nvPr/>
            </p:nvSpPr>
            <p:spPr>
              <a:xfrm>
                <a:off x="7137209" y="3772549"/>
                <a:ext cx="7758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35" name="TextBox 34">
                <a:extLst>
                  <a:ext uri="{FF2B5EF4-FFF2-40B4-BE49-F238E27FC236}">
                    <a16:creationId xmlns:a16="http://schemas.microsoft.com/office/drawing/2014/main" id="{6901758E-3EE6-AE39-8081-FA5BD098C246}"/>
                  </a:ext>
                </a:extLst>
              </p:cNvPr>
              <p:cNvSpPr txBox="1">
                <a:spLocks noRot="1" noChangeAspect="1" noMove="1" noResize="1" noEditPoints="1" noAdjustHandles="1" noChangeArrowheads="1" noChangeShapeType="1" noTextEdit="1"/>
              </p:cNvSpPr>
              <p:nvPr/>
            </p:nvSpPr>
            <p:spPr>
              <a:xfrm>
                <a:off x="7137209" y="3772549"/>
                <a:ext cx="77587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CC4B941-F430-18E8-ED1C-920B3A341485}"/>
                  </a:ext>
                </a:extLst>
              </p:cNvPr>
              <p:cNvSpPr txBox="1"/>
              <p:nvPr/>
            </p:nvSpPr>
            <p:spPr>
              <a:xfrm>
                <a:off x="8935529" y="3772549"/>
                <a:ext cx="7758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36" name="TextBox 35">
                <a:extLst>
                  <a:ext uri="{FF2B5EF4-FFF2-40B4-BE49-F238E27FC236}">
                    <a16:creationId xmlns:a16="http://schemas.microsoft.com/office/drawing/2014/main" id="{DCC4B941-F430-18E8-ED1C-920B3A341485}"/>
                  </a:ext>
                </a:extLst>
              </p:cNvPr>
              <p:cNvSpPr txBox="1">
                <a:spLocks noRot="1" noChangeAspect="1" noMove="1" noResize="1" noEditPoints="1" noAdjustHandles="1" noChangeArrowheads="1" noChangeShapeType="1" noTextEdit="1"/>
              </p:cNvSpPr>
              <p:nvPr/>
            </p:nvSpPr>
            <p:spPr>
              <a:xfrm>
                <a:off x="8935529" y="3772549"/>
                <a:ext cx="77587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1F9B3C8-C6DB-61B6-1B34-C7DD532A36C7}"/>
                  </a:ext>
                </a:extLst>
              </p:cNvPr>
              <p:cNvSpPr txBox="1"/>
              <p:nvPr/>
            </p:nvSpPr>
            <p:spPr>
              <a:xfrm>
                <a:off x="8935529" y="5909817"/>
                <a:ext cx="7758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37" name="TextBox 36">
                <a:extLst>
                  <a:ext uri="{FF2B5EF4-FFF2-40B4-BE49-F238E27FC236}">
                    <a16:creationId xmlns:a16="http://schemas.microsoft.com/office/drawing/2014/main" id="{21F9B3C8-C6DB-61B6-1B34-C7DD532A36C7}"/>
                  </a:ext>
                </a:extLst>
              </p:cNvPr>
              <p:cNvSpPr txBox="1">
                <a:spLocks noRot="1" noChangeAspect="1" noMove="1" noResize="1" noEditPoints="1" noAdjustHandles="1" noChangeArrowheads="1" noChangeShapeType="1" noTextEdit="1"/>
              </p:cNvSpPr>
              <p:nvPr/>
            </p:nvSpPr>
            <p:spPr>
              <a:xfrm>
                <a:off x="8935529" y="5909817"/>
                <a:ext cx="775878"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A5B0AEE-9C2F-5055-25AB-7EC62CCF4AAE}"/>
                  </a:ext>
                </a:extLst>
              </p:cNvPr>
              <p:cNvSpPr txBox="1"/>
              <p:nvPr/>
            </p:nvSpPr>
            <p:spPr>
              <a:xfrm>
                <a:off x="538206" y="1047948"/>
                <a:ext cx="3910513" cy="523220"/>
              </a:xfrm>
              <a:prstGeom prst="rect">
                <a:avLst/>
              </a:prstGeom>
              <a:noFill/>
            </p:spPr>
            <p:txBody>
              <a:bodyPr wrap="square" rtlCol="0">
                <a:spAutoFit/>
              </a:bodyPr>
              <a:lstStyle/>
              <a:p>
                <a:pPr algn="ctr"/>
                <a:r>
                  <a:rPr lang="en-US" sz="2800" dirty="0"/>
                  <a:t>Operations </a:t>
                </a:r>
                <a14:m>
                  <m:oMath xmlns:m="http://schemas.openxmlformats.org/officeDocument/2006/math">
                    <m:r>
                      <a:rPr lang="en-US" sz="2800" b="1" i="1" smtClean="0">
                        <a:latin typeface="Cambria Math" panose="02040503050406030204" pitchFamily="18" charset="0"/>
                      </a:rPr>
                      <m:t>[</m:t>
                    </m:r>
                    <m:r>
                      <a:rPr lang="en-US" sz="2800" b="1" i="1" smtClean="0">
                        <a:solidFill>
                          <a:schemeClr val="tx1"/>
                        </a:solidFill>
                        <a:latin typeface="Cambria Math" panose="02040503050406030204" pitchFamily="18" charset="0"/>
                      </a:rPr>
                      <m:t>+</m:t>
                    </m:r>
                    <m:r>
                      <a:rPr lang="en-US" sz="2800" b="1" i="1" smtClean="0">
                        <a:latin typeface="Cambria Math" panose="02040503050406030204" pitchFamily="18" charset="0"/>
                      </a:rPr>
                      <m:t> </m:t>
                    </m:r>
                    <m:r>
                      <a:rPr lang="en-US" sz="2800" b="1" i="1" smtClean="0">
                        <a:solidFill>
                          <a:schemeClr val="tx1"/>
                        </a:solidFill>
                        <a:latin typeface="Cambria Math" panose="02040503050406030204" pitchFamily="18" charset="0"/>
                      </a:rPr>
                      <m:t>+</m:t>
                    </m:r>
                    <m:r>
                      <a:rPr lang="en-US" sz="2800" b="1" i="1" smtClean="0">
                        <a:latin typeface="Cambria Math" panose="02040503050406030204" pitchFamily="18" charset="0"/>
                      </a:rPr>
                      <m:t>]</m:t>
                    </m:r>
                  </m:oMath>
                </a14:m>
                <a:endParaRPr lang="en-US" sz="2800" b="1" dirty="0"/>
              </a:p>
            </p:txBody>
          </p:sp>
        </mc:Choice>
        <mc:Fallback xmlns="">
          <p:sp>
            <p:nvSpPr>
              <p:cNvPr id="38" name="TextBox 37">
                <a:extLst>
                  <a:ext uri="{FF2B5EF4-FFF2-40B4-BE49-F238E27FC236}">
                    <a16:creationId xmlns:a16="http://schemas.microsoft.com/office/drawing/2014/main" id="{1A5B0AEE-9C2F-5055-25AB-7EC62CCF4AAE}"/>
                  </a:ext>
                </a:extLst>
              </p:cNvPr>
              <p:cNvSpPr txBox="1">
                <a:spLocks noRot="1" noChangeAspect="1" noMove="1" noResize="1" noEditPoints="1" noAdjustHandles="1" noChangeArrowheads="1" noChangeShapeType="1" noTextEdit="1"/>
              </p:cNvSpPr>
              <p:nvPr/>
            </p:nvSpPr>
            <p:spPr>
              <a:xfrm>
                <a:off x="538206" y="1047948"/>
                <a:ext cx="3910513" cy="523220"/>
              </a:xfrm>
              <a:prstGeom prst="rect">
                <a:avLst/>
              </a:prstGeom>
              <a:blipFill>
                <a:blip r:embed="rId12"/>
                <a:stretch>
                  <a:fillRect t="-11628" b="-3255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C8F8106-0592-CE91-661D-C03748D5451C}"/>
              </a:ext>
            </a:extLst>
          </p:cNvPr>
          <p:cNvSpPr>
            <a:spLocks noGrp="1"/>
          </p:cNvSpPr>
          <p:nvPr>
            <p:ph type="sldNum" sz="quarter" idx="12"/>
          </p:nvPr>
        </p:nvSpPr>
        <p:spPr/>
        <p:txBody>
          <a:bodyPr/>
          <a:lstStyle/>
          <a:p>
            <a:fld id="{48F63A3B-78C7-47BE-AE5E-E10140E04643}" type="slidenum">
              <a:rPr lang="en-US" smtClean="0"/>
              <a:t>107</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2694D37-7347-B906-AA16-C5A01692FF3D}"/>
                  </a:ext>
                </a:extLst>
              </p:cNvPr>
              <p:cNvSpPr txBox="1"/>
              <p:nvPr/>
            </p:nvSpPr>
            <p:spPr>
              <a:xfrm>
                <a:off x="559538" y="2114365"/>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7" name="TextBox 6">
                <a:extLst>
                  <a:ext uri="{FF2B5EF4-FFF2-40B4-BE49-F238E27FC236}">
                    <a16:creationId xmlns:a16="http://schemas.microsoft.com/office/drawing/2014/main" id="{62694D37-7347-B906-AA16-C5A01692FF3D}"/>
                  </a:ext>
                </a:extLst>
              </p:cNvPr>
              <p:cNvSpPr txBox="1">
                <a:spLocks noRot="1" noChangeAspect="1" noMove="1" noResize="1" noEditPoints="1" noAdjustHandles="1" noChangeArrowheads="1" noChangeShapeType="1" noTextEdit="1"/>
              </p:cNvSpPr>
              <p:nvPr/>
            </p:nvSpPr>
            <p:spPr>
              <a:xfrm>
                <a:off x="559538" y="2114365"/>
                <a:ext cx="3910519" cy="3345275"/>
              </a:xfrm>
              <a:prstGeom prst="rect">
                <a:avLst/>
              </a:prstGeom>
              <a:blipFill>
                <a:blip r:embed="rId13"/>
                <a:stretch>
                  <a:fillRect r="-8268"/>
                </a:stretch>
              </a:blipFill>
            </p:spPr>
            <p:txBody>
              <a:bodyPr/>
              <a:lstStyle/>
              <a:p>
                <a:r>
                  <a:rPr lang="en-US">
                    <a:noFill/>
                  </a:rPr>
                  <a:t> </a:t>
                </a:r>
              </a:p>
            </p:txBody>
          </p:sp>
        </mc:Fallback>
      </mc:AlternateContent>
    </p:spTree>
    <p:extLst>
      <p:ext uri="{BB962C8B-B14F-4D97-AF65-F5344CB8AC3E}">
        <p14:creationId xmlns:p14="http://schemas.microsoft.com/office/powerpoint/2010/main" val="9611057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707130" y="2209859"/>
            <a:ext cx="0" cy="3120390"/>
          </a:xfrm>
          <a:prstGeom prst="line">
            <a:avLst/>
          </a:prstGeom>
          <a:ln w="38100"/>
        </p:spPr>
        <p:style>
          <a:lnRef idx="1">
            <a:schemeClr val="dk1"/>
          </a:lnRef>
          <a:fillRef idx="0">
            <a:schemeClr val="dk1"/>
          </a:fillRef>
          <a:effectRef idx="0">
            <a:schemeClr val="dk1"/>
          </a:effectRef>
          <a:fontRef idx="minor">
            <a:schemeClr val="tx1"/>
          </a:fontRef>
        </p:style>
      </p:cxnSp>
      <p:pic>
        <p:nvPicPr>
          <p:cNvPr id="34" name="Picture 33" descr="Icon&#10;&#10;Description automatically generated">
            <a:extLst>
              <a:ext uri="{FF2B5EF4-FFF2-40B4-BE49-F238E27FC236}">
                <a16:creationId xmlns:a16="http://schemas.microsoft.com/office/drawing/2014/main" id="{2B33CA83-A005-6978-3FD8-880C676834F4}"/>
              </a:ext>
            </a:extLst>
          </p:cNvPr>
          <p:cNvPicPr>
            <a:picLocks noChangeAspect="1"/>
          </p:cNvPicPr>
          <p:nvPr/>
        </p:nvPicPr>
        <p:blipFill>
          <a:blip r:embed="rId3"/>
          <a:stretch>
            <a:fillRect/>
          </a:stretch>
        </p:blipFill>
        <p:spPr>
          <a:xfrm rot="5400000" flipH="1">
            <a:off x="7351138" y="1820578"/>
            <a:ext cx="2234851" cy="223485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E2ED74F-3B8E-C369-9B4E-236985F4C7E2}"/>
                  </a:ext>
                </a:extLst>
              </p:cNvPr>
              <p:cNvSpPr txBox="1"/>
              <p:nvPr/>
            </p:nvSpPr>
            <p:spPr>
              <a:xfrm>
                <a:off x="7137209" y="3784408"/>
                <a:ext cx="7758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6" name="TextBox 5">
                <a:extLst>
                  <a:ext uri="{FF2B5EF4-FFF2-40B4-BE49-F238E27FC236}">
                    <a16:creationId xmlns:a16="http://schemas.microsoft.com/office/drawing/2014/main" id="{5E2ED74F-3B8E-C369-9B4E-236985F4C7E2}"/>
                  </a:ext>
                </a:extLst>
              </p:cNvPr>
              <p:cNvSpPr txBox="1">
                <a:spLocks noRot="1" noChangeAspect="1" noMove="1" noResize="1" noEditPoints="1" noAdjustHandles="1" noChangeArrowheads="1" noChangeShapeType="1" noTextEdit="1"/>
              </p:cNvSpPr>
              <p:nvPr/>
            </p:nvSpPr>
            <p:spPr>
              <a:xfrm>
                <a:off x="7137209" y="3784408"/>
                <a:ext cx="77587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901758E-3EE6-AE39-8081-FA5BD098C246}"/>
                  </a:ext>
                </a:extLst>
              </p:cNvPr>
              <p:cNvSpPr txBox="1"/>
              <p:nvPr/>
            </p:nvSpPr>
            <p:spPr>
              <a:xfrm>
                <a:off x="7137209" y="1646569"/>
                <a:ext cx="7758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35" name="TextBox 34">
                <a:extLst>
                  <a:ext uri="{FF2B5EF4-FFF2-40B4-BE49-F238E27FC236}">
                    <a16:creationId xmlns:a16="http://schemas.microsoft.com/office/drawing/2014/main" id="{6901758E-3EE6-AE39-8081-FA5BD098C246}"/>
                  </a:ext>
                </a:extLst>
              </p:cNvPr>
              <p:cNvSpPr txBox="1">
                <a:spLocks noRot="1" noChangeAspect="1" noMove="1" noResize="1" noEditPoints="1" noAdjustHandles="1" noChangeArrowheads="1" noChangeShapeType="1" noTextEdit="1"/>
              </p:cNvSpPr>
              <p:nvPr/>
            </p:nvSpPr>
            <p:spPr>
              <a:xfrm>
                <a:off x="7137209" y="1646569"/>
                <a:ext cx="77587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CC4B941-F430-18E8-ED1C-920B3A341485}"/>
                  </a:ext>
                </a:extLst>
              </p:cNvPr>
              <p:cNvSpPr txBox="1"/>
              <p:nvPr/>
            </p:nvSpPr>
            <p:spPr>
              <a:xfrm>
                <a:off x="8935529" y="1646569"/>
                <a:ext cx="7758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36" name="TextBox 35">
                <a:extLst>
                  <a:ext uri="{FF2B5EF4-FFF2-40B4-BE49-F238E27FC236}">
                    <a16:creationId xmlns:a16="http://schemas.microsoft.com/office/drawing/2014/main" id="{DCC4B941-F430-18E8-ED1C-920B3A341485}"/>
                  </a:ext>
                </a:extLst>
              </p:cNvPr>
              <p:cNvSpPr txBox="1">
                <a:spLocks noRot="1" noChangeAspect="1" noMove="1" noResize="1" noEditPoints="1" noAdjustHandles="1" noChangeArrowheads="1" noChangeShapeType="1" noTextEdit="1"/>
              </p:cNvSpPr>
              <p:nvPr/>
            </p:nvSpPr>
            <p:spPr>
              <a:xfrm>
                <a:off x="8935529" y="1646569"/>
                <a:ext cx="77587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1F9B3C8-C6DB-61B6-1B34-C7DD532A36C7}"/>
                  </a:ext>
                </a:extLst>
              </p:cNvPr>
              <p:cNvSpPr txBox="1"/>
              <p:nvPr/>
            </p:nvSpPr>
            <p:spPr>
              <a:xfrm>
                <a:off x="8935529" y="3783837"/>
                <a:ext cx="7758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37" name="TextBox 36">
                <a:extLst>
                  <a:ext uri="{FF2B5EF4-FFF2-40B4-BE49-F238E27FC236}">
                    <a16:creationId xmlns:a16="http://schemas.microsoft.com/office/drawing/2014/main" id="{21F9B3C8-C6DB-61B6-1B34-C7DD532A36C7}"/>
                  </a:ext>
                </a:extLst>
              </p:cNvPr>
              <p:cNvSpPr txBox="1">
                <a:spLocks noRot="1" noChangeAspect="1" noMove="1" noResize="1" noEditPoints="1" noAdjustHandles="1" noChangeArrowheads="1" noChangeShapeType="1" noTextEdit="1"/>
              </p:cNvSpPr>
              <p:nvPr/>
            </p:nvSpPr>
            <p:spPr>
              <a:xfrm>
                <a:off x="8935529" y="3783837"/>
                <a:ext cx="775878"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EA052DB-46A6-C004-8EC6-7523C0077882}"/>
                  </a:ext>
                </a:extLst>
              </p:cNvPr>
              <p:cNvSpPr txBox="1"/>
              <p:nvPr/>
            </p:nvSpPr>
            <p:spPr>
              <a:xfrm>
                <a:off x="538206" y="1047948"/>
                <a:ext cx="3910513" cy="523220"/>
              </a:xfrm>
              <a:prstGeom prst="rect">
                <a:avLst/>
              </a:prstGeom>
              <a:noFill/>
            </p:spPr>
            <p:txBody>
              <a:bodyPr wrap="square" rtlCol="0">
                <a:spAutoFit/>
              </a:bodyPr>
              <a:lstStyle/>
              <a:p>
                <a:pPr algn="ctr"/>
                <a:r>
                  <a:rPr lang="en-US" sz="2800" dirty="0"/>
                  <a:t>Operations </a:t>
                </a:r>
                <a14:m>
                  <m:oMath xmlns:m="http://schemas.openxmlformats.org/officeDocument/2006/math">
                    <m:r>
                      <a:rPr lang="en-US" sz="2800" b="1" i="1" smtClean="0">
                        <a:latin typeface="Cambria Math" panose="02040503050406030204" pitchFamily="18" charset="0"/>
                      </a:rPr>
                      <m:t>[</m:t>
                    </m:r>
                    <m:r>
                      <a:rPr lang="en-US" sz="2800" b="1" i="1" smtClean="0">
                        <a:solidFill>
                          <a:schemeClr val="tx1"/>
                        </a:solidFill>
                        <a:latin typeface="Cambria Math" panose="02040503050406030204" pitchFamily="18" charset="0"/>
                      </a:rPr>
                      <m:t>+</m:t>
                    </m:r>
                    <m:r>
                      <a:rPr lang="en-US" sz="2800" b="1" i="1" smtClean="0">
                        <a:latin typeface="Cambria Math" panose="02040503050406030204" pitchFamily="18" charset="0"/>
                      </a:rPr>
                      <m:t> </m:t>
                    </m:r>
                    <m:r>
                      <a:rPr lang="en-US" sz="2800" b="1" i="1" smtClean="0">
                        <a:solidFill>
                          <a:schemeClr val="tx1"/>
                        </a:solidFill>
                        <a:latin typeface="Cambria Math" panose="02040503050406030204" pitchFamily="18" charset="0"/>
                      </a:rPr>
                      <m:t>+</m:t>
                    </m:r>
                    <m:r>
                      <a:rPr lang="en-US" sz="2800" b="1" i="1" smtClean="0">
                        <a:latin typeface="Cambria Math" panose="02040503050406030204" pitchFamily="18" charset="0"/>
                      </a:rPr>
                      <m:t>]</m:t>
                    </m:r>
                  </m:oMath>
                </a14:m>
                <a:endParaRPr lang="en-US" sz="2800" b="1" dirty="0"/>
              </a:p>
            </p:txBody>
          </p:sp>
        </mc:Choice>
        <mc:Fallback xmlns="">
          <p:sp>
            <p:nvSpPr>
              <p:cNvPr id="15" name="TextBox 14">
                <a:extLst>
                  <a:ext uri="{FF2B5EF4-FFF2-40B4-BE49-F238E27FC236}">
                    <a16:creationId xmlns:a16="http://schemas.microsoft.com/office/drawing/2014/main" id="{AEA052DB-46A6-C004-8EC6-7523C0077882}"/>
                  </a:ext>
                </a:extLst>
              </p:cNvPr>
              <p:cNvSpPr txBox="1">
                <a:spLocks noRot="1" noChangeAspect="1" noMove="1" noResize="1" noEditPoints="1" noAdjustHandles="1" noChangeArrowheads="1" noChangeShapeType="1" noTextEdit="1"/>
              </p:cNvSpPr>
              <p:nvPr/>
            </p:nvSpPr>
            <p:spPr>
              <a:xfrm>
                <a:off x="538206" y="1047948"/>
                <a:ext cx="3910513" cy="523220"/>
              </a:xfrm>
              <a:prstGeom prst="rect">
                <a:avLst/>
              </a:prstGeom>
              <a:blipFill>
                <a:blip r:embed="rId8"/>
                <a:stretch>
                  <a:fillRect t="-11628" b="-32558"/>
                </a:stretch>
              </a:blipFill>
            </p:spPr>
            <p:txBody>
              <a:bodyPr/>
              <a:lstStyle/>
              <a:p>
                <a:r>
                  <a:rPr lang="en-US">
                    <a:noFill/>
                  </a:rPr>
                  <a:t> </a:t>
                </a:r>
              </a:p>
            </p:txBody>
          </p:sp>
        </mc:Fallback>
      </mc:AlternateContent>
      <p:cxnSp>
        <p:nvCxnSpPr>
          <p:cNvPr id="7" name="Connector: Curved 6">
            <a:extLst>
              <a:ext uri="{FF2B5EF4-FFF2-40B4-BE49-F238E27FC236}">
                <a16:creationId xmlns:a16="http://schemas.microsoft.com/office/drawing/2014/main" id="{412885B9-0B13-3CE3-D004-2D0615AC86B2}"/>
              </a:ext>
            </a:extLst>
          </p:cNvPr>
          <p:cNvCxnSpPr>
            <a:cxnSpLocks/>
            <a:stCxn id="35" idx="0"/>
            <a:endCxn id="36" idx="0"/>
          </p:cNvCxnSpPr>
          <p:nvPr/>
        </p:nvCxnSpPr>
        <p:spPr>
          <a:xfrm rot="5400000" flipH="1" flipV="1">
            <a:off x="8424308" y="747409"/>
            <a:ext cx="12700" cy="1798320"/>
          </a:xfrm>
          <a:prstGeom prst="curvedConnector3">
            <a:avLst>
              <a:gd name="adj1" fmla="val 4230000"/>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Connector: Curved 20">
            <a:extLst>
              <a:ext uri="{FF2B5EF4-FFF2-40B4-BE49-F238E27FC236}">
                <a16:creationId xmlns:a16="http://schemas.microsoft.com/office/drawing/2014/main" id="{FF135B3A-1BDC-020E-D547-E058B70FBC77}"/>
              </a:ext>
            </a:extLst>
          </p:cNvPr>
          <p:cNvCxnSpPr>
            <a:cxnSpLocks/>
          </p:cNvCxnSpPr>
          <p:nvPr/>
        </p:nvCxnSpPr>
        <p:spPr>
          <a:xfrm rot="16200000" flipH="1">
            <a:off x="8417958" y="3414247"/>
            <a:ext cx="12700" cy="1798320"/>
          </a:xfrm>
          <a:prstGeom prst="curvedConnector3">
            <a:avLst>
              <a:gd name="adj1" fmla="val 4230000"/>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CFE7001-E379-1BB6-BD95-43CF3744BB26}"/>
              </a:ext>
            </a:extLst>
          </p:cNvPr>
          <p:cNvSpPr txBox="1"/>
          <p:nvPr/>
        </p:nvSpPr>
        <p:spPr>
          <a:xfrm>
            <a:off x="5726828" y="5211431"/>
            <a:ext cx="5771752" cy="954107"/>
          </a:xfrm>
          <a:prstGeom prst="rect">
            <a:avLst/>
          </a:prstGeom>
          <a:noFill/>
        </p:spPr>
        <p:txBody>
          <a:bodyPr wrap="square" rtlCol="0">
            <a:spAutoFit/>
          </a:bodyPr>
          <a:lstStyle/>
          <a:p>
            <a:pPr algn="ctr"/>
            <a:r>
              <a:rPr lang="en-US" sz="2800" dirty="0"/>
              <a:t>Expected closure type and operations to form a Montesinos knot</a:t>
            </a:r>
          </a:p>
        </p:txBody>
      </p:sp>
      <p:sp>
        <p:nvSpPr>
          <p:cNvPr id="3" name="Slide Number Placeholder 2">
            <a:extLst>
              <a:ext uri="{FF2B5EF4-FFF2-40B4-BE49-F238E27FC236}">
                <a16:creationId xmlns:a16="http://schemas.microsoft.com/office/drawing/2014/main" id="{800F0473-AF51-6D7E-2BF6-EDC9A65C557B}"/>
              </a:ext>
            </a:extLst>
          </p:cNvPr>
          <p:cNvSpPr>
            <a:spLocks noGrp="1"/>
          </p:cNvSpPr>
          <p:nvPr>
            <p:ph type="sldNum" sz="quarter" idx="12"/>
          </p:nvPr>
        </p:nvSpPr>
        <p:spPr/>
        <p:txBody>
          <a:bodyPr/>
          <a:lstStyle/>
          <a:p>
            <a:fld id="{48F63A3B-78C7-47BE-AE5E-E10140E04643}" type="slidenum">
              <a:rPr lang="en-US" smtClean="0"/>
              <a:t>108</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D243895-2422-0E93-99AC-C520D641EF93}"/>
                  </a:ext>
                </a:extLst>
              </p:cNvPr>
              <p:cNvSpPr txBox="1"/>
              <p:nvPr/>
            </p:nvSpPr>
            <p:spPr>
              <a:xfrm>
                <a:off x="559538" y="2114365"/>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4" name="TextBox 3">
                <a:extLst>
                  <a:ext uri="{FF2B5EF4-FFF2-40B4-BE49-F238E27FC236}">
                    <a16:creationId xmlns:a16="http://schemas.microsoft.com/office/drawing/2014/main" id="{ED243895-2422-0E93-99AC-C520D641EF93}"/>
                  </a:ext>
                </a:extLst>
              </p:cNvPr>
              <p:cNvSpPr txBox="1">
                <a:spLocks noRot="1" noChangeAspect="1" noMove="1" noResize="1" noEditPoints="1" noAdjustHandles="1" noChangeArrowheads="1" noChangeShapeType="1" noTextEdit="1"/>
              </p:cNvSpPr>
              <p:nvPr/>
            </p:nvSpPr>
            <p:spPr>
              <a:xfrm>
                <a:off x="559538" y="2114365"/>
                <a:ext cx="3910519" cy="3345275"/>
              </a:xfrm>
              <a:prstGeom prst="rect">
                <a:avLst/>
              </a:prstGeom>
              <a:blipFill>
                <a:blip r:embed="rId9"/>
                <a:stretch>
                  <a:fillRect r="-8268"/>
                </a:stretch>
              </a:blipFill>
            </p:spPr>
            <p:txBody>
              <a:bodyPr/>
              <a:lstStyle/>
              <a:p>
                <a:r>
                  <a:rPr lang="en-US">
                    <a:noFill/>
                  </a:rPr>
                  <a:t> </a:t>
                </a:r>
              </a:p>
            </p:txBody>
          </p:sp>
        </mc:Fallback>
      </mc:AlternateContent>
    </p:spTree>
    <p:extLst>
      <p:ext uri="{BB962C8B-B14F-4D97-AF65-F5344CB8AC3E}">
        <p14:creationId xmlns:p14="http://schemas.microsoft.com/office/powerpoint/2010/main" val="36429993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707130" y="2209859"/>
            <a:ext cx="0" cy="312039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EA052DB-46A6-C004-8EC6-7523C0077882}"/>
                  </a:ext>
                </a:extLst>
              </p:cNvPr>
              <p:cNvSpPr txBox="1"/>
              <p:nvPr/>
            </p:nvSpPr>
            <p:spPr>
              <a:xfrm>
                <a:off x="538206" y="1047948"/>
                <a:ext cx="3910513" cy="523220"/>
              </a:xfrm>
              <a:prstGeom prst="rect">
                <a:avLst/>
              </a:prstGeom>
              <a:noFill/>
            </p:spPr>
            <p:txBody>
              <a:bodyPr wrap="square" rtlCol="0">
                <a:spAutoFit/>
              </a:bodyPr>
              <a:lstStyle/>
              <a:p>
                <a:pPr algn="ctr"/>
                <a:r>
                  <a:rPr lang="en-US" sz="2800" dirty="0"/>
                  <a:t>Operations </a:t>
                </a:r>
                <a14:m>
                  <m:oMath xmlns:m="http://schemas.openxmlformats.org/officeDocument/2006/math">
                    <m:r>
                      <a:rPr lang="en-US" sz="2800" b="1" i="1" smtClean="0">
                        <a:latin typeface="Cambria Math" panose="02040503050406030204" pitchFamily="18" charset="0"/>
                      </a:rPr>
                      <m:t>[</m:t>
                    </m:r>
                    <m:r>
                      <a:rPr lang="en-US" sz="2800" b="1" i="1" smtClean="0">
                        <a:solidFill>
                          <a:schemeClr val="tx1"/>
                        </a:solidFill>
                        <a:latin typeface="Cambria Math" panose="02040503050406030204" pitchFamily="18" charset="0"/>
                      </a:rPr>
                      <m:t>+</m:t>
                    </m:r>
                    <m:r>
                      <a:rPr lang="en-US" sz="2800" b="1" i="1" smtClean="0">
                        <a:latin typeface="Cambria Math" panose="02040503050406030204" pitchFamily="18" charset="0"/>
                      </a:rPr>
                      <m:t> </m:t>
                    </m:r>
                    <m:r>
                      <a:rPr lang="en-US" sz="2800" b="1" i="1" smtClean="0">
                        <a:solidFill>
                          <a:schemeClr val="tx1"/>
                        </a:solidFill>
                        <a:latin typeface="Cambria Math" panose="02040503050406030204" pitchFamily="18" charset="0"/>
                      </a:rPr>
                      <m:t>+</m:t>
                    </m:r>
                    <m:r>
                      <a:rPr lang="en-US" sz="2800" b="1" i="1" smtClean="0">
                        <a:latin typeface="Cambria Math" panose="02040503050406030204" pitchFamily="18" charset="0"/>
                      </a:rPr>
                      <m:t>]</m:t>
                    </m:r>
                  </m:oMath>
                </a14:m>
                <a:endParaRPr lang="en-US" sz="2800" b="1" dirty="0"/>
              </a:p>
            </p:txBody>
          </p:sp>
        </mc:Choice>
        <mc:Fallback xmlns="">
          <p:sp>
            <p:nvSpPr>
              <p:cNvPr id="15" name="TextBox 14">
                <a:extLst>
                  <a:ext uri="{FF2B5EF4-FFF2-40B4-BE49-F238E27FC236}">
                    <a16:creationId xmlns:a16="http://schemas.microsoft.com/office/drawing/2014/main" id="{AEA052DB-46A6-C004-8EC6-7523C0077882}"/>
                  </a:ext>
                </a:extLst>
              </p:cNvPr>
              <p:cNvSpPr txBox="1">
                <a:spLocks noRot="1" noChangeAspect="1" noMove="1" noResize="1" noEditPoints="1" noAdjustHandles="1" noChangeArrowheads="1" noChangeShapeType="1" noTextEdit="1"/>
              </p:cNvSpPr>
              <p:nvPr/>
            </p:nvSpPr>
            <p:spPr>
              <a:xfrm>
                <a:off x="538206" y="1047948"/>
                <a:ext cx="3910513" cy="523220"/>
              </a:xfrm>
              <a:prstGeom prst="rect">
                <a:avLst/>
              </a:prstGeom>
              <a:blipFill>
                <a:blip r:embed="rId4"/>
                <a:stretch>
                  <a:fillRect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CFE7001-E379-1BB6-BD95-43CF3744BB26}"/>
                  </a:ext>
                </a:extLst>
              </p:cNvPr>
              <p:cNvSpPr txBox="1"/>
              <p:nvPr/>
            </p:nvSpPr>
            <p:spPr>
              <a:xfrm>
                <a:off x="5726828" y="4536901"/>
                <a:ext cx="5771752" cy="106048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𝑵</m:t>
                      </m:r>
                      <m:d>
                        <m:dPr>
                          <m:ctrlPr>
                            <a:rPr lang="en-US" sz="2800" b="1" i="1" dirty="0" smtClean="0">
                              <a:latin typeface="Cambria Math" panose="02040503050406030204" pitchFamily="18" charset="0"/>
                            </a:rPr>
                          </m:ctrlPr>
                        </m:dPr>
                        <m:e>
                          <m:f>
                            <m:fPr>
                              <m:ctrlPr>
                                <a:rPr lang="en-US" sz="2800" b="1" i="1" dirty="0" smtClean="0">
                                  <a:latin typeface="Cambria Math" panose="02040503050406030204" pitchFamily="18" charset="0"/>
                                </a:rPr>
                              </m:ctrlPr>
                            </m:fPr>
                            <m:num>
                              <m:r>
                                <a:rPr lang="en-US" sz="2800" b="1" i="1" dirty="0" smtClean="0">
                                  <a:latin typeface="Cambria Math" panose="02040503050406030204" pitchFamily="18" charset="0"/>
                                </a:rPr>
                                <m:t>𝟏</m:t>
                              </m:r>
                            </m:num>
                            <m:den>
                              <m:r>
                                <a:rPr lang="en-US" sz="2800" b="1" i="1" dirty="0" smtClean="0">
                                  <a:latin typeface="Cambria Math" panose="02040503050406030204" pitchFamily="18" charset="0"/>
                                </a:rPr>
                                <m:t>𝟐</m:t>
                              </m:r>
                            </m:den>
                          </m:f>
                          <m:r>
                            <a:rPr lang="en-US" sz="2800" b="1" i="1" dirty="0" smtClean="0">
                              <a:latin typeface="Cambria Math" panose="02040503050406030204" pitchFamily="18" charset="0"/>
                            </a:rPr>
                            <m:t>+</m:t>
                          </m:r>
                          <m:f>
                            <m:fPr>
                              <m:ctrlPr>
                                <a:rPr lang="en-US" sz="2800" b="1" i="1" dirty="0" smtClean="0">
                                  <a:latin typeface="Cambria Math" panose="02040503050406030204" pitchFamily="18" charset="0"/>
                                </a:rPr>
                              </m:ctrlPr>
                            </m:fPr>
                            <m:num>
                              <m:r>
                                <a:rPr lang="en-US" sz="2800" b="1" i="1" dirty="0" smtClean="0">
                                  <a:latin typeface="Cambria Math" panose="02040503050406030204" pitchFamily="18" charset="0"/>
                                </a:rPr>
                                <m:t>𝟏</m:t>
                              </m:r>
                            </m:num>
                            <m:den>
                              <m:r>
                                <a:rPr lang="en-US" sz="2800" b="1" i="1" dirty="0" smtClean="0">
                                  <a:latin typeface="Cambria Math" panose="02040503050406030204" pitchFamily="18" charset="0"/>
                                </a:rPr>
                                <m:t>𝟑</m:t>
                              </m:r>
                            </m:den>
                          </m:f>
                          <m:r>
                            <a:rPr lang="en-US" sz="2800" b="1" i="1" dirty="0" smtClean="0">
                              <a:latin typeface="Cambria Math" panose="02040503050406030204" pitchFamily="18" charset="0"/>
                            </a:rPr>
                            <m:t>+</m:t>
                          </m:r>
                          <m:f>
                            <m:fPr>
                              <m:ctrlPr>
                                <a:rPr lang="en-US" sz="2800" b="1" i="1" dirty="0" smtClean="0">
                                  <a:latin typeface="Cambria Math" panose="02040503050406030204" pitchFamily="18" charset="0"/>
                                </a:rPr>
                              </m:ctrlPr>
                            </m:fPr>
                            <m:num>
                              <m:r>
                                <a:rPr lang="en-US" sz="2800" b="1" i="1" dirty="0" smtClean="0">
                                  <a:latin typeface="Cambria Math" panose="02040503050406030204" pitchFamily="18" charset="0"/>
                                </a:rPr>
                                <m:t>𝟏</m:t>
                              </m:r>
                            </m:num>
                            <m:den>
                              <m:r>
                                <a:rPr lang="en-US" sz="2800" b="1" i="1" dirty="0" smtClean="0">
                                  <a:latin typeface="Cambria Math" panose="02040503050406030204" pitchFamily="18" charset="0"/>
                                </a:rPr>
                                <m:t>𝟑</m:t>
                              </m:r>
                            </m:den>
                          </m:f>
                        </m:e>
                      </m:d>
                    </m:oMath>
                  </m:oMathPara>
                </a14:m>
                <a:endParaRPr lang="en-US" sz="2800" b="1" dirty="0"/>
              </a:p>
            </p:txBody>
          </p:sp>
        </mc:Choice>
        <mc:Fallback xmlns="">
          <p:sp>
            <p:nvSpPr>
              <p:cNvPr id="14" name="TextBox 13">
                <a:extLst>
                  <a:ext uri="{FF2B5EF4-FFF2-40B4-BE49-F238E27FC236}">
                    <a16:creationId xmlns:a16="http://schemas.microsoft.com/office/drawing/2014/main" id="{DCFE7001-E379-1BB6-BD95-43CF3744BB26}"/>
                  </a:ext>
                </a:extLst>
              </p:cNvPr>
              <p:cNvSpPr txBox="1">
                <a:spLocks noRot="1" noChangeAspect="1" noMove="1" noResize="1" noEditPoints="1" noAdjustHandles="1" noChangeArrowheads="1" noChangeShapeType="1" noTextEdit="1"/>
              </p:cNvSpPr>
              <p:nvPr/>
            </p:nvSpPr>
            <p:spPr>
              <a:xfrm>
                <a:off x="5726828" y="4536901"/>
                <a:ext cx="5771752" cy="1060483"/>
              </a:xfrm>
              <a:prstGeom prst="rect">
                <a:avLst/>
              </a:prstGeom>
              <a:blipFill>
                <a:blip r:embed="rId5"/>
                <a:stretch>
                  <a:fillRect/>
                </a:stretch>
              </a:blipFill>
            </p:spPr>
            <p:txBody>
              <a:bodyPr/>
              <a:lstStyle/>
              <a:p>
                <a:r>
                  <a:rPr lang="en-US">
                    <a:noFill/>
                  </a:rPr>
                  <a:t> </a:t>
                </a:r>
              </a:p>
            </p:txBody>
          </p:sp>
        </mc:Fallback>
      </mc:AlternateContent>
      <p:pic>
        <p:nvPicPr>
          <p:cNvPr id="16" name="Picture 15" descr="Icon&#10;&#10;Description automatically generated">
            <a:extLst>
              <a:ext uri="{FF2B5EF4-FFF2-40B4-BE49-F238E27FC236}">
                <a16:creationId xmlns:a16="http://schemas.microsoft.com/office/drawing/2014/main" id="{8822C8B9-75AD-3784-F651-EF48746604E1}"/>
              </a:ext>
            </a:extLst>
          </p:cNvPr>
          <p:cNvPicPr>
            <a:picLocks noChangeAspect="1"/>
          </p:cNvPicPr>
          <p:nvPr/>
        </p:nvPicPr>
        <p:blipFill>
          <a:blip r:embed="rId6"/>
          <a:stretch>
            <a:fillRect/>
          </a:stretch>
        </p:blipFill>
        <p:spPr>
          <a:xfrm rot="10800000">
            <a:off x="7145185" y="1260616"/>
            <a:ext cx="2935038" cy="2935038"/>
          </a:xfrm>
          <a:prstGeom prst="rect">
            <a:avLst/>
          </a:prstGeom>
        </p:spPr>
      </p:pic>
      <p:sp>
        <p:nvSpPr>
          <p:cNvPr id="3" name="Slide Number Placeholder 2">
            <a:extLst>
              <a:ext uri="{FF2B5EF4-FFF2-40B4-BE49-F238E27FC236}">
                <a16:creationId xmlns:a16="http://schemas.microsoft.com/office/drawing/2014/main" id="{7B10BF43-809F-C229-8266-2D929AABF922}"/>
              </a:ext>
            </a:extLst>
          </p:cNvPr>
          <p:cNvSpPr>
            <a:spLocks noGrp="1"/>
          </p:cNvSpPr>
          <p:nvPr>
            <p:ph type="sldNum" sz="quarter" idx="12"/>
          </p:nvPr>
        </p:nvSpPr>
        <p:spPr/>
        <p:txBody>
          <a:bodyPr/>
          <a:lstStyle/>
          <a:p>
            <a:fld id="{48F63A3B-78C7-47BE-AE5E-E10140E04643}" type="slidenum">
              <a:rPr lang="en-US" smtClean="0"/>
              <a:t>109</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0EE925C-0E2F-4E5D-B8B0-EB1F903E8A55}"/>
                  </a:ext>
                </a:extLst>
              </p:cNvPr>
              <p:cNvSpPr txBox="1"/>
              <p:nvPr/>
            </p:nvSpPr>
            <p:spPr>
              <a:xfrm>
                <a:off x="559538" y="2114365"/>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r>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e>
                                <m:r>
                                  <a:rPr lang="en-US" sz="2800" b="1" i="1" smtClean="0">
                                    <a:solidFill>
                                      <a:schemeClr val="bg1">
                                        <a:lumMod val="50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4" name="TextBox 3">
                <a:extLst>
                  <a:ext uri="{FF2B5EF4-FFF2-40B4-BE49-F238E27FC236}">
                    <a16:creationId xmlns:a16="http://schemas.microsoft.com/office/drawing/2014/main" id="{40EE925C-0E2F-4E5D-B8B0-EB1F903E8A55}"/>
                  </a:ext>
                </a:extLst>
              </p:cNvPr>
              <p:cNvSpPr txBox="1">
                <a:spLocks noRot="1" noChangeAspect="1" noMove="1" noResize="1" noEditPoints="1" noAdjustHandles="1" noChangeArrowheads="1" noChangeShapeType="1" noTextEdit="1"/>
              </p:cNvSpPr>
              <p:nvPr/>
            </p:nvSpPr>
            <p:spPr>
              <a:xfrm>
                <a:off x="559538" y="2114365"/>
                <a:ext cx="3910519" cy="3345275"/>
              </a:xfrm>
              <a:prstGeom prst="rect">
                <a:avLst/>
              </a:prstGeom>
              <a:blipFill>
                <a:blip r:embed="rId7"/>
                <a:stretch>
                  <a:fillRect r="-8268"/>
                </a:stretch>
              </a:blipFill>
            </p:spPr>
            <p:txBody>
              <a:bodyPr/>
              <a:lstStyle/>
              <a:p>
                <a:r>
                  <a:rPr lang="en-US">
                    <a:noFill/>
                  </a:rPr>
                  <a:t> </a:t>
                </a:r>
              </a:p>
            </p:txBody>
          </p:sp>
        </mc:Fallback>
      </mc:AlternateContent>
    </p:spTree>
    <p:extLst>
      <p:ext uri="{BB962C8B-B14F-4D97-AF65-F5344CB8AC3E}">
        <p14:creationId xmlns:p14="http://schemas.microsoft.com/office/powerpoint/2010/main" val="266566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1504238"/>
              </a:xfrm>
            </p:spPr>
            <p:txBody>
              <a:bodyPr>
                <a:normAutofit fontScale="90000"/>
              </a:bodyPr>
              <a:lstStyle/>
              <a:p>
                <a:pPr algn="ctr"/>
                <a:r>
                  <a:rPr lang="en-US" dirty="0"/>
                  <a:t>Conway Notation </a:t>
                </a:r>
                <a14:m>
                  <m:oMath xmlns:m="http://schemas.openxmlformats.org/officeDocument/2006/math">
                    <m:d>
                      <m:dPr>
                        <m:begChr m:val="["/>
                        <m:endChr m:val="]"/>
                        <m:ctrlPr>
                          <a:rPr lang="en-US" b="1" i="1" smtClean="0">
                            <a:latin typeface="Cambria Math" panose="02040503050406030204" pitchFamily="18" charset="0"/>
                            <a:cs typeface="Calibri"/>
                          </a:rPr>
                        </m:ctrlPr>
                      </m:dPr>
                      <m:e>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𝟑</m:t>
                        </m:r>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𝟏</m:t>
                        </m:r>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𝟑</m:t>
                        </m:r>
                      </m:e>
                    </m:d>
                    <m:r>
                      <a:rPr lang="en-US" b="1" i="1" smtClean="0">
                        <a:latin typeface="Cambria Math" panose="02040503050406030204" pitchFamily="18" charset="0"/>
                        <a:cs typeface="Calibri"/>
                      </a:rPr>
                      <m:t>⇒</m:t>
                    </m:r>
                    <m:d>
                      <m:dPr>
                        <m:ctrlPr>
                          <a:rPr lang="en-US" b="1" i="1" smtClean="0">
                            <a:latin typeface="Cambria Math" panose="02040503050406030204" pitchFamily="18" charset="0"/>
                            <a:cs typeface="Calibri"/>
                          </a:rPr>
                        </m:ctrlPr>
                      </m:dPr>
                      <m:e>
                        <m:f>
                          <m:fPr>
                            <m:ctrlPr>
                              <a:rPr lang="en-US" b="1" i="1" smtClean="0">
                                <a:latin typeface="Cambria Math" panose="02040503050406030204" pitchFamily="18" charset="0"/>
                                <a:cs typeface="Calibri"/>
                              </a:rPr>
                            </m:ctrlPr>
                          </m:fPr>
                          <m:num>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𝟑</m:t>
                            </m:r>
                          </m:num>
                          <m:den>
                            <m:r>
                              <a:rPr lang="en-US" b="1" i="1" smtClean="0">
                                <a:latin typeface="Cambria Math" panose="02040503050406030204" pitchFamily="18" charset="0"/>
                                <a:cs typeface="Calibri"/>
                              </a:rPr>
                              <m:t>𝟏</m:t>
                            </m:r>
                          </m:den>
                        </m:f>
                        <m:r>
                          <a:rPr lang="en-US" b="1" i="1" smtClean="0">
                            <a:latin typeface="Cambria Math" panose="02040503050406030204" pitchFamily="18" charset="0"/>
                            <a:cs typeface="Calibri"/>
                          </a:rPr>
                          <m:t>∗</m:t>
                        </m:r>
                        <m:f>
                          <m:fPr>
                            <m:ctrlPr>
                              <a:rPr lang="en-US" b="1" i="1" smtClean="0">
                                <a:latin typeface="Cambria Math" panose="02040503050406030204" pitchFamily="18" charset="0"/>
                                <a:cs typeface="Calibri"/>
                              </a:rPr>
                            </m:ctrlPr>
                          </m:fPr>
                          <m:num>
                            <m:r>
                              <a:rPr lang="en-US" b="1" i="1" smtClean="0">
                                <a:latin typeface="Cambria Math" panose="02040503050406030204" pitchFamily="18" charset="0"/>
                                <a:cs typeface="Calibri"/>
                              </a:rPr>
                              <m:t>𝟏</m:t>
                            </m:r>
                          </m:num>
                          <m:den>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𝟏</m:t>
                            </m:r>
                          </m:den>
                        </m:f>
                      </m:e>
                    </m:d>
                    <m:r>
                      <a:rPr lang="en-US" b="1" i="1" smtClean="0">
                        <a:latin typeface="Cambria Math" panose="02040503050406030204" pitchFamily="18" charset="0"/>
                        <a:cs typeface="Calibri"/>
                      </a:rPr>
                      <m:t>+</m:t>
                    </m:r>
                    <m:f>
                      <m:fPr>
                        <m:ctrlPr>
                          <a:rPr lang="en-US" b="1" i="1" smtClean="0">
                            <a:latin typeface="Cambria Math" panose="02040503050406030204" pitchFamily="18" charset="0"/>
                            <a:cs typeface="Calibri"/>
                          </a:rPr>
                        </m:ctrlPr>
                      </m:fPr>
                      <m:num>
                        <m:r>
                          <a:rPr lang="en-US" b="1" i="1" smtClean="0">
                            <a:latin typeface="Cambria Math" panose="02040503050406030204" pitchFamily="18" charset="0"/>
                            <a:cs typeface="Calibri"/>
                          </a:rPr>
                          <m:t>𝟑</m:t>
                        </m:r>
                      </m:num>
                      <m:den>
                        <m:r>
                          <a:rPr lang="en-US" b="1" i="1" smtClean="0">
                            <a:latin typeface="Cambria Math" panose="02040503050406030204" pitchFamily="18" charset="0"/>
                            <a:cs typeface="Calibri"/>
                          </a:rPr>
                          <m:t>𝟏</m:t>
                        </m:r>
                      </m:den>
                    </m:f>
                  </m:oMath>
                </a14:m>
                <a:br>
                  <a:rPr lang="en-US" b="1" dirty="0">
                    <a:cs typeface="Calibri"/>
                  </a:rPr>
                </a:br>
                <a:endParaRPr lang="en-US" dirty="0"/>
              </a:p>
            </p:txBody>
          </p:sp>
        </mc:Choice>
        <mc:Fallback xmlns="">
          <p:sp>
            <p:nvSpPr>
              <p:cNvPr id="2" name="Title 1">
                <a:extLst>
                  <a:ext uri="{FF2B5EF4-FFF2-40B4-BE49-F238E27FC236}">
                    <a16:creationId xmlns:a16="http://schemas.microsoft.com/office/drawing/2014/main" id="{F2EACC13-F248-89CC-34EA-AC828CF29BC3}"/>
                  </a:ext>
                </a:extLst>
              </p:cNvPr>
              <p:cNvSpPr>
                <a:spLocks noGrp="1" noRot="1" noChangeAspect="1" noMove="1" noResize="1" noEditPoints="1" noAdjustHandles="1" noChangeArrowheads="1" noChangeShapeType="1" noTextEdit="1"/>
              </p:cNvSpPr>
              <p:nvPr>
                <p:ph type="title"/>
              </p:nvPr>
            </p:nvSpPr>
            <p:spPr>
              <a:xfrm>
                <a:off x="104572" y="97060"/>
                <a:ext cx="11982856" cy="150423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5B588F-A238-0F0A-BD5C-FD8396C6284C}"/>
                  </a:ext>
                </a:extLst>
              </p:cNvPr>
              <p:cNvSpPr txBox="1"/>
              <p:nvPr/>
            </p:nvSpPr>
            <p:spPr>
              <a:xfrm>
                <a:off x="3954601" y="2225663"/>
                <a:ext cx="6247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m:t>
                      </m:r>
                    </m:oMath>
                  </m:oMathPara>
                </a14:m>
                <a:endParaRPr lang="en-US" sz="3200" b="1" dirty="0"/>
              </a:p>
            </p:txBody>
          </p:sp>
        </mc:Choice>
        <mc:Fallback xmlns="">
          <p:sp>
            <p:nvSpPr>
              <p:cNvPr id="13" name="TextBox 12">
                <a:extLst>
                  <a:ext uri="{FF2B5EF4-FFF2-40B4-BE49-F238E27FC236}">
                    <a16:creationId xmlns:a16="http://schemas.microsoft.com/office/drawing/2014/main" id="{E85B588F-A238-0F0A-BD5C-FD8396C6284C}"/>
                  </a:ext>
                </a:extLst>
              </p:cNvPr>
              <p:cNvSpPr txBox="1">
                <a:spLocks noRot="1" noChangeAspect="1" noMove="1" noResize="1" noEditPoints="1" noAdjustHandles="1" noChangeArrowheads="1" noChangeShapeType="1" noTextEdit="1"/>
              </p:cNvSpPr>
              <p:nvPr/>
            </p:nvSpPr>
            <p:spPr>
              <a:xfrm>
                <a:off x="3954601" y="2225663"/>
                <a:ext cx="624768" cy="584775"/>
              </a:xfrm>
              <a:prstGeom prst="rect">
                <a:avLst/>
              </a:prstGeom>
              <a:blipFill>
                <a:blip r:embed="rId3"/>
                <a:stretch>
                  <a:fillRect/>
                </a:stretch>
              </a:blipFill>
            </p:spPr>
            <p:txBody>
              <a:bodyPr/>
              <a:lstStyle/>
              <a:p>
                <a:r>
                  <a:rPr lang="en-US">
                    <a:noFill/>
                  </a:rPr>
                  <a:t> </a:t>
                </a:r>
              </a:p>
            </p:txBody>
          </p:sp>
        </mc:Fallback>
      </mc:AlternateContent>
      <p:pic>
        <p:nvPicPr>
          <p:cNvPr id="20" name="Picture 19" descr="Icon&#10;&#10;Description automatically generated">
            <a:extLst>
              <a:ext uri="{FF2B5EF4-FFF2-40B4-BE49-F238E27FC236}">
                <a16:creationId xmlns:a16="http://schemas.microsoft.com/office/drawing/2014/main" id="{F5232A39-C51E-B436-14FC-FDBA6CA74E68}"/>
              </a:ext>
            </a:extLst>
          </p:cNvPr>
          <p:cNvPicPr>
            <a:picLocks noChangeAspect="1"/>
          </p:cNvPicPr>
          <p:nvPr/>
        </p:nvPicPr>
        <p:blipFill>
          <a:blip r:embed="rId4"/>
          <a:stretch>
            <a:fillRect/>
          </a:stretch>
        </p:blipFill>
        <p:spPr>
          <a:xfrm flipV="1">
            <a:off x="1649435" y="1378200"/>
            <a:ext cx="2289055" cy="2289055"/>
          </a:xfrm>
          <a:prstGeom prst="rect">
            <a:avLst/>
          </a:prstGeom>
        </p:spPr>
      </p:pic>
      <p:pic>
        <p:nvPicPr>
          <p:cNvPr id="21" name="Picture 20" descr="Icon&#10;&#10;Description automatically generated">
            <a:extLst>
              <a:ext uri="{FF2B5EF4-FFF2-40B4-BE49-F238E27FC236}">
                <a16:creationId xmlns:a16="http://schemas.microsoft.com/office/drawing/2014/main" id="{8E2371A0-FD8D-2D0C-CA04-2BD127FD02DF}"/>
              </a:ext>
            </a:extLst>
          </p:cNvPr>
          <p:cNvPicPr>
            <a:picLocks noChangeAspect="1"/>
          </p:cNvPicPr>
          <p:nvPr/>
        </p:nvPicPr>
        <p:blipFill>
          <a:blip r:embed="rId5"/>
          <a:stretch>
            <a:fillRect/>
          </a:stretch>
        </p:blipFill>
        <p:spPr>
          <a:xfrm>
            <a:off x="4551838" y="1378203"/>
            <a:ext cx="2289057" cy="2289057"/>
          </a:xfrm>
          <a:prstGeom prst="rect">
            <a:avLst/>
          </a:prstGeom>
        </p:spPr>
      </p:pic>
      <p:pic>
        <p:nvPicPr>
          <p:cNvPr id="22" name="Picture 21" descr="Icon&#10;&#10;Description automatically generated">
            <a:extLst>
              <a:ext uri="{FF2B5EF4-FFF2-40B4-BE49-F238E27FC236}">
                <a16:creationId xmlns:a16="http://schemas.microsoft.com/office/drawing/2014/main" id="{5215E76D-FC23-7546-4923-1FC9BB017C34}"/>
              </a:ext>
            </a:extLst>
          </p:cNvPr>
          <p:cNvPicPr>
            <a:picLocks noChangeAspect="1"/>
          </p:cNvPicPr>
          <p:nvPr/>
        </p:nvPicPr>
        <p:blipFill>
          <a:blip r:embed="rId4"/>
          <a:stretch>
            <a:fillRect/>
          </a:stretch>
        </p:blipFill>
        <p:spPr>
          <a:xfrm rot="10800000">
            <a:off x="7950535" y="1378202"/>
            <a:ext cx="2289057" cy="2289057"/>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D44C45A-7373-2E3C-40CA-820606EBBA77}"/>
                  </a:ext>
                </a:extLst>
              </p:cNvPr>
              <p:cNvSpPr txBox="1"/>
              <p:nvPr/>
            </p:nvSpPr>
            <p:spPr>
              <a:xfrm>
                <a:off x="1050661" y="1964051"/>
                <a:ext cx="624768" cy="1107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600" b="1" i="1">
                          <a:latin typeface="Cambria Math" panose="02040503050406030204" pitchFamily="18" charset="0"/>
                        </a:rPr>
                        <m:t>(</m:t>
                      </m:r>
                    </m:oMath>
                  </m:oMathPara>
                </a14:m>
                <a:endParaRPr lang="en-US" sz="3200" b="1" dirty="0"/>
              </a:p>
            </p:txBody>
          </p:sp>
        </mc:Choice>
        <mc:Fallback xmlns="">
          <p:sp>
            <p:nvSpPr>
              <p:cNvPr id="23" name="TextBox 22">
                <a:extLst>
                  <a:ext uri="{FF2B5EF4-FFF2-40B4-BE49-F238E27FC236}">
                    <a16:creationId xmlns:a16="http://schemas.microsoft.com/office/drawing/2014/main" id="{2D44C45A-7373-2E3C-40CA-820606EBBA77}"/>
                  </a:ext>
                </a:extLst>
              </p:cNvPr>
              <p:cNvSpPr txBox="1">
                <a:spLocks noRot="1" noChangeAspect="1" noMove="1" noResize="1" noEditPoints="1" noAdjustHandles="1" noChangeArrowheads="1" noChangeShapeType="1" noTextEdit="1"/>
              </p:cNvSpPr>
              <p:nvPr/>
            </p:nvSpPr>
            <p:spPr>
              <a:xfrm>
                <a:off x="1050661" y="1964051"/>
                <a:ext cx="624768" cy="11079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113D67-4ED3-F5A6-DA56-D63C8BE3684E}"/>
                  </a:ext>
                </a:extLst>
              </p:cNvPr>
              <p:cNvSpPr txBox="1"/>
              <p:nvPr/>
            </p:nvSpPr>
            <p:spPr>
              <a:xfrm>
                <a:off x="6813360" y="1964050"/>
                <a:ext cx="624768" cy="1107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600" b="1" i="1">
                          <a:latin typeface="Cambria Math" panose="02040503050406030204" pitchFamily="18" charset="0"/>
                        </a:rPr>
                        <m:t>)</m:t>
                      </m:r>
                    </m:oMath>
                  </m:oMathPara>
                </a14:m>
                <a:endParaRPr lang="en-US" sz="3200" b="1" dirty="0"/>
              </a:p>
            </p:txBody>
          </p:sp>
        </mc:Choice>
        <mc:Fallback xmlns="">
          <p:sp>
            <p:nvSpPr>
              <p:cNvPr id="24" name="TextBox 23">
                <a:extLst>
                  <a:ext uri="{FF2B5EF4-FFF2-40B4-BE49-F238E27FC236}">
                    <a16:creationId xmlns:a16="http://schemas.microsoft.com/office/drawing/2014/main" id="{F2113D67-4ED3-F5A6-DA56-D63C8BE3684E}"/>
                  </a:ext>
                </a:extLst>
              </p:cNvPr>
              <p:cNvSpPr txBox="1">
                <a:spLocks noRot="1" noChangeAspect="1" noMove="1" noResize="1" noEditPoints="1" noAdjustHandles="1" noChangeArrowheads="1" noChangeShapeType="1" noTextEdit="1"/>
              </p:cNvSpPr>
              <p:nvPr/>
            </p:nvSpPr>
            <p:spPr>
              <a:xfrm>
                <a:off x="6813360" y="1964050"/>
                <a:ext cx="624768" cy="11079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1B37D7E-1899-4F99-F4C5-30D0F8943A94}"/>
                  </a:ext>
                </a:extLst>
              </p:cNvPr>
              <p:cNvSpPr txBox="1"/>
              <p:nvPr/>
            </p:nvSpPr>
            <p:spPr>
              <a:xfrm>
                <a:off x="7258010" y="2299560"/>
                <a:ext cx="6247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m:t>
                      </m:r>
                    </m:oMath>
                  </m:oMathPara>
                </a14:m>
                <a:endParaRPr lang="en-US" sz="3200" b="1" dirty="0"/>
              </a:p>
            </p:txBody>
          </p:sp>
        </mc:Choice>
        <mc:Fallback xmlns="">
          <p:sp>
            <p:nvSpPr>
              <p:cNvPr id="25" name="TextBox 24">
                <a:extLst>
                  <a:ext uri="{FF2B5EF4-FFF2-40B4-BE49-F238E27FC236}">
                    <a16:creationId xmlns:a16="http://schemas.microsoft.com/office/drawing/2014/main" id="{81B37D7E-1899-4F99-F4C5-30D0F8943A94}"/>
                  </a:ext>
                </a:extLst>
              </p:cNvPr>
              <p:cNvSpPr txBox="1">
                <a:spLocks noRot="1" noChangeAspect="1" noMove="1" noResize="1" noEditPoints="1" noAdjustHandles="1" noChangeArrowheads="1" noChangeShapeType="1" noTextEdit="1"/>
              </p:cNvSpPr>
              <p:nvPr/>
            </p:nvSpPr>
            <p:spPr>
              <a:xfrm>
                <a:off x="7258010" y="2299560"/>
                <a:ext cx="624768" cy="584775"/>
              </a:xfrm>
              <a:prstGeom prst="rect">
                <a:avLst/>
              </a:prstGeom>
              <a:blipFill>
                <a:blip r:embed="rId8"/>
                <a:stretch>
                  <a:fillRect/>
                </a:stretch>
              </a:blipFill>
            </p:spPr>
            <p:txBody>
              <a:bodyPr/>
              <a:lstStyle/>
              <a:p>
                <a:r>
                  <a:rPr lang="en-US">
                    <a:noFill/>
                  </a:rPr>
                  <a:t> </a:t>
                </a:r>
              </a:p>
            </p:txBody>
          </p:sp>
        </mc:Fallback>
      </mc:AlternateContent>
      <p:pic>
        <p:nvPicPr>
          <p:cNvPr id="26" name="Picture 25" descr="Icon&#10;&#10;Description automatically generated">
            <a:extLst>
              <a:ext uri="{FF2B5EF4-FFF2-40B4-BE49-F238E27FC236}">
                <a16:creationId xmlns:a16="http://schemas.microsoft.com/office/drawing/2014/main" id="{4896C701-F644-61CB-4258-3FC865F247C3}"/>
              </a:ext>
            </a:extLst>
          </p:cNvPr>
          <p:cNvPicPr>
            <a:picLocks noChangeAspect="1"/>
          </p:cNvPicPr>
          <p:nvPr/>
        </p:nvPicPr>
        <p:blipFill>
          <a:blip r:embed="rId9"/>
          <a:stretch>
            <a:fillRect/>
          </a:stretch>
        </p:blipFill>
        <p:spPr>
          <a:xfrm>
            <a:off x="1649433" y="4193487"/>
            <a:ext cx="2289057" cy="2289057"/>
          </a:xfrm>
          <a:prstGeom prst="rect">
            <a:avLst/>
          </a:prstGeom>
        </p:spPr>
      </p:pic>
      <p:pic>
        <p:nvPicPr>
          <p:cNvPr id="31" name="Picture 30" descr="Icon&#10;&#10;Description automatically generated">
            <a:extLst>
              <a:ext uri="{FF2B5EF4-FFF2-40B4-BE49-F238E27FC236}">
                <a16:creationId xmlns:a16="http://schemas.microsoft.com/office/drawing/2014/main" id="{D2ECCCD6-0B90-1AD6-E5CA-40FE9AC1CD2B}"/>
              </a:ext>
            </a:extLst>
          </p:cNvPr>
          <p:cNvPicPr>
            <a:picLocks noChangeAspect="1"/>
          </p:cNvPicPr>
          <p:nvPr/>
        </p:nvPicPr>
        <p:blipFill>
          <a:blip r:embed="rId4"/>
          <a:stretch>
            <a:fillRect/>
          </a:stretch>
        </p:blipFill>
        <p:spPr>
          <a:xfrm rot="10800000">
            <a:off x="4799422" y="4200638"/>
            <a:ext cx="2290185" cy="2290185"/>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8567B9F-0022-C59E-609F-0361BFCCC2DA}"/>
                  </a:ext>
                </a:extLst>
              </p:cNvPr>
              <p:cNvSpPr txBox="1"/>
              <p:nvPr/>
            </p:nvSpPr>
            <p:spPr>
              <a:xfrm>
                <a:off x="4056570" y="5054209"/>
                <a:ext cx="6247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m:t>
                      </m:r>
                    </m:oMath>
                  </m:oMathPara>
                </a14:m>
                <a:endParaRPr lang="en-US" sz="3200" b="1" dirty="0"/>
              </a:p>
            </p:txBody>
          </p:sp>
        </mc:Choice>
        <mc:Fallback xmlns="">
          <p:sp>
            <p:nvSpPr>
              <p:cNvPr id="32" name="TextBox 31">
                <a:extLst>
                  <a:ext uri="{FF2B5EF4-FFF2-40B4-BE49-F238E27FC236}">
                    <a16:creationId xmlns:a16="http://schemas.microsoft.com/office/drawing/2014/main" id="{88567B9F-0022-C59E-609F-0361BFCCC2DA}"/>
                  </a:ext>
                </a:extLst>
              </p:cNvPr>
              <p:cNvSpPr txBox="1">
                <a:spLocks noRot="1" noChangeAspect="1" noMove="1" noResize="1" noEditPoints="1" noAdjustHandles="1" noChangeArrowheads="1" noChangeShapeType="1" noTextEdit="1"/>
              </p:cNvSpPr>
              <p:nvPr/>
            </p:nvSpPr>
            <p:spPr>
              <a:xfrm>
                <a:off x="4056570" y="5054209"/>
                <a:ext cx="624768"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F83455E-D057-EF36-5CFE-627061222FD1}"/>
                  </a:ext>
                </a:extLst>
              </p:cNvPr>
              <p:cNvSpPr txBox="1"/>
              <p:nvPr/>
            </p:nvSpPr>
            <p:spPr>
              <a:xfrm>
                <a:off x="1024665" y="5053341"/>
                <a:ext cx="6247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m:t>
                      </m:r>
                    </m:oMath>
                  </m:oMathPara>
                </a14:m>
                <a:endParaRPr lang="en-US" sz="3200" b="1" dirty="0"/>
              </a:p>
            </p:txBody>
          </p:sp>
        </mc:Choice>
        <mc:Fallback xmlns="">
          <p:sp>
            <p:nvSpPr>
              <p:cNvPr id="33" name="TextBox 32">
                <a:extLst>
                  <a:ext uri="{FF2B5EF4-FFF2-40B4-BE49-F238E27FC236}">
                    <a16:creationId xmlns:a16="http://schemas.microsoft.com/office/drawing/2014/main" id="{5F83455E-D057-EF36-5CFE-627061222FD1}"/>
                  </a:ext>
                </a:extLst>
              </p:cNvPr>
              <p:cNvSpPr txBox="1">
                <a:spLocks noRot="1" noChangeAspect="1" noMove="1" noResize="1" noEditPoints="1" noAdjustHandles="1" noChangeArrowheads="1" noChangeShapeType="1" noTextEdit="1"/>
              </p:cNvSpPr>
              <p:nvPr/>
            </p:nvSpPr>
            <p:spPr>
              <a:xfrm>
                <a:off x="1024665" y="5053341"/>
                <a:ext cx="624768"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C340BE6-4565-1C6B-97E6-14C7172AA183}"/>
                  </a:ext>
                </a:extLst>
              </p:cNvPr>
              <p:cNvSpPr txBox="1"/>
              <p:nvPr/>
            </p:nvSpPr>
            <p:spPr>
              <a:xfrm>
                <a:off x="7207685" y="5053343"/>
                <a:ext cx="6247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m:t>
                      </m:r>
                    </m:oMath>
                  </m:oMathPara>
                </a14:m>
                <a:endParaRPr lang="en-US" sz="3200" b="1" dirty="0"/>
              </a:p>
            </p:txBody>
          </p:sp>
        </mc:Choice>
        <mc:Fallback xmlns="">
          <p:sp>
            <p:nvSpPr>
              <p:cNvPr id="34" name="TextBox 33">
                <a:extLst>
                  <a:ext uri="{FF2B5EF4-FFF2-40B4-BE49-F238E27FC236}">
                    <a16:creationId xmlns:a16="http://schemas.microsoft.com/office/drawing/2014/main" id="{2C340BE6-4565-1C6B-97E6-14C7172AA183}"/>
                  </a:ext>
                </a:extLst>
              </p:cNvPr>
              <p:cNvSpPr txBox="1">
                <a:spLocks noRot="1" noChangeAspect="1" noMove="1" noResize="1" noEditPoints="1" noAdjustHandles="1" noChangeArrowheads="1" noChangeShapeType="1" noTextEdit="1"/>
              </p:cNvSpPr>
              <p:nvPr/>
            </p:nvSpPr>
            <p:spPr>
              <a:xfrm>
                <a:off x="7207685" y="5053343"/>
                <a:ext cx="624768" cy="584775"/>
              </a:xfrm>
              <a:prstGeom prst="rect">
                <a:avLst/>
              </a:prstGeom>
              <a:blipFill>
                <a:blip r:embed="rId12"/>
                <a:stretch>
                  <a:fillRect/>
                </a:stretch>
              </a:blipFill>
            </p:spPr>
            <p:txBody>
              <a:bodyPr/>
              <a:lstStyle/>
              <a:p>
                <a:r>
                  <a:rPr lang="en-US">
                    <a:noFill/>
                  </a:rPr>
                  <a:t> </a:t>
                </a:r>
              </a:p>
            </p:txBody>
          </p:sp>
        </mc:Fallback>
      </mc:AlternateContent>
      <p:pic>
        <p:nvPicPr>
          <p:cNvPr id="35" name="Picture 34" descr="A picture containing mirror&#10;&#10;Description automatically generated">
            <a:extLst>
              <a:ext uri="{FF2B5EF4-FFF2-40B4-BE49-F238E27FC236}">
                <a16:creationId xmlns:a16="http://schemas.microsoft.com/office/drawing/2014/main" id="{987E6E5A-B6EB-F8BC-0FE4-C7320E329CC9}"/>
              </a:ext>
            </a:extLst>
          </p:cNvPr>
          <p:cNvPicPr>
            <a:picLocks noChangeAspect="1"/>
          </p:cNvPicPr>
          <p:nvPr/>
        </p:nvPicPr>
        <p:blipFill>
          <a:blip r:embed="rId13"/>
          <a:stretch>
            <a:fillRect/>
          </a:stretch>
        </p:blipFill>
        <p:spPr>
          <a:xfrm>
            <a:off x="7950536" y="4200639"/>
            <a:ext cx="2290185" cy="2290185"/>
          </a:xfrm>
          <a:prstGeom prst="rect">
            <a:avLst/>
          </a:prstGeom>
        </p:spPr>
      </p:pic>
      <p:sp>
        <p:nvSpPr>
          <p:cNvPr id="3" name="Slide Number Placeholder 2">
            <a:extLst>
              <a:ext uri="{FF2B5EF4-FFF2-40B4-BE49-F238E27FC236}">
                <a16:creationId xmlns:a16="http://schemas.microsoft.com/office/drawing/2014/main" id="{F480FA9F-6DAB-4CBF-6866-33DB4C7A3256}"/>
              </a:ext>
            </a:extLst>
          </p:cNvPr>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13211637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pic>
        <p:nvPicPr>
          <p:cNvPr id="14" name="Picture 13" descr="Icon&#10;&#10;Description automatically generated">
            <a:extLst>
              <a:ext uri="{FF2B5EF4-FFF2-40B4-BE49-F238E27FC236}">
                <a16:creationId xmlns:a16="http://schemas.microsoft.com/office/drawing/2014/main" id="{F19BA5B8-495C-6FA3-BD3C-C3830F12F6D8}"/>
              </a:ext>
            </a:extLst>
          </p:cNvPr>
          <p:cNvPicPr>
            <a:picLocks noChangeAspect="1"/>
          </p:cNvPicPr>
          <p:nvPr/>
        </p:nvPicPr>
        <p:blipFill>
          <a:blip r:embed="rId3"/>
          <a:stretch>
            <a:fillRect/>
          </a:stretch>
        </p:blipFill>
        <p:spPr>
          <a:xfrm rot="10800000">
            <a:off x="2564345" y="1172123"/>
            <a:ext cx="3097530" cy="309753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36D71C-55DD-D549-D571-72AEA7A57EF5}"/>
                  </a:ext>
                </a:extLst>
              </p:cNvPr>
              <p:cNvSpPr txBox="1"/>
              <p:nvPr/>
            </p:nvSpPr>
            <p:spPr>
              <a:xfrm>
                <a:off x="314325" y="4609730"/>
                <a:ext cx="1156335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𝑵</m:t>
                      </m:r>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e>
                      </m:d>
                      <m:r>
                        <a:rPr lang="en-US" sz="2800" b="1" i="1" smtClean="0">
                          <a:latin typeface="Cambria Math" panose="02040503050406030204" pitchFamily="18" charset="0"/>
                        </a:rPr>
                        <m:t>    ⟹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𝟎</m:t>
                      </m:r>
                      <m:r>
                        <a:rPr lang="en-US" sz="2800" b="1" i="1" smtClean="0">
                          <a:latin typeface="Cambria Math" panose="02040503050406030204" pitchFamily="18" charset="0"/>
                        </a:rPr>
                        <m:t>]</m:t>
                      </m:r>
                    </m:oMath>
                  </m:oMathPara>
                </a14:m>
                <a:endParaRPr lang="en-US" sz="2800" b="1" dirty="0"/>
              </a:p>
            </p:txBody>
          </p:sp>
        </mc:Choice>
        <mc:Fallback xmlns="">
          <p:sp>
            <p:nvSpPr>
              <p:cNvPr id="3" name="TextBox 2">
                <a:extLst>
                  <a:ext uri="{FF2B5EF4-FFF2-40B4-BE49-F238E27FC236}">
                    <a16:creationId xmlns:a16="http://schemas.microsoft.com/office/drawing/2014/main" id="{9B36D71C-55DD-D549-D571-72AEA7A57EF5}"/>
                  </a:ext>
                </a:extLst>
              </p:cNvPr>
              <p:cNvSpPr txBox="1">
                <a:spLocks noRot="1" noChangeAspect="1" noMove="1" noResize="1" noEditPoints="1" noAdjustHandles="1" noChangeArrowheads="1" noChangeShapeType="1" noTextEdit="1"/>
              </p:cNvSpPr>
              <p:nvPr/>
            </p:nvSpPr>
            <p:spPr>
              <a:xfrm>
                <a:off x="314325" y="4609730"/>
                <a:ext cx="11563350" cy="10604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7E835E-BA9D-E517-5FFC-E7DB7DF71F9C}"/>
                  </a:ext>
                </a:extLst>
              </p:cNvPr>
              <p:cNvSpPr txBox="1"/>
              <p:nvPr/>
            </p:nvSpPr>
            <p:spPr>
              <a:xfrm>
                <a:off x="6530127" y="1172123"/>
                <a:ext cx="4503420" cy="17084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𝟎</m:t>
                          </m:r>
                        </m:e>
                      </m:d>
                    </m:oMath>
                  </m:oMathPara>
                </a14:m>
                <a:endParaRPr lang="en-US" sz="2800" b="1" dirty="0"/>
              </a:p>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𝟎</m:t>
                      </m:r>
                      <m:r>
                        <a:rPr lang="en-US" sz="2800" b="1" i="1" smtClean="0">
                          <a:latin typeface="Cambria Math" panose="02040503050406030204" pitchFamily="18" charset="0"/>
                        </a:rPr>
                        <m:t>]</m:t>
                      </m:r>
                    </m:oMath>
                  </m:oMathPara>
                </a14:m>
                <a:endParaRPr lang="en-US" sz="2800" b="1" dirty="0"/>
              </a:p>
            </p:txBody>
          </p:sp>
        </mc:Choice>
        <mc:Fallback xmlns="">
          <p:sp>
            <p:nvSpPr>
              <p:cNvPr id="4" name="TextBox 3">
                <a:extLst>
                  <a:ext uri="{FF2B5EF4-FFF2-40B4-BE49-F238E27FC236}">
                    <a16:creationId xmlns:a16="http://schemas.microsoft.com/office/drawing/2014/main" id="{627E835E-BA9D-E517-5FFC-E7DB7DF71F9C}"/>
                  </a:ext>
                </a:extLst>
              </p:cNvPr>
              <p:cNvSpPr txBox="1">
                <a:spLocks noRot="1" noChangeAspect="1" noMove="1" noResize="1" noEditPoints="1" noAdjustHandles="1" noChangeArrowheads="1" noChangeShapeType="1" noTextEdit="1"/>
              </p:cNvSpPr>
              <p:nvPr/>
            </p:nvSpPr>
            <p:spPr>
              <a:xfrm>
                <a:off x="6530127" y="1172123"/>
                <a:ext cx="4503420" cy="1708416"/>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C14D588-5B39-A31C-32FA-8C425AB4E9AD}"/>
              </a:ext>
            </a:extLst>
          </p:cNvPr>
          <p:cNvSpPr txBox="1"/>
          <p:nvPr/>
        </p:nvSpPr>
        <p:spPr>
          <a:xfrm>
            <a:off x="6286180" y="3268081"/>
            <a:ext cx="4991313" cy="954107"/>
          </a:xfrm>
          <a:prstGeom prst="rect">
            <a:avLst/>
          </a:prstGeom>
          <a:noFill/>
        </p:spPr>
        <p:txBody>
          <a:bodyPr wrap="square" rtlCol="0">
            <a:spAutoFit/>
          </a:bodyPr>
          <a:lstStyle/>
          <a:p>
            <a:pPr algn="ctr"/>
            <a:r>
              <a:rPr lang="en-US" sz="2800" dirty="0"/>
              <a:t>A </a:t>
            </a:r>
            <a:r>
              <a:rPr lang="en-US" sz="2800" b="1" dirty="0"/>
              <a:t>semicolon</a:t>
            </a:r>
            <a:r>
              <a:rPr lang="en-US" sz="2800" dirty="0"/>
              <a:t> is used to indicate a sum of rational tangles</a:t>
            </a:r>
          </a:p>
        </p:txBody>
      </p:sp>
      <p:sp>
        <p:nvSpPr>
          <p:cNvPr id="5" name="Slide Number Placeholder 4">
            <a:extLst>
              <a:ext uri="{FF2B5EF4-FFF2-40B4-BE49-F238E27FC236}">
                <a16:creationId xmlns:a16="http://schemas.microsoft.com/office/drawing/2014/main" id="{17EB035B-4996-85AF-4F31-B438E104237E}"/>
              </a:ext>
            </a:extLst>
          </p:cNvPr>
          <p:cNvSpPr>
            <a:spLocks noGrp="1"/>
          </p:cNvSpPr>
          <p:nvPr>
            <p:ph type="sldNum" sz="quarter" idx="12"/>
          </p:nvPr>
        </p:nvSpPr>
        <p:spPr/>
        <p:txBody>
          <a:bodyPr/>
          <a:lstStyle/>
          <a:p>
            <a:fld id="{48F63A3B-78C7-47BE-AE5E-E10140E04643}" type="slidenum">
              <a:rPr lang="en-US" smtClean="0"/>
              <a:t>110</a:t>
            </a:fld>
            <a:endParaRPr lang="en-US"/>
          </a:p>
        </p:txBody>
      </p:sp>
    </p:spTree>
    <p:extLst>
      <p:ext uri="{BB962C8B-B14F-4D97-AF65-F5344CB8AC3E}">
        <p14:creationId xmlns:p14="http://schemas.microsoft.com/office/powerpoint/2010/main" val="27356568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pic>
        <p:nvPicPr>
          <p:cNvPr id="14" name="Picture 13" descr="Icon&#10;&#10;Description automatically generated">
            <a:extLst>
              <a:ext uri="{FF2B5EF4-FFF2-40B4-BE49-F238E27FC236}">
                <a16:creationId xmlns:a16="http://schemas.microsoft.com/office/drawing/2014/main" id="{F19BA5B8-495C-6FA3-BD3C-C3830F12F6D8}"/>
              </a:ext>
            </a:extLst>
          </p:cNvPr>
          <p:cNvPicPr>
            <a:picLocks noChangeAspect="1"/>
          </p:cNvPicPr>
          <p:nvPr/>
        </p:nvPicPr>
        <p:blipFill>
          <a:blip r:embed="rId3"/>
          <a:stretch>
            <a:fillRect/>
          </a:stretch>
        </p:blipFill>
        <p:spPr>
          <a:xfrm rot="10800000">
            <a:off x="7639265" y="1608803"/>
            <a:ext cx="3097530" cy="3097530"/>
          </a:xfrm>
          <a:prstGeom prst="rect">
            <a:avLst/>
          </a:prstGeom>
        </p:spPr>
      </p:pic>
      <p:pic>
        <p:nvPicPr>
          <p:cNvPr id="6" name="Picture 5">
            <a:extLst>
              <a:ext uri="{FF2B5EF4-FFF2-40B4-BE49-F238E27FC236}">
                <a16:creationId xmlns:a16="http://schemas.microsoft.com/office/drawing/2014/main" id="{D378ADF0-DECA-005C-E0E1-3ED3293B3922}"/>
              </a:ext>
            </a:extLst>
          </p:cNvPr>
          <p:cNvPicPr>
            <a:picLocks noChangeAspect="1"/>
          </p:cNvPicPr>
          <p:nvPr/>
        </p:nvPicPr>
        <p:blipFill>
          <a:blip r:embed="rId4"/>
          <a:stretch>
            <a:fillRect/>
          </a:stretch>
        </p:blipFill>
        <p:spPr>
          <a:xfrm>
            <a:off x="6286823" y="5303206"/>
            <a:ext cx="5802413" cy="584775"/>
          </a:xfrm>
          <a:prstGeom prst="rect">
            <a:avLst/>
          </a:prstGeom>
        </p:spPr>
      </p:pic>
      <p:sp>
        <p:nvSpPr>
          <p:cNvPr id="7" name="TextBox 6">
            <a:extLst>
              <a:ext uri="{FF2B5EF4-FFF2-40B4-BE49-F238E27FC236}">
                <a16:creationId xmlns:a16="http://schemas.microsoft.com/office/drawing/2014/main" id="{87125B0F-8446-E362-9D36-AF0E48C35CFD}"/>
              </a:ext>
            </a:extLst>
          </p:cNvPr>
          <p:cNvSpPr txBox="1"/>
          <p:nvPr/>
        </p:nvSpPr>
        <p:spPr>
          <a:xfrm>
            <a:off x="1204175" y="982980"/>
            <a:ext cx="3760470" cy="584775"/>
          </a:xfrm>
          <a:prstGeom prst="rect">
            <a:avLst/>
          </a:prstGeom>
          <a:noFill/>
        </p:spPr>
        <p:txBody>
          <a:bodyPr wrap="square" rtlCol="0">
            <a:spAutoFit/>
          </a:bodyPr>
          <a:lstStyle/>
          <a:p>
            <a:pPr algn="ctr"/>
            <a:r>
              <a:rPr lang="en-US" sz="3200" dirty="0"/>
              <a:t>Expected</a:t>
            </a:r>
          </a:p>
        </p:txBody>
      </p:sp>
      <p:sp>
        <p:nvSpPr>
          <p:cNvPr id="10" name="TextBox 9">
            <a:extLst>
              <a:ext uri="{FF2B5EF4-FFF2-40B4-BE49-F238E27FC236}">
                <a16:creationId xmlns:a16="http://schemas.microsoft.com/office/drawing/2014/main" id="{C0AFB174-AE7F-E435-DC08-9DBA8CE86F28}"/>
              </a:ext>
            </a:extLst>
          </p:cNvPr>
          <p:cNvSpPr txBox="1"/>
          <p:nvPr/>
        </p:nvSpPr>
        <p:spPr>
          <a:xfrm>
            <a:off x="7227356" y="982980"/>
            <a:ext cx="3760470" cy="584775"/>
          </a:xfrm>
          <a:prstGeom prst="rect">
            <a:avLst/>
          </a:prstGeom>
          <a:noFill/>
        </p:spPr>
        <p:txBody>
          <a:bodyPr wrap="square" rtlCol="0">
            <a:spAutoFit/>
          </a:bodyPr>
          <a:lstStyle/>
          <a:p>
            <a:pPr algn="ctr"/>
            <a:r>
              <a:rPr lang="en-US" sz="3200" dirty="0"/>
              <a:t>Found</a:t>
            </a:r>
          </a:p>
        </p:txBody>
      </p:sp>
      <p:cxnSp>
        <p:nvCxnSpPr>
          <p:cNvPr id="11" name="Straight Connector 10">
            <a:extLst>
              <a:ext uri="{FF2B5EF4-FFF2-40B4-BE49-F238E27FC236}">
                <a16:creationId xmlns:a16="http://schemas.microsoft.com/office/drawing/2014/main" id="{6FD1912F-768F-4C36-E3CB-92817E07C0A4}"/>
              </a:ext>
            </a:extLst>
          </p:cNvPr>
          <p:cNvCxnSpPr>
            <a:cxnSpLocks/>
            <a:stCxn id="2" idx="2"/>
          </p:cNvCxnSpPr>
          <p:nvPr/>
        </p:nvCxnSpPr>
        <p:spPr>
          <a:xfrm>
            <a:off x="6096000" y="832046"/>
            <a:ext cx="0" cy="5625904"/>
          </a:xfrm>
          <a:prstGeom prst="line">
            <a:avLst/>
          </a:prstGeom>
          <a:ln w="38100"/>
        </p:spPr>
        <p:style>
          <a:lnRef idx="1">
            <a:schemeClr val="dk1"/>
          </a:lnRef>
          <a:fillRef idx="0">
            <a:schemeClr val="dk1"/>
          </a:fillRef>
          <a:effectRef idx="0">
            <a:schemeClr val="dk1"/>
          </a:effectRef>
          <a:fontRef idx="minor">
            <a:schemeClr val="tx1"/>
          </a:fontRef>
        </p:style>
      </p:cxnSp>
      <p:pic>
        <p:nvPicPr>
          <p:cNvPr id="15" name="Picture 14" descr="Icon&#10;&#10;Description automatically generated">
            <a:extLst>
              <a:ext uri="{FF2B5EF4-FFF2-40B4-BE49-F238E27FC236}">
                <a16:creationId xmlns:a16="http://schemas.microsoft.com/office/drawing/2014/main" id="{5D77D598-8E28-E577-D8AD-EC6AFBD5F331}"/>
              </a:ext>
            </a:extLst>
          </p:cNvPr>
          <p:cNvPicPr>
            <a:picLocks noChangeAspect="1"/>
          </p:cNvPicPr>
          <p:nvPr/>
        </p:nvPicPr>
        <p:blipFill>
          <a:blip r:embed="rId3"/>
          <a:stretch>
            <a:fillRect/>
          </a:stretch>
        </p:blipFill>
        <p:spPr>
          <a:xfrm>
            <a:off x="1535645" y="1608803"/>
            <a:ext cx="3097530" cy="309753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50C1370-0376-C808-925A-BD03061B7F78}"/>
                  </a:ext>
                </a:extLst>
              </p:cNvPr>
              <p:cNvSpPr txBox="1"/>
              <p:nvPr/>
            </p:nvSpPr>
            <p:spPr>
              <a:xfrm>
                <a:off x="408522" y="5040316"/>
                <a:ext cx="5383529"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𝑵</m:t>
                      </m:r>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e>
                      </m:d>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𝟎</m:t>
                      </m:r>
                      <m:r>
                        <a:rPr lang="en-US" sz="2800" b="1" i="1" smtClean="0">
                          <a:latin typeface="Cambria Math" panose="02040503050406030204" pitchFamily="18" charset="0"/>
                        </a:rPr>
                        <m:t>]</m:t>
                      </m:r>
                    </m:oMath>
                  </m:oMathPara>
                </a14:m>
                <a:endParaRPr lang="en-US" sz="2800" b="1" dirty="0"/>
              </a:p>
            </p:txBody>
          </p:sp>
        </mc:Choice>
        <mc:Fallback xmlns="">
          <p:sp>
            <p:nvSpPr>
              <p:cNvPr id="13" name="TextBox 12">
                <a:extLst>
                  <a:ext uri="{FF2B5EF4-FFF2-40B4-BE49-F238E27FC236}">
                    <a16:creationId xmlns:a16="http://schemas.microsoft.com/office/drawing/2014/main" id="{B50C1370-0376-C808-925A-BD03061B7F78}"/>
                  </a:ext>
                </a:extLst>
              </p:cNvPr>
              <p:cNvSpPr txBox="1">
                <a:spLocks noRot="1" noChangeAspect="1" noMove="1" noResize="1" noEditPoints="1" noAdjustHandles="1" noChangeArrowheads="1" noChangeShapeType="1" noTextEdit="1"/>
              </p:cNvSpPr>
              <p:nvPr/>
            </p:nvSpPr>
            <p:spPr>
              <a:xfrm>
                <a:off x="408522" y="5040316"/>
                <a:ext cx="5383529" cy="1060483"/>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7EA7AAB-99A7-714A-F869-62312FA5E1F0}"/>
              </a:ext>
            </a:extLst>
          </p:cNvPr>
          <p:cNvSpPr>
            <a:spLocks noGrp="1"/>
          </p:cNvSpPr>
          <p:nvPr>
            <p:ph type="sldNum" sz="quarter" idx="12"/>
          </p:nvPr>
        </p:nvSpPr>
        <p:spPr/>
        <p:txBody>
          <a:bodyPr/>
          <a:lstStyle/>
          <a:p>
            <a:fld id="{48F63A3B-78C7-47BE-AE5E-E10140E04643}" type="slidenum">
              <a:rPr lang="en-US" smtClean="0"/>
              <a:t>111</a:t>
            </a:fld>
            <a:endParaRPr lang="en-US"/>
          </a:p>
        </p:txBody>
      </p:sp>
    </p:spTree>
    <p:extLst>
      <p:ext uri="{BB962C8B-B14F-4D97-AF65-F5344CB8AC3E}">
        <p14:creationId xmlns:p14="http://schemas.microsoft.com/office/powerpoint/2010/main" val="9330825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Future Work</a:t>
            </a:r>
          </a:p>
        </p:txBody>
      </p:sp>
      <p:sp>
        <p:nvSpPr>
          <p:cNvPr id="12" name="Content Placeholder 2">
            <a:extLst>
              <a:ext uri="{FF2B5EF4-FFF2-40B4-BE49-F238E27FC236}">
                <a16:creationId xmlns:a16="http://schemas.microsoft.com/office/drawing/2014/main" id="{2BE560CE-6A45-17B9-FAA7-852FB444217A}"/>
              </a:ext>
            </a:extLst>
          </p:cNvPr>
          <p:cNvSpPr txBox="1">
            <a:spLocks/>
          </p:cNvSpPr>
          <p:nvPr/>
        </p:nvSpPr>
        <p:spPr>
          <a:xfrm>
            <a:off x="1746841" y="1185979"/>
            <a:ext cx="8698313" cy="38749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lumMod val="50000"/>
                  </a:schemeClr>
                </a:solidFill>
              </a:rPr>
              <a:t>Program Overview</a:t>
            </a:r>
          </a:p>
          <a:p>
            <a:pPr marL="914400" lvl="1" indent="-457200" algn="ctr">
              <a:buFont typeface="+mj-lt"/>
              <a:buAutoNum type="arabicPeriod"/>
            </a:pPr>
            <a:r>
              <a:rPr lang="en-US" sz="2800" dirty="0">
                <a:solidFill>
                  <a:schemeClr val="bg1">
                    <a:lumMod val="50000"/>
                  </a:schemeClr>
                </a:solidFill>
                <a:cs typeface="Calibri"/>
              </a:rPr>
              <a:t>Take PD notation and add additional information.</a:t>
            </a:r>
          </a:p>
          <a:p>
            <a:pPr marL="914400" lvl="1" indent="-457200" algn="ctr">
              <a:buFont typeface="+mj-lt"/>
              <a:buAutoNum type="arabicPeriod"/>
            </a:pPr>
            <a:r>
              <a:rPr lang="en-US" sz="2800" dirty="0">
                <a:solidFill>
                  <a:schemeClr val="bg1">
                    <a:lumMod val="50000"/>
                  </a:schemeClr>
                </a:solidFill>
                <a:cs typeface="Calibri"/>
              </a:rPr>
              <a:t>Combine crossings to make integer and vertical tangles.</a:t>
            </a:r>
            <a:endParaRPr lang="en-US" sz="2800" b="1" dirty="0">
              <a:solidFill>
                <a:schemeClr val="bg1">
                  <a:lumMod val="50000"/>
                </a:schemeClr>
              </a:solidFill>
              <a:cs typeface="Calibri"/>
            </a:endParaRPr>
          </a:p>
          <a:p>
            <a:pPr marL="914400" lvl="1" indent="-457200" algn="ctr">
              <a:buFont typeface="+mj-lt"/>
              <a:buAutoNum type="arabicPeriod"/>
            </a:pPr>
            <a:r>
              <a:rPr lang="en-US" sz="2800" dirty="0">
                <a:solidFill>
                  <a:schemeClr val="bg1">
                    <a:lumMod val="50000"/>
                  </a:schemeClr>
                </a:solidFill>
                <a:cs typeface="Calibri"/>
              </a:rPr>
              <a:t>Combine integer and vertical tangles into rational tangles.</a:t>
            </a:r>
          </a:p>
          <a:p>
            <a:pPr marL="914400" lvl="1" indent="-457200" algn="ctr">
              <a:buFont typeface="+mj-lt"/>
              <a:buAutoNum type="arabicPeriod"/>
            </a:pPr>
            <a:r>
              <a:rPr lang="en-US" sz="2800" dirty="0">
                <a:solidFill>
                  <a:schemeClr val="bg1">
                    <a:lumMod val="50000"/>
                  </a:schemeClr>
                </a:solidFill>
                <a:cs typeface="Calibri"/>
              </a:rPr>
              <a:t>Combine rational tangles into Montesinos tangles.</a:t>
            </a:r>
          </a:p>
          <a:p>
            <a:pPr marL="914400" lvl="1" indent="-457200" algn="ctr">
              <a:buFont typeface="+mj-lt"/>
              <a:buAutoNum type="arabicPeriod"/>
            </a:pPr>
            <a:r>
              <a:rPr lang="en-US" sz="2800" dirty="0">
                <a:solidFill>
                  <a:srgbClr val="FF0000"/>
                </a:solidFill>
                <a:cs typeface="Calibri"/>
              </a:rPr>
              <a:t>Identify twists for Generalized Montesinos tangles.</a:t>
            </a:r>
          </a:p>
          <a:p>
            <a:pPr marL="914400" lvl="1" indent="-457200" algn="ctr">
              <a:buFont typeface="+mj-lt"/>
              <a:buAutoNum type="arabicPeriod"/>
            </a:pPr>
            <a:r>
              <a:rPr lang="en-US" sz="2800" dirty="0">
                <a:solidFill>
                  <a:srgbClr val="FF0000"/>
                </a:solidFill>
                <a:cs typeface="Calibri"/>
              </a:rPr>
              <a:t>Combine Montesinos tangles into algebraic tangles.</a:t>
            </a:r>
          </a:p>
          <a:p>
            <a:pPr marL="914400" lvl="1" indent="-457200" algn="ctr">
              <a:buFont typeface="+mj-lt"/>
              <a:buAutoNum type="arabicPeriod"/>
            </a:pPr>
            <a:r>
              <a:rPr lang="en-US" sz="2800" dirty="0">
                <a:solidFill>
                  <a:srgbClr val="FF0000"/>
                </a:solidFill>
                <a:cs typeface="Calibri"/>
              </a:rPr>
              <a:t>If non-algebraic, identify </a:t>
            </a:r>
            <a:r>
              <a:rPr lang="en-US" sz="2800" dirty="0" err="1">
                <a:solidFill>
                  <a:srgbClr val="FF0000"/>
                </a:solidFill>
                <a:cs typeface="Calibri"/>
              </a:rPr>
              <a:t>polyhedrals</a:t>
            </a:r>
            <a:r>
              <a:rPr lang="en-US" sz="2800" dirty="0">
                <a:solidFill>
                  <a:srgbClr val="FF0000"/>
                </a:solidFill>
                <a:cs typeface="Calibri"/>
              </a:rPr>
              <a:t>.</a:t>
            </a:r>
          </a:p>
        </p:txBody>
      </p:sp>
      <p:sp>
        <p:nvSpPr>
          <p:cNvPr id="3" name="TextBox 2">
            <a:extLst>
              <a:ext uri="{FF2B5EF4-FFF2-40B4-BE49-F238E27FC236}">
                <a16:creationId xmlns:a16="http://schemas.microsoft.com/office/drawing/2014/main" id="{16388D2F-E1E7-B569-38F5-ADAD34941287}"/>
              </a:ext>
            </a:extLst>
          </p:cNvPr>
          <p:cNvSpPr txBox="1"/>
          <p:nvPr/>
        </p:nvSpPr>
        <p:spPr>
          <a:xfrm>
            <a:off x="2176164" y="5231562"/>
            <a:ext cx="7839668" cy="954107"/>
          </a:xfrm>
          <a:prstGeom prst="rect">
            <a:avLst/>
          </a:prstGeom>
          <a:noFill/>
        </p:spPr>
        <p:txBody>
          <a:bodyPr wrap="square" rtlCol="0">
            <a:spAutoFit/>
          </a:bodyPr>
          <a:lstStyle/>
          <a:p>
            <a:pPr algn="ctr"/>
            <a:r>
              <a:rPr lang="en-US" sz="2800" dirty="0"/>
              <a:t>Complete the </a:t>
            </a:r>
            <a:r>
              <a:rPr lang="en-US" sz="2800" i="1" dirty="0" err="1"/>
              <a:t>pdToConway</a:t>
            </a:r>
            <a:r>
              <a:rPr lang="en-US" sz="2800" dirty="0"/>
              <a:t> </a:t>
            </a:r>
            <a:r>
              <a:rPr lang="en-US" sz="2800" dirty="0" err="1"/>
              <a:t>program,achieving</a:t>
            </a:r>
            <a:r>
              <a:rPr lang="en-US" sz="2800" dirty="0"/>
              <a:t> accurate results for knots and links</a:t>
            </a:r>
            <a:endParaRPr lang="en-US" sz="2800" i="1" dirty="0"/>
          </a:p>
        </p:txBody>
      </p:sp>
      <p:sp>
        <p:nvSpPr>
          <p:cNvPr id="4" name="Slide Number Placeholder 3">
            <a:extLst>
              <a:ext uri="{FF2B5EF4-FFF2-40B4-BE49-F238E27FC236}">
                <a16:creationId xmlns:a16="http://schemas.microsoft.com/office/drawing/2014/main" id="{C208809C-49D3-D6FE-514C-71FFA266DCBD}"/>
              </a:ext>
            </a:extLst>
          </p:cNvPr>
          <p:cNvSpPr>
            <a:spLocks noGrp="1"/>
          </p:cNvSpPr>
          <p:nvPr>
            <p:ph type="sldNum" sz="quarter" idx="12"/>
          </p:nvPr>
        </p:nvSpPr>
        <p:spPr/>
        <p:txBody>
          <a:bodyPr/>
          <a:lstStyle/>
          <a:p>
            <a:fld id="{48F63A3B-78C7-47BE-AE5E-E10140E04643}" type="slidenum">
              <a:rPr lang="en-US" smtClean="0"/>
              <a:t>112</a:t>
            </a:fld>
            <a:endParaRPr lang="en-US"/>
          </a:p>
        </p:txBody>
      </p:sp>
    </p:spTree>
    <p:extLst>
      <p:ext uri="{BB962C8B-B14F-4D97-AF65-F5344CB8AC3E}">
        <p14:creationId xmlns:p14="http://schemas.microsoft.com/office/powerpoint/2010/main" val="34131274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Future Work: Apply to Tangles</a:t>
            </a:r>
          </a:p>
        </p:txBody>
      </p:sp>
      <p:sp>
        <p:nvSpPr>
          <p:cNvPr id="12" name="Content Placeholder 2">
            <a:extLst>
              <a:ext uri="{FF2B5EF4-FFF2-40B4-BE49-F238E27FC236}">
                <a16:creationId xmlns:a16="http://schemas.microsoft.com/office/drawing/2014/main" id="{2BE560CE-6A45-17B9-FAA7-852FB444217A}"/>
              </a:ext>
            </a:extLst>
          </p:cNvPr>
          <p:cNvSpPr txBox="1">
            <a:spLocks/>
          </p:cNvSpPr>
          <p:nvPr/>
        </p:nvSpPr>
        <p:spPr>
          <a:xfrm>
            <a:off x="322514" y="1182104"/>
            <a:ext cx="7407050" cy="319647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lumMod val="50000"/>
                  </a:schemeClr>
                </a:solidFill>
              </a:rPr>
              <a:t>Program Overview</a:t>
            </a:r>
          </a:p>
          <a:p>
            <a:pPr marL="914400" lvl="1" indent="-457200" algn="ctr">
              <a:buFont typeface="+mj-lt"/>
              <a:buAutoNum type="arabicPeriod"/>
            </a:pPr>
            <a:r>
              <a:rPr lang="en-US" sz="2800" dirty="0">
                <a:solidFill>
                  <a:schemeClr val="bg1">
                    <a:lumMod val="50000"/>
                  </a:schemeClr>
                </a:solidFill>
                <a:cs typeface="Calibri"/>
              </a:rPr>
              <a:t>Take PD notation and add additional information.</a:t>
            </a:r>
          </a:p>
          <a:p>
            <a:pPr marL="914400" lvl="1" indent="-457200" algn="ctr">
              <a:buFont typeface="+mj-lt"/>
              <a:buAutoNum type="arabicPeriod"/>
            </a:pPr>
            <a:r>
              <a:rPr lang="en-US" sz="2800" dirty="0">
                <a:solidFill>
                  <a:schemeClr val="bg1">
                    <a:lumMod val="50000"/>
                  </a:schemeClr>
                </a:solidFill>
                <a:cs typeface="Calibri"/>
              </a:rPr>
              <a:t>Combine crossings to make integer and vertical tangles.</a:t>
            </a:r>
            <a:endParaRPr lang="en-US" sz="2800" b="1" dirty="0">
              <a:solidFill>
                <a:schemeClr val="bg1">
                  <a:lumMod val="50000"/>
                </a:schemeClr>
              </a:solidFill>
              <a:cs typeface="Calibri"/>
            </a:endParaRPr>
          </a:p>
          <a:p>
            <a:pPr marL="914400" lvl="1" indent="-457200" algn="ctr">
              <a:buFont typeface="+mj-lt"/>
              <a:buAutoNum type="arabicPeriod"/>
            </a:pPr>
            <a:r>
              <a:rPr lang="en-US" sz="2800" dirty="0">
                <a:solidFill>
                  <a:schemeClr val="bg1">
                    <a:lumMod val="50000"/>
                  </a:schemeClr>
                </a:solidFill>
                <a:cs typeface="Calibri"/>
              </a:rPr>
              <a:t>Combine integer and vertical tangles into rational tangles.</a:t>
            </a:r>
          </a:p>
          <a:p>
            <a:pPr marL="914400" lvl="1" indent="-457200" algn="ctr">
              <a:buFont typeface="+mj-lt"/>
              <a:buAutoNum type="arabicPeriod"/>
            </a:pPr>
            <a:r>
              <a:rPr lang="en-US" sz="2800" dirty="0">
                <a:solidFill>
                  <a:schemeClr val="bg1">
                    <a:lumMod val="50000"/>
                  </a:schemeClr>
                </a:solidFill>
                <a:cs typeface="Calibri"/>
              </a:rPr>
              <a:t>Combine rational tangles into Montesinos tangles.</a:t>
            </a:r>
          </a:p>
          <a:p>
            <a:pPr marL="914400" lvl="1" indent="-457200" algn="ctr">
              <a:buFont typeface="+mj-lt"/>
              <a:buAutoNum type="arabicPeriod"/>
            </a:pPr>
            <a:r>
              <a:rPr lang="en-US" sz="2800" dirty="0">
                <a:solidFill>
                  <a:srgbClr val="FF0000"/>
                </a:solidFill>
                <a:cs typeface="Calibri"/>
              </a:rPr>
              <a:t>Identify twists for Generalized Montesinos tangles.</a:t>
            </a:r>
          </a:p>
          <a:p>
            <a:pPr marL="914400" lvl="1" indent="-457200" algn="ctr">
              <a:buFont typeface="+mj-lt"/>
              <a:buAutoNum type="arabicPeriod"/>
            </a:pPr>
            <a:r>
              <a:rPr lang="en-US" sz="2800" dirty="0">
                <a:solidFill>
                  <a:srgbClr val="FF0000"/>
                </a:solidFill>
                <a:cs typeface="Calibri"/>
              </a:rPr>
              <a:t>Combine Montesinos tangles into algebraic tangles.</a:t>
            </a:r>
          </a:p>
          <a:p>
            <a:pPr marL="914400" lvl="1" indent="-457200" algn="ctr">
              <a:buFont typeface="+mj-lt"/>
              <a:buAutoNum type="arabicPeriod"/>
            </a:pPr>
            <a:r>
              <a:rPr lang="en-US" sz="2800" dirty="0">
                <a:solidFill>
                  <a:srgbClr val="FF0000"/>
                </a:solidFill>
                <a:cs typeface="Calibri"/>
              </a:rPr>
              <a:t>If non-algebraic, identify </a:t>
            </a:r>
            <a:r>
              <a:rPr lang="en-US" sz="2800" dirty="0" err="1">
                <a:solidFill>
                  <a:srgbClr val="FF0000"/>
                </a:solidFill>
                <a:cs typeface="Calibri"/>
              </a:rPr>
              <a:t>polyhedrals</a:t>
            </a:r>
            <a:r>
              <a:rPr lang="en-US" sz="2800" dirty="0">
                <a:solidFill>
                  <a:srgbClr val="FF0000"/>
                </a:solidFill>
                <a:cs typeface="Calibri"/>
              </a:rPr>
              <a:t>.</a:t>
            </a:r>
          </a:p>
        </p:txBody>
      </p:sp>
      <p:sp>
        <p:nvSpPr>
          <p:cNvPr id="3" name="TextBox 2">
            <a:extLst>
              <a:ext uri="{FF2B5EF4-FFF2-40B4-BE49-F238E27FC236}">
                <a16:creationId xmlns:a16="http://schemas.microsoft.com/office/drawing/2014/main" id="{16388D2F-E1E7-B569-38F5-ADAD34941287}"/>
              </a:ext>
            </a:extLst>
          </p:cNvPr>
          <p:cNvSpPr txBox="1"/>
          <p:nvPr/>
        </p:nvSpPr>
        <p:spPr>
          <a:xfrm>
            <a:off x="322514" y="4540470"/>
            <a:ext cx="7839668" cy="1815882"/>
          </a:xfrm>
          <a:prstGeom prst="rect">
            <a:avLst/>
          </a:prstGeom>
          <a:noFill/>
        </p:spPr>
        <p:txBody>
          <a:bodyPr wrap="square" rtlCol="0">
            <a:spAutoFit/>
          </a:bodyPr>
          <a:lstStyle/>
          <a:p>
            <a:pPr algn="ctr"/>
            <a:r>
              <a:rPr lang="en-US" sz="2800" dirty="0"/>
              <a:t>Apply these results to 2-string tangles, and add to the database </a:t>
            </a:r>
            <a:r>
              <a:rPr lang="en-US" sz="2800" i="1" dirty="0"/>
              <a:t>The </a:t>
            </a:r>
            <a:r>
              <a:rPr lang="en-US" sz="2800" i="1" dirty="0" err="1"/>
              <a:t>Tanglenomicon</a:t>
            </a:r>
            <a:r>
              <a:rPr lang="en-US" sz="2800" dirty="0"/>
              <a:t> implemented by Nick Connolly</a:t>
            </a:r>
          </a:p>
          <a:p>
            <a:pPr algn="ctr"/>
            <a:r>
              <a:rPr lang="en-US" sz="2800" dirty="0">
                <a:hlinkClick r:id="rId3"/>
              </a:rPr>
              <a:t>http://www.nick-connolly.com/tangles/tangles.php</a:t>
            </a:r>
            <a:r>
              <a:rPr lang="en-US" sz="2800" dirty="0"/>
              <a:t> </a:t>
            </a:r>
          </a:p>
        </p:txBody>
      </p:sp>
      <p:pic>
        <p:nvPicPr>
          <p:cNvPr id="4" name="Picture 3" descr="Icon&#10;&#10;Description automatically generated">
            <a:extLst>
              <a:ext uri="{FF2B5EF4-FFF2-40B4-BE49-F238E27FC236}">
                <a16:creationId xmlns:a16="http://schemas.microsoft.com/office/drawing/2014/main" id="{0A0D75B8-5106-2A97-1EE3-CAD22B2D2F09}"/>
              </a:ext>
            </a:extLst>
          </p:cNvPr>
          <p:cNvPicPr>
            <a:picLocks noChangeAspect="1"/>
          </p:cNvPicPr>
          <p:nvPr/>
        </p:nvPicPr>
        <p:blipFill rotWithShape="1">
          <a:blip r:embed="rId4"/>
          <a:srcRect l="11037" r="10221"/>
          <a:stretch/>
        </p:blipFill>
        <p:spPr>
          <a:xfrm rot="10800000">
            <a:off x="8200078" y="1182104"/>
            <a:ext cx="3564244" cy="4526428"/>
          </a:xfrm>
          <a:prstGeom prst="rect">
            <a:avLst/>
          </a:prstGeom>
        </p:spPr>
      </p:pic>
      <p:sp>
        <p:nvSpPr>
          <p:cNvPr id="5" name="Slide Number Placeholder 4">
            <a:extLst>
              <a:ext uri="{FF2B5EF4-FFF2-40B4-BE49-F238E27FC236}">
                <a16:creationId xmlns:a16="http://schemas.microsoft.com/office/drawing/2014/main" id="{77D68011-ABAE-03AE-3515-D701D6B3E252}"/>
              </a:ext>
            </a:extLst>
          </p:cNvPr>
          <p:cNvSpPr>
            <a:spLocks noGrp="1"/>
          </p:cNvSpPr>
          <p:nvPr>
            <p:ph type="sldNum" sz="quarter" idx="12"/>
          </p:nvPr>
        </p:nvSpPr>
        <p:spPr/>
        <p:txBody>
          <a:bodyPr/>
          <a:lstStyle/>
          <a:p>
            <a:fld id="{48F63A3B-78C7-47BE-AE5E-E10140E04643}" type="slidenum">
              <a:rPr lang="en-US" smtClean="0"/>
              <a:t>113</a:t>
            </a:fld>
            <a:endParaRPr lang="en-US"/>
          </a:p>
        </p:txBody>
      </p:sp>
      <p:sp>
        <p:nvSpPr>
          <p:cNvPr id="6" name="Rectangle: Rounded Corners 5">
            <a:extLst>
              <a:ext uri="{FF2B5EF4-FFF2-40B4-BE49-F238E27FC236}">
                <a16:creationId xmlns:a16="http://schemas.microsoft.com/office/drawing/2014/main" id="{6111B662-F72D-3300-CAD0-9E5DDA847C48}"/>
              </a:ext>
            </a:extLst>
          </p:cNvPr>
          <p:cNvSpPr/>
          <p:nvPr/>
        </p:nvSpPr>
        <p:spPr>
          <a:xfrm>
            <a:off x="8062452" y="1897625"/>
            <a:ext cx="3913238" cy="3196473"/>
          </a:xfrm>
          <a:prstGeom prst="roundRect">
            <a:avLst>
              <a:gd name="adj" fmla="val 45533"/>
            </a:avLst>
          </a:prstGeom>
          <a:noFill/>
          <a:ln w="57150">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32195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00FE7F-A492-217B-0712-8499B6B9D1B3}"/>
              </a:ext>
            </a:extLst>
          </p:cNvPr>
          <p:cNvPicPr>
            <a:picLocks noChangeAspect="1"/>
          </p:cNvPicPr>
          <p:nvPr/>
        </p:nvPicPr>
        <p:blipFill>
          <a:blip r:embed="rId3"/>
          <a:stretch>
            <a:fillRect/>
          </a:stretch>
        </p:blipFill>
        <p:spPr>
          <a:xfrm>
            <a:off x="522889" y="1244225"/>
            <a:ext cx="11146221" cy="575867"/>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pic>
        <p:nvPicPr>
          <p:cNvPr id="11" name="Picture 10">
            <a:extLst>
              <a:ext uri="{FF2B5EF4-FFF2-40B4-BE49-F238E27FC236}">
                <a16:creationId xmlns:a16="http://schemas.microsoft.com/office/drawing/2014/main" id="{771B3FBF-184E-14DF-E65E-C46585F8EAB7}"/>
              </a:ext>
            </a:extLst>
          </p:cNvPr>
          <p:cNvPicPr>
            <a:picLocks noChangeAspect="1"/>
          </p:cNvPicPr>
          <p:nvPr/>
        </p:nvPicPr>
        <p:blipFill>
          <a:blip r:embed="rId4"/>
          <a:stretch>
            <a:fillRect/>
          </a:stretch>
        </p:blipFill>
        <p:spPr>
          <a:xfrm>
            <a:off x="5161613" y="2312345"/>
            <a:ext cx="6207312" cy="2176847"/>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1292C9-345E-F06D-F644-A4FAEA1F9986}"/>
                  </a:ext>
                </a:extLst>
              </p:cNvPr>
              <p:cNvSpPr txBox="1"/>
              <p:nvPr/>
            </p:nvSpPr>
            <p:spPr>
              <a:xfrm>
                <a:off x="823075" y="2312345"/>
                <a:ext cx="3865656" cy="1938992"/>
              </a:xfrm>
              <a:prstGeom prst="rect">
                <a:avLst/>
              </a:prstGeom>
              <a:noFill/>
            </p:spPr>
            <p:txBody>
              <a:bodyPr wrap="square" rtlCol="0">
                <a:spAutoFit/>
              </a:bodyPr>
              <a:lstStyle/>
              <a:p>
                <a:pPr algn="ctr"/>
                <a:r>
                  <a:rPr lang="en-US" sz="2400" dirty="0"/>
                  <a:t>Calling the program with the desired PD notation which is then converted into an </a:t>
                </a:r>
                <a14:m>
                  <m:oMath xmlns:m="http://schemas.openxmlformats.org/officeDocument/2006/math">
                    <m:r>
                      <a:rPr lang="en-US" sz="2400" b="1" i="1" smtClean="0">
                        <a:latin typeface="Cambria Math" panose="02040503050406030204" pitchFamily="18" charset="0"/>
                      </a:rPr>
                      <m:t>𝟖</m:t>
                    </m:r>
                    <m:r>
                      <a:rPr lang="en-US" sz="2400" b="1" i="1" smtClean="0">
                        <a:latin typeface="Cambria Math" panose="02040503050406030204" pitchFamily="18" charset="0"/>
                      </a:rPr>
                      <m:t>×</m:t>
                    </m:r>
                    <m:r>
                      <a:rPr lang="en-US" sz="2400" b="1" i="1" smtClean="0">
                        <a:latin typeface="Cambria Math" panose="02040503050406030204" pitchFamily="18" charset="0"/>
                      </a:rPr>
                      <m:t>𝟔</m:t>
                    </m:r>
                  </m:oMath>
                </a14:m>
                <a:r>
                  <a:rPr lang="en-US" sz="2400" dirty="0"/>
                  <a:t> array with all entries in the last two columns of value </a:t>
                </a:r>
                <a14:m>
                  <m:oMath xmlns:m="http://schemas.openxmlformats.org/officeDocument/2006/math">
                    <m:r>
                      <a:rPr lang="en-US" sz="2400" b="1" i="1" smtClean="0">
                        <a:latin typeface="Cambria Math" panose="02040503050406030204" pitchFamily="18" charset="0"/>
                      </a:rPr>
                      <m:t>𝟏</m:t>
                    </m:r>
                    <m:r>
                      <a:rPr lang="en-US" sz="2400" b="0" i="1" smtClean="0">
                        <a:latin typeface="Cambria Math" panose="02040503050406030204" pitchFamily="18" charset="0"/>
                      </a:rPr>
                      <m:t>.</m:t>
                    </m:r>
                  </m:oMath>
                </a14:m>
                <a:endParaRPr lang="en-US" sz="2400" b="1" dirty="0"/>
              </a:p>
            </p:txBody>
          </p:sp>
        </mc:Choice>
        <mc:Fallback xmlns="">
          <p:sp>
            <p:nvSpPr>
              <p:cNvPr id="14" name="TextBox 13">
                <a:extLst>
                  <a:ext uri="{FF2B5EF4-FFF2-40B4-BE49-F238E27FC236}">
                    <a16:creationId xmlns:a16="http://schemas.microsoft.com/office/drawing/2014/main" id="{4C1292C9-345E-F06D-F644-A4FAEA1F9986}"/>
                  </a:ext>
                </a:extLst>
              </p:cNvPr>
              <p:cNvSpPr txBox="1">
                <a:spLocks noRot="1" noChangeAspect="1" noMove="1" noResize="1" noEditPoints="1" noAdjustHandles="1" noChangeArrowheads="1" noChangeShapeType="1" noTextEdit="1"/>
              </p:cNvSpPr>
              <p:nvPr/>
            </p:nvSpPr>
            <p:spPr>
              <a:xfrm>
                <a:off x="823075" y="2312345"/>
                <a:ext cx="3865656" cy="1938992"/>
              </a:xfrm>
              <a:prstGeom prst="rect">
                <a:avLst/>
              </a:prstGeom>
              <a:blipFill>
                <a:blip r:embed="rId5"/>
                <a:stretch>
                  <a:fillRect l="-1420" t="-2516" r="-2366" b="-628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78C526D-F75C-62BF-9DB5-0812934CDFC3}"/>
              </a:ext>
            </a:extLst>
          </p:cNvPr>
          <p:cNvSpPr txBox="1"/>
          <p:nvPr/>
        </p:nvSpPr>
        <p:spPr>
          <a:xfrm>
            <a:off x="2386251" y="4964481"/>
            <a:ext cx="3171217" cy="1200329"/>
          </a:xfrm>
          <a:prstGeom prst="rect">
            <a:avLst/>
          </a:prstGeom>
          <a:noFill/>
        </p:spPr>
        <p:txBody>
          <a:bodyPr wrap="square" rtlCol="0">
            <a:spAutoFit/>
          </a:bodyPr>
          <a:lstStyle/>
          <a:p>
            <a:r>
              <a:rPr lang="en-US" sz="2400" dirty="0">
                <a:solidFill>
                  <a:srgbClr val="FF0000"/>
                </a:solidFill>
              </a:rPr>
              <a:t>All numbered labels are decreased by one for convenience.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950085-972D-DA33-3CC7-A6F20106ECBF}"/>
                  </a:ext>
                </a:extLst>
              </p:cNvPr>
              <p:cNvSpPr txBox="1"/>
              <p:nvPr/>
            </p:nvSpPr>
            <p:spPr>
              <a:xfrm>
                <a:off x="6096000" y="4964481"/>
                <a:ext cx="4620639" cy="954107"/>
              </a:xfrm>
              <a:prstGeom prst="rect">
                <a:avLst/>
              </a:prstGeom>
              <a:noFill/>
            </p:spPr>
            <p:txBody>
              <a:bodyPr wrap="square" rtlCol="0">
                <a:spAutoFit/>
              </a:bodyPr>
              <a:lstStyle/>
              <a:p>
                <a:r>
                  <a:rPr lang="en-US" sz="2800" dirty="0">
                    <a:solidFill>
                      <a:srgbClr val="FF0000"/>
                    </a:solidFill>
                  </a:rPr>
                  <a:t>Tangle</a:t>
                </a:r>
                <a:r>
                  <a:rPr lang="en-US" sz="2800" b="1" dirty="0">
                    <a:solidFill>
                      <a:srgbClr val="FF0000"/>
                    </a:solidFill>
                  </a:rPr>
                  <a:t> 1 </a:t>
                </a:r>
                <a14:m>
                  <m:oMath xmlns:m="http://schemas.openxmlformats.org/officeDocument/2006/math">
                    <m:r>
                      <a:rPr lang="en-US" sz="2800" b="1" i="1" dirty="0" smtClean="0">
                        <a:solidFill>
                          <a:srgbClr val="FF0000"/>
                        </a:solidFill>
                        <a:latin typeface="Cambria Math" panose="02040503050406030204" pitchFamily="18" charset="0"/>
                      </a:rPr>
                      <m:t>=</m:t>
                    </m:r>
                  </m:oMath>
                </a14:m>
                <a:r>
                  <a:rPr lang="en-US" sz="2800" b="1" dirty="0">
                    <a:solidFill>
                      <a:srgbClr val="FF0000"/>
                    </a:solidFill>
                  </a:rPr>
                  <a:t> </a:t>
                </a:r>
                <a14:m>
                  <m:oMath xmlns:m="http://schemas.openxmlformats.org/officeDocument/2006/math">
                    <m:d>
                      <m:dPr>
                        <m:begChr m:val="["/>
                        <m:endChr m:val="]"/>
                        <m:ctrlPr>
                          <a:rPr lang="en-US" sz="2800" b="1" i="1" smtClean="0">
                            <a:solidFill>
                              <a:srgbClr val="FF0000"/>
                            </a:solidFill>
                            <a:latin typeface="Cambria Math" panose="02040503050406030204" pitchFamily="18" charset="0"/>
                          </a:rPr>
                        </m:ctrlPr>
                      </m:dPr>
                      <m:e>
                        <m:r>
                          <a:rPr lang="en-US" sz="2800" b="1" i="1" smtClean="0">
                            <a:solidFill>
                              <a:srgbClr val="FF0000"/>
                            </a:solidFill>
                            <a:latin typeface="Cambria Math" panose="02040503050406030204" pitchFamily="18" charset="0"/>
                          </a:rPr>
                          <m:t>𝟏</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𝟏𝟏</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𝟐</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𝟏𝟎</m:t>
                        </m:r>
                      </m:e>
                    </m:d>
                  </m:oMath>
                </a14:m>
                <a:endParaRPr lang="en-US" sz="2800" b="1" i="1" dirty="0">
                  <a:solidFill>
                    <a:srgbClr val="FF0000"/>
                  </a:solidFill>
                  <a:latin typeface="Cambria Math" panose="02040503050406030204" pitchFamily="18" charset="0"/>
                </a:endParaRPr>
              </a:p>
              <a:p>
                <a14:m>
                  <m:oMath xmlns:m="http://schemas.openxmlformats.org/officeDocument/2006/math">
                    <m:r>
                      <a:rPr lang="en-US" sz="2800" b="1" i="1" smtClean="0">
                        <a:solidFill>
                          <a:srgbClr val="FF0000"/>
                        </a:solidFill>
                        <a:latin typeface="Cambria Math" panose="02040503050406030204" pitchFamily="18" charset="0"/>
                      </a:rPr>
                      <m:t>⇒</m:t>
                    </m:r>
                  </m:oMath>
                </a14:m>
                <a:r>
                  <a:rPr lang="en-US" b="1" dirty="0"/>
                  <a:t> </a:t>
                </a:r>
                <a:r>
                  <a:rPr lang="en-US" sz="2800" dirty="0">
                    <a:solidFill>
                      <a:srgbClr val="FF0000"/>
                    </a:solidFill>
                  </a:rPr>
                  <a:t>Tangle</a:t>
                </a:r>
                <a:r>
                  <a:rPr lang="en-US" sz="2800" b="1" dirty="0">
                    <a:solidFill>
                      <a:srgbClr val="FF0000"/>
                    </a:solidFill>
                  </a:rPr>
                  <a:t> 0 </a:t>
                </a:r>
                <a14:m>
                  <m:oMath xmlns:m="http://schemas.openxmlformats.org/officeDocument/2006/math">
                    <m:r>
                      <a:rPr lang="en-US" sz="2800" b="1" i="1" dirty="0" smtClean="0">
                        <a:solidFill>
                          <a:srgbClr val="FF0000"/>
                        </a:solidFill>
                        <a:latin typeface="Cambria Math" panose="02040503050406030204" pitchFamily="18" charset="0"/>
                      </a:rPr>
                      <m:t>= [</m:t>
                    </m:r>
                    <m:r>
                      <a:rPr lang="en-US" sz="2800" b="1" i="1" dirty="0" smtClean="0">
                        <a:solidFill>
                          <a:srgbClr val="FF0000"/>
                        </a:solidFill>
                        <a:latin typeface="Cambria Math" panose="02040503050406030204" pitchFamily="18" charset="0"/>
                      </a:rPr>
                      <m:t>𝟎</m:t>
                    </m:r>
                    <m:r>
                      <a:rPr lang="en-US" sz="2800" b="1" i="1" dirty="0" smtClean="0">
                        <a:solidFill>
                          <a:srgbClr val="FF0000"/>
                        </a:solidFill>
                        <a:latin typeface="Cambria Math" panose="02040503050406030204" pitchFamily="18" charset="0"/>
                      </a:rPr>
                      <m:t>,</m:t>
                    </m:r>
                    <m:r>
                      <a:rPr lang="en-US" sz="2800" b="1" i="1" dirty="0" smtClean="0">
                        <a:solidFill>
                          <a:srgbClr val="FF0000"/>
                        </a:solidFill>
                        <a:latin typeface="Cambria Math" panose="02040503050406030204" pitchFamily="18" charset="0"/>
                      </a:rPr>
                      <m:t>𝟏𝟎</m:t>
                    </m:r>
                    <m:r>
                      <a:rPr lang="en-US" sz="2800" b="1" i="1" dirty="0" smtClean="0">
                        <a:solidFill>
                          <a:srgbClr val="FF0000"/>
                        </a:solidFill>
                        <a:latin typeface="Cambria Math" panose="02040503050406030204" pitchFamily="18" charset="0"/>
                      </a:rPr>
                      <m:t>,</m:t>
                    </m:r>
                    <m:r>
                      <a:rPr lang="en-US" sz="2800" b="1" i="1" dirty="0" smtClean="0">
                        <a:solidFill>
                          <a:srgbClr val="FF0000"/>
                        </a:solidFill>
                        <a:latin typeface="Cambria Math" panose="02040503050406030204" pitchFamily="18" charset="0"/>
                      </a:rPr>
                      <m:t>𝟏</m:t>
                    </m:r>
                    <m:r>
                      <a:rPr lang="en-US" sz="2800" b="1" i="1" dirty="0" smtClean="0">
                        <a:solidFill>
                          <a:srgbClr val="FF0000"/>
                        </a:solidFill>
                        <a:latin typeface="Cambria Math" panose="02040503050406030204" pitchFamily="18" charset="0"/>
                      </a:rPr>
                      <m:t>,</m:t>
                    </m:r>
                    <m:r>
                      <a:rPr lang="en-US" sz="2800" b="1" i="1" dirty="0" smtClean="0">
                        <a:solidFill>
                          <a:srgbClr val="FF0000"/>
                        </a:solidFill>
                        <a:latin typeface="Cambria Math" panose="02040503050406030204" pitchFamily="18" charset="0"/>
                      </a:rPr>
                      <m:t>𝟗</m:t>
                    </m:r>
                    <m:r>
                      <a:rPr lang="en-US" sz="2800" b="1" i="1" dirty="0" smtClean="0">
                        <a:solidFill>
                          <a:srgbClr val="FF0000"/>
                        </a:solidFill>
                        <a:latin typeface="Cambria Math" panose="02040503050406030204" pitchFamily="18" charset="0"/>
                      </a:rPr>
                      <m:t>]</m:t>
                    </m:r>
                  </m:oMath>
                </a14:m>
                <a:endParaRPr lang="en-US" b="1" dirty="0"/>
              </a:p>
            </p:txBody>
          </p:sp>
        </mc:Choice>
        <mc:Fallback xmlns="">
          <p:sp>
            <p:nvSpPr>
              <p:cNvPr id="5" name="TextBox 4">
                <a:extLst>
                  <a:ext uri="{FF2B5EF4-FFF2-40B4-BE49-F238E27FC236}">
                    <a16:creationId xmlns:a16="http://schemas.microsoft.com/office/drawing/2014/main" id="{FB950085-972D-DA33-3CC7-A6F20106ECBF}"/>
                  </a:ext>
                </a:extLst>
              </p:cNvPr>
              <p:cNvSpPr txBox="1">
                <a:spLocks noRot="1" noChangeAspect="1" noMove="1" noResize="1" noEditPoints="1" noAdjustHandles="1" noChangeArrowheads="1" noChangeShapeType="1" noTextEdit="1"/>
              </p:cNvSpPr>
              <p:nvPr/>
            </p:nvSpPr>
            <p:spPr>
              <a:xfrm>
                <a:off x="6096000" y="4964481"/>
                <a:ext cx="4620639" cy="954107"/>
              </a:xfrm>
              <a:prstGeom prst="rect">
                <a:avLst/>
              </a:prstGeom>
              <a:blipFill>
                <a:blip r:embed="rId6"/>
                <a:stretch>
                  <a:fillRect l="-2639" t="-5732" b="-17197"/>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BAA6B745-F2CB-4705-2D87-0852AD1AFA7B}"/>
              </a:ext>
            </a:extLst>
          </p:cNvPr>
          <p:cNvSpPr/>
          <p:nvPr/>
        </p:nvSpPr>
        <p:spPr>
          <a:xfrm>
            <a:off x="6884157" y="1228459"/>
            <a:ext cx="1487333" cy="284358"/>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D3A612F-054C-6570-DEDD-1FD75EE9ED9B}"/>
              </a:ext>
            </a:extLst>
          </p:cNvPr>
          <p:cNvSpPr>
            <a:spLocks noGrp="1"/>
          </p:cNvSpPr>
          <p:nvPr>
            <p:ph type="sldNum" sz="quarter" idx="12"/>
          </p:nvPr>
        </p:nvSpPr>
        <p:spPr/>
        <p:txBody>
          <a:bodyPr/>
          <a:lstStyle/>
          <a:p>
            <a:fld id="{48F63A3B-78C7-47BE-AE5E-E10140E04643}" type="slidenum">
              <a:rPr lang="en-US" smtClean="0"/>
              <a:t>114</a:t>
            </a:fld>
            <a:endParaRPr lang="en-US"/>
          </a:p>
        </p:txBody>
      </p:sp>
    </p:spTree>
    <p:extLst>
      <p:ext uri="{BB962C8B-B14F-4D97-AF65-F5344CB8AC3E}">
        <p14:creationId xmlns:p14="http://schemas.microsoft.com/office/powerpoint/2010/main" val="21026050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C5332-41EB-4279-DA3E-DE73B5EE8D6C}"/>
              </a:ext>
            </a:extLst>
          </p:cNvPr>
          <p:cNvPicPr>
            <a:picLocks noChangeAspect="1"/>
          </p:cNvPicPr>
          <p:nvPr/>
        </p:nvPicPr>
        <p:blipFill>
          <a:blip r:embed="rId3"/>
          <a:stretch>
            <a:fillRect/>
          </a:stretch>
        </p:blipFill>
        <p:spPr>
          <a:xfrm>
            <a:off x="269942" y="1251609"/>
            <a:ext cx="8646548" cy="3563653"/>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1292C9-345E-F06D-F644-A4FAEA1F9986}"/>
                  </a:ext>
                </a:extLst>
              </p:cNvPr>
              <p:cNvSpPr txBox="1"/>
              <p:nvPr/>
            </p:nvSpPr>
            <p:spPr>
              <a:xfrm>
                <a:off x="6038195" y="2271208"/>
                <a:ext cx="5712849" cy="2693879"/>
              </a:xfrm>
              <a:prstGeom prst="rect">
                <a:avLst/>
              </a:prstGeom>
              <a:noFill/>
            </p:spPr>
            <p:txBody>
              <a:bodyPr wrap="square" rtlCol="0">
                <a:spAutoFit/>
              </a:bodyPr>
              <a:lstStyle/>
              <a:p>
                <a:pPr algn="ctr"/>
                <a:r>
                  <a:rPr lang="en-US" sz="2800" dirty="0"/>
                  <a:t>Fill a </a:t>
                </a:r>
                <a14:m>
                  <m:oMath xmlns:m="http://schemas.openxmlformats.org/officeDocument/2006/math">
                    <m:r>
                      <a:rPr lang="en-US" sz="2800" b="1" i="1" smtClean="0">
                        <a:latin typeface="Cambria Math" panose="02040503050406030204" pitchFamily="18" charset="0"/>
                      </a:rPr>
                      <m:t>𝟏𝟔</m:t>
                    </m:r>
                    <m:r>
                      <a:rPr lang="en-US" sz="2800" b="1" i="1" smtClean="0">
                        <a:latin typeface="Cambria Math" panose="02040503050406030204" pitchFamily="18" charset="0"/>
                      </a:rPr>
                      <m:t>×</m:t>
                    </m:r>
                    <m:r>
                      <a:rPr lang="en-US" sz="2800" b="1" i="1" smtClean="0">
                        <a:latin typeface="Cambria Math" panose="02040503050406030204" pitchFamily="18" charset="0"/>
                      </a:rPr>
                      <m:t>𝟒</m:t>
                    </m:r>
                  </m:oMath>
                </a14:m>
                <a:r>
                  <a:rPr lang="en-US" sz="2800" b="1" dirty="0"/>
                  <a:t> </a:t>
                </a:r>
                <a:r>
                  <a:rPr lang="en-US" sz="2800" dirty="0"/>
                  <a:t>array with edge information:</a:t>
                </a:r>
              </a:p>
              <a:p>
                <a:pPr algn="ctr"/>
                <a:r>
                  <a:rPr lang="en-US" sz="2800" dirty="0"/>
                  <a:t>The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𝒏</m:t>
                        </m:r>
                      </m:e>
                      <m:sup>
                        <m:r>
                          <a:rPr lang="en-US" sz="2800" b="1" i="1" smtClean="0">
                            <a:latin typeface="Cambria Math" panose="02040503050406030204" pitchFamily="18" charset="0"/>
                          </a:rPr>
                          <m:t>𝒕𝒉</m:t>
                        </m:r>
                      </m:sup>
                    </m:sSup>
                  </m:oMath>
                </a14:m>
                <a:r>
                  <a:rPr lang="en-US" sz="2800" b="1" dirty="0"/>
                  <a:t> </a:t>
                </a:r>
                <a:r>
                  <a:rPr lang="en-US" sz="2800" dirty="0"/>
                  <a:t>row stores information for edge </a:t>
                </a:r>
                <a14:m>
                  <m:oMath xmlns:m="http://schemas.openxmlformats.org/officeDocument/2006/math">
                    <m:r>
                      <a:rPr lang="en-US" sz="2800" b="1" i="1" smtClean="0">
                        <a:latin typeface="Cambria Math" panose="02040503050406030204" pitchFamily="18" charset="0"/>
                      </a:rPr>
                      <m:t>𝒏</m:t>
                    </m:r>
                  </m:oMath>
                </a14:m>
                <a:endParaRPr lang="en-US" sz="2800" b="1" dirty="0"/>
              </a:p>
              <a:p>
                <a:pPr algn="ctr"/>
                <a:endParaRPr lang="en-US" sz="2800" b="1" dirty="0"/>
              </a:p>
              <a:p>
                <a:pPr algn="ctr"/>
                <a:r>
                  <a:rPr lang="en-US" sz="2800" dirty="0"/>
                  <a:t>Edge </a:t>
                </a:r>
                <a14:m>
                  <m:oMath xmlns:m="http://schemas.openxmlformats.org/officeDocument/2006/math">
                    <m:r>
                      <a:rPr lang="en-US" sz="2800" b="1" i="1" smtClean="0">
                        <a:latin typeface="Cambria Math" panose="02040503050406030204" pitchFamily="18" charset="0"/>
                      </a:rPr>
                      <m:t>𝒏</m:t>
                    </m:r>
                  </m:oMath>
                </a14:m>
                <a:r>
                  <a:rPr lang="en-US" sz="2800" dirty="0"/>
                  <a:t> : </a:t>
                </a:r>
                <a14:m>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𝒑</m:t>
                        </m:r>
                        <m:r>
                          <a:rPr lang="en-US" sz="2800" b="1" i="1" smtClean="0">
                            <a:latin typeface="Cambria Math" panose="02040503050406030204" pitchFamily="18" charset="0"/>
                          </a:rPr>
                          <m:t>, </m:t>
                        </m:r>
                        <m:r>
                          <a:rPr lang="en-US" sz="2800" b="1" i="1" smtClean="0">
                            <a:latin typeface="Cambria Math" panose="02040503050406030204" pitchFamily="18" charset="0"/>
                          </a:rPr>
                          <m:t>𝒒</m:t>
                        </m:r>
                        <m:r>
                          <a:rPr lang="en-US" sz="2800" b="1" i="1" smtClean="0">
                            <a:latin typeface="Cambria Math" panose="02040503050406030204" pitchFamily="18" charset="0"/>
                          </a:rPr>
                          <m:t>, </m:t>
                        </m:r>
                        <m:r>
                          <a:rPr lang="en-US" sz="2800" b="1" i="1" smtClean="0">
                            <a:latin typeface="Cambria Math" panose="02040503050406030204" pitchFamily="18" charset="0"/>
                          </a:rPr>
                          <m:t>𝒓</m:t>
                        </m:r>
                        <m:r>
                          <a:rPr lang="en-US" sz="2800" b="1" i="1" smtClean="0">
                            <a:latin typeface="Cambria Math" panose="02040503050406030204" pitchFamily="18" charset="0"/>
                          </a:rPr>
                          <m:t>, </m:t>
                        </m:r>
                        <m:r>
                          <a:rPr lang="en-US" sz="2800" b="1" i="1" smtClean="0">
                            <a:latin typeface="Cambria Math" panose="02040503050406030204" pitchFamily="18" charset="0"/>
                          </a:rPr>
                          <m:t>𝒔</m:t>
                        </m:r>
                      </m:e>
                    </m:d>
                  </m:oMath>
                </a14:m>
                <a:endParaRPr lang="en-US" sz="2800" b="1" dirty="0"/>
              </a:p>
            </p:txBody>
          </p:sp>
        </mc:Choice>
        <mc:Fallback xmlns="">
          <p:sp>
            <p:nvSpPr>
              <p:cNvPr id="14" name="TextBox 13">
                <a:extLst>
                  <a:ext uri="{FF2B5EF4-FFF2-40B4-BE49-F238E27FC236}">
                    <a16:creationId xmlns:a16="http://schemas.microsoft.com/office/drawing/2014/main" id="{4C1292C9-345E-F06D-F644-A4FAEA1F9986}"/>
                  </a:ext>
                </a:extLst>
              </p:cNvPr>
              <p:cNvSpPr txBox="1">
                <a:spLocks noRot="1" noChangeAspect="1" noMove="1" noResize="1" noEditPoints="1" noAdjustHandles="1" noChangeArrowheads="1" noChangeShapeType="1" noTextEdit="1"/>
              </p:cNvSpPr>
              <p:nvPr/>
            </p:nvSpPr>
            <p:spPr>
              <a:xfrm>
                <a:off x="6038195" y="2271208"/>
                <a:ext cx="5712849" cy="2693879"/>
              </a:xfrm>
              <a:prstGeom prst="rect">
                <a:avLst/>
              </a:prstGeom>
              <a:blipFill>
                <a:blip r:embed="rId4"/>
                <a:stretch>
                  <a:fillRect t="-2268" b="-56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B30F17D-FF8F-0208-55C7-4757254A9E15}"/>
                  </a:ext>
                </a:extLst>
              </p:cNvPr>
              <p:cNvSpPr txBox="1"/>
              <p:nvPr/>
            </p:nvSpPr>
            <p:spPr>
              <a:xfrm>
                <a:off x="1709757" y="4815262"/>
                <a:ext cx="255837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𝒏</m:t>
                      </m:r>
                      <m:r>
                        <a:rPr lang="en-US" sz="2400" b="1" i="1" smtClean="0">
                          <a:latin typeface="Cambria Math" panose="02040503050406030204" pitchFamily="18" charset="0"/>
                        </a:rPr>
                        <m:t>=</m:t>
                      </m:r>
                      <m:r>
                        <a:rPr lang="en-US" sz="2400" b="1" i="1" smtClean="0">
                          <a:latin typeface="Cambria Math" panose="02040503050406030204" pitchFamily="18" charset="0"/>
                        </a:rPr>
                        <m:t>𝒑𝒅𝑪𝒐𝒅𝒆</m:t>
                      </m:r>
                      <m:d>
                        <m:dPr>
                          <m:begChr m:val="["/>
                          <m:endChr m:val="]"/>
                          <m:ctrlPr>
                            <a:rPr lang="en-US" sz="2400" b="1" i="1" smtClean="0">
                              <a:latin typeface="Cambria Math" panose="02040503050406030204" pitchFamily="18" charset="0"/>
                            </a:rPr>
                          </m:ctrlPr>
                        </m:dPr>
                        <m:e>
                          <m:r>
                            <a:rPr lang="en-US" sz="2400" b="1" i="1" smtClean="0">
                              <a:latin typeface="Cambria Math" panose="02040503050406030204" pitchFamily="18" charset="0"/>
                            </a:rPr>
                            <m:t>𝒊</m:t>
                          </m:r>
                        </m:e>
                      </m:d>
                      <m:r>
                        <a:rPr lang="en-US" sz="2400" b="1" i="1" smtClean="0">
                          <a:latin typeface="Cambria Math" panose="02040503050406030204" pitchFamily="18" charset="0"/>
                        </a:rPr>
                        <m:t>[</m:t>
                      </m:r>
                      <m:r>
                        <a:rPr lang="en-US" sz="2400" b="1" i="1" smtClean="0">
                          <a:latin typeface="Cambria Math" panose="02040503050406030204" pitchFamily="18" charset="0"/>
                        </a:rPr>
                        <m:t>𝒋</m:t>
                      </m:r>
                      <m:r>
                        <a:rPr lang="en-US" sz="2400" b="1" i="1" smtClean="0">
                          <a:latin typeface="Cambria Math" panose="02040503050406030204" pitchFamily="18" charset="0"/>
                        </a:rPr>
                        <m:t>]</m:t>
                      </m:r>
                    </m:oMath>
                  </m:oMathPara>
                </a14:m>
                <a:endParaRPr lang="en-US" sz="2400" b="1" dirty="0"/>
              </a:p>
            </p:txBody>
          </p:sp>
        </mc:Choice>
        <mc:Fallback xmlns="">
          <p:sp>
            <p:nvSpPr>
              <p:cNvPr id="3" name="TextBox 2">
                <a:extLst>
                  <a:ext uri="{FF2B5EF4-FFF2-40B4-BE49-F238E27FC236}">
                    <a16:creationId xmlns:a16="http://schemas.microsoft.com/office/drawing/2014/main" id="{0B30F17D-FF8F-0208-55C7-4757254A9E15}"/>
                  </a:ext>
                </a:extLst>
              </p:cNvPr>
              <p:cNvSpPr txBox="1">
                <a:spLocks noRot="1" noChangeAspect="1" noMove="1" noResize="1" noEditPoints="1" noAdjustHandles="1" noChangeArrowheads="1" noChangeShapeType="1" noTextEdit="1"/>
              </p:cNvSpPr>
              <p:nvPr/>
            </p:nvSpPr>
            <p:spPr>
              <a:xfrm>
                <a:off x="1709757" y="4815262"/>
                <a:ext cx="2558374" cy="461665"/>
              </a:xfrm>
              <a:prstGeom prst="rect">
                <a:avLst/>
              </a:prstGeom>
              <a:blipFill>
                <a:blip r:embed="rId5"/>
                <a:stretch>
                  <a:fillRect r="-2143" b="-17105"/>
                </a:stretch>
              </a:blipFill>
            </p:spPr>
            <p:txBody>
              <a:bodyPr/>
              <a:lstStyle/>
              <a:p>
                <a:r>
                  <a:rPr lang="en-US">
                    <a:noFill/>
                  </a:rPr>
                  <a:t> </a:t>
                </a:r>
              </a:p>
            </p:txBody>
          </p:sp>
        </mc:Fallback>
      </mc:AlternateContent>
      <p:sp>
        <p:nvSpPr>
          <p:cNvPr id="5" name="Right Brace 4">
            <a:extLst>
              <a:ext uri="{FF2B5EF4-FFF2-40B4-BE49-F238E27FC236}">
                <a16:creationId xmlns:a16="http://schemas.microsoft.com/office/drawing/2014/main" id="{D9BF345E-AA29-1BD3-D592-B9423FDADFED}"/>
              </a:ext>
            </a:extLst>
          </p:cNvPr>
          <p:cNvSpPr/>
          <p:nvPr/>
        </p:nvSpPr>
        <p:spPr>
          <a:xfrm rot="5400000">
            <a:off x="2758112" y="3448378"/>
            <a:ext cx="461665" cy="1840230"/>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2BD6C31-4D65-E6EC-46CB-30D5E09099DF}"/>
              </a:ext>
            </a:extLst>
          </p:cNvPr>
          <p:cNvSpPr>
            <a:spLocks noGrp="1"/>
          </p:cNvSpPr>
          <p:nvPr>
            <p:ph type="sldNum" sz="quarter" idx="12"/>
          </p:nvPr>
        </p:nvSpPr>
        <p:spPr/>
        <p:txBody>
          <a:bodyPr/>
          <a:lstStyle/>
          <a:p>
            <a:fld id="{48F63A3B-78C7-47BE-AE5E-E10140E04643}" type="slidenum">
              <a:rPr lang="en-US" smtClean="0"/>
              <a:t>115</a:t>
            </a:fld>
            <a:endParaRPr lang="en-US"/>
          </a:p>
        </p:txBody>
      </p:sp>
    </p:spTree>
    <p:extLst>
      <p:ext uri="{BB962C8B-B14F-4D97-AF65-F5344CB8AC3E}">
        <p14:creationId xmlns:p14="http://schemas.microsoft.com/office/powerpoint/2010/main" val="29154819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pic>
        <p:nvPicPr>
          <p:cNvPr id="6" name="Picture 5">
            <a:extLst>
              <a:ext uri="{FF2B5EF4-FFF2-40B4-BE49-F238E27FC236}">
                <a16:creationId xmlns:a16="http://schemas.microsoft.com/office/drawing/2014/main" id="{F643F986-7E21-D19E-0259-27BB772C576D}"/>
              </a:ext>
            </a:extLst>
          </p:cNvPr>
          <p:cNvPicPr>
            <a:picLocks noChangeAspect="1"/>
          </p:cNvPicPr>
          <p:nvPr/>
        </p:nvPicPr>
        <p:blipFill>
          <a:blip r:embed="rId3"/>
          <a:stretch>
            <a:fillRect/>
          </a:stretch>
        </p:blipFill>
        <p:spPr>
          <a:xfrm>
            <a:off x="645268" y="1461397"/>
            <a:ext cx="9447144" cy="3935206"/>
          </a:xfrm>
          <a:prstGeom prst="rect">
            <a:avLst/>
          </a:prstGeom>
        </p:spPr>
      </p:pic>
      <p:sp>
        <p:nvSpPr>
          <p:cNvPr id="7" name="TextBox 6">
            <a:extLst>
              <a:ext uri="{FF2B5EF4-FFF2-40B4-BE49-F238E27FC236}">
                <a16:creationId xmlns:a16="http://schemas.microsoft.com/office/drawing/2014/main" id="{C0701156-504C-FF87-E755-8AA403D2EF50}"/>
              </a:ext>
            </a:extLst>
          </p:cNvPr>
          <p:cNvSpPr txBox="1"/>
          <p:nvPr/>
        </p:nvSpPr>
        <p:spPr>
          <a:xfrm>
            <a:off x="5739320" y="983483"/>
            <a:ext cx="5807412" cy="1569660"/>
          </a:xfrm>
          <a:prstGeom prst="rect">
            <a:avLst/>
          </a:prstGeom>
          <a:noFill/>
        </p:spPr>
        <p:txBody>
          <a:bodyPr wrap="square" rtlCol="0">
            <a:spAutoFit/>
          </a:bodyPr>
          <a:lstStyle/>
          <a:p>
            <a:pPr algn="ctr"/>
            <a:r>
              <a:rPr lang="en-US" sz="2400" dirty="0"/>
              <a:t>Starting from the bottom of the PD array, add tangles along the right to create integer tangles. Do the same for addition along the left and products along the top and bottom.</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A0B41B-FF47-7A2D-15E0-E43C14FD91B0}"/>
                  </a:ext>
                </a:extLst>
              </p:cNvPr>
              <p:cNvSpPr txBox="1"/>
              <p:nvPr/>
            </p:nvSpPr>
            <p:spPr>
              <a:xfrm>
                <a:off x="5583677" y="4134255"/>
                <a:ext cx="5642042" cy="1901931"/>
              </a:xfrm>
              <a:prstGeom prst="rect">
                <a:avLst/>
              </a:prstGeom>
              <a:noFill/>
            </p:spPr>
            <p:txBody>
              <a:bodyPr wrap="square" rtlCol="0">
                <a:spAutoFit/>
              </a:bodyPr>
              <a:lstStyle/>
              <a:p>
                <a:pPr algn="ctr"/>
                <a:r>
                  <a:rPr lang="en-US" sz="2400" dirty="0"/>
                  <a:t>Change continued fraction values in the last two entries to reflect the operations using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𝒂</m:t>
                        </m:r>
                        <m:r>
                          <a:rPr lang="en-US" sz="2400" b="1" i="1" smtClean="0">
                            <a:latin typeface="Cambria Math" panose="02040503050406030204" pitchFamily="18" charset="0"/>
                          </a:rPr>
                          <m:t>+</m:t>
                        </m:r>
                        <m:r>
                          <a:rPr lang="en-US" sz="2400" b="1" i="1" smtClean="0">
                            <a:latin typeface="Cambria Math" panose="02040503050406030204" pitchFamily="18" charset="0"/>
                          </a:rPr>
                          <m:t>𝒃</m:t>
                        </m:r>
                      </m:num>
                      <m:den>
                        <m:r>
                          <a:rPr lang="en-US" sz="2400" b="1" i="1" smtClean="0">
                            <a:latin typeface="Cambria Math" panose="02040503050406030204" pitchFamily="18" charset="0"/>
                          </a:rPr>
                          <m:t>𝟏</m:t>
                        </m:r>
                      </m:den>
                    </m:f>
                  </m:oMath>
                </a14:m>
                <a:r>
                  <a:rPr lang="en-US" sz="2400" b="1" dirty="0"/>
                  <a:t> </a:t>
                </a:r>
                <a:r>
                  <a:rPr lang="en-US" sz="2400" dirty="0"/>
                  <a:t>for integer tangles </a:t>
                </a:r>
              </a:p>
              <a:p>
                <a:pPr algn="ctr"/>
                <a:r>
                  <a:rPr lang="en-US" sz="2400" dirty="0"/>
                  <a:t>and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𝒂</m:t>
                        </m:r>
                        <m:r>
                          <a:rPr lang="en-US" sz="2400" b="1" i="1" smtClean="0">
                            <a:latin typeface="Cambria Math" panose="02040503050406030204" pitchFamily="18" charset="0"/>
                          </a:rPr>
                          <m:t>+</m:t>
                        </m:r>
                        <m:r>
                          <a:rPr lang="en-US" sz="2400" b="1" i="1" smtClean="0">
                            <a:latin typeface="Cambria Math" panose="02040503050406030204" pitchFamily="18" charset="0"/>
                          </a:rPr>
                          <m:t>𝒃</m:t>
                        </m:r>
                      </m:den>
                    </m:f>
                  </m:oMath>
                </a14:m>
                <a:r>
                  <a:rPr lang="en-US" sz="2400" b="1" dirty="0"/>
                  <a:t> </a:t>
                </a:r>
                <a:r>
                  <a:rPr lang="en-US" sz="2400" dirty="0"/>
                  <a:t>for vertical tangles.</a:t>
                </a:r>
                <a:endParaRPr lang="en-US" sz="2400" b="1" dirty="0"/>
              </a:p>
            </p:txBody>
          </p:sp>
        </mc:Choice>
        <mc:Fallback xmlns="">
          <p:sp>
            <p:nvSpPr>
              <p:cNvPr id="9" name="TextBox 8">
                <a:extLst>
                  <a:ext uri="{FF2B5EF4-FFF2-40B4-BE49-F238E27FC236}">
                    <a16:creationId xmlns:a16="http://schemas.microsoft.com/office/drawing/2014/main" id="{F2A0B41B-FF47-7A2D-15E0-E43C14FD91B0}"/>
                  </a:ext>
                </a:extLst>
              </p:cNvPr>
              <p:cNvSpPr txBox="1">
                <a:spLocks noRot="1" noChangeAspect="1" noMove="1" noResize="1" noEditPoints="1" noAdjustHandles="1" noChangeArrowheads="1" noChangeShapeType="1" noTextEdit="1"/>
              </p:cNvSpPr>
              <p:nvPr/>
            </p:nvSpPr>
            <p:spPr>
              <a:xfrm>
                <a:off x="5583677" y="4134255"/>
                <a:ext cx="5642042" cy="1901931"/>
              </a:xfrm>
              <a:prstGeom prst="rect">
                <a:avLst/>
              </a:prstGeom>
              <a:blipFill>
                <a:blip r:embed="rId4"/>
                <a:stretch>
                  <a:fillRect l="-1189" t="-2564" r="-2378" b="-256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BE9D00E-9C34-78C6-E3E3-BD267F660B72}"/>
              </a:ext>
            </a:extLst>
          </p:cNvPr>
          <p:cNvSpPr>
            <a:spLocks noGrp="1"/>
          </p:cNvSpPr>
          <p:nvPr>
            <p:ph type="sldNum" sz="quarter" idx="12"/>
          </p:nvPr>
        </p:nvSpPr>
        <p:spPr/>
        <p:txBody>
          <a:bodyPr/>
          <a:lstStyle/>
          <a:p>
            <a:fld id="{48F63A3B-78C7-47BE-AE5E-E10140E04643}" type="slidenum">
              <a:rPr lang="en-US" smtClean="0"/>
              <a:t>116</a:t>
            </a:fld>
            <a:endParaRPr lang="en-US"/>
          </a:p>
        </p:txBody>
      </p:sp>
    </p:spTree>
    <p:extLst>
      <p:ext uri="{BB962C8B-B14F-4D97-AF65-F5344CB8AC3E}">
        <p14:creationId xmlns:p14="http://schemas.microsoft.com/office/powerpoint/2010/main" val="37346933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pic>
        <p:nvPicPr>
          <p:cNvPr id="5" name="Picture 4">
            <a:extLst>
              <a:ext uri="{FF2B5EF4-FFF2-40B4-BE49-F238E27FC236}">
                <a16:creationId xmlns:a16="http://schemas.microsoft.com/office/drawing/2014/main" id="{4D5E72E2-326E-D5D1-CED8-7C8ABFE32A96}"/>
              </a:ext>
            </a:extLst>
          </p:cNvPr>
          <p:cNvPicPr>
            <a:picLocks noChangeAspect="1"/>
          </p:cNvPicPr>
          <p:nvPr/>
        </p:nvPicPr>
        <p:blipFill>
          <a:blip r:embed="rId3"/>
          <a:stretch>
            <a:fillRect/>
          </a:stretch>
        </p:blipFill>
        <p:spPr>
          <a:xfrm>
            <a:off x="341947" y="832046"/>
            <a:ext cx="8024813" cy="5824892"/>
          </a:xfrm>
          <a:prstGeom prst="rect">
            <a:avLst/>
          </a:prstGeom>
        </p:spPr>
      </p:pic>
      <p:sp>
        <p:nvSpPr>
          <p:cNvPr id="10" name="TextBox 9">
            <a:extLst>
              <a:ext uri="{FF2B5EF4-FFF2-40B4-BE49-F238E27FC236}">
                <a16:creationId xmlns:a16="http://schemas.microsoft.com/office/drawing/2014/main" id="{8FEABBC7-E804-B88B-BDBA-281B0CC51D72}"/>
              </a:ext>
            </a:extLst>
          </p:cNvPr>
          <p:cNvSpPr txBox="1"/>
          <p:nvPr/>
        </p:nvSpPr>
        <p:spPr>
          <a:xfrm>
            <a:off x="7075170" y="1426862"/>
            <a:ext cx="4320540" cy="1815882"/>
          </a:xfrm>
          <a:prstGeom prst="rect">
            <a:avLst/>
          </a:prstGeom>
          <a:noFill/>
        </p:spPr>
        <p:txBody>
          <a:bodyPr wrap="square" rtlCol="0">
            <a:spAutoFit/>
          </a:bodyPr>
          <a:lstStyle/>
          <a:p>
            <a:pPr algn="ctr"/>
            <a:r>
              <a:rPr lang="en-US" sz="2800" dirty="0"/>
              <a:t>Rotate tangles as needed to identify an algebraic expression which combines all rows of the PD matrix.</a:t>
            </a:r>
          </a:p>
        </p:txBody>
      </p:sp>
      <p:sp>
        <p:nvSpPr>
          <p:cNvPr id="11" name="TextBox 10">
            <a:extLst>
              <a:ext uri="{FF2B5EF4-FFF2-40B4-BE49-F238E27FC236}">
                <a16:creationId xmlns:a16="http://schemas.microsoft.com/office/drawing/2014/main" id="{22D545A5-4C93-C619-49A5-CA9FFF0872D3}"/>
              </a:ext>
            </a:extLst>
          </p:cNvPr>
          <p:cNvSpPr txBox="1"/>
          <p:nvPr/>
        </p:nvSpPr>
        <p:spPr>
          <a:xfrm>
            <a:off x="6978015" y="3860510"/>
            <a:ext cx="4514850" cy="1384995"/>
          </a:xfrm>
          <a:prstGeom prst="rect">
            <a:avLst/>
          </a:prstGeom>
          <a:noFill/>
        </p:spPr>
        <p:txBody>
          <a:bodyPr wrap="square" rtlCol="0">
            <a:spAutoFit/>
          </a:bodyPr>
          <a:lstStyle/>
          <a:p>
            <a:pPr algn="ctr"/>
            <a:r>
              <a:rPr lang="en-US" sz="2800" dirty="0"/>
              <a:t>Prioritizes </a:t>
            </a:r>
            <a:r>
              <a:rPr lang="en-US" sz="2800" b="1" u="sng" dirty="0"/>
              <a:t>sums</a:t>
            </a:r>
            <a:r>
              <a:rPr lang="en-US" sz="2800" dirty="0"/>
              <a:t> as the expected operation for Montesinos knots and links.</a:t>
            </a:r>
          </a:p>
        </p:txBody>
      </p:sp>
      <p:sp>
        <p:nvSpPr>
          <p:cNvPr id="3" name="Slide Number Placeholder 2">
            <a:extLst>
              <a:ext uri="{FF2B5EF4-FFF2-40B4-BE49-F238E27FC236}">
                <a16:creationId xmlns:a16="http://schemas.microsoft.com/office/drawing/2014/main" id="{AA94499F-2905-6C71-AAB6-DD03414C4B08}"/>
              </a:ext>
            </a:extLst>
          </p:cNvPr>
          <p:cNvSpPr>
            <a:spLocks noGrp="1"/>
          </p:cNvSpPr>
          <p:nvPr>
            <p:ph type="sldNum" sz="quarter" idx="12"/>
          </p:nvPr>
        </p:nvSpPr>
        <p:spPr/>
        <p:txBody>
          <a:bodyPr/>
          <a:lstStyle/>
          <a:p>
            <a:fld id="{48F63A3B-78C7-47BE-AE5E-E10140E04643}" type="slidenum">
              <a:rPr lang="en-US" smtClean="0"/>
              <a:t>117</a:t>
            </a:fld>
            <a:endParaRPr lang="en-US"/>
          </a:p>
        </p:txBody>
      </p:sp>
    </p:spTree>
    <p:extLst>
      <p:ext uri="{BB962C8B-B14F-4D97-AF65-F5344CB8AC3E}">
        <p14:creationId xmlns:p14="http://schemas.microsoft.com/office/powerpoint/2010/main" val="41465696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pic>
        <p:nvPicPr>
          <p:cNvPr id="9" name="Picture 8">
            <a:extLst>
              <a:ext uri="{FF2B5EF4-FFF2-40B4-BE49-F238E27FC236}">
                <a16:creationId xmlns:a16="http://schemas.microsoft.com/office/drawing/2014/main" id="{80C26E04-4C46-FF09-EDFB-4BA1BA750CAB}"/>
              </a:ext>
            </a:extLst>
          </p:cNvPr>
          <p:cNvPicPr>
            <a:picLocks noChangeAspect="1"/>
          </p:cNvPicPr>
          <p:nvPr/>
        </p:nvPicPr>
        <p:blipFill>
          <a:blip r:embed="rId3"/>
          <a:stretch>
            <a:fillRect/>
          </a:stretch>
        </p:blipFill>
        <p:spPr>
          <a:xfrm>
            <a:off x="304800" y="779240"/>
            <a:ext cx="6896100" cy="5981700"/>
          </a:xfrm>
          <a:prstGeom prst="rect">
            <a:avLst/>
          </a:prstGeom>
        </p:spPr>
      </p:pic>
      <p:sp>
        <p:nvSpPr>
          <p:cNvPr id="10" name="TextBox 9">
            <a:extLst>
              <a:ext uri="{FF2B5EF4-FFF2-40B4-BE49-F238E27FC236}">
                <a16:creationId xmlns:a16="http://schemas.microsoft.com/office/drawing/2014/main" id="{85B16914-72D0-83F2-BCD8-572F9A4452AD}"/>
              </a:ext>
            </a:extLst>
          </p:cNvPr>
          <p:cNvSpPr txBox="1"/>
          <p:nvPr/>
        </p:nvSpPr>
        <p:spPr>
          <a:xfrm>
            <a:off x="7637564" y="2382728"/>
            <a:ext cx="4208996" cy="2246769"/>
          </a:xfrm>
          <a:prstGeom prst="rect">
            <a:avLst/>
          </a:prstGeom>
          <a:noFill/>
        </p:spPr>
        <p:txBody>
          <a:bodyPr wrap="square" rtlCol="0">
            <a:spAutoFit/>
          </a:bodyPr>
          <a:lstStyle/>
          <a:p>
            <a:pPr algn="ctr"/>
            <a:r>
              <a:rPr lang="en-US" sz="2800" dirty="0"/>
              <a:t>If the operations are </a:t>
            </a:r>
            <a:r>
              <a:rPr lang="en-US" sz="2800" b="1" dirty="0"/>
              <a:t>not</a:t>
            </a:r>
            <a:r>
              <a:rPr lang="en-US" sz="2800" dirty="0"/>
              <a:t> all the same, the structure cannot be Montesinos but may be algebraic or a polyhedral type.</a:t>
            </a:r>
          </a:p>
        </p:txBody>
      </p:sp>
      <p:sp>
        <p:nvSpPr>
          <p:cNvPr id="3" name="Slide Number Placeholder 2">
            <a:extLst>
              <a:ext uri="{FF2B5EF4-FFF2-40B4-BE49-F238E27FC236}">
                <a16:creationId xmlns:a16="http://schemas.microsoft.com/office/drawing/2014/main" id="{2683BF27-CB5E-CEFA-DF99-C649FD96FC2F}"/>
              </a:ext>
            </a:extLst>
          </p:cNvPr>
          <p:cNvSpPr>
            <a:spLocks noGrp="1"/>
          </p:cNvSpPr>
          <p:nvPr>
            <p:ph type="sldNum" sz="quarter" idx="12"/>
          </p:nvPr>
        </p:nvSpPr>
        <p:spPr/>
        <p:txBody>
          <a:bodyPr/>
          <a:lstStyle/>
          <a:p>
            <a:fld id="{48F63A3B-78C7-47BE-AE5E-E10140E04643}" type="slidenum">
              <a:rPr lang="en-US" smtClean="0"/>
              <a:t>118</a:t>
            </a:fld>
            <a:endParaRPr lang="en-US"/>
          </a:p>
        </p:txBody>
      </p:sp>
    </p:spTree>
    <p:extLst>
      <p:ext uri="{BB962C8B-B14F-4D97-AF65-F5344CB8AC3E}">
        <p14:creationId xmlns:p14="http://schemas.microsoft.com/office/powerpoint/2010/main" val="23986573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8F90E7-6D48-8DFB-1EB3-591D241F41FB}"/>
              </a:ext>
            </a:extLst>
          </p:cNvPr>
          <p:cNvPicPr>
            <a:picLocks noChangeAspect="1"/>
          </p:cNvPicPr>
          <p:nvPr/>
        </p:nvPicPr>
        <p:blipFill>
          <a:blip r:embed="rId3"/>
          <a:stretch>
            <a:fillRect/>
          </a:stretch>
        </p:blipFill>
        <p:spPr>
          <a:xfrm>
            <a:off x="466724" y="1049216"/>
            <a:ext cx="6642735" cy="5578608"/>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10" name="TextBox 9">
            <a:extLst>
              <a:ext uri="{FF2B5EF4-FFF2-40B4-BE49-F238E27FC236}">
                <a16:creationId xmlns:a16="http://schemas.microsoft.com/office/drawing/2014/main" id="{85B16914-72D0-83F2-BCD8-572F9A4452AD}"/>
              </a:ext>
            </a:extLst>
          </p:cNvPr>
          <p:cNvSpPr txBox="1"/>
          <p:nvPr/>
        </p:nvSpPr>
        <p:spPr>
          <a:xfrm>
            <a:off x="6215164" y="2361039"/>
            <a:ext cx="4208996" cy="1815882"/>
          </a:xfrm>
          <a:prstGeom prst="rect">
            <a:avLst/>
          </a:prstGeom>
          <a:noFill/>
        </p:spPr>
        <p:txBody>
          <a:bodyPr wrap="square" rtlCol="0">
            <a:spAutoFit/>
          </a:bodyPr>
          <a:lstStyle/>
          <a:p>
            <a:pPr algn="ctr"/>
            <a:r>
              <a:rPr lang="en-US" sz="2800" dirty="0"/>
              <a:t>With PD matrix finalized, convert continued fraction expression into Conway notation</a:t>
            </a:r>
          </a:p>
        </p:txBody>
      </p:sp>
      <p:sp>
        <p:nvSpPr>
          <p:cNvPr id="3" name="Slide Number Placeholder 2">
            <a:extLst>
              <a:ext uri="{FF2B5EF4-FFF2-40B4-BE49-F238E27FC236}">
                <a16:creationId xmlns:a16="http://schemas.microsoft.com/office/drawing/2014/main" id="{D7DA2E81-BE50-BF6C-9243-D4F86C188475}"/>
              </a:ext>
            </a:extLst>
          </p:cNvPr>
          <p:cNvSpPr>
            <a:spLocks noGrp="1"/>
          </p:cNvSpPr>
          <p:nvPr>
            <p:ph type="sldNum" sz="quarter" idx="12"/>
          </p:nvPr>
        </p:nvSpPr>
        <p:spPr/>
        <p:txBody>
          <a:bodyPr/>
          <a:lstStyle/>
          <a:p>
            <a:fld id="{48F63A3B-78C7-47BE-AE5E-E10140E04643}" type="slidenum">
              <a:rPr lang="en-US" smtClean="0"/>
              <a:t>119</a:t>
            </a:fld>
            <a:endParaRPr lang="en-US"/>
          </a:p>
        </p:txBody>
      </p:sp>
    </p:spTree>
    <p:extLst>
      <p:ext uri="{BB962C8B-B14F-4D97-AF65-F5344CB8AC3E}">
        <p14:creationId xmlns:p14="http://schemas.microsoft.com/office/powerpoint/2010/main" val="311342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8"/>
                <a:ext cx="10515600" cy="4072687"/>
              </a:xfrm>
            </p:spPr>
            <p:txBody>
              <a:bodyPr>
                <a:normAutofit/>
              </a:bodyPr>
              <a:lstStyle/>
              <a:p>
                <a:pPr marL="0" indent="0" algn="ctr">
                  <a:buNone/>
                </a:pPr>
                <a:r>
                  <a:rPr lang="en-US" dirty="0"/>
                  <a:t>A </a:t>
                </a:r>
                <a:r>
                  <a:rPr lang="en-US" u="sng" dirty="0"/>
                  <a:t>rational tangle</a:t>
                </a:r>
                <a:r>
                  <a:rPr lang="en-US" dirty="0"/>
                  <a:t> can be expressed as an alternating sum and product of integer and vertical tangles:</a:t>
                </a:r>
              </a:p>
              <a:p>
                <a:pPr marL="457200" lvl="1" indent="0" algn="ctr">
                  <a:buNone/>
                </a:pPr>
                <a:endParaRPr lang="en-US" sz="3200" b="1" i="1" dirty="0">
                  <a:latin typeface="Cambria Math" panose="02040503050406030204" pitchFamily="18" charset="0"/>
                </a:endParaRPr>
              </a:p>
              <a:p>
                <a:pPr marL="457200" lvl="1" indent="0" algn="ctr">
                  <a:buNone/>
                </a:pPr>
                <a14:m>
                  <m:oMath xmlns:m="http://schemas.openxmlformats.org/officeDocument/2006/math">
                    <m:d>
                      <m:dPr>
                        <m:ctrlPr>
                          <a:rPr lang="en-US" sz="3200" b="1" i="1">
                            <a:latin typeface="Cambria Math" panose="02040503050406030204" pitchFamily="18" charset="0"/>
                          </a:rPr>
                        </m:ctrlPr>
                      </m:dPr>
                      <m:e>
                        <m:d>
                          <m:dPr>
                            <m:ctrlPr>
                              <a:rPr lang="en-US" sz="3200" b="1" i="1">
                                <a:latin typeface="Cambria Math" panose="02040503050406030204" pitchFamily="18" charset="0"/>
                              </a:rPr>
                            </m:ctrlPr>
                          </m:dPr>
                          <m:e>
                            <m:f>
                              <m:fPr>
                                <m:ctrlPr>
                                  <a:rPr lang="en-US" sz="3200" b="1" i="1">
                                    <a:latin typeface="Cambria Math" panose="02040503050406030204" pitchFamily="18" charset="0"/>
                                  </a:rPr>
                                </m:ctrlPr>
                              </m:fPr>
                              <m:num>
                                <m:sSub>
                                  <m:sSubPr>
                                    <m:ctrlPr>
                                      <a:rPr lang="en-US" sz="3200" b="1" i="1">
                                        <a:latin typeface="Cambria Math" panose="02040503050406030204" pitchFamily="18" charset="0"/>
                                      </a:rPr>
                                    </m:ctrlPr>
                                  </m:sSubPr>
                                  <m:e>
                                    <m:r>
                                      <a:rPr lang="en-US" sz="3200" b="1" i="1">
                                        <a:latin typeface="Cambria Math" panose="02040503050406030204" pitchFamily="18" charset="0"/>
                                      </a:rPr>
                                      <m:t>𝒂</m:t>
                                    </m:r>
                                  </m:e>
                                  <m:sub>
                                    <m:r>
                                      <a:rPr lang="en-US" sz="3200" b="1" i="1">
                                        <a:latin typeface="Cambria Math" panose="02040503050406030204" pitchFamily="18" charset="0"/>
                                      </a:rPr>
                                      <m:t>𝟏</m:t>
                                    </m:r>
                                  </m:sub>
                                </m:sSub>
                              </m:num>
                              <m:den>
                                <m:r>
                                  <a:rPr lang="en-US" sz="3200" b="1" i="1">
                                    <a:latin typeface="Cambria Math" panose="02040503050406030204" pitchFamily="18" charset="0"/>
                                  </a:rPr>
                                  <m:t>𝟏</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sSub>
                                  <m:sSubPr>
                                    <m:ctrlPr>
                                      <a:rPr lang="en-US" sz="3200" b="1" i="1">
                                        <a:latin typeface="Cambria Math" panose="02040503050406030204" pitchFamily="18" charset="0"/>
                                      </a:rPr>
                                    </m:ctrlPr>
                                  </m:sSubPr>
                                  <m:e>
                                    <m:r>
                                      <a:rPr lang="en-US" sz="3200" b="1" i="1">
                                        <a:latin typeface="Cambria Math" panose="02040503050406030204" pitchFamily="18" charset="0"/>
                                      </a:rPr>
                                      <m:t>𝒂</m:t>
                                    </m:r>
                                  </m:e>
                                  <m:sub>
                                    <m:r>
                                      <a:rPr lang="en-US" sz="3200" b="1" i="1">
                                        <a:latin typeface="Cambria Math" panose="02040503050406030204" pitchFamily="18" charset="0"/>
                                      </a:rPr>
                                      <m:t>𝟐</m:t>
                                    </m:r>
                                  </m:sub>
                                </m:sSub>
                              </m:den>
                            </m:f>
                          </m:e>
                        </m:d>
                        <m:r>
                          <a:rPr lang="en-US" sz="3200" b="1" i="1">
                            <a:latin typeface="Cambria Math" panose="02040503050406030204" pitchFamily="18" charset="0"/>
                          </a:rPr>
                          <m:t>+</m:t>
                        </m:r>
                        <m:f>
                          <m:fPr>
                            <m:ctrlPr>
                              <a:rPr lang="en-US" sz="3200" b="1" i="1">
                                <a:latin typeface="Cambria Math" panose="02040503050406030204" pitchFamily="18" charset="0"/>
                              </a:rPr>
                            </m:ctrlPr>
                          </m:fPr>
                          <m:num>
                            <m:sSub>
                              <m:sSubPr>
                                <m:ctrlPr>
                                  <a:rPr lang="en-US" sz="3200" b="1" i="1">
                                    <a:latin typeface="Cambria Math" panose="02040503050406030204" pitchFamily="18" charset="0"/>
                                  </a:rPr>
                                </m:ctrlPr>
                              </m:sSubPr>
                              <m:e>
                                <m:r>
                                  <a:rPr lang="en-US" sz="3200" b="1" i="1">
                                    <a:latin typeface="Cambria Math" panose="02040503050406030204" pitchFamily="18" charset="0"/>
                                  </a:rPr>
                                  <m:t>𝒂</m:t>
                                </m:r>
                              </m:e>
                              <m:sub>
                                <m:r>
                                  <a:rPr lang="en-US" sz="3200" b="1" i="1">
                                    <a:latin typeface="Cambria Math" panose="02040503050406030204" pitchFamily="18" charset="0"/>
                                  </a:rPr>
                                  <m:t>𝟑</m:t>
                                </m:r>
                              </m:sub>
                            </m:sSub>
                          </m:num>
                          <m:den>
                            <m:r>
                              <a:rPr lang="en-US" sz="3200" b="1" i="1">
                                <a:latin typeface="Cambria Math" panose="02040503050406030204" pitchFamily="18" charset="0"/>
                              </a:rPr>
                              <m:t>𝟏</m:t>
                            </m:r>
                          </m:den>
                        </m:f>
                      </m:e>
                    </m:d>
                    <m:r>
                      <a:rPr lang="en-US" sz="3200" b="1" i="1">
                        <a:latin typeface="Cambria Math" panose="02040503050406030204" pitchFamily="18" charset="0"/>
                      </a:rPr>
                      <m:t>∗⋯</m:t>
                    </m:r>
                  </m:oMath>
                </a14:m>
                <a:r>
                  <a:rPr lang="en-US" dirty="0"/>
                  <a:t>   or   </a:t>
                </a:r>
                <a14:m>
                  <m:oMath xmlns:m="http://schemas.openxmlformats.org/officeDocument/2006/math">
                    <m:d>
                      <m:dPr>
                        <m:ctrlPr>
                          <a:rPr lang="en-US" sz="3200" b="1" i="1">
                            <a:latin typeface="Cambria Math" panose="02040503050406030204" pitchFamily="18" charset="0"/>
                          </a:rPr>
                        </m:ctrlPr>
                      </m:dPr>
                      <m:e>
                        <m:d>
                          <m:dPr>
                            <m:ctrlPr>
                              <a:rPr lang="en-US" sz="3200" b="1" i="1">
                                <a:latin typeface="Cambria Math" panose="02040503050406030204" pitchFamily="18" charset="0"/>
                              </a:rPr>
                            </m:ctrlPr>
                          </m:dPr>
                          <m:e>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sSub>
                                  <m:sSubPr>
                                    <m:ctrlPr>
                                      <a:rPr lang="en-US" sz="3200" b="1" i="1">
                                        <a:latin typeface="Cambria Math" panose="02040503050406030204" pitchFamily="18" charset="0"/>
                                      </a:rPr>
                                    </m:ctrlPr>
                                  </m:sSubPr>
                                  <m:e>
                                    <m:r>
                                      <a:rPr lang="en-US" sz="3200" b="1" i="1">
                                        <a:latin typeface="Cambria Math" panose="02040503050406030204" pitchFamily="18" charset="0"/>
                                      </a:rPr>
                                      <m:t>𝒂</m:t>
                                    </m:r>
                                  </m:e>
                                  <m:sub>
                                    <m:r>
                                      <a:rPr lang="en-US" sz="3200" b="1" i="1">
                                        <a:latin typeface="Cambria Math" panose="02040503050406030204" pitchFamily="18" charset="0"/>
                                      </a:rPr>
                                      <m:t>𝟏</m:t>
                                    </m:r>
                                  </m:sub>
                                </m:sSub>
                              </m:den>
                            </m:f>
                            <m:r>
                              <a:rPr lang="en-US" sz="3200" b="1" i="1">
                                <a:latin typeface="Cambria Math" panose="02040503050406030204" pitchFamily="18" charset="0"/>
                              </a:rPr>
                              <m:t>+</m:t>
                            </m:r>
                            <m:f>
                              <m:fPr>
                                <m:ctrlPr>
                                  <a:rPr lang="en-US" sz="3200" b="1" i="1">
                                    <a:latin typeface="Cambria Math" panose="02040503050406030204" pitchFamily="18" charset="0"/>
                                  </a:rPr>
                                </m:ctrlPr>
                              </m:fPr>
                              <m:num>
                                <m:sSub>
                                  <m:sSubPr>
                                    <m:ctrlPr>
                                      <a:rPr lang="en-US" sz="3200" b="1" i="1">
                                        <a:latin typeface="Cambria Math" panose="02040503050406030204" pitchFamily="18" charset="0"/>
                                      </a:rPr>
                                    </m:ctrlPr>
                                  </m:sSubPr>
                                  <m:e>
                                    <m:r>
                                      <a:rPr lang="en-US" sz="3200" b="1" i="1">
                                        <a:latin typeface="Cambria Math" panose="02040503050406030204" pitchFamily="18" charset="0"/>
                                      </a:rPr>
                                      <m:t>𝒂</m:t>
                                    </m:r>
                                  </m:e>
                                  <m:sub>
                                    <m:r>
                                      <a:rPr lang="en-US" sz="3200" b="1" i="1">
                                        <a:latin typeface="Cambria Math" panose="02040503050406030204" pitchFamily="18" charset="0"/>
                                      </a:rPr>
                                      <m:t>𝟐</m:t>
                                    </m:r>
                                  </m:sub>
                                </m:sSub>
                              </m:num>
                              <m:den>
                                <m:r>
                                  <a:rPr lang="en-US" sz="3200" b="1" i="1">
                                    <a:latin typeface="Cambria Math" panose="02040503050406030204" pitchFamily="18" charset="0"/>
                                  </a:rPr>
                                  <m:t>𝟏</m:t>
                                </m:r>
                              </m:den>
                            </m:f>
                          </m:e>
                        </m:d>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sSub>
                              <m:sSubPr>
                                <m:ctrlPr>
                                  <a:rPr lang="en-US" sz="3200" b="1" i="1">
                                    <a:latin typeface="Cambria Math" panose="02040503050406030204" pitchFamily="18" charset="0"/>
                                  </a:rPr>
                                </m:ctrlPr>
                              </m:sSubPr>
                              <m:e>
                                <m:r>
                                  <a:rPr lang="en-US" sz="3200" b="1" i="1">
                                    <a:latin typeface="Cambria Math" panose="02040503050406030204" pitchFamily="18" charset="0"/>
                                  </a:rPr>
                                  <m:t>𝒂</m:t>
                                </m:r>
                              </m:e>
                              <m:sub>
                                <m:r>
                                  <a:rPr lang="en-US" sz="3200" b="1" i="1">
                                    <a:latin typeface="Cambria Math" panose="02040503050406030204" pitchFamily="18" charset="0"/>
                                  </a:rPr>
                                  <m:t>𝟑</m:t>
                                </m:r>
                              </m:sub>
                            </m:sSub>
                          </m:den>
                        </m:f>
                      </m:e>
                    </m:d>
                    <m:r>
                      <a:rPr lang="en-US" sz="3200" b="1" i="1">
                        <a:latin typeface="Cambria Math" panose="02040503050406030204" pitchFamily="18" charset="0"/>
                      </a:rPr>
                      <m:t>+⋯</m:t>
                    </m:r>
                  </m:oMath>
                </a14:m>
                <a:endParaRPr lang="en-US" b="1" dirty="0"/>
              </a:p>
              <a:p>
                <a:pPr marL="0" indent="0" algn="ctr">
                  <a:buNone/>
                </a:pPr>
                <a:endParaRPr lang="en-US" dirty="0"/>
              </a:p>
              <a:p>
                <a:pPr marL="0" indent="0" algn="ctr">
                  <a:buNone/>
                </a:pPr>
                <a:r>
                  <a:rPr lang="en-US" dirty="0"/>
                  <a:t>A rational tangle may be denoted by a single fraction </a:t>
                </a:r>
                <a14:m>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𝒂</m:t>
                        </m:r>
                      </m:num>
                      <m:den>
                        <m:r>
                          <a:rPr lang="en-US" b="1" i="1" smtClean="0">
                            <a:latin typeface="Cambria Math" panose="02040503050406030204" pitchFamily="18" charset="0"/>
                          </a:rPr>
                          <m:t>𝒃</m:t>
                        </m:r>
                      </m:den>
                    </m:f>
                  </m:oMath>
                </a14:m>
                <a:r>
                  <a:rPr lang="en-US" dirty="0"/>
                  <a:t>, called the </a:t>
                </a:r>
                <a:r>
                  <a:rPr lang="en-US" u="sng" dirty="0"/>
                  <a:t>continued fraction</a:t>
                </a:r>
                <a:r>
                  <a:rPr lang="en-US" dirty="0"/>
                  <a:t>.</a:t>
                </a:r>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898148"/>
                <a:ext cx="10515600" cy="4072687"/>
              </a:xfrm>
              <a:blipFill>
                <a:blip r:embed="rId2"/>
                <a:stretch>
                  <a:fillRect l="-1217" t="-2395" r="-1913" b="-11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7F9E558-6E32-D623-F8E7-F46CABB1817F}"/>
              </a:ext>
            </a:extLst>
          </p:cNvPr>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383484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Continued Fractions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6"/>
                <a:ext cx="10515600" cy="5570748"/>
              </a:xfrm>
            </p:spPr>
            <p:txBody>
              <a:bodyPr>
                <a:normAutofit lnSpcReduction="10000"/>
              </a:bodyPr>
              <a:lstStyle/>
              <a:p>
                <a:pPr marL="0" indent="0" algn="ctr">
                  <a:buNone/>
                </a:pPr>
                <a:r>
                  <a:rPr lang="en-US" dirty="0"/>
                  <a:t>We compute the continued fraction of a rational tangle using the Conway notation, and we may reverse the process to find the Conway notation.</a:t>
                </a:r>
              </a:p>
              <a:p>
                <a:pPr marL="0" indent="0" algn="ctr">
                  <a:buNone/>
                </a:pPr>
                <a:endParaRPr lang="en-US" dirty="0"/>
              </a:p>
              <a:p>
                <a:pPr marL="0" indent="0" algn="ctr">
                  <a:buNone/>
                </a:pPr>
                <a:r>
                  <a:rPr lang="en-US" dirty="0"/>
                  <a:t>For a rational tangle with Conway notation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dirty="0"/>
                  <a:t>, the continued fraction is computed:</a:t>
                </a:r>
              </a:p>
              <a:p>
                <a:pPr marL="0" indent="0" algn="ctr">
                  <a:buNone/>
                </a:pPr>
                <a:endParaRPr lang="en-US" dirty="0"/>
              </a:p>
              <a:p>
                <a:pPr marL="457200" lvl="1" indent="0" algn="ctr">
                  <a:buNone/>
                </a:pPr>
                <a14:m>
                  <m:oMathPara xmlns:m="http://schemas.openxmlformats.org/officeDocument/2006/math">
                    <m:oMathParaPr>
                      <m:jc m:val="centerGroup"/>
                    </m:oMathParaPr>
                    <m:oMath xmlns:m="http://schemas.openxmlformats.org/officeDocument/2006/math">
                      <m:sSub>
                        <m:sSubPr>
                          <m:ctrlPr>
                            <a:rPr lang="en-US" sz="3900" i="1">
                              <a:latin typeface="Cambria Math" panose="02040503050406030204" pitchFamily="18" charset="0"/>
                            </a:rPr>
                          </m:ctrlPr>
                        </m:sSubPr>
                        <m:e>
                          <m:r>
                            <a:rPr lang="en-US" sz="3900" i="1">
                              <a:latin typeface="Cambria Math" panose="02040503050406030204" pitchFamily="18" charset="0"/>
                            </a:rPr>
                            <m:t>𝑎</m:t>
                          </m:r>
                        </m:e>
                        <m:sub>
                          <m:r>
                            <a:rPr lang="en-US" sz="3900" i="1">
                              <a:latin typeface="Cambria Math" panose="02040503050406030204" pitchFamily="18" charset="0"/>
                            </a:rPr>
                            <m:t>𝑛</m:t>
                          </m:r>
                        </m:sub>
                      </m:sSub>
                      <m:r>
                        <a:rPr lang="en-US" sz="3900" i="1">
                          <a:latin typeface="Cambria Math" panose="02040503050406030204" pitchFamily="18" charset="0"/>
                        </a:rPr>
                        <m:t>+</m:t>
                      </m:r>
                      <m:f>
                        <m:fPr>
                          <m:ctrlPr>
                            <a:rPr lang="en-US" sz="3900" i="1">
                              <a:latin typeface="Cambria Math" panose="02040503050406030204" pitchFamily="18" charset="0"/>
                            </a:rPr>
                          </m:ctrlPr>
                        </m:fPr>
                        <m:num>
                          <m:r>
                            <a:rPr lang="en-US" sz="3900" i="1">
                              <a:latin typeface="Cambria Math" panose="02040503050406030204" pitchFamily="18" charset="0"/>
                            </a:rPr>
                            <m:t>1</m:t>
                          </m:r>
                        </m:num>
                        <m:den>
                          <m:sSub>
                            <m:sSubPr>
                              <m:ctrlPr>
                                <a:rPr lang="en-US" sz="3900" i="1">
                                  <a:latin typeface="Cambria Math" panose="02040503050406030204" pitchFamily="18" charset="0"/>
                                </a:rPr>
                              </m:ctrlPr>
                            </m:sSubPr>
                            <m:e>
                              <m:r>
                                <a:rPr lang="en-US" sz="3900" i="1">
                                  <a:latin typeface="Cambria Math" panose="02040503050406030204" pitchFamily="18" charset="0"/>
                                </a:rPr>
                                <m:t>𝑎</m:t>
                              </m:r>
                            </m:e>
                            <m:sub>
                              <m:r>
                                <a:rPr lang="en-US" sz="3900" i="1">
                                  <a:latin typeface="Cambria Math" panose="02040503050406030204" pitchFamily="18" charset="0"/>
                                </a:rPr>
                                <m:t>𝑛</m:t>
                              </m:r>
                              <m:r>
                                <a:rPr lang="en-US" sz="3900" i="1">
                                  <a:latin typeface="Cambria Math" panose="02040503050406030204" pitchFamily="18" charset="0"/>
                                </a:rPr>
                                <m:t>−1</m:t>
                              </m:r>
                            </m:sub>
                          </m:sSub>
                          <m:r>
                            <a:rPr lang="en-US" sz="3900" i="1">
                              <a:latin typeface="Cambria Math" panose="02040503050406030204" pitchFamily="18" charset="0"/>
                            </a:rPr>
                            <m:t>+</m:t>
                          </m:r>
                          <m:f>
                            <m:fPr>
                              <m:ctrlPr>
                                <a:rPr lang="en-US" sz="3900" i="1">
                                  <a:latin typeface="Cambria Math" panose="02040503050406030204" pitchFamily="18" charset="0"/>
                                </a:rPr>
                              </m:ctrlPr>
                            </m:fPr>
                            <m:num>
                              <m:r>
                                <a:rPr lang="en-US" sz="3900" i="1">
                                  <a:latin typeface="Cambria Math" panose="02040503050406030204" pitchFamily="18" charset="0"/>
                                </a:rPr>
                                <m:t>1</m:t>
                              </m:r>
                            </m:num>
                            <m:den>
                              <m:sSub>
                                <m:sSubPr>
                                  <m:ctrlPr>
                                    <a:rPr lang="en-US" sz="3900" i="1">
                                      <a:latin typeface="Cambria Math" panose="02040503050406030204" pitchFamily="18" charset="0"/>
                                    </a:rPr>
                                  </m:ctrlPr>
                                </m:sSubPr>
                                <m:e>
                                  <m:r>
                                    <a:rPr lang="en-US" sz="3900" i="1">
                                      <a:latin typeface="Cambria Math" panose="02040503050406030204" pitchFamily="18" charset="0"/>
                                    </a:rPr>
                                    <m:t>𝑎</m:t>
                                  </m:r>
                                </m:e>
                                <m:sub>
                                  <m:r>
                                    <a:rPr lang="en-US" sz="3900" i="1">
                                      <a:latin typeface="Cambria Math" panose="02040503050406030204" pitchFamily="18" charset="0"/>
                                    </a:rPr>
                                    <m:t>𝑛</m:t>
                                  </m:r>
                                  <m:r>
                                    <a:rPr lang="en-US" sz="3900" i="1">
                                      <a:latin typeface="Cambria Math" panose="02040503050406030204" pitchFamily="18" charset="0"/>
                                    </a:rPr>
                                    <m:t>−2</m:t>
                                  </m:r>
                                </m:sub>
                              </m:sSub>
                              <m:r>
                                <a:rPr lang="en-US" sz="3900" i="1">
                                  <a:latin typeface="Cambria Math" panose="02040503050406030204" pitchFamily="18" charset="0"/>
                                </a:rPr>
                                <m:t>+</m:t>
                              </m:r>
                              <m:f>
                                <m:fPr>
                                  <m:ctrlPr>
                                    <a:rPr lang="en-US" sz="3900" i="1">
                                      <a:latin typeface="Cambria Math" panose="02040503050406030204" pitchFamily="18" charset="0"/>
                                    </a:rPr>
                                  </m:ctrlPr>
                                </m:fPr>
                                <m:num>
                                  <m:r>
                                    <a:rPr lang="en-US" sz="3900" i="1">
                                      <a:latin typeface="Cambria Math" panose="02040503050406030204" pitchFamily="18" charset="0"/>
                                    </a:rPr>
                                    <m:t>1</m:t>
                                  </m:r>
                                </m:num>
                                <m:den>
                                  <m:r>
                                    <a:rPr lang="en-US" sz="3900" i="1">
                                      <a:latin typeface="Cambria Math" panose="02040503050406030204" pitchFamily="18" charset="0"/>
                                    </a:rPr>
                                    <m:t>⋯</m:t>
                                  </m:r>
                                  <m:sSub>
                                    <m:sSubPr>
                                      <m:ctrlPr>
                                        <a:rPr lang="en-US" sz="3900" i="1">
                                          <a:latin typeface="Cambria Math" panose="02040503050406030204" pitchFamily="18" charset="0"/>
                                        </a:rPr>
                                      </m:ctrlPr>
                                    </m:sSubPr>
                                    <m:e>
                                      <m:r>
                                        <a:rPr lang="en-US" sz="3900" i="1">
                                          <a:latin typeface="Cambria Math" panose="02040503050406030204" pitchFamily="18" charset="0"/>
                                        </a:rPr>
                                        <m:t>𝑎</m:t>
                                      </m:r>
                                    </m:e>
                                    <m:sub>
                                      <m:r>
                                        <a:rPr lang="en-US" sz="3900" i="1">
                                          <a:latin typeface="Cambria Math" panose="02040503050406030204" pitchFamily="18" charset="0"/>
                                        </a:rPr>
                                        <m:t>2</m:t>
                                      </m:r>
                                    </m:sub>
                                  </m:sSub>
                                  <m:r>
                                    <a:rPr lang="en-US" sz="3900" i="1">
                                      <a:latin typeface="Cambria Math" panose="02040503050406030204" pitchFamily="18" charset="0"/>
                                    </a:rPr>
                                    <m:t>+</m:t>
                                  </m:r>
                                  <m:f>
                                    <m:fPr>
                                      <m:ctrlPr>
                                        <a:rPr lang="en-US" sz="3900" i="1">
                                          <a:latin typeface="Cambria Math" panose="02040503050406030204" pitchFamily="18" charset="0"/>
                                        </a:rPr>
                                      </m:ctrlPr>
                                    </m:fPr>
                                    <m:num>
                                      <m:r>
                                        <a:rPr lang="en-US" sz="3900" i="1">
                                          <a:latin typeface="Cambria Math" panose="02040503050406030204" pitchFamily="18" charset="0"/>
                                        </a:rPr>
                                        <m:t>1</m:t>
                                      </m:r>
                                    </m:num>
                                    <m:den>
                                      <m:sSub>
                                        <m:sSubPr>
                                          <m:ctrlPr>
                                            <a:rPr lang="en-US" sz="3900" i="1">
                                              <a:latin typeface="Cambria Math" panose="02040503050406030204" pitchFamily="18" charset="0"/>
                                            </a:rPr>
                                          </m:ctrlPr>
                                        </m:sSubPr>
                                        <m:e>
                                          <m:r>
                                            <a:rPr lang="en-US" sz="3900" i="1">
                                              <a:latin typeface="Cambria Math" panose="02040503050406030204" pitchFamily="18" charset="0"/>
                                            </a:rPr>
                                            <m:t>𝑎</m:t>
                                          </m:r>
                                        </m:e>
                                        <m:sub>
                                          <m:r>
                                            <a:rPr lang="en-US" sz="3900" i="1">
                                              <a:latin typeface="Cambria Math" panose="02040503050406030204" pitchFamily="18" charset="0"/>
                                            </a:rPr>
                                            <m:t>1</m:t>
                                          </m:r>
                                        </m:sub>
                                      </m:sSub>
                                    </m:den>
                                  </m:f>
                                </m:den>
                              </m:f>
                            </m:den>
                          </m:f>
                        </m:den>
                      </m:f>
                    </m:oMath>
                  </m:oMathPara>
                </a14:m>
                <a:endParaRPr lang="en-US"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898146"/>
                <a:ext cx="10515600" cy="5570748"/>
              </a:xfrm>
              <a:blipFill>
                <a:blip r:embed="rId2"/>
                <a:stretch>
                  <a:fillRect t="-2407" r="-5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4C4594B-5AD6-028F-1127-52AABF4D430A}"/>
              </a:ext>
            </a:extLst>
          </p:cNvPr>
          <p:cNvSpPr>
            <a:spLocks noGrp="1"/>
          </p:cNvSpPr>
          <p:nvPr>
            <p:ph type="sldNum" sz="quarter" idx="12"/>
          </p:nvPr>
        </p:nvSpPr>
        <p:spPr/>
        <p:txBody>
          <a:bodyPr/>
          <a:lstStyle/>
          <a:p>
            <a:fld id="{48F63A3B-78C7-47BE-AE5E-E10140E04643}" type="slidenum">
              <a:rPr lang="en-US" smtClean="0"/>
              <a:t>13</a:t>
            </a:fld>
            <a:endParaRPr lang="en-US"/>
          </a:p>
        </p:txBody>
      </p:sp>
    </p:spTree>
    <p:extLst>
      <p:ext uri="{BB962C8B-B14F-4D97-AF65-F5344CB8AC3E}">
        <p14:creationId xmlns:p14="http://schemas.microsoft.com/office/powerpoint/2010/main" val="422637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to Continued Fraction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2849889" y="1123131"/>
            <a:ext cx="3762983" cy="1096024"/>
          </a:xfrm>
        </p:spPr>
        <p:txBody>
          <a:bodyPr>
            <a:normAutofit/>
          </a:bodyPr>
          <a:lstStyle/>
          <a:p>
            <a:pPr marL="0" indent="0">
              <a:buNone/>
            </a:pPr>
            <a:r>
              <a:rPr lang="en-US" dirty="0">
                <a:ea typeface="Cambria" panose="02040503050406030204" pitchFamily="18" charset="0"/>
              </a:rPr>
              <a:t>is a rational tangle with continued fraction:</a:t>
            </a:r>
            <a:endParaRPr lang="en-US" dirty="0"/>
          </a:p>
        </p:txBody>
      </p:sp>
      <p:pic>
        <p:nvPicPr>
          <p:cNvPr id="4" name="Picture 3" descr="A picture containing mirror&#10;&#10;Description automatically generated">
            <a:extLst>
              <a:ext uri="{FF2B5EF4-FFF2-40B4-BE49-F238E27FC236}">
                <a16:creationId xmlns:a16="http://schemas.microsoft.com/office/drawing/2014/main" id="{B8032A12-7229-5011-390C-CA7C77DBE37A}"/>
              </a:ext>
            </a:extLst>
          </p:cNvPr>
          <p:cNvPicPr>
            <a:picLocks noChangeAspect="1"/>
          </p:cNvPicPr>
          <p:nvPr/>
        </p:nvPicPr>
        <p:blipFill>
          <a:blip r:embed="rId2"/>
          <a:stretch>
            <a:fillRect/>
          </a:stretch>
        </p:blipFill>
        <p:spPr>
          <a:xfrm>
            <a:off x="3999508" y="3381881"/>
            <a:ext cx="2189631" cy="2189631"/>
          </a:xfrm>
          <a:prstGeom prst="rect">
            <a:avLst/>
          </a:prstGeom>
        </p:spPr>
      </p:pic>
      <p:pic>
        <p:nvPicPr>
          <p:cNvPr id="5" name="Picture 4" descr="Icon&#10;&#10;Description automatically generated">
            <a:extLst>
              <a:ext uri="{FF2B5EF4-FFF2-40B4-BE49-F238E27FC236}">
                <a16:creationId xmlns:a16="http://schemas.microsoft.com/office/drawing/2014/main" id="{3F7C2E5B-4CB5-E639-4191-5B2C89ED62EF}"/>
              </a:ext>
            </a:extLst>
          </p:cNvPr>
          <p:cNvPicPr>
            <a:picLocks noChangeAspect="1"/>
          </p:cNvPicPr>
          <p:nvPr/>
        </p:nvPicPr>
        <p:blipFill>
          <a:blip r:embed="rId3"/>
          <a:stretch>
            <a:fillRect/>
          </a:stretch>
        </p:blipFill>
        <p:spPr>
          <a:xfrm>
            <a:off x="487797" y="1018389"/>
            <a:ext cx="2189631" cy="218963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824BD57-65FC-6AAD-0146-AFE7F6226145}"/>
                  </a:ext>
                </a:extLst>
              </p:cNvPr>
              <p:cNvSpPr txBox="1"/>
              <p:nvPr/>
            </p:nvSpPr>
            <p:spPr>
              <a:xfrm>
                <a:off x="1010065" y="3329285"/>
                <a:ext cx="114509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a:latin typeface="Cambria Math" panose="02040503050406030204" pitchFamily="18" charset="0"/>
                        </a:rPr>
                        <m:t>[</m:t>
                      </m:r>
                      <m:r>
                        <a:rPr lang="en-US" sz="3200" b="1" i="1" dirty="0">
                          <a:latin typeface="Cambria Math" panose="02040503050406030204" pitchFamily="18" charset="0"/>
                        </a:rPr>
                        <m:t>𝟒</m:t>
                      </m:r>
                      <m:r>
                        <a:rPr lang="en-US" sz="3200" b="1" i="1" dirty="0">
                          <a:latin typeface="Cambria Math" panose="02040503050406030204" pitchFamily="18" charset="0"/>
                        </a:rPr>
                        <m:t>,</m:t>
                      </m:r>
                      <m:r>
                        <a:rPr lang="en-US" sz="3200" b="1" i="1" dirty="0">
                          <a:latin typeface="Cambria Math" panose="02040503050406030204" pitchFamily="18" charset="0"/>
                        </a:rPr>
                        <m:t>𝟐</m:t>
                      </m:r>
                      <m:r>
                        <a:rPr lang="en-US" sz="3200" b="1" i="1" dirty="0">
                          <a:latin typeface="Cambria Math" panose="02040503050406030204" pitchFamily="18" charset="0"/>
                        </a:rPr>
                        <m:t>]</m:t>
                      </m:r>
                    </m:oMath>
                  </m:oMathPara>
                </a14:m>
                <a:endParaRPr lang="en-US" b="1" dirty="0"/>
              </a:p>
            </p:txBody>
          </p:sp>
        </mc:Choice>
        <mc:Fallback xmlns="">
          <p:sp>
            <p:nvSpPr>
              <p:cNvPr id="6" name="TextBox 5">
                <a:extLst>
                  <a:ext uri="{FF2B5EF4-FFF2-40B4-BE49-F238E27FC236}">
                    <a16:creationId xmlns:a16="http://schemas.microsoft.com/office/drawing/2014/main" id="{7824BD57-65FC-6AAD-0146-AFE7F6226145}"/>
                  </a:ext>
                </a:extLst>
              </p:cNvPr>
              <p:cNvSpPr txBox="1">
                <a:spLocks noRot="1" noChangeAspect="1" noMove="1" noResize="1" noEditPoints="1" noAdjustHandles="1" noChangeArrowheads="1" noChangeShapeType="1" noTextEdit="1"/>
              </p:cNvSpPr>
              <p:nvPr/>
            </p:nvSpPr>
            <p:spPr>
              <a:xfrm>
                <a:off x="1010065" y="3329285"/>
                <a:ext cx="1145093"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28A03-3742-676A-E5CB-32DDE4D98118}"/>
                  </a:ext>
                </a:extLst>
              </p:cNvPr>
              <p:cNvSpPr txBox="1"/>
              <p:nvPr/>
            </p:nvSpPr>
            <p:spPr>
              <a:xfrm>
                <a:off x="3195876" y="2156315"/>
                <a:ext cx="2256817"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𝟒</m:t>
                          </m:r>
                        </m:den>
                      </m:f>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𝟗</m:t>
                          </m:r>
                        </m:num>
                        <m:den>
                          <m:r>
                            <a:rPr lang="en-US" sz="2800" b="1" i="1">
                              <a:latin typeface="Cambria Math" panose="02040503050406030204" pitchFamily="18" charset="0"/>
                            </a:rPr>
                            <m:t>𝟒</m:t>
                          </m:r>
                        </m:den>
                      </m:f>
                    </m:oMath>
                  </m:oMathPara>
                </a14:m>
                <a:endParaRPr lang="en-US" b="1" dirty="0"/>
              </a:p>
            </p:txBody>
          </p:sp>
        </mc:Choice>
        <mc:Fallback xmlns="">
          <p:sp>
            <p:nvSpPr>
              <p:cNvPr id="9" name="TextBox 8">
                <a:extLst>
                  <a:ext uri="{FF2B5EF4-FFF2-40B4-BE49-F238E27FC236}">
                    <a16:creationId xmlns:a16="http://schemas.microsoft.com/office/drawing/2014/main" id="{39B28A03-3742-676A-E5CB-32DDE4D98118}"/>
                  </a:ext>
                </a:extLst>
              </p:cNvPr>
              <p:cNvSpPr txBox="1">
                <a:spLocks noRot="1" noChangeAspect="1" noMove="1" noResize="1" noEditPoints="1" noAdjustHandles="1" noChangeArrowheads="1" noChangeShapeType="1" noTextEdit="1"/>
              </p:cNvSpPr>
              <p:nvPr/>
            </p:nvSpPr>
            <p:spPr>
              <a:xfrm>
                <a:off x="3195876" y="2156315"/>
                <a:ext cx="2256817"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B56640-D258-7A92-9A2B-BBEE88F653AA}"/>
                  </a:ext>
                </a:extLst>
              </p:cNvPr>
              <p:cNvSpPr txBox="1"/>
              <p:nvPr/>
            </p:nvSpPr>
            <p:spPr>
              <a:xfrm>
                <a:off x="3999508" y="5571512"/>
                <a:ext cx="210229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a:latin typeface="Cambria Math" panose="02040503050406030204" pitchFamily="18" charset="0"/>
                        </a:rPr>
                        <m:t>[−</m:t>
                      </m:r>
                      <m:r>
                        <a:rPr lang="en-US" sz="3200" b="1" i="1" dirty="0">
                          <a:latin typeface="Cambria Math" panose="02040503050406030204" pitchFamily="18" charset="0"/>
                        </a:rPr>
                        <m:t>𝟑</m:t>
                      </m:r>
                      <m:r>
                        <a:rPr lang="en-US" sz="3200" b="1" i="1" dirty="0">
                          <a:latin typeface="Cambria Math" panose="02040503050406030204" pitchFamily="18" charset="0"/>
                        </a:rPr>
                        <m:t>,−</m:t>
                      </m:r>
                      <m:r>
                        <a:rPr lang="en-US" sz="3200" b="1" i="1" dirty="0">
                          <a:latin typeface="Cambria Math" panose="02040503050406030204" pitchFamily="18" charset="0"/>
                        </a:rPr>
                        <m:t>𝟏</m:t>
                      </m:r>
                      <m:r>
                        <a:rPr lang="en-US" sz="3200" b="1" i="1" dirty="0">
                          <a:latin typeface="Cambria Math" panose="02040503050406030204" pitchFamily="18" charset="0"/>
                        </a:rPr>
                        <m:t>,</m:t>
                      </m:r>
                      <m:r>
                        <a:rPr lang="en-US" sz="3200" b="1" i="1" dirty="0">
                          <a:latin typeface="Cambria Math" panose="02040503050406030204" pitchFamily="18" charset="0"/>
                        </a:rPr>
                        <m:t>𝟑</m:t>
                      </m:r>
                      <m:r>
                        <a:rPr lang="en-US" sz="3200" b="1" i="1" dirty="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03B56640-D258-7A92-9A2B-BBEE88F653AA}"/>
                  </a:ext>
                </a:extLst>
              </p:cNvPr>
              <p:cNvSpPr txBox="1">
                <a:spLocks noRot="1" noChangeAspect="1" noMove="1" noResize="1" noEditPoints="1" noAdjustHandles="1" noChangeArrowheads="1" noChangeShapeType="1" noTextEdit="1"/>
              </p:cNvSpPr>
              <p:nvPr/>
            </p:nvSpPr>
            <p:spPr>
              <a:xfrm>
                <a:off x="3999508" y="5571512"/>
                <a:ext cx="2102297"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69C618-20D4-7B85-C5D1-584D83564572}"/>
                  </a:ext>
                </a:extLst>
              </p:cNvPr>
              <p:cNvSpPr txBox="1"/>
              <p:nvPr/>
            </p:nvSpPr>
            <p:spPr>
              <a:xfrm>
                <a:off x="6612872" y="4576623"/>
                <a:ext cx="5152649" cy="12493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𝟑</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m:t>
                          </m:r>
                          <m:r>
                            <a:rPr lang="en-US" sz="2800" b="1" i="1">
                              <a:latin typeface="Cambria Math" panose="02040503050406030204" pitchFamily="18" charset="0"/>
                            </a:rPr>
                            <m:t>𝟏</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m:t>
                              </m:r>
                              <m:r>
                                <a:rPr lang="en-US" sz="2800" b="1" i="1">
                                  <a:latin typeface="Cambria Math" panose="02040503050406030204" pitchFamily="18" charset="0"/>
                                </a:rPr>
                                <m:t>𝟑</m:t>
                              </m:r>
                            </m:den>
                          </m:f>
                        </m:den>
                      </m:f>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f>
                            <m:fPr>
                              <m:ctrlPr>
                                <a:rPr lang="en-US" sz="2800" b="1" i="1">
                                  <a:latin typeface="Cambria Math" panose="02040503050406030204" pitchFamily="18" charset="0"/>
                                </a:rPr>
                              </m:ctrlPr>
                            </m:fPr>
                            <m:num>
                              <m:r>
                                <a:rPr lang="en-US" sz="2800" b="1" i="1">
                                  <a:latin typeface="Cambria Math" panose="02040503050406030204" pitchFamily="18" charset="0"/>
                                </a:rPr>
                                <m:t>𝟒</m:t>
                              </m:r>
                            </m:num>
                            <m:den>
                              <m:r>
                                <a:rPr lang="en-US" sz="2800" b="1" i="1">
                                  <a:latin typeface="Cambria Math" panose="02040503050406030204" pitchFamily="18" charset="0"/>
                                </a:rPr>
                                <m:t>−</m:t>
                              </m:r>
                              <m:r>
                                <a:rPr lang="en-US" sz="2800" b="1" i="1">
                                  <a:latin typeface="Cambria Math" panose="02040503050406030204" pitchFamily="18" charset="0"/>
                                </a:rPr>
                                <m:t>𝟑</m:t>
                              </m:r>
                            </m:den>
                          </m:f>
                        </m:den>
                      </m:f>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𝟗</m:t>
                          </m:r>
                        </m:num>
                        <m:den>
                          <m:r>
                            <a:rPr lang="en-US" sz="2800" b="1" i="1">
                              <a:latin typeface="Cambria Math" panose="02040503050406030204" pitchFamily="18" charset="0"/>
                            </a:rPr>
                            <m:t>𝟒</m:t>
                          </m:r>
                        </m:den>
                      </m:f>
                    </m:oMath>
                  </m:oMathPara>
                </a14:m>
                <a:endParaRPr lang="en-US" sz="2800" b="1" dirty="0"/>
              </a:p>
            </p:txBody>
          </p:sp>
        </mc:Choice>
        <mc:Fallback xmlns="">
          <p:sp>
            <p:nvSpPr>
              <p:cNvPr id="11" name="TextBox 10">
                <a:extLst>
                  <a:ext uri="{FF2B5EF4-FFF2-40B4-BE49-F238E27FC236}">
                    <a16:creationId xmlns:a16="http://schemas.microsoft.com/office/drawing/2014/main" id="{DC69C618-20D4-7B85-C5D1-584D83564572}"/>
                  </a:ext>
                </a:extLst>
              </p:cNvPr>
              <p:cNvSpPr txBox="1">
                <a:spLocks noRot="1" noChangeAspect="1" noMove="1" noResize="1" noEditPoints="1" noAdjustHandles="1" noChangeArrowheads="1" noChangeShapeType="1" noTextEdit="1"/>
              </p:cNvSpPr>
              <p:nvPr/>
            </p:nvSpPr>
            <p:spPr>
              <a:xfrm>
                <a:off x="6612872" y="4576623"/>
                <a:ext cx="5152649" cy="1249316"/>
              </a:xfrm>
              <a:prstGeom prst="rect">
                <a:avLst/>
              </a:prstGeom>
              <a:blipFill>
                <a:blip r:embed="rId7"/>
                <a:stretch>
                  <a:fillRect/>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3FD29D68-18BE-34CA-F10C-A1E57EACF6A2}"/>
              </a:ext>
            </a:extLst>
          </p:cNvPr>
          <p:cNvSpPr txBox="1">
            <a:spLocks/>
          </p:cNvSpPr>
          <p:nvPr/>
        </p:nvSpPr>
        <p:spPr>
          <a:xfrm>
            <a:off x="6405141" y="3587758"/>
            <a:ext cx="3762983" cy="1096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Cambria" panose="02040503050406030204" pitchFamily="18" charset="0"/>
              </a:rPr>
              <a:t>is a rational tangle with continued fraction:</a:t>
            </a:r>
            <a:endParaRPr lang="en-US" dirty="0"/>
          </a:p>
        </p:txBody>
      </p:sp>
      <p:sp>
        <p:nvSpPr>
          <p:cNvPr id="17" name="TextBox 16">
            <a:extLst>
              <a:ext uri="{FF2B5EF4-FFF2-40B4-BE49-F238E27FC236}">
                <a16:creationId xmlns:a16="http://schemas.microsoft.com/office/drawing/2014/main" id="{CE1B60B4-6536-96D5-0A70-3850C8752BA6}"/>
              </a:ext>
            </a:extLst>
          </p:cNvPr>
          <p:cNvSpPr txBox="1"/>
          <p:nvPr/>
        </p:nvSpPr>
        <p:spPr>
          <a:xfrm>
            <a:off x="7658596" y="1148555"/>
            <a:ext cx="3657744" cy="1384995"/>
          </a:xfrm>
          <a:prstGeom prst="rect">
            <a:avLst/>
          </a:prstGeom>
          <a:noFill/>
        </p:spPr>
        <p:txBody>
          <a:bodyPr wrap="square" rtlCol="0">
            <a:spAutoFit/>
          </a:bodyPr>
          <a:lstStyle/>
          <a:p>
            <a:pPr algn="ctr"/>
            <a:r>
              <a:rPr lang="en-US" sz="2800" dirty="0"/>
              <a:t>Rational tangles with the same continued fraction are </a:t>
            </a:r>
            <a:r>
              <a:rPr lang="en-US" sz="2800" b="1" dirty="0"/>
              <a:t>equivalent.</a:t>
            </a:r>
            <a:endParaRPr lang="en-US" sz="2800" dirty="0"/>
          </a:p>
        </p:txBody>
      </p:sp>
      <p:sp>
        <p:nvSpPr>
          <p:cNvPr id="7" name="Slide Number Placeholder 6">
            <a:extLst>
              <a:ext uri="{FF2B5EF4-FFF2-40B4-BE49-F238E27FC236}">
                <a16:creationId xmlns:a16="http://schemas.microsoft.com/office/drawing/2014/main" id="{4D37177A-B46B-67BC-8B92-787676147D84}"/>
              </a:ext>
            </a:extLst>
          </p:cNvPr>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3614964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Continued Fraction to Conway</a:t>
            </a:r>
          </a:p>
        </p:txBody>
      </p:sp>
      <p:sp>
        <p:nvSpPr>
          <p:cNvPr id="19" name="Content Placeholder 2">
            <a:extLst>
              <a:ext uri="{FF2B5EF4-FFF2-40B4-BE49-F238E27FC236}">
                <a16:creationId xmlns:a16="http://schemas.microsoft.com/office/drawing/2014/main" id="{B4A18EC9-34ED-6A2B-D032-B59F2641929F}"/>
              </a:ext>
            </a:extLst>
          </p:cNvPr>
          <p:cNvSpPr txBox="1">
            <a:spLocks/>
          </p:cNvSpPr>
          <p:nvPr/>
        </p:nvSpPr>
        <p:spPr>
          <a:xfrm>
            <a:off x="838200" y="898146"/>
            <a:ext cx="10515600" cy="5570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pic>
        <p:nvPicPr>
          <p:cNvPr id="8" name="Picture 7" descr="A picture containing basketball, cable&#10;&#10;Description automatically generated">
            <a:extLst>
              <a:ext uri="{FF2B5EF4-FFF2-40B4-BE49-F238E27FC236}">
                <a16:creationId xmlns:a16="http://schemas.microsoft.com/office/drawing/2014/main" id="{69235B78-4F96-773B-E6E1-27F1C3A1D386}"/>
              </a:ext>
            </a:extLst>
          </p:cNvPr>
          <p:cNvPicPr>
            <a:picLocks noChangeAspect="1"/>
          </p:cNvPicPr>
          <p:nvPr/>
        </p:nvPicPr>
        <p:blipFill>
          <a:blip r:embed="rId2"/>
          <a:stretch>
            <a:fillRect/>
          </a:stretch>
        </p:blipFill>
        <p:spPr>
          <a:xfrm>
            <a:off x="8087737" y="1607574"/>
            <a:ext cx="2221960" cy="222196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2D710A9-0554-2CC5-3505-8CE5EC2F1C30}"/>
                  </a:ext>
                </a:extLst>
              </p:cNvPr>
              <p:cNvSpPr txBox="1"/>
              <p:nvPr/>
            </p:nvSpPr>
            <p:spPr>
              <a:xfrm>
                <a:off x="829282" y="894558"/>
                <a:ext cx="10515600" cy="713016"/>
              </a:xfrm>
              <a:prstGeom prst="rect">
                <a:avLst/>
              </a:prstGeom>
              <a:noFill/>
            </p:spPr>
            <p:txBody>
              <a:bodyPr wrap="square" rtlCol="0">
                <a:spAutoFit/>
              </a:bodyPr>
              <a:lstStyle/>
              <a:p>
                <a:pPr algn="ctr"/>
                <a:r>
                  <a:rPr lang="en-US" sz="2800" dirty="0"/>
                  <a:t>Find Conway Notation for a rational tangle with continued fraction </a:t>
                </a:r>
                <a14:m>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𝟏𝟕</m:t>
                        </m:r>
                      </m:num>
                      <m:den>
                        <m:r>
                          <a:rPr lang="en-US" sz="2800" b="1" i="1">
                            <a:latin typeface="Cambria Math" panose="02040503050406030204" pitchFamily="18" charset="0"/>
                          </a:rPr>
                          <m:t>𝟕</m:t>
                        </m:r>
                      </m:den>
                    </m:f>
                  </m:oMath>
                </a14:m>
                <a:endParaRPr lang="en-US" sz="2800" b="1" dirty="0"/>
              </a:p>
            </p:txBody>
          </p:sp>
        </mc:Choice>
        <mc:Fallback xmlns="">
          <p:sp>
            <p:nvSpPr>
              <p:cNvPr id="21" name="TextBox 20">
                <a:extLst>
                  <a:ext uri="{FF2B5EF4-FFF2-40B4-BE49-F238E27FC236}">
                    <a16:creationId xmlns:a16="http://schemas.microsoft.com/office/drawing/2014/main" id="{02D710A9-0554-2CC5-3505-8CE5EC2F1C30}"/>
                  </a:ext>
                </a:extLst>
              </p:cNvPr>
              <p:cNvSpPr txBox="1">
                <a:spLocks noRot="1" noChangeAspect="1" noMove="1" noResize="1" noEditPoints="1" noAdjustHandles="1" noChangeArrowheads="1" noChangeShapeType="1" noTextEdit="1"/>
              </p:cNvSpPr>
              <p:nvPr/>
            </p:nvSpPr>
            <p:spPr>
              <a:xfrm>
                <a:off x="829282" y="894558"/>
                <a:ext cx="10515600" cy="713016"/>
              </a:xfrm>
              <a:prstGeom prst="rect">
                <a:avLst/>
              </a:prstGeom>
              <a:blipFill>
                <a:blip r:embed="rId3"/>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03284C-DBDD-ECDE-1E01-DFD10B392EF1}"/>
                  </a:ext>
                </a:extLst>
              </p:cNvPr>
              <p:cNvSpPr txBox="1"/>
              <p:nvPr/>
            </p:nvSpPr>
            <p:spPr>
              <a:xfrm>
                <a:off x="682558" y="2213421"/>
                <a:ext cx="7227651" cy="12493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𝟏𝟕</m:t>
                          </m:r>
                        </m:num>
                        <m:den>
                          <m:r>
                            <a:rPr lang="en-US" sz="2800" b="1" i="1">
                              <a:latin typeface="Cambria Math" panose="02040503050406030204" pitchFamily="18" charset="0"/>
                            </a:rPr>
                            <m:t>𝟕</m:t>
                          </m:r>
                        </m:den>
                      </m:f>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𝟑</m:t>
                          </m:r>
                        </m:num>
                        <m:den>
                          <m:r>
                            <a:rPr lang="en-US" sz="2800" b="1" i="1">
                              <a:latin typeface="Cambria Math" panose="02040503050406030204" pitchFamily="18" charset="0"/>
                            </a:rPr>
                            <m:t>𝟕</m:t>
                          </m:r>
                        </m:den>
                      </m:f>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f>
                            <m:fPr>
                              <m:ctrlPr>
                                <a:rPr lang="en-US" sz="2800" b="1" i="1">
                                  <a:latin typeface="Cambria Math" panose="02040503050406030204" pitchFamily="18" charset="0"/>
                                </a:rPr>
                              </m:ctrlPr>
                            </m:fPr>
                            <m:num>
                              <m:r>
                                <a:rPr lang="en-US" sz="2800" b="1" i="1">
                                  <a:latin typeface="Cambria Math" panose="02040503050406030204" pitchFamily="18" charset="0"/>
                                </a:rPr>
                                <m:t>𝟕</m:t>
                              </m:r>
                            </m:num>
                            <m:den>
                              <m:r>
                                <a:rPr lang="en-US" sz="2800" b="1" i="1">
                                  <a:latin typeface="Cambria Math" panose="02040503050406030204" pitchFamily="18" charset="0"/>
                                </a:rPr>
                                <m:t>𝟑</m:t>
                              </m:r>
                            </m:den>
                          </m:f>
                        </m:den>
                      </m:f>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𝟑</m:t>
                              </m:r>
                            </m:den>
                          </m:f>
                        </m:den>
                      </m:f>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oMath>
                  </m:oMathPara>
                </a14:m>
                <a:endParaRPr lang="en-US" b="1" dirty="0"/>
              </a:p>
            </p:txBody>
          </p:sp>
        </mc:Choice>
        <mc:Fallback xmlns="">
          <p:sp>
            <p:nvSpPr>
              <p:cNvPr id="22" name="TextBox 21">
                <a:extLst>
                  <a:ext uri="{FF2B5EF4-FFF2-40B4-BE49-F238E27FC236}">
                    <a16:creationId xmlns:a16="http://schemas.microsoft.com/office/drawing/2014/main" id="{4503284C-DBDD-ECDE-1E01-DFD10B392EF1}"/>
                  </a:ext>
                </a:extLst>
              </p:cNvPr>
              <p:cNvSpPr txBox="1">
                <a:spLocks noRot="1" noChangeAspect="1" noMove="1" noResize="1" noEditPoints="1" noAdjustHandles="1" noChangeArrowheads="1" noChangeShapeType="1" noTextEdit="1"/>
              </p:cNvSpPr>
              <p:nvPr/>
            </p:nvSpPr>
            <p:spPr>
              <a:xfrm>
                <a:off x="682558" y="2213421"/>
                <a:ext cx="7227651" cy="12493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752D6EF-E862-6FD2-D04E-F14EF0597634}"/>
                  </a:ext>
                </a:extLst>
              </p:cNvPr>
              <p:cNvSpPr txBox="1"/>
              <p:nvPr/>
            </p:nvSpPr>
            <p:spPr>
              <a:xfrm>
                <a:off x="838200" y="4438596"/>
                <a:ext cx="8159885" cy="12464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𝟏𝟕</m:t>
                          </m:r>
                        </m:num>
                        <m:den>
                          <m:r>
                            <a:rPr lang="en-US" sz="2800" b="1" i="1">
                              <a:latin typeface="Cambria Math" panose="02040503050406030204" pitchFamily="18" charset="0"/>
                            </a:rPr>
                            <m:t>𝟕</m:t>
                          </m:r>
                        </m:den>
                      </m:f>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𝟒</m:t>
                          </m:r>
                        </m:num>
                        <m:den>
                          <m:r>
                            <a:rPr lang="en-US" sz="2800" b="1" i="1">
                              <a:latin typeface="Cambria Math" panose="02040503050406030204" pitchFamily="18" charset="0"/>
                            </a:rPr>
                            <m:t>𝟕</m:t>
                          </m:r>
                        </m:den>
                      </m:f>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𝟕</m:t>
                              </m:r>
                            </m:num>
                            <m:den>
                              <m:r>
                                <a:rPr lang="en-US" sz="2800" b="1" i="1">
                                  <a:latin typeface="Cambria Math" panose="02040503050406030204" pitchFamily="18" charset="0"/>
                                </a:rPr>
                                <m:t>𝟒</m:t>
                              </m:r>
                            </m:den>
                          </m:f>
                        </m:den>
                      </m:f>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𝟒</m:t>
                              </m:r>
                            </m:den>
                          </m:f>
                        </m:den>
                      </m:f>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𝟒</m:t>
                          </m:r>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r>
                            <a:rPr lang="en-US" sz="2800" b="1" i="1">
                              <a:latin typeface="Cambria Math" panose="02040503050406030204" pitchFamily="18" charset="0"/>
                            </a:rPr>
                            <m:t>𝟑</m:t>
                          </m:r>
                        </m:e>
                      </m:d>
                    </m:oMath>
                  </m:oMathPara>
                </a14:m>
                <a:endParaRPr lang="en-US" b="1" dirty="0"/>
              </a:p>
            </p:txBody>
          </p:sp>
        </mc:Choice>
        <mc:Fallback xmlns="">
          <p:sp>
            <p:nvSpPr>
              <p:cNvPr id="23" name="TextBox 22">
                <a:extLst>
                  <a:ext uri="{FF2B5EF4-FFF2-40B4-BE49-F238E27FC236}">
                    <a16:creationId xmlns:a16="http://schemas.microsoft.com/office/drawing/2014/main" id="{F752D6EF-E862-6FD2-D04E-F14EF0597634}"/>
                  </a:ext>
                </a:extLst>
              </p:cNvPr>
              <p:cNvSpPr txBox="1">
                <a:spLocks noRot="1" noChangeAspect="1" noMove="1" noResize="1" noEditPoints="1" noAdjustHandles="1" noChangeArrowheads="1" noChangeShapeType="1" noTextEdit="1"/>
              </p:cNvSpPr>
              <p:nvPr/>
            </p:nvSpPr>
            <p:spPr>
              <a:xfrm>
                <a:off x="838200" y="4438596"/>
                <a:ext cx="8159885" cy="1246495"/>
              </a:xfrm>
              <a:prstGeom prst="rect">
                <a:avLst/>
              </a:prstGeom>
              <a:blipFill>
                <a:blip r:embed="rId5"/>
                <a:stretch>
                  <a:fillRect/>
                </a:stretch>
              </a:blipFill>
            </p:spPr>
            <p:txBody>
              <a:bodyPr/>
              <a:lstStyle/>
              <a:p>
                <a:r>
                  <a:rPr lang="en-US">
                    <a:noFill/>
                  </a:rPr>
                  <a:t> </a:t>
                </a:r>
              </a:p>
            </p:txBody>
          </p:sp>
        </mc:Fallback>
      </mc:AlternateContent>
      <p:pic>
        <p:nvPicPr>
          <p:cNvPr id="26" name="Picture 25" descr="A picture containing cable, connector&#10;&#10;Description automatically generated">
            <a:extLst>
              <a:ext uri="{FF2B5EF4-FFF2-40B4-BE49-F238E27FC236}">
                <a16:creationId xmlns:a16="http://schemas.microsoft.com/office/drawing/2014/main" id="{A1717095-CA0C-6853-F29A-6B271A5E76B2}"/>
              </a:ext>
            </a:extLst>
          </p:cNvPr>
          <p:cNvPicPr>
            <a:picLocks noChangeAspect="1"/>
          </p:cNvPicPr>
          <p:nvPr/>
        </p:nvPicPr>
        <p:blipFill>
          <a:blip r:embed="rId6"/>
          <a:stretch>
            <a:fillRect/>
          </a:stretch>
        </p:blipFill>
        <p:spPr>
          <a:xfrm>
            <a:off x="9198717" y="3867215"/>
            <a:ext cx="2221960" cy="2221960"/>
          </a:xfrm>
          <a:prstGeom prst="rect">
            <a:avLst/>
          </a:prstGeom>
        </p:spPr>
      </p:pic>
      <p:sp>
        <p:nvSpPr>
          <p:cNvPr id="3" name="Slide Number Placeholder 2">
            <a:extLst>
              <a:ext uri="{FF2B5EF4-FFF2-40B4-BE49-F238E27FC236}">
                <a16:creationId xmlns:a16="http://schemas.microsoft.com/office/drawing/2014/main" id="{831C6CC2-BA57-CEF9-E6E6-886A14621DD5}"/>
              </a:ext>
            </a:extLst>
          </p:cNvPr>
          <p:cNvSpPr>
            <a:spLocks noGrp="1"/>
          </p:cNvSpPr>
          <p:nvPr>
            <p:ph type="sldNum" sz="quarter" idx="12"/>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2802771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B4A18EC9-34ED-6A2B-D032-B59F2641929F}"/>
                  </a:ext>
                </a:extLst>
              </p:cNvPr>
              <p:cNvSpPr txBox="1">
                <a:spLocks/>
              </p:cNvSpPr>
              <p:nvPr/>
            </p:nvSpPr>
            <p:spPr>
              <a:xfrm>
                <a:off x="838200" y="898146"/>
                <a:ext cx="10515600" cy="1246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Conway notation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dirty="0"/>
                  <a:t> is in a </a:t>
                </a:r>
                <a:r>
                  <a:rPr lang="en-US" u="sng" dirty="0"/>
                  <a:t>canonical form</a:t>
                </a:r>
                <a:r>
                  <a:rPr lang="en-US" dirty="0"/>
                  <a:t> if it is the shortest sequence of non-zero integers (except for possibly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=0</m:t>
                    </m:r>
                  </m:oMath>
                </a14:m>
                <a:r>
                  <a:rPr lang="en-US" dirty="0"/>
                  <a:t>) with the same sign, </a:t>
                </a:r>
                <a14:m>
                  <m:oMath xmlns:m="http://schemas.openxmlformats.org/officeDocument/2006/math">
                    <m:r>
                      <a:rPr lang="en-US" b="0" i="0" dirty="0" smtClean="0">
                        <a:latin typeface="Cambria Math" panose="02040503050406030204" pitchFamily="18" charset="0"/>
                      </a:rPr>
                      <m:t>2</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1</m:t>
                            </m:r>
                          </m:sub>
                        </m:sSub>
                      </m:e>
                    </m:d>
                  </m:oMath>
                </a14:m>
                <a:r>
                  <a:rPr lang="en-US" dirty="0"/>
                  <a:t>.</a:t>
                </a:r>
              </a:p>
            </p:txBody>
          </p:sp>
        </mc:Choice>
        <mc:Fallback xmlns="">
          <p:sp>
            <p:nvSpPr>
              <p:cNvPr id="19" name="Content Placeholder 2">
                <a:extLst>
                  <a:ext uri="{FF2B5EF4-FFF2-40B4-BE49-F238E27FC236}">
                    <a16:creationId xmlns:a16="http://schemas.microsoft.com/office/drawing/2014/main" id="{B4A18EC9-34ED-6A2B-D032-B59F2641929F}"/>
                  </a:ext>
                </a:extLst>
              </p:cNvPr>
              <p:cNvSpPr txBox="1">
                <a:spLocks noRot="1" noChangeAspect="1" noMove="1" noResize="1" noEditPoints="1" noAdjustHandles="1" noChangeArrowheads="1" noChangeShapeType="1" noTextEdit="1"/>
              </p:cNvSpPr>
              <p:nvPr/>
            </p:nvSpPr>
            <p:spPr>
              <a:xfrm>
                <a:off x="838200" y="898146"/>
                <a:ext cx="10515600" cy="1246495"/>
              </a:xfrm>
              <a:prstGeom prst="rect">
                <a:avLst/>
              </a:prstGeom>
              <a:blipFill>
                <a:blip r:embed="rId3"/>
                <a:stretch>
                  <a:fillRect t="-7805" b="-13659"/>
                </a:stretch>
              </a:blipFill>
            </p:spPr>
            <p:txBody>
              <a:bodyPr/>
              <a:lstStyle/>
              <a:p>
                <a:r>
                  <a:rPr lang="en-US">
                    <a:noFill/>
                  </a:rPr>
                  <a:t> </a:t>
                </a:r>
              </a:p>
            </p:txBody>
          </p:sp>
        </mc:Fallback>
      </mc:AlternateContent>
      <p:pic>
        <p:nvPicPr>
          <p:cNvPr id="10" name="Picture 9" descr="A picture containing basketball, cable&#10;&#10;Description automatically generated">
            <a:extLst>
              <a:ext uri="{FF2B5EF4-FFF2-40B4-BE49-F238E27FC236}">
                <a16:creationId xmlns:a16="http://schemas.microsoft.com/office/drawing/2014/main" id="{AEF5F99B-D8F6-3E79-AEF9-F071BA8DFF14}"/>
              </a:ext>
            </a:extLst>
          </p:cNvPr>
          <p:cNvPicPr>
            <a:picLocks noChangeAspect="1"/>
          </p:cNvPicPr>
          <p:nvPr/>
        </p:nvPicPr>
        <p:blipFill>
          <a:blip r:embed="rId4"/>
          <a:stretch>
            <a:fillRect/>
          </a:stretch>
        </p:blipFill>
        <p:spPr>
          <a:xfrm>
            <a:off x="9050776" y="2144641"/>
            <a:ext cx="1960431" cy="196043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07316F-1AC8-DA41-AE7E-B5FF95381EC1}"/>
                  </a:ext>
                </a:extLst>
              </p:cNvPr>
              <p:cNvSpPr txBox="1"/>
              <p:nvPr/>
            </p:nvSpPr>
            <p:spPr>
              <a:xfrm>
                <a:off x="1706393" y="2635585"/>
                <a:ext cx="7227651" cy="12493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𝟏𝟕</m:t>
                          </m:r>
                        </m:num>
                        <m:den>
                          <m:r>
                            <a:rPr lang="en-US" sz="2800" b="1" i="1">
                              <a:latin typeface="Cambria Math" panose="02040503050406030204" pitchFamily="18" charset="0"/>
                            </a:rPr>
                            <m:t>𝟕</m:t>
                          </m:r>
                        </m:den>
                      </m:f>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𝟑</m:t>
                          </m:r>
                        </m:num>
                        <m:den>
                          <m:r>
                            <a:rPr lang="en-US" sz="2800" b="1" i="1">
                              <a:latin typeface="Cambria Math" panose="02040503050406030204" pitchFamily="18" charset="0"/>
                            </a:rPr>
                            <m:t>𝟕</m:t>
                          </m:r>
                        </m:den>
                      </m:f>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f>
                            <m:fPr>
                              <m:ctrlPr>
                                <a:rPr lang="en-US" sz="2800" b="1" i="1">
                                  <a:latin typeface="Cambria Math" panose="02040503050406030204" pitchFamily="18" charset="0"/>
                                </a:rPr>
                              </m:ctrlPr>
                            </m:fPr>
                            <m:num>
                              <m:r>
                                <a:rPr lang="en-US" sz="2800" b="1" i="1">
                                  <a:latin typeface="Cambria Math" panose="02040503050406030204" pitchFamily="18" charset="0"/>
                                </a:rPr>
                                <m:t>𝟕</m:t>
                              </m:r>
                            </m:num>
                            <m:den>
                              <m:r>
                                <a:rPr lang="en-US" sz="2800" b="1" i="1">
                                  <a:latin typeface="Cambria Math" panose="02040503050406030204" pitchFamily="18" charset="0"/>
                                </a:rPr>
                                <m:t>𝟑</m:t>
                              </m:r>
                            </m:den>
                          </m:f>
                        </m:den>
                      </m:f>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𝟐</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𝟑</m:t>
                              </m:r>
                            </m:den>
                          </m:f>
                        </m:den>
                      </m:f>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8107316F-1AC8-DA41-AE7E-B5FF95381EC1}"/>
                  </a:ext>
                </a:extLst>
              </p:cNvPr>
              <p:cNvSpPr txBox="1">
                <a:spLocks noRot="1" noChangeAspect="1" noMove="1" noResize="1" noEditPoints="1" noAdjustHandles="1" noChangeArrowheads="1" noChangeShapeType="1" noTextEdit="1"/>
              </p:cNvSpPr>
              <p:nvPr/>
            </p:nvSpPr>
            <p:spPr>
              <a:xfrm>
                <a:off x="1706393" y="2635585"/>
                <a:ext cx="7227651" cy="12493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EC1F3C-D7B5-4DDE-0647-2B787FAC4551}"/>
                  </a:ext>
                </a:extLst>
              </p:cNvPr>
              <p:cNvSpPr txBox="1"/>
              <p:nvPr/>
            </p:nvSpPr>
            <p:spPr>
              <a:xfrm>
                <a:off x="3473585" y="4633291"/>
                <a:ext cx="4278547"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m:t>
                          </m:r>
                          <m:r>
                            <a:rPr lang="en-US" sz="2800" b="1" i="1">
                              <a:latin typeface="Cambria Math" panose="02040503050406030204" pitchFamily="18" charset="0"/>
                            </a:rPr>
                            <m:t>𝟒</m:t>
                          </m:r>
                        </m:den>
                      </m:f>
                      <m:r>
                        <a:rPr lang="en-US" sz="2800" b="1" i="1">
                          <a:latin typeface="Cambria Math" panose="02040503050406030204" pitchFamily="18" charset="0"/>
                        </a:rPr>
                        <m:t>=</m:t>
                      </m:r>
                      <m:r>
                        <a:rPr lang="en-US" sz="2800" b="1" i="1">
                          <a:latin typeface="Cambria Math" panose="02040503050406030204" pitchFamily="18" charset="0"/>
                        </a:rPr>
                        <m:t>𝟎</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m:t>
                          </m:r>
                          <m:r>
                            <a:rPr lang="en-US" sz="2800" b="1" i="1">
                              <a:latin typeface="Cambria Math" panose="02040503050406030204" pitchFamily="18" charset="0"/>
                            </a:rPr>
                            <m:t>𝟒</m:t>
                          </m:r>
                        </m:den>
                      </m:f>
                      <m:r>
                        <a:rPr lang="en-US" sz="2800" b="1" i="1">
                          <a:latin typeface="Cambria Math" panose="02040503050406030204" pitchFamily="18" charset="0"/>
                        </a:rPr>
                        <m:t>⟹[−</m:t>
                      </m:r>
                      <m:r>
                        <a:rPr lang="en-US" sz="2800" b="1" i="1">
                          <a:latin typeface="Cambria Math" panose="02040503050406030204" pitchFamily="18" charset="0"/>
                        </a:rPr>
                        <m:t>𝟒</m:t>
                      </m:r>
                      <m:r>
                        <a:rPr lang="en-US" sz="2800" b="1" i="1">
                          <a:latin typeface="Cambria Math" panose="02040503050406030204" pitchFamily="18" charset="0"/>
                        </a:rPr>
                        <m:t>,</m:t>
                      </m:r>
                      <m:r>
                        <a:rPr lang="en-US" sz="2800" b="1" i="1">
                          <a:latin typeface="Cambria Math" panose="02040503050406030204" pitchFamily="18" charset="0"/>
                        </a:rPr>
                        <m:t>𝟎</m:t>
                      </m:r>
                      <m:r>
                        <a:rPr lang="en-US" sz="2800" b="1" i="1">
                          <a:latin typeface="Cambria Math" panose="02040503050406030204" pitchFamily="18" charset="0"/>
                        </a:rPr>
                        <m:t>]</m:t>
                      </m:r>
                    </m:oMath>
                  </m:oMathPara>
                </a14:m>
                <a:endParaRPr lang="en-US" sz="2800" b="1" dirty="0"/>
              </a:p>
            </p:txBody>
          </p:sp>
        </mc:Choice>
        <mc:Fallback xmlns="">
          <p:sp>
            <p:nvSpPr>
              <p:cNvPr id="12" name="TextBox 11">
                <a:extLst>
                  <a:ext uri="{FF2B5EF4-FFF2-40B4-BE49-F238E27FC236}">
                    <a16:creationId xmlns:a16="http://schemas.microsoft.com/office/drawing/2014/main" id="{B0EC1F3C-D7B5-4DDE-0647-2B787FAC4551}"/>
                  </a:ext>
                </a:extLst>
              </p:cNvPr>
              <p:cNvSpPr txBox="1">
                <a:spLocks noRot="1" noChangeAspect="1" noMove="1" noResize="1" noEditPoints="1" noAdjustHandles="1" noChangeArrowheads="1" noChangeShapeType="1" noTextEdit="1"/>
              </p:cNvSpPr>
              <p:nvPr/>
            </p:nvSpPr>
            <p:spPr>
              <a:xfrm>
                <a:off x="3473585" y="4633291"/>
                <a:ext cx="4278547" cy="898964"/>
              </a:xfrm>
              <a:prstGeom prst="rect">
                <a:avLst/>
              </a:prstGeom>
              <a:blipFill>
                <a:blip r:embed="rId6"/>
                <a:stretch>
                  <a:fillRect/>
                </a:stretch>
              </a:blipFill>
            </p:spPr>
            <p:txBody>
              <a:bodyPr/>
              <a:lstStyle/>
              <a:p>
                <a:r>
                  <a:rPr lang="en-US">
                    <a:noFill/>
                  </a:rPr>
                  <a:t> </a:t>
                </a:r>
              </a:p>
            </p:txBody>
          </p:sp>
        </mc:Fallback>
      </mc:AlternateContent>
      <p:pic>
        <p:nvPicPr>
          <p:cNvPr id="13" name="Picture 12" descr="Icon&#10;&#10;Description automatically generated">
            <a:extLst>
              <a:ext uri="{FF2B5EF4-FFF2-40B4-BE49-F238E27FC236}">
                <a16:creationId xmlns:a16="http://schemas.microsoft.com/office/drawing/2014/main" id="{B4FCB044-F006-C881-F6F8-D03FDA3151BB}"/>
              </a:ext>
            </a:extLst>
          </p:cNvPr>
          <p:cNvPicPr>
            <a:picLocks noChangeAspect="1"/>
          </p:cNvPicPr>
          <p:nvPr/>
        </p:nvPicPr>
        <p:blipFill>
          <a:blip r:embed="rId7"/>
          <a:stretch>
            <a:fillRect/>
          </a:stretch>
        </p:blipFill>
        <p:spPr>
          <a:xfrm flipV="1">
            <a:off x="7752132" y="4247392"/>
            <a:ext cx="1849068" cy="1849068"/>
          </a:xfrm>
          <a:prstGeom prst="rect">
            <a:avLst/>
          </a:prstGeom>
        </p:spPr>
      </p:pic>
      <p:sp>
        <p:nvSpPr>
          <p:cNvPr id="3" name="Slide Number Placeholder 2">
            <a:extLst>
              <a:ext uri="{FF2B5EF4-FFF2-40B4-BE49-F238E27FC236}">
                <a16:creationId xmlns:a16="http://schemas.microsoft.com/office/drawing/2014/main" id="{4E403756-2581-E92C-8F54-CDB933DF00FF}"/>
              </a:ext>
            </a:extLst>
          </p:cNvPr>
          <p:cNvSpPr>
            <a:spLocks noGrp="1"/>
          </p:cNvSpPr>
          <p:nvPr>
            <p:ph type="sldNum" sz="quarter" idx="12"/>
          </p:nvPr>
        </p:nvSpPr>
        <p:spPr/>
        <p:txBody>
          <a:bodyPr/>
          <a:lstStyle/>
          <a:p>
            <a:fld id="{48F63A3B-78C7-47BE-AE5E-E10140E04643}" type="slidenum">
              <a:rPr lang="en-US" smtClean="0"/>
              <a:t>16</a:t>
            </a:fld>
            <a:endParaRPr lang="en-US"/>
          </a:p>
        </p:txBody>
      </p:sp>
    </p:spTree>
    <p:extLst>
      <p:ext uri="{BB962C8B-B14F-4D97-AF65-F5344CB8AC3E}">
        <p14:creationId xmlns:p14="http://schemas.microsoft.com/office/powerpoint/2010/main" val="339960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18D6A669-F5E8-4138-AA93-BB89273815BF}"/>
              </a:ext>
            </a:extLst>
          </p:cNvPr>
          <p:cNvPicPr>
            <a:picLocks noChangeAspect="1"/>
          </p:cNvPicPr>
          <p:nvPr/>
        </p:nvPicPr>
        <p:blipFill>
          <a:blip r:embed="rId2"/>
          <a:stretch>
            <a:fillRect/>
          </a:stretch>
        </p:blipFill>
        <p:spPr>
          <a:xfrm>
            <a:off x="4455861" y="2782799"/>
            <a:ext cx="3107261" cy="310726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Operations to Create Knots and Links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32046"/>
                <a:ext cx="10543162" cy="2494814"/>
              </a:xfrm>
            </p:spPr>
            <p:txBody>
              <a:bodyPr>
                <a:normAutofit/>
              </a:bodyPr>
              <a:lstStyle/>
              <a:p>
                <a:r>
                  <a:rPr lang="en-US" dirty="0"/>
                  <a:t>The </a:t>
                </a:r>
                <a:r>
                  <a:rPr lang="en-US" b="1" u="sng" dirty="0"/>
                  <a:t>numerator closure</a:t>
                </a:r>
                <a:r>
                  <a:rPr lang="en-US" dirty="0"/>
                  <a:t> of a tangle </a:t>
                </a:r>
                <a14:m>
                  <m:oMath xmlns:m="http://schemas.openxmlformats.org/officeDocument/2006/math">
                    <m:r>
                      <a:rPr lang="en-US" b="0" i="1" smtClean="0">
                        <a:latin typeface="Cambria Math" panose="02040503050406030204" pitchFamily="18" charset="0"/>
                      </a:rPr>
                      <m:t>𝐴</m:t>
                    </m:r>
                  </m:oMath>
                </a14:m>
                <a:r>
                  <a:rPr lang="en-US" dirty="0"/>
                  <a:t> is performed by connecting the top two endpoints and the bottom two endpoints, denoted by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r>
                      <a:rPr lang="en-US" b="0" i="1" smtClean="0">
                        <a:latin typeface="Cambria Math" panose="02040503050406030204" pitchFamily="18" charset="0"/>
                      </a:rPr>
                      <m:t>𝐴</m:t>
                    </m:r>
                    <m:r>
                      <a:rPr lang="en-US" i="1">
                        <a:latin typeface="Cambria Math" panose="02040503050406030204" pitchFamily="18" charset="0"/>
                      </a:rPr>
                      <m:t>)</m:t>
                    </m:r>
                  </m:oMath>
                </a14:m>
                <a:r>
                  <a:rPr lang="en-US" dirty="0"/>
                  <a:t>.</a:t>
                </a:r>
              </a:p>
              <a:p>
                <a:pPr algn="ctr"/>
                <a:r>
                  <a:rPr lang="en-US" dirty="0"/>
                  <a:t>The </a:t>
                </a:r>
                <a:r>
                  <a:rPr lang="en-US" u="sng" dirty="0"/>
                  <a:t>denominator closure</a:t>
                </a:r>
                <a:r>
                  <a:rPr lang="en-US" dirty="0"/>
                  <a:t> of a tangle </a:t>
                </a:r>
                <a14:m>
                  <m:oMath xmlns:m="http://schemas.openxmlformats.org/officeDocument/2006/math">
                    <m:r>
                      <a:rPr lang="en-US" b="0" i="1" smtClean="0">
                        <a:latin typeface="Cambria Math" panose="02040503050406030204" pitchFamily="18" charset="0"/>
                      </a:rPr>
                      <m:t>𝐴</m:t>
                    </m:r>
                  </m:oMath>
                </a14:m>
                <a:r>
                  <a:rPr lang="en-US" dirty="0"/>
                  <a:t> is performed by connecting the left two endpoints and the right two endpoints, denoted by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r>
                      <a:rPr lang="en-US" b="0" i="1" smtClean="0">
                        <a:latin typeface="Cambria Math" panose="02040503050406030204" pitchFamily="18" charset="0"/>
                      </a:rPr>
                      <m:t>𝐴</m:t>
                    </m:r>
                    <m:r>
                      <a:rPr lang="en-US" i="1">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832046"/>
                <a:ext cx="10543162" cy="2494814"/>
              </a:xfrm>
              <a:blipFill>
                <a:blip r:embed="rId3"/>
                <a:stretch>
                  <a:fillRect l="-1041" t="-3902" r="-1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713332-0B28-F923-AF56-464ED2F40F83}"/>
                  </a:ext>
                </a:extLst>
              </p:cNvPr>
              <p:cNvSpPr txBox="1"/>
              <p:nvPr/>
            </p:nvSpPr>
            <p:spPr>
              <a:xfrm>
                <a:off x="5620384" y="4013263"/>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𝑨</m:t>
                      </m:r>
                    </m:oMath>
                  </m:oMathPara>
                </a14:m>
                <a:endParaRPr lang="en-US" b="1" dirty="0"/>
              </a:p>
            </p:txBody>
          </p:sp>
        </mc:Choice>
        <mc:Fallback xmlns="">
          <p:sp>
            <p:nvSpPr>
              <p:cNvPr id="4" name="TextBox 3">
                <a:extLst>
                  <a:ext uri="{FF2B5EF4-FFF2-40B4-BE49-F238E27FC236}">
                    <a16:creationId xmlns:a16="http://schemas.microsoft.com/office/drawing/2014/main" id="{94713332-0B28-F923-AF56-464ED2F40F83}"/>
                  </a:ext>
                </a:extLst>
              </p:cNvPr>
              <p:cNvSpPr txBox="1">
                <a:spLocks noRot="1" noChangeAspect="1" noMove="1" noResize="1" noEditPoints="1" noAdjustHandles="1" noChangeArrowheads="1" noChangeShapeType="1" noTextEdit="1"/>
              </p:cNvSpPr>
              <p:nvPr/>
            </p:nvSpPr>
            <p:spPr>
              <a:xfrm>
                <a:off x="5620384" y="4013263"/>
                <a:ext cx="778213" cy="646331"/>
              </a:xfrm>
              <a:prstGeom prst="rect">
                <a:avLst/>
              </a:prstGeom>
              <a:blipFill>
                <a:blip r:embed="rId4"/>
                <a:stretch>
                  <a:fillRect/>
                </a:stretch>
              </a:blipFill>
            </p:spPr>
            <p:txBody>
              <a:bodyPr/>
              <a:lstStyle/>
              <a:p>
                <a:r>
                  <a:rPr lang="en-US">
                    <a:noFill/>
                  </a:rPr>
                  <a:t> </a:t>
                </a:r>
              </a:p>
            </p:txBody>
          </p:sp>
        </mc:Fallback>
      </mc:AlternateContent>
      <p:pic>
        <p:nvPicPr>
          <p:cNvPr id="6" name="Picture 5" descr="Icon&#10;&#10;Description automatically generated">
            <a:extLst>
              <a:ext uri="{FF2B5EF4-FFF2-40B4-BE49-F238E27FC236}">
                <a16:creationId xmlns:a16="http://schemas.microsoft.com/office/drawing/2014/main" id="{7C1950CD-BA5B-C7C4-7B2F-A785437ADB4D}"/>
              </a:ext>
            </a:extLst>
          </p:cNvPr>
          <p:cNvPicPr>
            <a:picLocks noChangeAspect="1"/>
          </p:cNvPicPr>
          <p:nvPr/>
        </p:nvPicPr>
        <p:blipFill>
          <a:blip r:embed="rId5"/>
          <a:stretch>
            <a:fillRect/>
          </a:stretch>
        </p:blipFill>
        <p:spPr>
          <a:xfrm>
            <a:off x="981783" y="2782795"/>
            <a:ext cx="3107262" cy="3107262"/>
          </a:xfrm>
          <a:prstGeom prst="rect">
            <a:avLst/>
          </a:prstGeom>
        </p:spPr>
      </p:pic>
      <p:pic>
        <p:nvPicPr>
          <p:cNvPr id="21" name="Picture 20" descr="Icon&#10;&#10;Description automatically generated">
            <a:extLst>
              <a:ext uri="{FF2B5EF4-FFF2-40B4-BE49-F238E27FC236}">
                <a16:creationId xmlns:a16="http://schemas.microsoft.com/office/drawing/2014/main" id="{B8682BF7-3D51-EF28-DF97-36CAD2D7BB84}"/>
              </a:ext>
            </a:extLst>
          </p:cNvPr>
          <p:cNvPicPr>
            <a:picLocks noChangeAspect="1"/>
          </p:cNvPicPr>
          <p:nvPr/>
        </p:nvPicPr>
        <p:blipFill>
          <a:blip r:embed="rId5"/>
          <a:stretch>
            <a:fillRect/>
          </a:stretch>
        </p:blipFill>
        <p:spPr>
          <a:xfrm rot="5400000">
            <a:off x="8274100" y="2782795"/>
            <a:ext cx="3107262" cy="310726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F7C6D83-E705-5AEB-684D-D7A78DD80A25}"/>
                  </a:ext>
                </a:extLst>
              </p:cNvPr>
              <p:cNvSpPr txBox="1"/>
              <p:nvPr/>
            </p:nvSpPr>
            <p:spPr>
              <a:xfrm>
                <a:off x="2146309" y="4013263"/>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𝑨</m:t>
                      </m:r>
                    </m:oMath>
                  </m:oMathPara>
                </a14:m>
                <a:endParaRPr lang="en-US" b="1" dirty="0"/>
              </a:p>
            </p:txBody>
          </p:sp>
        </mc:Choice>
        <mc:Fallback xmlns="">
          <p:sp>
            <p:nvSpPr>
              <p:cNvPr id="16" name="TextBox 15">
                <a:extLst>
                  <a:ext uri="{FF2B5EF4-FFF2-40B4-BE49-F238E27FC236}">
                    <a16:creationId xmlns:a16="http://schemas.microsoft.com/office/drawing/2014/main" id="{6F7C6D83-E705-5AEB-684D-D7A78DD80A25}"/>
                  </a:ext>
                </a:extLst>
              </p:cNvPr>
              <p:cNvSpPr txBox="1">
                <a:spLocks noRot="1" noChangeAspect="1" noMove="1" noResize="1" noEditPoints="1" noAdjustHandles="1" noChangeArrowheads="1" noChangeShapeType="1" noTextEdit="1"/>
              </p:cNvSpPr>
              <p:nvPr/>
            </p:nvSpPr>
            <p:spPr>
              <a:xfrm>
                <a:off x="2146309" y="4013263"/>
                <a:ext cx="778213"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7CA6AC-6AA6-CAAA-79B8-B834A2253FE2}"/>
                  </a:ext>
                </a:extLst>
              </p:cNvPr>
              <p:cNvSpPr txBox="1"/>
              <p:nvPr/>
            </p:nvSpPr>
            <p:spPr>
              <a:xfrm>
                <a:off x="9438626" y="4013263"/>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𝑨</m:t>
                      </m:r>
                    </m:oMath>
                  </m:oMathPara>
                </a14:m>
                <a:endParaRPr lang="en-US" b="1" dirty="0"/>
              </a:p>
            </p:txBody>
          </p:sp>
        </mc:Choice>
        <mc:Fallback xmlns="">
          <p:sp>
            <p:nvSpPr>
              <p:cNvPr id="18" name="TextBox 17">
                <a:extLst>
                  <a:ext uri="{FF2B5EF4-FFF2-40B4-BE49-F238E27FC236}">
                    <a16:creationId xmlns:a16="http://schemas.microsoft.com/office/drawing/2014/main" id="{F47CA6AC-6AA6-CAAA-79B8-B834A2253FE2}"/>
                  </a:ext>
                </a:extLst>
              </p:cNvPr>
              <p:cNvSpPr txBox="1">
                <a:spLocks noRot="1" noChangeAspect="1" noMove="1" noResize="1" noEditPoints="1" noAdjustHandles="1" noChangeArrowheads="1" noChangeShapeType="1" noTextEdit="1"/>
              </p:cNvSpPr>
              <p:nvPr/>
            </p:nvSpPr>
            <p:spPr>
              <a:xfrm>
                <a:off x="9438626" y="4013263"/>
                <a:ext cx="778213"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7BB08EF-847E-A1D8-1D06-A13FFD7DE9E4}"/>
                  </a:ext>
                </a:extLst>
              </p:cNvPr>
              <p:cNvSpPr txBox="1"/>
              <p:nvPr/>
            </p:nvSpPr>
            <p:spPr>
              <a:xfrm>
                <a:off x="1737318" y="5821558"/>
                <a:ext cx="159618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𝑵</m:t>
                      </m:r>
                      <m:r>
                        <a:rPr lang="en-US" sz="3600" b="1" i="1">
                          <a:latin typeface="Cambria Math" panose="02040503050406030204" pitchFamily="18" charset="0"/>
                        </a:rPr>
                        <m:t>(</m:t>
                      </m:r>
                      <m:r>
                        <a:rPr lang="en-US" sz="3600" b="1" i="1">
                          <a:latin typeface="Cambria Math" panose="02040503050406030204" pitchFamily="18" charset="0"/>
                        </a:rPr>
                        <m:t>𝑨</m:t>
                      </m:r>
                      <m:r>
                        <a:rPr lang="en-US" sz="3600" b="1" i="1">
                          <a:latin typeface="Cambria Math" panose="02040503050406030204" pitchFamily="18" charset="0"/>
                        </a:rPr>
                        <m:t>)</m:t>
                      </m:r>
                    </m:oMath>
                  </m:oMathPara>
                </a14:m>
                <a:endParaRPr lang="en-US" b="1" dirty="0"/>
              </a:p>
            </p:txBody>
          </p:sp>
        </mc:Choice>
        <mc:Fallback xmlns="">
          <p:sp>
            <p:nvSpPr>
              <p:cNvPr id="22" name="TextBox 21">
                <a:extLst>
                  <a:ext uri="{FF2B5EF4-FFF2-40B4-BE49-F238E27FC236}">
                    <a16:creationId xmlns:a16="http://schemas.microsoft.com/office/drawing/2014/main" id="{F7BB08EF-847E-A1D8-1D06-A13FFD7DE9E4}"/>
                  </a:ext>
                </a:extLst>
              </p:cNvPr>
              <p:cNvSpPr txBox="1">
                <a:spLocks noRot="1" noChangeAspect="1" noMove="1" noResize="1" noEditPoints="1" noAdjustHandles="1" noChangeArrowheads="1" noChangeShapeType="1" noTextEdit="1"/>
              </p:cNvSpPr>
              <p:nvPr/>
            </p:nvSpPr>
            <p:spPr>
              <a:xfrm>
                <a:off x="1737318" y="5821558"/>
                <a:ext cx="1596189"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8DDC70E-CF07-1429-8E19-E429C1242978}"/>
                  </a:ext>
                </a:extLst>
              </p:cNvPr>
              <p:cNvSpPr txBox="1"/>
              <p:nvPr/>
            </p:nvSpPr>
            <p:spPr>
              <a:xfrm>
                <a:off x="8987462" y="5175229"/>
                <a:ext cx="168053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𝑫</m:t>
                      </m:r>
                      <m:r>
                        <a:rPr lang="en-US" sz="3600" b="1" i="1">
                          <a:latin typeface="Cambria Math" panose="02040503050406030204" pitchFamily="18" charset="0"/>
                        </a:rPr>
                        <m:t>(</m:t>
                      </m:r>
                      <m:r>
                        <a:rPr lang="en-US" sz="3600" b="1" i="1">
                          <a:latin typeface="Cambria Math" panose="02040503050406030204" pitchFamily="18" charset="0"/>
                        </a:rPr>
                        <m:t>𝑨</m:t>
                      </m:r>
                      <m:r>
                        <a:rPr lang="en-US" sz="3600" b="1" i="1">
                          <a:latin typeface="Cambria Math" panose="02040503050406030204" pitchFamily="18" charset="0"/>
                        </a:rPr>
                        <m:t>)</m:t>
                      </m:r>
                    </m:oMath>
                  </m:oMathPara>
                </a14:m>
                <a:endParaRPr lang="en-US" b="1" dirty="0"/>
              </a:p>
            </p:txBody>
          </p:sp>
        </mc:Choice>
        <mc:Fallback xmlns="">
          <p:sp>
            <p:nvSpPr>
              <p:cNvPr id="23" name="TextBox 22">
                <a:extLst>
                  <a:ext uri="{FF2B5EF4-FFF2-40B4-BE49-F238E27FC236}">
                    <a16:creationId xmlns:a16="http://schemas.microsoft.com/office/drawing/2014/main" id="{98DDC70E-CF07-1429-8E19-E429C1242978}"/>
                  </a:ext>
                </a:extLst>
              </p:cNvPr>
              <p:cNvSpPr txBox="1">
                <a:spLocks noRot="1" noChangeAspect="1" noMove="1" noResize="1" noEditPoints="1" noAdjustHandles="1" noChangeArrowheads="1" noChangeShapeType="1" noTextEdit="1"/>
              </p:cNvSpPr>
              <p:nvPr/>
            </p:nvSpPr>
            <p:spPr>
              <a:xfrm>
                <a:off x="8987462" y="5175229"/>
                <a:ext cx="1680539" cy="646331"/>
              </a:xfrm>
              <a:prstGeom prst="rect">
                <a:avLst/>
              </a:prstGeom>
              <a:blipFill>
                <a:blip r:embed="rId9"/>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B2C163E-6422-EF1E-F4F6-FC764B7EF15F}"/>
              </a:ext>
            </a:extLst>
          </p:cNvPr>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195864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Application to Knots and Links</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6"/>
            <a:ext cx="10515600" cy="5570748"/>
          </a:xfrm>
        </p:spPr>
        <p:txBody>
          <a:bodyPr>
            <a:normAutofit/>
          </a:bodyPr>
          <a:lstStyle/>
          <a:p>
            <a:pPr marL="0" indent="0" algn="ctr">
              <a:buNone/>
            </a:pPr>
            <a:r>
              <a:rPr lang="en-US" dirty="0"/>
              <a:t>The knot or link produced in taking the numerator closure of a tangle shares the Conway notation and continued fraction of the tangle.</a:t>
            </a:r>
          </a:p>
          <a:p>
            <a:pPr marL="0" indent="0" algn="ctr">
              <a:buNone/>
            </a:pPr>
            <a:endParaRPr lang="en-US" dirty="0"/>
          </a:p>
          <a:p>
            <a:pPr marL="0" indent="0" algn="ctr">
              <a:buNone/>
            </a:pPr>
            <a:r>
              <a:rPr lang="en-US" dirty="0"/>
              <a:t>A </a:t>
            </a:r>
            <a:r>
              <a:rPr lang="en-US" u="sng" dirty="0"/>
              <a:t>rational knot/link</a:t>
            </a:r>
            <a:r>
              <a:rPr lang="en-US" dirty="0"/>
              <a:t> is the numerator closure of a rational tangle.</a:t>
            </a:r>
          </a:p>
        </p:txBody>
      </p:sp>
      <p:pic>
        <p:nvPicPr>
          <p:cNvPr id="4" name="Picture 3" descr="Icon&#10;&#10;Description automatically generated">
            <a:extLst>
              <a:ext uri="{FF2B5EF4-FFF2-40B4-BE49-F238E27FC236}">
                <a16:creationId xmlns:a16="http://schemas.microsoft.com/office/drawing/2014/main" id="{3584B3A1-1422-19A4-0384-0E09B0C8C21F}"/>
              </a:ext>
            </a:extLst>
          </p:cNvPr>
          <p:cNvPicPr>
            <a:picLocks noChangeAspect="1"/>
          </p:cNvPicPr>
          <p:nvPr/>
        </p:nvPicPr>
        <p:blipFill>
          <a:blip r:embed="rId3"/>
          <a:stretch>
            <a:fillRect/>
          </a:stretch>
        </p:blipFill>
        <p:spPr>
          <a:xfrm>
            <a:off x="6601838" y="2962079"/>
            <a:ext cx="2297344" cy="2297344"/>
          </a:xfrm>
          <a:prstGeom prst="rect">
            <a:avLst/>
          </a:prstGeom>
        </p:spPr>
      </p:pic>
      <p:pic>
        <p:nvPicPr>
          <p:cNvPr id="5" name="Content Placeholder 6" descr="Icon&#10;&#10;Description automatically generated">
            <a:extLst>
              <a:ext uri="{FF2B5EF4-FFF2-40B4-BE49-F238E27FC236}">
                <a16:creationId xmlns:a16="http://schemas.microsoft.com/office/drawing/2014/main" id="{4A96FDE6-16F4-DF1D-D224-785E5EFCC15E}"/>
              </a:ext>
            </a:extLst>
          </p:cNvPr>
          <p:cNvPicPr>
            <a:picLocks noChangeAspect="1"/>
          </p:cNvPicPr>
          <p:nvPr/>
        </p:nvPicPr>
        <p:blipFill>
          <a:blip r:embed="rId4"/>
          <a:stretch>
            <a:fillRect/>
          </a:stretch>
        </p:blipFill>
        <p:spPr>
          <a:xfrm flipH="1">
            <a:off x="1344037" y="2962079"/>
            <a:ext cx="2297345" cy="2297344"/>
          </a:xfrm>
          <a:prstGeom prst="rect">
            <a:avLst/>
          </a:prstGeom>
        </p:spPr>
      </p:pic>
      <p:pic>
        <p:nvPicPr>
          <p:cNvPr id="7" name="Picture 6" descr="Icon&#10;&#10;Description automatically generated">
            <a:extLst>
              <a:ext uri="{FF2B5EF4-FFF2-40B4-BE49-F238E27FC236}">
                <a16:creationId xmlns:a16="http://schemas.microsoft.com/office/drawing/2014/main" id="{247CE0BB-AEDB-E3A4-4091-3FA916DB0099}"/>
              </a:ext>
            </a:extLst>
          </p:cNvPr>
          <p:cNvPicPr>
            <a:picLocks noChangeAspect="1"/>
          </p:cNvPicPr>
          <p:nvPr/>
        </p:nvPicPr>
        <p:blipFill>
          <a:blip r:embed="rId5"/>
          <a:stretch>
            <a:fillRect/>
          </a:stretch>
        </p:blipFill>
        <p:spPr>
          <a:xfrm>
            <a:off x="3851152" y="2962079"/>
            <a:ext cx="2297344" cy="2297344"/>
          </a:xfrm>
          <a:prstGeom prst="rect">
            <a:avLst/>
          </a:prstGeom>
        </p:spPr>
      </p:pic>
      <p:pic>
        <p:nvPicPr>
          <p:cNvPr id="9" name="Picture 8" descr="Icon&#10;&#10;Description automatically generated">
            <a:extLst>
              <a:ext uri="{FF2B5EF4-FFF2-40B4-BE49-F238E27FC236}">
                <a16:creationId xmlns:a16="http://schemas.microsoft.com/office/drawing/2014/main" id="{AABE87A0-114A-FA88-006A-A659082962DB}"/>
              </a:ext>
            </a:extLst>
          </p:cNvPr>
          <p:cNvPicPr>
            <a:picLocks noChangeAspect="1"/>
          </p:cNvPicPr>
          <p:nvPr/>
        </p:nvPicPr>
        <p:blipFill>
          <a:blip r:embed="rId6"/>
          <a:stretch>
            <a:fillRect/>
          </a:stretch>
        </p:blipFill>
        <p:spPr>
          <a:xfrm>
            <a:off x="8899184" y="2962081"/>
            <a:ext cx="2297345" cy="229734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73EDF2-9A96-5818-AE6C-290351A3A900}"/>
                  </a:ext>
                </a:extLst>
              </p:cNvPr>
              <p:cNvSpPr txBox="1"/>
              <p:nvPr/>
            </p:nvSpPr>
            <p:spPr>
              <a:xfrm>
                <a:off x="1344037" y="5408583"/>
                <a:ext cx="2297345" cy="523220"/>
              </a:xfrm>
              <a:prstGeom prst="rect">
                <a:avLst/>
              </a:prstGeom>
              <a:noFill/>
            </p:spPr>
            <p:txBody>
              <a:bodyPr wrap="square" rtlCol="0">
                <a:spAutoFit/>
              </a:bodyPr>
              <a:lstStyle/>
              <a:p>
                <a:pPr algn="ctr"/>
                <a14:m>
                  <m:oMath xmlns:m="http://schemas.openxmlformats.org/officeDocument/2006/math">
                    <m:d>
                      <m:dPr>
                        <m:begChr m:val="["/>
                        <m:endChr m:val="]"/>
                        <m:ctrlPr>
                          <a:rPr lang="en-US" sz="2800" b="1" i="1" smtClean="0">
                            <a:latin typeface="Cambria Math" panose="02040503050406030204" pitchFamily="18" charset="0"/>
                          </a:rPr>
                        </m:ctrlPr>
                      </m:dPr>
                      <m:e>
                        <m:r>
                          <a:rPr lang="en-US" sz="2800" b="1" i="1">
                            <a:latin typeface="Cambria Math" panose="02040503050406030204" pitchFamily="18" charset="0"/>
                          </a:rPr>
                          <m:t>𝟐</m:t>
                        </m:r>
                      </m:e>
                    </m:d>
                  </m:oMath>
                </a14:m>
                <a:r>
                  <a:rPr lang="en-US" sz="2800" dirty="0"/>
                  <a:t> tangle</a:t>
                </a:r>
              </a:p>
            </p:txBody>
          </p:sp>
        </mc:Choice>
        <mc:Fallback xmlns="">
          <p:sp>
            <p:nvSpPr>
              <p:cNvPr id="10" name="TextBox 9">
                <a:extLst>
                  <a:ext uri="{FF2B5EF4-FFF2-40B4-BE49-F238E27FC236}">
                    <a16:creationId xmlns:a16="http://schemas.microsoft.com/office/drawing/2014/main" id="{5873EDF2-9A96-5818-AE6C-290351A3A900}"/>
                  </a:ext>
                </a:extLst>
              </p:cNvPr>
              <p:cNvSpPr txBox="1">
                <a:spLocks noRot="1" noChangeAspect="1" noMove="1" noResize="1" noEditPoints="1" noAdjustHandles="1" noChangeArrowheads="1" noChangeShapeType="1" noTextEdit="1"/>
              </p:cNvSpPr>
              <p:nvPr/>
            </p:nvSpPr>
            <p:spPr>
              <a:xfrm>
                <a:off x="1344037" y="5408583"/>
                <a:ext cx="2297345" cy="523220"/>
              </a:xfrm>
              <a:prstGeom prst="rect">
                <a:avLst/>
              </a:prstGeom>
              <a:blipFill>
                <a:blip r:embed="rId7"/>
                <a:stretch>
                  <a:fillRect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6AAED51-A5BF-45A9-04F4-1D02BCDABE89}"/>
                  </a:ext>
                </a:extLst>
              </p:cNvPr>
              <p:cNvSpPr txBox="1"/>
              <p:nvPr/>
            </p:nvSpPr>
            <p:spPr>
              <a:xfrm>
                <a:off x="3851153" y="5405340"/>
                <a:ext cx="2297345" cy="523220"/>
              </a:xfrm>
              <a:prstGeom prst="rect">
                <a:avLst/>
              </a:prstGeom>
              <a:noFill/>
            </p:spPr>
            <p:txBody>
              <a:bodyPr wrap="square" rtlCol="0">
                <a:spAutoFit/>
              </a:bodyPr>
              <a:lstStyle/>
              <a:p>
                <a:pPr algn="ctr"/>
                <a14:m>
                  <m:oMath xmlns:m="http://schemas.openxmlformats.org/officeDocument/2006/math">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𝟐</m:t>
                        </m:r>
                      </m:e>
                    </m:d>
                  </m:oMath>
                </a14:m>
                <a:r>
                  <a:rPr lang="en-US" sz="2800" dirty="0"/>
                  <a:t> link</a:t>
                </a:r>
              </a:p>
            </p:txBody>
          </p:sp>
        </mc:Choice>
        <mc:Fallback xmlns="">
          <p:sp>
            <p:nvSpPr>
              <p:cNvPr id="11" name="TextBox 10">
                <a:extLst>
                  <a:ext uri="{FF2B5EF4-FFF2-40B4-BE49-F238E27FC236}">
                    <a16:creationId xmlns:a16="http://schemas.microsoft.com/office/drawing/2014/main" id="{16AAED51-A5BF-45A9-04F4-1D02BCDABE89}"/>
                  </a:ext>
                </a:extLst>
              </p:cNvPr>
              <p:cNvSpPr txBox="1">
                <a:spLocks noRot="1" noChangeAspect="1" noMove="1" noResize="1" noEditPoints="1" noAdjustHandles="1" noChangeArrowheads="1" noChangeShapeType="1" noTextEdit="1"/>
              </p:cNvSpPr>
              <p:nvPr/>
            </p:nvSpPr>
            <p:spPr>
              <a:xfrm>
                <a:off x="3851153" y="5405340"/>
                <a:ext cx="2297345" cy="523220"/>
              </a:xfrm>
              <a:prstGeom prst="rect">
                <a:avLst/>
              </a:prstGeom>
              <a:blipFill>
                <a:blip r:embed="rId8"/>
                <a:stretch>
                  <a:fillRect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CB0AC5-6260-9035-5A5A-AE267B10B54C}"/>
                  </a:ext>
                </a:extLst>
              </p:cNvPr>
              <p:cNvSpPr txBox="1"/>
              <p:nvPr/>
            </p:nvSpPr>
            <p:spPr>
              <a:xfrm>
                <a:off x="6601840" y="5405340"/>
                <a:ext cx="2297345" cy="523220"/>
              </a:xfrm>
              <a:prstGeom prst="rect">
                <a:avLst/>
              </a:prstGeom>
              <a:noFill/>
            </p:spPr>
            <p:txBody>
              <a:bodyPr wrap="square" rtlCol="0">
                <a:spAutoFit/>
              </a:bodyPr>
              <a:lstStyle/>
              <a:p>
                <a:pPr algn="ctr"/>
                <a14:m>
                  <m:oMath xmlns:m="http://schemas.openxmlformats.org/officeDocument/2006/math">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𝟒</m:t>
                        </m:r>
                        <m:r>
                          <a:rPr lang="en-US" sz="2800" b="1" i="1">
                            <a:latin typeface="Cambria Math" panose="02040503050406030204" pitchFamily="18" charset="0"/>
                          </a:rPr>
                          <m:t>,</m:t>
                        </m:r>
                        <m:r>
                          <a:rPr lang="en-US" sz="2800" b="1" i="1">
                            <a:latin typeface="Cambria Math" panose="02040503050406030204" pitchFamily="18" charset="0"/>
                          </a:rPr>
                          <m:t>𝟐</m:t>
                        </m:r>
                      </m:e>
                    </m:d>
                  </m:oMath>
                </a14:m>
                <a:r>
                  <a:rPr lang="en-US" sz="2800" dirty="0"/>
                  <a:t> tangle</a:t>
                </a:r>
              </a:p>
            </p:txBody>
          </p:sp>
        </mc:Choice>
        <mc:Fallback xmlns="">
          <p:sp>
            <p:nvSpPr>
              <p:cNvPr id="12" name="TextBox 11">
                <a:extLst>
                  <a:ext uri="{FF2B5EF4-FFF2-40B4-BE49-F238E27FC236}">
                    <a16:creationId xmlns:a16="http://schemas.microsoft.com/office/drawing/2014/main" id="{3FCB0AC5-6260-9035-5A5A-AE267B10B54C}"/>
                  </a:ext>
                </a:extLst>
              </p:cNvPr>
              <p:cNvSpPr txBox="1">
                <a:spLocks noRot="1" noChangeAspect="1" noMove="1" noResize="1" noEditPoints="1" noAdjustHandles="1" noChangeArrowheads="1" noChangeShapeType="1" noTextEdit="1"/>
              </p:cNvSpPr>
              <p:nvPr/>
            </p:nvSpPr>
            <p:spPr>
              <a:xfrm>
                <a:off x="6601840" y="5405340"/>
                <a:ext cx="2297345" cy="523220"/>
              </a:xfrm>
              <a:prstGeom prst="rect">
                <a:avLst/>
              </a:prstGeom>
              <a:blipFill>
                <a:blip r:embed="rId9"/>
                <a:stretch>
                  <a:fillRect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E02E99A-C230-609E-9599-D72C87A8EAE2}"/>
                  </a:ext>
                </a:extLst>
              </p:cNvPr>
              <p:cNvSpPr txBox="1"/>
              <p:nvPr/>
            </p:nvSpPr>
            <p:spPr>
              <a:xfrm>
                <a:off x="8899184" y="5405340"/>
                <a:ext cx="2297345" cy="523220"/>
              </a:xfrm>
              <a:prstGeom prst="rect">
                <a:avLst/>
              </a:prstGeom>
              <a:noFill/>
            </p:spPr>
            <p:txBody>
              <a:bodyPr wrap="square" rtlCol="0">
                <a:spAutoFit/>
              </a:bodyPr>
              <a:lstStyle/>
              <a:p>
                <a:pPr algn="ctr"/>
                <a14:m>
                  <m:oMath xmlns:m="http://schemas.openxmlformats.org/officeDocument/2006/math">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𝟒</m:t>
                        </m:r>
                        <m:r>
                          <a:rPr lang="en-US" sz="2800" b="1" i="1">
                            <a:latin typeface="Cambria Math" panose="02040503050406030204" pitchFamily="18" charset="0"/>
                          </a:rPr>
                          <m:t>,</m:t>
                        </m:r>
                        <m:r>
                          <a:rPr lang="en-US" sz="2800" b="1" i="1">
                            <a:latin typeface="Cambria Math" panose="02040503050406030204" pitchFamily="18" charset="0"/>
                          </a:rPr>
                          <m:t>𝟐</m:t>
                        </m:r>
                      </m:e>
                    </m:d>
                  </m:oMath>
                </a14:m>
                <a:r>
                  <a:rPr lang="en-US" sz="2800" dirty="0"/>
                  <a:t> knot</a:t>
                </a:r>
              </a:p>
            </p:txBody>
          </p:sp>
        </mc:Choice>
        <mc:Fallback xmlns="">
          <p:sp>
            <p:nvSpPr>
              <p:cNvPr id="13" name="TextBox 12">
                <a:extLst>
                  <a:ext uri="{FF2B5EF4-FFF2-40B4-BE49-F238E27FC236}">
                    <a16:creationId xmlns:a16="http://schemas.microsoft.com/office/drawing/2014/main" id="{9E02E99A-C230-609E-9599-D72C87A8EAE2}"/>
                  </a:ext>
                </a:extLst>
              </p:cNvPr>
              <p:cNvSpPr txBox="1">
                <a:spLocks noRot="1" noChangeAspect="1" noMove="1" noResize="1" noEditPoints="1" noAdjustHandles="1" noChangeArrowheads="1" noChangeShapeType="1" noTextEdit="1"/>
              </p:cNvSpPr>
              <p:nvPr/>
            </p:nvSpPr>
            <p:spPr>
              <a:xfrm>
                <a:off x="8899184" y="5405340"/>
                <a:ext cx="2297345" cy="523220"/>
              </a:xfrm>
              <a:prstGeom prst="rect">
                <a:avLst/>
              </a:prstGeom>
              <a:blipFill>
                <a:blip r:embed="rId10"/>
                <a:stretch>
                  <a:fillRect t="-11628" b="-32558"/>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9A98D822-CC14-C94C-4EB6-C8C2F631751F}"/>
              </a:ext>
            </a:extLst>
          </p:cNvPr>
          <p:cNvSpPr>
            <a:spLocks noGrp="1"/>
          </p:cNvSpPr>
          <p:nvPr>
            <p:ph type="sldNum" sz="quarter" idx="12"/>
          </p:nvPr>
        </p:nvSpPr>
        <p:spPr/>
        <p:txBody>
          <a:bodyPr/>
          <a:lstStyle/>
          <a:p>
            <a:fld id="{48F63A3B-78C7-47BE-AE5E-E10140E04643}" type="slidenum">
              <a:rPr lang="en-US" smtClean="0"/>
              <a:t>18</a:t>
            </a:fld>
            <a:endParaRPr lang="en-US"/>
          </a:p>
        </p:txBody>
      </p:sp>
    </p:spTree>
    <p:extLst>
      <p:ext uri="{BB962C8B-B14F-4D97-AF65-F5344CB8AC3E}">
        <p14:creationId xmlns:p14="http://schemas.microsoft.com/office/powerpoint/2010/main" val="3055939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000071"/>
            </a:gs>
            <a:gs pos="95000">
              <a:srgbClr val="000007"/>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Continued Fractions of Knots and Links</a:t>
            </a:r>
          </a:p>
        </p:txBody>
      </p:sp>
      <p:pic>
        <p:nvPicPr>
          <p:cNvPr id="15" name="Picture 14">
            <a:extLst>
              <a:ext uri="{FF2B5EF4-FFF2-40B4-BE49-F238E27FC236}">
                <a16:creationId xmlns:a16="http://schemas.microsoft.com/office/drawing/2014/main" id="{A9F6609B-6749-39BA-E994-10E5EF5F5983}"/>
              </a:ext>
            </a:extLst>
          </p:cNvPr>
          <p:cNvPicPr>
            <a:picLocks noChangeAspect="1"/>
          </p:cNvPicPr>
          <p:nvPr/>
        </p:nvPicPr>
        <p:blipFill rotWithShape="1">
          <a:blip r:embed="rId2"/>
          <a:srcRect l="9188" r="-1"/>
          <a:stretch/>
        </p:blipFill>
        <p:spPr>
          <a:xfrm>
            <a:off x="2052363" y="0"/>
            <a:ext cx="8087274" cy="6858000"/>
          </a:xfrm>
          <a:prstGeom prst="rect">
            <a:avLst/>
          </a:prstGeom>
        </p:spPr>
      </p:pic>
      <p:sp>
        <p:nvSpPr>
          <p:cNvPr id="16" name="TextBox 15">
            <a:extLst>
              <a:ext uri="{FF2B5EF4-FFF2-40B4-BE49-F238E27FC236}">
                <a16:creationId xmlns:a16="http://schemas.microsoft.com/office/drawing/2014/main" id="{4CA52F4A-BD8C-AA10-8238-C4FD273505CF}"/>
              </a:ext>
            </a:extLst>
          </p:cNvPr>
          <p:cNvSpPr txBox="1"/>
          <p:nvPr/>
        </p:nvSpPr>
        <p:spPr>
          <a:xfrm>
            <a:off x="135841" y="6114609"/>
            <a:ext cx="3735422" cy="646331"/>
          </a:xfrm>
          <a:prstGeom prst="rect">
            <a:avLst/>
          </a:prstGeom>
          <a:noFill/>
        </p:spPr>
        <p:txBody>
          <a:bodyPr wrap="square" rtlCol="0">
            <a:spAutoFit/>
          </a:bodyPr>
          <a:lstStyle/>
          <a:p>
            <a:r>
              <a:rPr lang="en-US" dirty="0">
                <a:solidFill>
                  <a:schemeClr val="bg1"/>
                </a:solidFill>
              </a:rPr>
              <a:t>Slide borrowed from </a:t>
            </a:r>
            <a:r>
              <a:rPr lang="en-US" i="1" dirty="0">
                <a:solidFill>
                  <a:schemeClr val="bg1"/>
                </a:solidFill>
              </a:rPr>
              <a:t>Tangle Analysis of </a:t>
            </a:r>
            <a:r>
              <a:rPr lang="en-US" i="1" dirty="0" err="1">
                <a:solidFill>
                  <a:schemeClr val="bg1"/>
                </a:solidFill>
              </a:rPr>
              <a:t>Flp</a:t>
            </a:r>
            <a:r>
              <a:rPr lang="en-US" i="1" dirty="0">
                <a:solidFill>
                  <a:schemeClr val="bg1"/>
                </a:solidFill>
              </a:rPr>
              <a:t> Recombination </a:t>
            </a:r>
            <a:r>
              <a:rPr lang="en-US" dirty="0">
                <a:solidFill>
                  <a:schemeClr val="bg1"/>
                </a:solidFill>
              </a:rPr>
              <a:t>by Isabel Darcy</a:t>
            </a:r>
          </a:p>
        </p:txBody>
      </p:sp>
      <p:sp>
        <p:nvSpPr>
          <p:cNvPr id="3" name="Slide Number Placeholder 2">
            <a:extLst>
              <a:ext uri="{FF2B5EF4-FFF2-40B4-BE49-F238E27FC236}">
                <a16:creationId xmlns:a16="http://schemas.microsoft.com/office/drawing/2014/main" id="{678A12DB-C651-A19B-DA04-69D0A189147D}"/>
              </a:ext>
            </a:extLst>
          </p:cNvPr>
          <p:cNvSpPr>
            <a:spLocks noGrp="1"/>
          </p:cNvSpPr>
          <p:nvPr>
            <p:ph type="sldNum" sz="quarter" idx="12"/>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65804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8"/>
                <a:ext cx="10515600" cy="734986"/>
              </a:xfrm>
            </p:spPr>
            <p:txBody>
              <a:bodyPr/>
              <a:lstStyle/>
              <a:p>
                <a:pPr marL="0" indent="0" algn="ctr">
                  <a:buNone/>
                </a:pPr>
                <a:r>
                  <a:rPr lang="en-US" dirty="0"/>
                  <a:t>A </a:t>
                </a:r>
                <a:r>
                  <a:rPr lang="en-US" u="sng" dirty="0"/>
                  <a:t>knot</a:t>
                </a:r>
                <a:r>
                  <a:rPr lang="en-US" dirty="0"/>
                  <a:t> is an embedding of the circle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1</m:t>
                        </m:r>
                      </m:sup>
                    </m:sSup>
                  </m:oMath>
                </a14:m>
                <a:r>
                  <a:rPr lang="en-US" dirty="0"/>
                  <a:t> into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endParaRPr lang="en-US"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898148"/>
                <a:ext cx="10515600" cy="734986"/>
              </a:xfrm>
              <a:blipFill>
                <a:blip r:embed="rId2"/>
                <a:stretch>
                  <a:fillRect t="-13223"/>
                </a:stretch>
              </a:blipFill>
            </p:spPr>
            <p:txBody>
              <a:bodyPr/>
              <a:lstStyle/>
              <a:p>
                <a:r>
                  <a:rPr lang="en-US">
                    <a:noFill/>
                  </a:rPr>
                  <a:t> </a:t>
                </a:r>
              </a:p>
            </p:txBody>
          </p:sp>
        </mc:Fallback>
      </mc:AlternateContent>
      <p:pic>
        <p:nvPicPr>
          <p:cNvPr id="6" name="Picture 5" descr="Icon&#10;&#10;Description automatically generated">
            <a:extLst>
              <a:ext uri="{FF2B5EF4-FFF2-40B4-BE49-F238E27FC236}">
                <a16:creationId xmlns:a16="http://schemas.microsoft.com/office/drawing/2014/main" id="{8448EC9A-5B1B-76D3-1DF2-242CF21156E4}"/>
              </a:ext>
            </a:extLst>
          </p:cNvPr>
          <p:cNvPicPr>
            <a:picLocks noChangeAspect="1"/>
          </p:cNvPicPr>
          <p:nvPr/>
        </p:nvPicPr>
        <p:blipFill>
          <a:blip r:embed="rId3"/>
          <a:stretch>
            <a:fillRect/>
          </a:stretch>
        </p:blipFill>
        <p:spPr>
          <a:xfrm>
            <a:off x="1539794" y="3864076"/>
            <a:ext cx="2255457" cy="2255457"/>
          </a:xfrm>
          <a:prstGeom prst="rect">
            <a:avLst/>
          </a:prstGeom>
        </p:spPr>
      </p:pic>
      <p:sp>
        <p:nvSpPr>
          <p:cNvPr id="4" name="Content Placeholder 2">
            <a:extLst>
              <a:ext uri="{FF2B5EF4-FFF2-40B4-BE49-F238E27FC236}">
                <a16:creationId xmlns:a16="http://schemas.microsoft.com/office/drawing/2014/main" id="{0E367822-CA49-EB50-D8AE-A40A4CFF31AF}"/>
              </a:ext>
            </a:extLst>
          </p:cNvPr>
          <p:cNvSpPr txBox="1">
            <a:spLocks/>
          </p:cNvSpPr>
          <p:nvPr/>
        </p:nvSpPr>
        <p:spPr>
          <a:xfrm>
            <a:off x="990600" y="1538487"/>
            <a:ext cx="10515600" cy="734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 </a:t>
            </a:r>
            <a:r>
              <a:rPr lang="en-US" u="sng" dirty="0"/>
              <a:t>link</a:t>
            </a:r>
            <a:r>
              <a:rPr lang="en-US" dirty="0"/>
              <a:t> is a finite disjoint union of knots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5EFD00D1-FE04-FC22-7C8C-9E9C4E74833F}"/>
                  </a:ext>
                </a:extLst>
              </p:cNvPr>
              <p:cNvSpPr txBox="1">
                <a:spLocks/>
              </p:cNvSpPr>
              <p:nvPr/>
            </p:nvSpPr>
            <p:spPr>
              <a:xfrm>
                <a:off x="2159139" y="2203773"/>
                <a:ext cx="7873721" cy="15337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cs typeface="Calibri"/>
                  </a:rPr>
                  <a:t>An </a:t>
                </a:r>
                <a14:m>
                  <m:oMath xmlns:m="http://schemas.openxmlformats.org/officeDocument/2006/math">
                    <m:r>
                      <a:rPr lang="en-US" i="1" u="sng" smtClean="0">
                        <a:latin typeface="Cambria Math" panose="02040503050406030204" pitchFamily="18" charset="0"/>
                        <a:cs typeface="Calibri"/>
                      </a:rPr>
                      <m:t>𝑛</m:t>
                    </m:r>
                  </m:oMath>
                </a14:m>
                <a:r>
                  <a:rPr lang="en-US" u="sng" dirty="0">
                    <a:cs typeface="Calibri"/>
                  </a:rPr>
                  <a:t>-tangle</a:t>
                </a:r>
                <a:r>
                  <a:rPr lang="en-US" dirty="0">
                    <a:cs typeface="Calibri"/>
                  </a:rPr>
                  <a:t> is a ball containing </a:t>
                </a:r>
                <a14:m>
                  <m:oMath xmlns:m="http://schemas.openxmlformats.org/officeDocument/2006/math">
                    <m:r>
                      <a:rPr lang="en-US" i="1" smtClean="0">
                        <a:latin typeface="Cambria Math" panose="02040503050406030204" pitchFamily="18" charset="0"/>
                        <a:cs typeface="Calibri"/>
                      </a:rPr>
                      <m:t>𝑛</m:t>
                    </m:r>
                  </m:oMath>
                </a14:m>
                <a:r>
                  <a:rPr lang="en-US" dirty="0">
                    <a:cs typeface="Calibri"/>
                  </a:rPr>
                  <a:t> disjoint properly embedded arcs and a possibly empty set of loops (but our focus will be on tangles of two strings)</a:t>
                </a:r>
                <a:endParaRPr lang="en-US" dirty="0"/>
              </a:p>
            </p:txBody>
          </p:sp>
        </mc:Choice>
        <mc:Fallback xmlns="">
          <p:sp>
            <p:nvSpPr>
              <p:cNvPr id="5" name="Content Placeholder 2">
                <a:extLst>
                  <a:ext uri="{FF2B5EF4-FFF2-40B4-BE49-F238E27FC236}">
                    <a16:creationId xmlns:a16="http://schemas.microsoft.com/office/drawing/2014/main" id="{5EFD00D1-FE04-FC22-7C8C-9E9C4E74833F}"/>
                  </a:ext>
                </a:extLst>
              </p:cNvPr>
              <p:cNvSpPr txBox="1">
                <a:spLocks noRot="1" noChangeAspect="1" noMove="1" noResize="1" noEditPoints="1" noAdjustHandles="1" noChangeArrowheads="1" noChangeShapeType="1" noTextEdit="1"/>
              </p:cNvSpPr>
              <p:nvPr/>
            </p:nvSpPr>
            <p:spPr>
              <a:xfrm>
                <a:off x="2159139" y="2203773"/>
                <a:ext cx="7873721" cy="1533768"/>
              </a:xfrm>
              <a:prstGeom prst="rect">
                <a:avLst/>
              </a:prstGeom>
              <a:blipFill>
                <a:blip r:embed="rId4"/>
                <a:stretch>
                  <a:fillRect t="-6773"/>
                </a:stretch>
              </a:blipFill>
            </p:spPr>
            <p:txBody>
              <a:bodyPr/>
              <a:lstStyle/>
              <a:p>
                <a:r>
                  <a:rPr lang="en-US">
                    <a:noFill/>
                  </a:rPr>
                  <a:t> </a:t>
                </a:r>
              </a:p>
            </p:txBody>
          </p:sp>
        </mc:Fallback>
      </mc:AlternateContent>
      <p:pic>
        <p:nvPicPr>
          <p:cNvPr id="8" name="Picture 7" descr="Icon&#10;&#10;Description automatically generated">
            <a:extLst>
              <a:ext uri="{FF2B5EF4-FFF2-40B4-BE49-F238E27FC236}">
                <a16:creationId xmlns:a16="http://schemas.microsoft.com/office/drawing/2014/main" id="{99989EC1-2A18-0AF3-8EF1-487D43586654}"/>
              </a:ext>
            </a:extLst>
          </p:cNvPr>
          <p:cNvPicPr>
            <a:picLocks noChangeAspect="1"/>
          </p:cNvPicPr>
          <p:nvPr/>
        </p:nvPicPr>
        <p:blipFill>
          <a:blip r:embed="rId5"/>
          <a:stretch>
            <a:fillRect/>
          </a:stretch>
        </p:blipFill>
        <p:spPr>
          <a:xfrm rot="16200000">
            <a:off x="5120671" y="3805015"/>
            <a:ext cx="2255457" cy="2255457"/>
          </a:xfrm>
          <a:prstGeom prst="rect">
            <a:avLst/>
          </a:prstGeom>
        </p:spPr>
      </p:pic>
      <p:pic>
        <p:nvPicPr>
          <p:cNvPr id="9" name="Picture 8" descr="Icon&#10;&#10;Description automatically generated">
            <a:extLst>
              <a:ext uri="{FF2B5EF4-FFF2-40B4-BE49-F238E27FC236}">
                <a16:creationId xmlns:a16="http://schemas.microsoft.com/office/drawing/2014/main" id="{28720201-2BDB-560E-6FA5-1F2EC2697948}"/>
              </a:ext>
            </a:extLst>
          </p:cNvPr>
          <p:cNvPicPr>
            <a:picLocks noChangeAspect="1"/>
          </p:cNvPicPr>
          <p:nvPr/>
        </p:nvPicPr>
        <p:blipFill>
          <a:blip r:embed="rId6"/>
          <a:stretch>
            <a:fillRect/>
          </a:stretch>
        </p:blipFill>
        <p:spPr>
          <a:xfrm>
            <a:off x="8396749" y="3919218"/>
            <a:ext cx="2255457" cy="2255457"/>
          </a:xfrm>
          <a:prstGeom prst="rect">
            <a:avLst/>
          </a:prstGeom>
        </p:spPr>
      </p:pic>
      <p:sp>
        <p:nvSpPr>
          <p:cNvPr id="7" name="TextBox 6">
            <a:extLst>
              <a:ext uri="{FF2B5EF4-FFF2-40B4-BE49-F238E27FC236}">
                <a16:creationId xmlns:a16="http://schemas.microsoft.com/office/drawing/2014/main" id="{D4B70138-F3FF-5E00-64E0-F009EFFD1C8D}"/>
              </a:ext>
            </a:extLst>
          </p:cNvPr>
          <p:cNvSpPr txBox="1"/>
          <p:nvPr/>
        </p:nvSpPr>
        <p:spPr>
          <a:xfrm>
            <a:off x="9727223" y="2510416"/>
            <a:ext cx="1881554" cy="646331"/>
          </a:xfrm>
          <a:prstGeom prst="rect">
            <a:avLst/>
          </a:prstGeom>
          <a:noFill/>
        </p:spPr>
        <p:txBody>
          <a:bodyPr wrap="square" rtlCol="0">
            <a:spAutoFit/>
          </a:bodyPr>
          <a:lstStyle/>
          <a:p>
            <a:pPr algn="ctr"/>
            <a:r>
              <a:rPr lang="en-US" b="1" i="1" dirty="0"/>
              <a:t>Focus of the research</a:t>
            </a:r>
          </a:p>
        </p:txBody>
      </p:sp>
      <p:sp>
        <p:nvSpPr>
          <p:cNvPr id="10" name="Slide Number Placeholder 9">
            <a:extLst>
              <a:ext uri="{FF2B5EF4-FFF2-40B4-BE49-F238E27FC236}">
                <a16:creationId xmlns:a16="http://schemas.microsoft.com/office/drawing/2014/main" id="{F3494B14-D3D5-321C-4E52-6F1F2B09C77D}"/>
              </a:ext>
            </a:extLst>
          </p:cNvPr>
          <p:cNvSpPr>
            <a:spLocks noGrp="1"/>
          </p:cNvSpPr>
          <p:nvPr>
            <p:ph type="sldNum" sz="quarter" idx="12"/>
          </p:nvPr>
        </p:nvSpPr>
        <p:spPr/>
        <p:txBody>
          <a:bodyPr/>
          <a:lstStyle/>
          <a:p>
            <a:fld id="{48F63A3B-78C7-47BE-AE5E-E10140E04643}" type="slidenum">
              <a:rPr lang="en-US" smtClean="0"/>
              <a:t>2</a:t>
            </a:fld>
            <a:endParaRPr lang="en-US"/>
          </a:p>
        </p:txBody>
      </p:sp>
      <p:sp>
        <p:nvSpPr>
          <p:cNvPr id="11" name="TextBox 10">
            <a:extLst>
              <a:ext uri="{FF2B5EF4-FFF2-40B4-BE49-F238E27FC236}">
                <a16:creationId xmlns:a16="http://schemas.microsoft.com/office/drawing/2014/main" id="{94E08648-1998-6F49-118B-8E78AEB66A27}"/>
              </a:ext>
            </a:extLst>
          </p:cNvPr>
          <p:cNvSpPr txBox="1"/>
          <p:nvPr/>
        </p:nvSpPr>
        <p:spPr>
          <a:xfrm>
            <a:off x="9982200" y="1073201"/>
            <a:ext cx="1371600" cy="646331"/>
          </a:xfrm>
          <a:prstGeom prst="rect">
            <a:avLst/>
          </a:prstGeom>
          <a:noFill/>
        </p:spPr>
        <p:txBody>
          <a:bodyPr wrap="square" rtlCol="0">
            <a:spAutoFit/>
          </a:bodyPr>
          <a:lstStyle/>
          <a:p>
            <a:pPr algn="ctr"/>
            <a:r>
              <a:rPr lang="en-US" b="1" i="1" dirty="0"/>
              <a:t>Focus of the talk</a:t>
            </a:r>
          </a:p>
        </p:txBody>
      </p:sp>
    </p:spTree>
    <p:extLst>
      <p:ext uri="{BB962C8B-B14F-4D97-AF65-F5344CB8AC3E}">
        <p14:creationId xmlns:p14="http://schemas.microsoft.com/office/powerpoint/2010/main" val="384426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07720" y="1232028"/>
                <a:ext cx="10576560" cy="2025522"/>
              </a:xfrm>
            </p:spPr>
            <p:txBody>
              <a:bodyPr>
                <a:normAutofit/>
              </a:bodyPr>
              <a:lstStyle/>
              <a:p>
                <a:pPr marL="0" indent="0" algn="ctr">
                  <a:buNone/>
                </a:pPr>
                <a:r>
                  <a:rPr lang="en-US" dirty="0"/>
                  <a:t>The link </a:t>
                </a:r>
                <a14:m>
                  <m:oMath xmlns:m="http://schemas.openxmlformats.org/officeDocument/2006/math">
                    <m:r>
                      <a:rPr lang="en-US" b="1" i="1" smtClean="0">
                        <a:latin typeface="Cambria Math" panose="02040503050406030204" pitchFamily="18" charset="0"/>
                      </a:rPr>
                      <m:t>𝑵</m:t>
                    </m:r>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𝟕</m:t>
                            </m:r>
                          </m:den>
                        </m:f>
                      </m:e>
                    </m:d>
                    <m:r>
                      <a:rPr lang="en-US" b="0" i="1" smtClean="0">
                        <a:latin typeface="Cambria Math" panose="02040503050406030204" pitchFamily="18" charset="0"/>
                      </a:rPr>
                      <m:t> </m:t>
                    </m:r>
                  </m:oMath>
                </a14:m>
                <a:r>
                  <a:rPr lang="en-US" dirty="0"/>
                  <a:t>must be equivalent to the link </a:t>
                </a:r>
                <a14:m>
                  <m:oMath xmlns:m="http://schemas.openxmlformats.org/officeDocument/2006/math">
                    <m:r>
                      <a:rPr lang="en-US" b="1" i="1" smtClean="0">
                        <a:latin typeface="Cambria Math" panose="02040503050406030204" pitchFamily="18" charset="0"/>
                      </a:rPr>
                      <m:t>𝑵</m:t>
                    </m:r>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𝟏</m:t>
                            </m:r>
                          </m:den>
                        </m:f>
                      </m:e>
                    </m:d>
                    <m:r>
                      <a:rPr lang="en-US" b="0" i="1" smtClean="0">
                        <a:latin typeface="Cambria Math" panose="02040503050406030204" pitchFamily="18" charset="0"/>
                      </a:rPr>
                      <m:t> </m:t>
                    </m:r>
                  </m:oMath>
                </a14:m>
                <a:r>
                  <a:rPr lang="en-US" dirty="0"/>
                  <a:t>since they have the same numerator and satisfy</a:t>
                </a:r>
              </a:p>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𝒎𝒐𝒅</m:t>
                      </m:r>
                      <m:r>
                        <a:rPr lang="en-US" b="1" i="1" smtClean="0">
                          <a:latin typeface="Cambria Math" panose="02040503050406030204" pitchFamily="18" charset="0"/>
                        </a:rPr>
                        <m:t> </m:t>
                      </m:r>
                      <m:r>
                        <a:rPr lang="en-US" b="1" i="1" smtClean="0">
                          <a:latin typeface="Cambria Math" panose="02040503050406030204" pitchFamily="18" charset="0"/>
                        </a:rPr>
                        <m:t>𝟐</m:t>
                      </m:r>
                    </m:oMath>
                  </m:oMathPara>
                </a14:m>
                <a:endParaRPr lang="en-US" b="1" dirty="0"/>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07720" y="1232028"/>
                <a:ext cx="10576560" cy="2025522"/>
              </a:xfrm>
              <a:blipFill>
                <a:blip r:embed="rId3"/>
                <a:stretch>
                  <a:fillRect l="-288" r="-1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B59EE58-FAD2-0E3B-18C6-B60BAA1813D0}"/>
                  </a:ext>
                </a:extLst>
              </p:cNvPr>
              <p:cNvSpPr txBox="1"/>
              <p:nvPr/>
            </p:nvSpPr>
            <p:spPr>
              <a:xfrm>
                <a:off x="1371600" y="3257550"/>
                <a:ext cx="4274820" cy="12464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𝟕</m:t>
                          </m:r>
                        </m:den>
                      </m:f>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den>
                      </m:f>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𝟎</m:t>
                      </m:r>
                      <m:r>
                        <a:rPr lang="en-US" sz="2800" b="1" i="1" smtClean="0">
                          <a:latin typeface="Cambria Math" panose="02040503050406030204" pitchFamily="18" charset="0"/>
                        </a:rPr>
                        <m:t>]</m:t>
                      </m:r>
                    </m:oMath>
                  </m:oMathPara>
                </a14:m>
                <a:endParaRPr lang="en-US" sz="2400" b="1" dirty="0"/>
              </a:p>
            </p:txBody>
          </p:sp>
        </mc:Choice>
        <mc:Fallback xmlns="">
          <p:sp>
            <p:nvSpPr>
              <p:cNvPr id="4" name="TextBox 3">
                <a:extLst>
                  <a:ext uri="{FF2B5EF4-FFF2-40B4-BE49-F238E27FC236}">
                    <a16:creationId xmlns:a16="http://schemas.microsoft.com/office/drawing/2014/main" id="{6B59EE58-FAD2-0E3B-18C6-B60BAA1813D0}"/>
                  </a:ext>
                </a:extLst>
              </p:cNvPr>
              <p:cNvSpPr txBox="1">
                <a:spLocks noRot="1" noChangeAspect="1" noMove="1" noResize="1" noEditPoints="1" noAdjustHandles="1" noChangeArrowheads="1" noChangeShapeType="1" noTextEdit="1"/>
              </p:cNvSpPr>
              <p:nvPr/>
            </p:nvSpPr>
            <p:spPr>
              <a:xfrm>
                <a:off x="1371600" y="3257550"/>
                <a:ext cx="4274820" cy="124649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2C11E4-455A-3245-F95E-9EE02407DA03}"/>
                  </a:ext>
                </a:extLst>
              </p:cNvPr>
              <p:cNvSpPr txBox="1"/>
              <p:nvPr/>
            </p:nvSpPr>
            <p:spPr>
              <a:xfrm>
                <a:off x="6545582" y="3257550"/>
                <a:ext cx="42748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oMath>
                  </m:oMathPara>
                </a14:m>
                <a:endParaRPr lang="en-US" sz="2400" b="1" dirty="0"/>
              </a:p>
            </p:txBody>
          </p:sp>
        </mc:Choice>
        <mc:Fallback xmlns="">
          <p:sp>
            <p:nvSpPr>
              <p:cNvPr id="9" name="TextBox 8">
                <a:extLst>
                  <a:ext uri="{FF2B5EF4-FFF2-40B4-BE49-F238E27FC236}">
                    <a16:creationId xmlns:a16="http://schemas.microsoft.com/office/drawing/2014/main" id="{362C11E4-455A-3245-F95E-9EE02407DA03}"/>
                  </a:ext>
                </a:extLst>
              </p:cNvPr>
              <p:cNvSpPr txBox="1">
                <a:spLocks noRot="1" noChangeAspect="1" noMove="1" noResize="1" noEditPoints="1" noAdjustHandles="1" noChangeArrowheads="1" noChangeShapeType="1" noTextEdit="1"/>
              </p:cNvSpPr>
              <p:nvPr/>
            </p:nvSpPr>
            <p:spPr>
              <a:xfrm>
                <a:off x="6545582" y="3257550"/>
                <a:ext cx="4274820" cy="898964"/>
              </a:xfrm>
              <a:prstGeom prst="rect">
                <a:avLst/>
              </a:prstGeom>
              <a:blipFill>
                <a:blip r:embed="rId5"/>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7ADC40F-E9BC-D200-58B2-F0DC4516FAFE}"/>
              </a:ext>
            </a:extLst>
          </p:cNvPr>
          <p:cNvSpPr>
            <a:spLocks noGrp="1"/>
          </p:cNvSpPr>
          <p:nvPr>
            <p:ph type="sldNum" sz="quarter" idx="12"/>
          </p:nvPr>
        </p:nvSpPr>
        <p:spPr/>
        <p:txBody>
          <a:bodyPr/>
          <a:lstStyle/>
          <a:p>
            <a:fld id="{48F63A3B-78C7-47BE-AE5E-E10140E04643}" type="slidenum">
              <a:rPr lang="en-US" smtClean="0"/>
              <a:t>20</a:t>
            </a:fld>
            <a:endParaRPr lang="en-US"/>
          </a:p>
        </p:txBody>
      </p:sp>
    </p:spTree>
    <p:extLst>
      <p:ext uri="{BB962C8B-B14F-4D97-AF65-F5344CB8AC3E}">
        <p14:creationId xmlns:p14="http://schemas.microsoft.com/office/powerpoint/2010/main" val="368080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con&#10;&#10;Description automatically generated">
            <a:extLst>
              <a:ext uri="{FF2B5EF4-FFF2-40B4-BE49-F238E27FC236}">
                <a16:creationId xmlns:a16="http://schemas.microsoft.com/office/drawing/2014/main" id="{6ACC0B7B-C4E7-78CD-DB51-4B417BB348D5}"/>
              </a:ext>
            </a:extLst>
          </p:cNvPr>
          <p:cNvPicPr>
            <a:picLocks noChangeAspect="1"/>
          </p:cNvPicPr>
          <p:nvPr/>
        </p:nvPicPr>
        <p:blipFill>
          <a:blip r:embed="rId3"/>
          <a:stretch>
            <a:fillRect/>
          </a:stretch>
        </p:blipFill>
        <p:spPr>
          <a:xfrm>
            <a:off x="8416290" y="1462307"/>
            <a:ext cx="3173730" cy="3173730"/>
          </a:xfrm>
          <a:prstGeom prst="rect">
            <a:avLst/>
          </a:prstGeom>
        </p:spPr>
      </p:pic>
      <p:pic>
        <p:nvPicPr>
          <p:cNvPr id="25" name="Picture 24" descr="Icon&#10;&#10;Description automatically generated">
            <a:extLst>
              <a:ext uri="{FF2B5EF4-FFF2-40B4-BE49-F238E27FC236}">
                <a16:creationId xmlns:a16="http://schemas.microsoft.com/office/drawing/2014/main" id="{26EA4CFA-FDBC-4353-A2A6-F19C3314C4FA}"/>
              </a:ext>
            </a:extLst>
          </p:cNvPr>
          <p:cNvPicPr>
            <a:picLocks noChangeAspect="1"/>
          </p:cNvPicPr>
          <p:nvPr/>
        </p:nvPicPr>
        <p:blipFill>
          <a:blip r:embed="rId4"/>
          <a:stretch>
            <a:fillRect/>
          </a:stretch>
        </p:blipFill>
        <p:spPr>
          <a:xfrm>
            <a:off x="5077027" y="1296774"/>
            <a:ext cx="3339263" cy="3339263"/>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Example</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A2508C7-5D78-FD32-CF86-A67DE83F49FF}"/>
                  </a:ext>
                </a:extLst>
              </p:cNvPr>
              <p:cNvSpPr txBox="1"/>
              <p:nvPr/>
            </p:nvSpPr>
            <p:spPr>
              <a:xfrm>
                <a:off x="5763678" y="4997895"/>
                <a:ext cx="196596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𝑵</m:t>
                      </m:r>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𝟕</m:t>
                              </m:r>
                            </m:den>
                          </m:f>
                        </m:e>
                      </m:d>
                    </m:oMath>
                  </m:oMathPara>
                </a14:m>
                <a:endParaRPr lang="en-US" sz="2800" b="1" dirty="0"/>
              </a:p>
            </p:txBody>
          </p:sp>
        </mc:Choice>
        <mc:Fallback xmlns="">
          <p:sp>
            <p:nvSpPr>
              <p:cNvPr id="26" name="TextBox 25">
                <a:extLst>
                  <a:ext uri="{FF2B5EF4-FFF2-40B4-BE49-F238E27FC236}">
                    <a16:creationId xmlns:a16="http://schemas.microsoft.com/office/drawing/2014/main" id="{0A2508C7-5D78-FD32-CF86-A67DE83F49FF}"/>
                  </a:ext>
                </a:extLst>
              </p:cNvPr>
              <p:cNvSpPr txBox="1">
                <a:spLocks noRot="1" noChangeAspect="1" noMove="1" noResize="1" noEditPoints="1" noAdjustHandles="1" noChangeArrowheads="1" noChangeShapeType="1" noTextEdit="1"/>
              </p:cNvSpPr>
              <p:nvPr/>
            </p:nvSpPr>
            <p:spPr>
              <a:xfrm>
                <a:off x="5763678" y="4997895"/>
                <a:ext cx="1965960" cy="10604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466A1F8-0AEC-6AB8-AA91-516A553E2506}"/>
                  </a:ext>
                </a:extLst>
              </p:cNvPr>
              <p:cNvSpPr txBox="1"/>
              <p:nvPr/>
            </p:nvSpPr>
            <p:spPr>
              <a:xfrm>
                <a:off x="9020175" y="4997895"/>
                <a:ext cx="196596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𝑵</m:t>
                      </m:r>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e>
                      </m:d>
                    </m:oMath>
                  </m:oMathPara>
                </a14:m>
                <a:endParaRPr lang="en-US" sz="2800" b="1" dirty="0"/>
              </a:p>
            </p:txBody>
          </p:sp>
        </mc:Choice>
        <mc:Fallback xmlns="">
          <p:sp>
            <p:nvSpPr>
              <p:cNvPr id="27" name="TextBox 26">
                <a:extLst>
                  <a:ext uri="{FF2B5EF4-FFF2-40B4-BE49-F238E27FC236}">
                    <a16:creationId xmlns:a16="http://schemas.microsoft.com/office/drawing/2014/main" id="{3466A1F8-0AEC-6AB8-AA91-516A553E2506}"/>
                  </a:ext>
                </a:extLst>
              </p:cNvPr>
              <p:cNvSpPr txBox="1">
                <a:spLocks noRot="1" noChangeAspect="1" noMove="1" noResize="1" noEditPoints="1" noAdjustHandles="1" noChangeArrowheads="1" noChangeShapeType="1" noTextEdit="1"/>
              </p:cNvSpPr>
              <p:nvPr/>
            </p:nvSpPr>
            <p:spPr>
              <a:xfrm>
                <a:off x="9020175" y="4997895"/>
                <a:ext cx="1965960" cy="1060483"/>
              </a:xfrm>
              <a:prstGeom prst="rect">
                <a:avLst/>
              </a:prstGeom>
              <a:blipFill>
                <a:blip r:embed="rId6"/>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AFB9FBA-36EC-E98A-9756-4DA66668403C}"/>
              </a:ext>
            </a:extLst>
          </p:cNvPr>
          <p:cNvSpPr txBox="1"/>
          <p:nvPr/>
        </p:nvSpPr>
        <p:spPr>
          <a:xfrm>
            <a:off x="857250" y="2521059"/>
            <a:ext cx="4385310" cy="1815882"/>
          </a:xfrm>
          <a:prstGeom prst="rect">
            <a:avLst/>
          </a:prstGeom>
          <a:noFill/>
        </p:spPr>
        <p:txBody>
          <a:bodyPr wrap="square" rtlCol="0">
            <a:spAutoFit/>
          </a:bodyPr>
          <a:lstStyle/>
          <a:p>
            <a:pPr algn="ctr"/>
            <a:r>
              <a:rPr lang="en-US" sz="2800" dirty="0"/>
              <a:t>The fraction equivalence reflects added vertical twists which can be undone using Reidemeister moves</a:t>
            </a:r>
          </a:p>
        </p:txBody>
      </p:sp>
      <p:sp>
        <p:nvSpPr>
          <p:cNvPr id="3" name="Slide Number Placeholder 2">
            <a:extLst>
              <a:ext uri="{FF2B5EF4-FFF2-40B4-BE49-F238E27FC236}">
                <a16:creationId xmlns:a16="http://schemas.microsoft.com/office/drawing/2014/main" id="{58D931BB-EA6A-88F6-0659-0E3D0B3002F7}"/>
              </a:ext>
            </a:extLst>
          </p:cNvPr>
          <p:cNvSpPr>
            <a:spLocks noGrp="1"/>
          </p:cNvSpPr>
          <p:nvPr>
            <p:ph type="sldNum" sz="quarter" idx="12"/>
          </p:nvPr>
        </p:nvSpPr>
        <p:spPr/>
        <p:txBody>
          <a:bodyPr/>
          <a:lstStyle/>
          <a:p>
            <a:fld id="{48F63A3B-78C7-47BE-AE5E-E10140E04643}" type="slidenum">
              <a:rPr lang="en-US" smtClean="0"/>
              <a:t>21</a:t>
            </a:fld>
            <a:endParaRPr lang="en-US"/>
          </a:p>
        </p:txBody>
      </p:sp>
    </p:spTree>
    <p:extLst>
      <p:ext uri="{BB962C8B-B14F-4D97-AF65-F5344CB8AC3E}">
        <p14:creationId xmlns:p14="http://schemas.microsoft.com/office/powerpoint/2010/main" val="1910542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07720" y="1232028"/>
                <a:ext cx="10576560" cy="2025522"/>
              </a:xfrm>
            </p:spPr>
            <p:txBody>
              <a:bodyPr>
                <a:normAutofit/>
              </a:bodyPr>
              <a:lstStyle/>
              <a:p>
                <a:pPr marL="0" indent="0" algn="ctr">
                  <a:buNone/>
                </a:pPr>
                <a:r>
                  <a:rPr lang="en-US" dirty="0"/>
                  <a:t>The rational knot </a:t>
                </a:r>
                <a14:m>
                  <m:oMath xmlns:m="http://schemas.openxmlformats.org/officeDocument/2006/math">
                    <m:r>
                      <a:rPr lang="en-US" b="1" i="1" smtClean="0">
                        <a:latin typeface="Cambria Math" panose="02040503050406030204" pitchFamily="18" charset="0"/>
                      </a:rPr>
                      <m:t>𝑵</m:t>
                    </m:r>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𝟏𝟓</m:t>
                        </m:r>
                      </m:num>
                      <m:den>
                        <m:r>
                          <a:rPr lang="en-US" b="1" i="1" smtClean="0">
                            <a:latin typeface="Cambria Math" panose="02040503050406030204" pitchFamily="18" charset="0"/>
                          </a:rPr>
                          <m:t>𝟖</m:t>
                        </m:r>
                      </m:den>
                    </m:f>
                    <m:r>
                      <a:rPr lang="en-US" b="1" i="1" smtClean="0">
                        <a:latin typeface="Cambria Math" panose="02040503050406030204" pitchFamily="18" charset="0"/>
                      </a:rPr>
                      <m:t>)</m:t>
                    </m:r>
                  </m:oMath>
                </a14:m>
                <a:r>
                  <a:rPr lang="en-US" dirty="0"/>
                  <a:t> must be equivalent to the rational knot </a:t>
                </a:r>
                <a14:m>
                  <m:oMath xmlns:m="http://schemas.openxmlformats.org/officeDocument/2006/math">
                    <m:r>
                      <a:rPr lang="en-US" b="1" i="1" smtClean="0">
                        <a:latin typeface="Cambria Math" panose="02040503050406030204" pitchFamily="18" charset="0"/>
                      </a:rPr>
                      <m:t>𝑵</m:t>
                    </m:r>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rPr>
                              <m:t>𝟏𝟓</m:t>
                            </m:r>
                          </m:num>
                          <m:den>
                            <m:r>
                              <a:rPr lang="en-US" b="1" i="1" smtClean="0">
                                <a:latin typeface="Cambria Math" panose="02040503050406030204" pitchFamily="18" charset="0"/>
                              </a:rPr>
                              <m:t>𝟐</m:t>
                            </m:r>
                          </m:den>
                        </m:f>
                      </m:e>
                    </m:d>
                  </m:oMath>
                </a14:m>
                <a:r>
                  <a:rPr lang="en-US" dirty="0"/>
                  <a:t> by having the same numerator and satisfying</a:t>
                </a:r>
              </a:p>
              <a:p>
                <a:pPr marL="0" indent="0" algn="ctr">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𝒎𝒐𝒅</m:t>
                      </m:r>
                      <m:r>
                        <a:rPr lang="en-US" b="1" i="1">
                          <a:latin typeface="Cambria Math" panose="02040503050406030204" pitchFamily="18" charset="0"/>
                        </a:rPr>
                        <m:t> </m:t>
                      </m:r>
                      <m:r>
                        <a:rPr lang="en-US" b="1" i="1">
                          <a:latin typeface="Cambria Math" panose="02040503050406030204" pitchFamily="18" charset="0"/>
                        </a:rPr>
                        <m:t>𝟏𝟓</m:t>
                      </m:r>
                    </m:oMath>
                  </m:oMathPara>
                </a14:m>
                <a:endParaRPr lang="en-US" b="1" dirty="0"/>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07720" y="1232028"/>
                <a:ext cx="10576560" cy="2025522"/>
              </a:xfrm>
              <a:blipFill>
                <a:blip r:embed="rId3"/>
                <a:stretch>
                  <a:fillRect l="-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B59EE58-FAD2-0E3B-18C6-B60BAA1813D0}"/>
                  </a:ext>
                </a:extLst>
              </p:cNvPr>
              <p:cNvSpPr txBox="1"/>
              <p:nvPr/>
            </p:nvSpPr>
            <p:spPr>
              <a:xfrm>
                <a:off x="1371600" y="3257550"/>
                <a:ext cx="4972050" cy="12558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𝟏𝟓</m:t>
                          </m:r>
                        </m:num>
                        <m:den>
                          <m:r>
                            <a:rPr lang="en-US" sz="2800" b="1" i="1" smtClean="0">
                              <a:latin typeface="Cambria Math" panose="02040503050406030204" pitchFamily="18" charset="0"/>
                            </a:rPr>
                            <m:t>𝟖</m:t>
                          </m:r>
                        </m:den>
                      </m:f>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𝟕</m:t>
                              </m:r>
                            </m:den>
                          </m:f>
                        </m:den>
                      </m:f>
                      <m:r>
                        <a:rPr lang="en-US" sz="2800" b="1" i="1" smtClean="0">
                          <a:latin typeface="Cambria Math" panose="02040503050406030204" pitchFamily="18" charset="0"/>
                        </a:rPr>
                        <m:t>⟹[</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m:t>
                      </m:r>
                    </m:oMath>
                  </m:oMathPara>
                </a14:m>
                <a:endParaRPr lang="en-US" sz="2400" b="1" dirty="0"/>
              </a:p>
            </p:txBody>
          </p:sp>
        </mc:Choice>
        <mc:Fallback xmlns="">
          <p:sp>
            <p:nvSpPr>
              <p:cNvPr id="4" name="TextBox 3">
                <a:extLst>
                  <a:ext uri="{FF2B5EF4-FFF2-40B4-BE49-F238E27FC236}">
                    <a16:creationId xmlns:a16="http://schemas.microsoft.com/office/drawing/2014/main" id="{6B59EE58-FAD2-0E3B-18C6-B60BAA1813D0}"/>
                  </a:ext>
                </a:extLst>
              </p:cNvPr>
              <p:cNvSpPr txBox="1">
                <a:spLocks noRot="1" noChangeAspect="1" noMove="1" noResize="1" noEditPoints="1" noAdjustHandles="1" noChangeArrowheads="1" noChangeShapeType="1" noTextEdit="1"/>
              </p:cNvSpPr>
              <p:nvPr/>
            </p:nvSpPr>
            <p:spPr>
              <a:xfrm>
                <a:off x="1371600" y="3257550"/>
                <a:ext cx="4972050" cy="125585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2C11E4-455A-3245-F95E-9EE02407DA03}"/>
                  </a:ext>
                </a:extLst>
              </p:cNvPr>
              <p:cNvSpPr txBox="1"/>
              <p:nvPr/>
            </p:nvSpPr>
            <p:spPr>
              <a:xfrm>
                <a:off x="6545582" y="3257550"/>
                <a:ext cx="4274820" cy="9077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𝟏𝟓</m:t>
                          </m:r>
                        </m:num>
                        <m:den>
                          <m:r>
                            <a:rPr lang="en-US" sz="2800" b="1" i="1" smtClean="0">
                              <a:latin typeface="Cambria Math" panose="02040503050406030204" pitchFamily="18" charset="0"/>
                            </a:rPr>
                            <m:t>𝟐</m:t>
                          </m:r>
                        </m:den>
                      </m:f>
                      <m:r>
                        <a:rPr lang="en-US" sz="2800" b="1" i="1" smtClean="0">
                          <a:latin typeface="Cambria Math" panose="02040503050406030204" pitchFamily="18" charset="0"/>
                        </a:rPr>
                        <m:t>=</m:t>
                      </m:r>
                      <m:r>
                        <a:rPr lang="en-US" sz="2800" b="1" i="1" smtClean="0">
                          <a:latin typeface="Cambria Math" panose="02040503050406030204" pitchFamily="18" charset="0"/>
                        </a:rPr>
                        <m:t>𝟕</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m:t>
                      </m:r>
                    </m:oMath>
                  </m:oMathPara>
                </a14:m>
                <a:endParaRPr lang="en-US" sz="2400" b="1" dirty="0"/>
              </a:p>
            </p:txBody>
          </p:sp>
        </mc:Choice>
        <mc:Fallback xmlns="">
          <p:sp>
            <p:nvSpPr>
              <p:cNvPr id="9" name="TextBox 8">
                <a:extLst>
                  <a:ext uri="{FF2B5EF4-FFF2-40B4-BE49-F238E27FC236}">
                    <a16:creationId xmlns:a16="http://schemas.microsoft.com/office/drawing/2014/main" id="{362C11E4-455A-3245-F95E-9EE02407DA03}"/>
                  </a:ext>
                </a:extLst>
              </p:cNvPr>
              <p:cNvSpPr txBox="1">
                <a:spLocks noRot="1" noChangeAspect="1" noMove="1" noResize="1" noEditPoints="1" noAdjustHandles="1" noChangeArrowheads="1" noChangeShapeType="1" noTextEdit="1"/>
              </p:cNvSpPr>
              <p:nvPr/>
            </p:nvSpPr>
            <p:spPr>
              <a:xfrm>
                <a:off x="6545582" y="3257550"/>
                <a:ext cx="4274820" cy="907749"/>
              </a:xfrm>
              <a:prstGeom prst="rect">
                <a:avLst/>
              </a:prstGeom>
              <a:blipFill>
                <a:blip r:embed="rId5"/>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0453B16-B0C3-5124-C093-2A3B13F8E71B}"/>
              </a:ext>
            </a:extLst>
          </p:cNvPr>
          <p:cNvSpPr>
            <a:spLocks noGrp="1"/>
          </p:cNvSpPr>
          <p:nvPr>
            <p:ph type="sldNum" sz="quarter" idx="12"/>
          </p:nvPr>
        </p:nvSpPr>
        <p:spPr/>
        <p:txBody>
          <a:bodyPr/>
          <a:lstStyle/>
          <a:p>
            <a:fld id="{48F63A3B-78C7-47BE-AE5E-E10140E04643}" type="slidenum">
              <a:rPr lang="en-US" smtClean="0"/>
              <a:t>22</a:t>
            </a:fld>
            <a:endParaRPr lang="en-US"/>
          </a:p>
        </p:txBody>
      </p:sp>
    </p:spTree>
    <p:extLst>
      <p:ext uri="{BB962C8B-B14F-4D97-AF65-F5344CB8AC3E}">
        <p14:creationId xmlns:p14="http://schemas.microsoft.com/office/powerpoint/2010/main" val="90413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 company name&#10;&#10;Description automatically generated">
            <a:extLst>
              <a:ext uri="{FF2B5EF4-FFF2-40B4-BE49-F238E27FC236}">
                <a16:creationId xmlns:a16="http://schemas.microsoft.com/office/drawing/2014/main" id="{41CC19AC-49EB-830D-81E2-4D15876F1155}"/>
              </a:ext>
            </a:extLst>
          </p:cNvPr>
          <p:cNvPicPr>
            <a:picLocks noChangeAspect="1"/>
          </p:cNvPicPr>
          <p:nvPr/>
        </p:nvPicPr>
        <p:blipFill>
          <a:blip r:embed="rId3"/>
          <a:stretch>
            <a:fillRect/>
          </a:stretch>
        </p:blipFill>
        <p:spPr>
          <a:xfrm flipH="1">
            <a:off x="4898848" y="1973319"/>
            <a:ext cx="3055234" cy="3055234"/>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Example</a:t>
            </a:r>
          </a:p>
        </p:txBody>
      </p:sp>
      <p:pic>
        <p:nvPicPr>
          <p:cNvPr id="6" name="Picture 5" descr="A picture containing icon&#10;&#10;Description automatically generated">
            <a:extLst>
              <a:ext uri="{FF2B5EF4-FFF2-40B4-BE49-F238E27FC236}">
                <a16:creationId xmlns:a16="http://schemas.microsoft.com/office/drawing/2014/main" id="{07D6FC8D-2E50-6A1F-DDE3-391568C397F6}"/>
              </a:ext>
            </a:extLst>
          </p:cNvPr>
          <p:cNvPicPr>
            <a:picLocks noChangeAspect="1"/>
          </p:cNvPicPr>
          <p:nvPr/>
        </p:nvPicPr>
        <p:blipFill rotWithShape="1">
          <a:blip r:embed="rId4"/>
          <a:srcRect l="405" t="23193" r="-405" b="23604"/>
          <a:stretch/>
        </p:blipFill>
        <p:spPr>
          <a:xfrm>
            <a:off x="8797469" y="2560320"/>
            <a:ext cx="3055233" cy="1623061"/>
          </a:xfrm>
          <a:prstGeom prst="rect">
            <a:avLst/>
          </a:prstGeom>
        </p:spPr>
      </p:pic>
      <p:pic>
        <p:nvPicPr>
          <p:cNvPr id="8" name="Picture 7" descr="Logo, icon, company name&#10;&#10;Description automatically generated">
            <a:extLst>
              <a:ext uri="{FF2B5EF4-FFF2-40B4-BE49-F238E27FC236}">
                <a16:creationId xmlns:a16="http://schemas.microsoft.com/office/drawing/2014/main" id="{DA8DEF00-FBE4-9D81-C915-16A052765B77}"/>
              </a:ext>
            </a:extLst>
          </p:cNvPr>
          <p:cNvPicPr>
            <a:picLocks noChangeAspect="1"/>
          </p:cNvPicPr>
          <p:nvPr/>
        </p:nvPicPr>
        <p:blipFill>
          <a:blip r:embed="rId5"/>
          <a:stretch>
            <a:fillRect/>
          </a:stretch>
        </p:blipFill>
        <p:spPr>
          <a:xfrm>
            <a:off x="767936" y="1901383"/>
            <a:ext cx="3055233" cy="305523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00AA461-9226-8291-C5E4-8AF15F36651A}"/>
                  </a:ext>
                </a:extLst>
              </p:cNvPr>
              <p:cNvSpPr txBox="1"/>
              <p:nvPr/>
            </p:nvSpPr>
            <p:spPr>
              <a:xfrm>
                <a:off x="8797469" y="4748485"/>
                <a:ext cx="3055234"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𝑵</m:t>
                      </m:r>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𝟏𝟓</m:t>
                              </m:r>
                            </m:num>
                            <m:den>
                              <m:r>
                                <a:rPr lang="en-US" sz="2800" b="1" i="1" smtClean="0">
                                  <a:latin typeface="Cambria Math" panose="02040503050406030204" pitchFamily="18" charset="0"/>
                                </a:rPr>
                                <m:t>𝟐</m:t>
                              </m:r>
                            </m:den>
                          </m:f>
                        </m:e>
                      </m:d>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m:t>
                      </m:r>
                    </m:oMath>
                  </m:oMathPara>
                </a14:m>
                <a:endParaRPr lang="en-US" b="1" dirty="0"/>
              </a:p>
            </p:txBody>
          </p:sp>
        </mc:Choice>
        <mc:Fallback xmlns="">
          <p:sp>
            <p:nvSpPr>
              <p:cNvPr id="9" name="TextBox 8">
                <a:extLst>
                  <a:ext uri="{FF2B5EF4-FFF2-40B4-BE49-F238E27FC236}">
                    <a16:creationId xmlns:a16="http://schemas.microsoft.com/office/drawing/2014/main" id="{B00AA461-9226-8291-C5E4-8AF15F36651A}"/>
                  </a:ext>
                </a:extLst>
              </p:cNvPr>
              <p:cNvSpPr txBox="1">
                <a:spLocks noRot="1" noChangeAspect="1" noMove="1" noResize="1" noEditPoints="1" noAdjustHandles="1" noChangeArrowheads="1" noChangeShapeType="1" noTextEdit="1"/>
              </p:cNvSpPr>
              <p:nvPr/>
            </p:nvSpPr>
            <p:spPr>
              <a:xfrm>
                <a:off x="8797469" y="4748485"/>
                <a:ext cx="3055234" cy="10604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7149660-DEAB-2647-D616-989564CBE147}"/>
                  </a:ext>
                </a:extLst>
              </p:cNvPr>
              <p:cNvSpPr txBox="1"/>
              <p:nvPr/>
            </p:nvSpPr>
            <p:spPr>
              <a:xfrm>
                <a:off x="520602" y="4748485"/>
                <a:ext cx="354990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𝑵</m:t>
                      </m:r>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𝟏𝟓</m:t>
                              </m:r>
                            </m:num>
                            <m:den>
                              <m:r>
                                <a:rPr lang="en-US" sz="2800" b="1" i="1" smtClean="0">
                                  <a:latin typeface="Cambria Math" panose="02040503050406030204" pitchFamily="18" charset="0"/>
                                </a:rPr>
                                <m:t>𝟖</m:t>
                              </m:r>
                            </m:den>
                          </m:f>
                        </m:e>
                      </m:d>
                      <m:r>
                        <a:rPr lang="en-US" sz="2800" b="1" i="1" smtClean="0">
                          <a:latin typeface="Cambria Math" panose="02040503050406030204" pitchFamily="18" charset="0"/>
                        </a:rPr>
                        <m:t>⇒[</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m:t>
                      </m:r>
                    </m:oMath>
                  </m:oMathPara>
                </a14:m>
                <a:endParaRPr lang="en-US" b="1" dirty="0"/>
              </a:p>
            </p:txBody>
          </p:sp>
        </mc:Choice>
        <mc:Fallback xmlns="">
          <p:sp>
            <p:nvSpPr>
              <p:cNvPr id="14" name="TextBox 13">
                <a:extLst>
                  <a:ext uri="{FF2B5EF4-FFF2-40B4-BE49-F238E27FC236}">
                    <a16:creationId xmlns:a16="http://schemas.microsoft.com/office/drawing/2014/main" id="{37149660-DEAB-2647-D616-989564CBE147}"/>
                  </a:ext>
                </a:extLst>
              </p:cNvPr>
              <p:cNvSpPr txBox="1">
                <a:spLocks noRot="1" noChangeAspect="1" noMove="1" noResize="1" noEditPoints="1" noAdjustHandles="1" noChangeArrowheads="1" noChangeShapeType="1" noTextEdit="1"/>
              </p:cNvSpPr>
              <p:nvPr/>
            </p:nvSpPr>
            <p:spPr>
              <a:xfrm>
                <a:off x="520602" y="4748485"/>
                <a:ext cx="3549900" cy="1060483"/>
              </a:xfrm>
              <a:prstGeom prst="rect">
                <a:avLst/>
              </a:prstGeom>
              <a:blipFill>
                <a:blip r:embed="rId7"/>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9BF96F1-ECE0-76CF-7273-C3375AE7A337}"/>
              </a:ext>
            </a:extLst>
          </p:cNvPr>
          <p:cNvSpPr txBox="1"/>
          <p:nvPr/>
        </p:nvSpPr>
        <p:spPr>
          <a:xfrm>
            <a:off x="743156" y="962063"/>
            <a:ext cx="10713512" cy="954107"/>
          </a:xfrm>
          <a:prstGeom prst="rect">
            <a:avLst/>
          </a:prstGeom>
          <a:noFill/>
        </p:spPr>
        <p:txBody>
          <a:bodyPr wrap="square" rtlCol="0">
            <a:spAutoFit/>
          </a:bodyPr>
          <a:lstStyle/>
          <a:p>
            <a:pPr algn="ctr"/>
            <a:r>
              <a:rPr lang="en-US" sz="2800" dirty="0"/>
              <a:t>The fraction equivalence reflects crossing rearrangement which can be undone using Reidemeister moves </a:t>
            </a:r>
          </a:p>
        </p:txBody>
      </p:sp>
      <p:sp>
        <p:nvSpPr>
          <p:cNvPr id="3" name="Slide Number Placeholder 2">
            <a:extLst>
              <a:ext uri="{FF2B5EF4-FFF2-40B4-BE49-F238E27FC236}">
                <a16:creationId xmlns:a16="http://schemas.microsoft.com/office/drawing/2014/main" id="{15214C04-C31D-A5F1-D6D9-2022C147FC00}"/>
              </a:ext>
            </a:extLst>
          </p:cNvPr>
          <p:cNvSpPr>
            <a:spLocks noGrp="1"/>
          </p:cNvSpPr>
          <p:nvPr>
            <p:ph type="sldNum" sz="quarter" idx="12"/>
          </p:nvPr>
        </p:nvSpPr>
        <p:spPr/>
        <p:txBody>
          <a:bodyPr/>
          <a:lstStyle/>
          <a:p>
            <a:fld id="{48F63A3B-78C7-47BE-AE5E-E10140E04643}" type="slidenum">
              <a:rPr lang="en-US" smtClean="0"/>
              <a:t>23</a:t>
            </a:fld>
            <a:endParaRPr lang="en-US"/>
          </a:p>
        </p:txBody>
      </p:sp>
    </p:spTree>
    <p:extLst>
      <p:ext uri="{BB962C8B-B14F-4D97-AF65-F5344CB8AC3E}">
        <p14:creationId xmlns:p14="http://schemas.microsoft.com/office/powerpoint/2010/main" val="185050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Definition</a:t>
            </a:r>
          </a:p>
        </p:txBody>
      </p:sp>
      <p:sp>
        <p:nvSpPr>
          <p:cNvPr id="4" name="Slide Number Placeholder 3">
            <a:extLst>
              <a:ext uri="{FF2B5EF4-FFF2-40B4-BE49-F238E27FC236}">
                <a16:creationId xmlns:a16="http://schemas.microsoft.com/office/drawing/2014/main" id="{464AD273-7A3A-43F5-1536-E584899A6EEB}"/>
              </a:ext>
            </a:extLst>
          </p:cNvPr>
          <p:cNvSpPr>
            <a:spLocks noGrp="1"/>
          </p:cNvSpPr>
          <p:nvPr>
            <p:ph type="sldNum" sz="quarter" idx="12"/>
          </p:nvPr>
        </p:nvSpPr>
        <p:spPr/>
        <p:txBody>
          <a:bodyPr/>
          <a:lstStyle/>
          <a:p>
            <a:fld id="{48F63A3B-78C7-47BE-AE5E-E10140E04643}" type="slidenum">
              <a:rPr lang="en-US" smtClean="0"/>
              <a:t>24</a:t>
            </a:fld>
            <a:endParaRPr lang="en-US"/>
          </a:p>
        </p:txBody>
      </p:sp>
      <p:sp>
        <p:nvSpPr>
          <p:cNvPr id="5" name="TextBox 4">
            <a:extLst>
              <a:ext uri="{FF2B5EF4-FFF2-40B4-BE49-F238E27FC236}">
                <a16:creationId xmlns:a16="http://schemas.microsoft.com/office/drawing/2014/main" id="{CD327829-D90A-18D9-7822-5D6F7377F0E4}"/>
              </a:ext>
            </a:extLst>
          </p:cNvPr>
          <p:cNvSpPr txBox="1"/>
          <p:nvPr/>
        </p:nvSpPr>
        <p:spPr>
          <a:xfrm>
            <a:off x="1710813" y="1061884"/>
            <a:ext cx="8770374" cy="954107"/>
          </a:xfrm>
          <a:prstGeom prst="rect">
            <a:avLst/>
          </a:prstGeom>
          <a:noFill/>
        </p:spPr>
        <p:txBody>
          <a:bodyPr wrap="square" rtlCol="0">
            <a:spAutoFit/>
          </a:bodyPr>
          <a:lstStyle/>
          <a:p>
            <a:pPr algn="ctr"/>
            <a:r>
              <a:rPr lang="en-US" sz="2800" dirty="0"/>
              <a:t>A </a:t>
            </a:r>
            <a:r>
              <a:rPr lang="en-US" sz="2800" u="sng" dirty="0"/>
              <a:t>Montesinos knot</a:t>
            </a:r>
            <a:r>
              <a:rPr lang="en-US" sz="2800" dirty="0"/>
              <a:t> is a knot which can be expressed as the numerator closure of a finite sum of rational tangles.</a:t>
            </a:r>
          </a:p>
        </p:txBody>
      </p:sp>
      <p:pic>
        <p:nvPicPr>
          <p:cNvPr id="9" name="Picture 8" descr="Icon&#10;&#10;Description automatically generated">
            <a:extLst>
              <a:ext uri="{FF2B5EF4-FFF2-40B4-BE49-F238E27FC236}">
                <a16:creationId xmlns:a16="http://schemas.microsoft.com/office/drawing/2014/main" id="{18F8950D-02EE-4EA0-39A0-FD6289D5C7A1}"/>
              </a:ext>
            </a:extLst>
          </p:cNvPr>
          <p:cNvPicPr>
            <a:picLocks noChangeAspect="1"/>
          </p:cNvPicPr>
          <p:nvPr/>
        </p:nvPicPr>
        <p:blipFill rotWithShape="1">
          <a:blip r:embed="rId3"/>
          <a:srcRect t="9749" b="9678"/>
          <a:stretch/>
        </p:blipFill>
        <p:spPr>
          <a:xfrm>
            <a:off x="6417639" y="2659626"/>
            <a:ext cx="4063548" cy="3274142"/>
          </a:xfrm>
          <a:prstGeom prst="rect">
            <a:avLst/>
          </a:prstGeom>
        </p:spPr>
      </p:pic>
      <p:sp>
        <p:nvSpPr>
          <p:cNvPr id="10" name="Rectangle: Rounded Corners 9">
            <a:extLst>
              <a:ext uri="{FF2B5EF4-FFF2-40B4-BE49-F238E27FC236}">
                <a16:creationId xmlns:a16="http://schemas.microsoft.com/office/drawing/2014/main" id="{217F9C58-64A2-113B-7E4A-F571C4940FB9}"/>
              </a:ext>
            </a:extLst>
          </p:cNvPr>
          <p:cNvSpPr/>
          <p:nvPr/>
        </p:nvSpPr>
        <p:spPr>
          <a:xfrm>
            <a:off x="6417639" y="3333136"/>
            <a:ext cx="1177413" cy="1759974"/>
          </a:xfrm>
          <a:prstGeom prst="roundRect">
            <a:avLst>
              <a:gd name="adj" fmla="val 50000"/>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12FCE8C-AF43-1CB3-B60D-CCDE88FCF85D}"/>
              </a:ext>
            </a:extLst>
          </p:cNvPr>
          <p:cNvSpPr/>
          <p:nvPr/>
        </p:nvSpPr>
        <p:spPr>
          <a:xfrm>
            <a:off x="7784506" y="3416710"/>
            <a:ext cx="833101" cy="1759974"/>
          </a:xfrm>
          <a:prstGeom prst="roundRect">
            <a:avLst>
              <a:gd name="adj" fmla="val 50000"/>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DA2FB58-466A-DEFB-E879-C8EDC12E37F0}"/>
              </a:ext>
            </a:extLst>
          </p:cNvPr>
          <p:cNvSpPr/>
          <p:nvPr/>
        </p:nvSpPr>
        <p:spPr>
          <a:xfrm>
            <a:off x="8807061" y="3116827"/>
            <a:ext cx="1786830" cy="2231922"/>
          </a:xfrm>
          <a:prstGeom prst="roundRect">
            <a:avLst>
              <a:gd name="adj" fmla="val 42529"/>
            </a:avLst>
          </a:prstGeom>
          <a:noFill/>
          <a:ln w="762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FCD43D1-ED8E-2A2B-349F-2417E802149F}"/>
                  </a:ext>
                </a:extLst>
              </p:cNvPr>
              <p:cNvSpPr txBox="1"/>
              <p:nvPr/>
            </p:nvSpPr>
            <p:spPr>
              <a:xfrm>
                <a:off x="1880788" y="3682881"/>
                <a:ext cx="3893574"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𝑵</m:t>
                      </m:r>
                      <m:d>
                        <m:dPr>
                          <m:ctrlPr>
                            <a:rPr lang="en-US" sz="2800" b="1" i="1" smtClean="0">
                              <a:latin typeface="Cambria Math" panose="02040503050406030204" pitchFamily="18" charset="0"/>
                            </a:rPr>
                          </m:ctrlPr>
                        </m:dPr>
                        <m:e>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𝟐</m:t>
                              </m:r>
                            </m:num>
                            <m:den>
                              <m:r>
                                <a:rPr lang="en-US" sz="2800" b="1" i="1" smtClean="0">
                                  <a:solidFill>
                                    <a:srgbClr val="FF0000"/>
                                  </a:solidFill>
                                  <a:latin typeface="Cambria Math" panose="02040503050406030204" pitchFamily="18" charset="0"/>
                                </a:rPr>
                                <m:t>𝟑</m:t>
                              </m:r>
                            </m:den>
                          </m:f>
                          <m:r>
                            <a:rPr lang="en-US" sz="2800" b="1" i="1" smtClean="0">
                              <a:solidFill>
                                <a:schemeClr val="tx1"/>
                              </a:solidFill>
                              <a:latin typeface="Cambria Math" panose="02040503050406030204" pitchFamily="18" charset="0"/>
                            </a:rPr>
                            <m:t>+</m:t>
                          </m:r>
                          <m:f>
                            <m:fPr>
                              <m:ctrlPr>
                                <a:rPr lang="en-US" sz="2800" b="1" i="1" smtClean="0">
                                  <a:solidFill>
                                    <a:srgbClr val="0070C0"/>
                                  </a:solidFill>
                                  <a:latin typeface="Cambria Math" panose="02040503050406030204" pitchFamily="18" charset="0"/>
                                </a:rPr>
                              </m:ctrlPr>
                            </m:fPr>
                            <m:num>
                              <m:r>
                                <a:rPr lang="en-US" sz="2800" b="1" i="1" smtClean="0">
                                  <a:solidFill>
                                    <a:srgbClr val="0070C0"/>
                                  </a:solidFill>
                                  <a:latin typeface="Cambria Math" panose="02040503050406030204" pitchFamily="18" charset="0"/>
                                </a:rPr>
                                <m:t>𝟏</m:t>
                              </m:r>
                            </m:num>
                            <m:den>
                              <m:r>
                                <a:rPr lang="en-US" sz="2800" b="1" i="1" smtClean="0">
                                  <a:solidFill>
                                    <a:srgbClr val="0070C0"/>
                                  </a:solidFill>
                                  <a:latin typeface="Cambria Math" panose="02040503050406030204" pitchFamily="18" charset="0"/>
                                </a:rPr>
                                <m:t>𝟐</m:t>
                              </m:r>
                            </m:den>
                          </m:f>
                          <m:r>
                            <a:rPr lang="en-US" sz="2800" b="1" i="1" smtClean="0">
                              <a:solidFill>
                                <a:schemeClr val="tx1"/>
                              </a:solidFill>
                              <a:latin typeface="Cambria Math" panose="02040503050406030204" pitchFamily="18" charset="0"/>
                            </a:rPr>
                            <m:t>+</m:t>
                          </m:r>
                          <m:f>
                            <m:fPr>
                              <m:ctrlPr>
                                <a:rPr lang="en-US" sz="2800" b="1" i="1" smtClean="0">
                                  <a:solidFill>
                                    <a:srgbClr val="00B050"/>
                                  </a:solidFill>
                                  <a:latin typeface="Cambria Math" panose="02040503050406030204" pitchFamily="18" charset="0"/>
                                </a:rPr>
                              </m:ctrlPr>
                            </m:fPr>
                            <m:num>
                              <m:r>
                                <a:rPr lang="en-US" sz="2800" b="1" i="1" smtClean="0">
                                  <a:solidFill>
                                    <a:srgbClr val="00B050"/>
                                  </a:solidFill>
                                  <a:latin typeface="Cambria Math" panose="02040503050406030204" pitchFamily="18" charset="0"/>
                                </a:rPr>
                                <m:t>𝟑</m:t>
                              </m:r>
                            </m:num>
                            <m:den>
                              <m:r>
                                <a:rPr lang="en-US" sz="2800" b="1" i="1" smtClean="0">
                                  <a:solidFill>
                                    <a:srgbClr val="00B050"/>
                                  </a:solidFill>
                                  <a:latin typeface="Cambria Math" panose="02040503050406030204" pitchFamily="18" charset="0"/>
                                </a:rPr>
                                <m:t>𝟓</m:t>
                              </m:r>
                            </m:den>
                          </m:f>
                        </m:e>
                      </m:d>
                      <m:r>
                        <a:rPr lang="en-US" sz="2800" b="1" i="1" smtClean="0">
                          <a:solidFill>
                            <a:schemeClr val="tx1"/>
                          </a:solidFill>
                          <a:latin typeface="Cambria Math" panose="02040503050406030204" pitchFamily="18" charset="0"/>
                        </a:rPr>
                        <m:t>⟹</m:t>
                      </m:r>
                    </m:oMath>
                  </m:oMathPara>
                </a14:m>
                <a:endParaRPr lang="en-US" b="1" dirty="0"/>
              </a:p>
            </p:txBody>
          </p:sp>
        </mc:Choice>
        <mc:Fallback xmlns="">
          <p:sp>
            <p:nvSpPr>
              <p:cNvPr id="13" name="TextBox 12">
                <a:extLst>
                  <a:ext uri="{FF2B5EF4-FFF2-40B4-BE49-F238E27FC236}">
                    <a16:creationId xmlns:a16="http://schemas.microsoft.com/office/drawing/2014/main" id="{8FCD43D1-ED8E-2A2B-349F-2417E802149F}"/>
                  </a:ext>
                </a:extLst>
              </p:cNvPr>
              <p:cNvSpPr txBox="1">
                <a:spLocks noRot="1" noChangeAspect="1" noMove="1" noResize="1" noEditPoints="1" noAdjustHandles="1" noChangeArrowheads="1" noChangeShapeType="1" noTextEdit="1"/>
              </p:cNvSpPr>
              <p:nvPr/>
            </p:nvSpPr>
            <p:spPr>
              <a:xfrm>
                <a:off x="1880788" y="3682881"/>
                <a:ext cx="3893574" cy="10604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1231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199" y="898146"/>
                <a:ext cx="6379723" cy="2136884"/>
              </a:xfrm>
            </p:spPr>
            <p:txBody>
              <a:bodyPr>
                <a:normAutofit/>
              </a:bodyPr>
              <a:lstStyle/>
              <a:p>
                <a:pPr marL="0" indent="0" algn="ctr">
                  <a:buNone/>
                </a:pPr>
                <a:r>
                  <a:rPr lang="en-US" dirty="0">
                    <a:cs typeface="Calibri"/>
                  </a:rPr>
                  <a:t>We use the semicolon to add two or more rational tangles to create a Montesinos knot. In this case, for sequences </a:t>
                </a:r>
                <a14:m>
                  <m:oMath xmlns:m="http://schemas.openxmlformats.org/officeDocument/2006/math">
                    <m:sSub>
                      <m:sSubPr>
                        <m:ctrlPr>
                          <a:rPr lang="en-US" b="0" i="1" smtClean="0">
                            <a:latin typeface="Cambria Math" panose="02040503050406030204" pitchFamily="18" charset="0"/>
                            <a:cs typeface="Calibri"/>
                          </a:rPr>
                        </m:ctrlPr>
                      </m:sSubPr>
                      <m:e>
                        <m:r>
                          <a:rPr lang="en-US" b="0" i="1" smtClean="0">
                            <a:latin typeface="Cambria Math" panose="02040503050406030204" pitchFamily="18" charset="0"/>
                            <a:cs typeface="Calibri"/>
                          </a:rPr>
                          <m:t>𝐴</m:t>
                        </m:r>
                      </m:e>
                      <m:sub>
                        <m:r>
                          <a:rPr lang="en-US" b="0" i="1" smtClean="0">
                            <a:latin typeface="Cambria Math" panose="02040503050406030204" pitchFamily="18" charset="0"/>
                            <a:cs typeface="Calibri"/>
                          </a:rPr>
                          <m:t>𝑖</m:t>
                        </m:r>
                      </m:sub>
                    </m:sSub>
                    <m:r>
                      <a:rPr lang="en-US" b="0" i="1" smtClean="0">
                        <a:latin typeface="Cambria Math" panose="02040503050406030204" pitchFamily="18" charset="0"/>
                        <a:cs typeface="Calibri"/>
                      </a:rPr>
                      <m:t>,</m:t>
                    </m:r>
                  </m:oMath>
                </a14:m>
                <a:r>
                  <a:rPr lang="en-US" dirty="0">
                    <a:cs typeface="Calibri"/>
                  </a:rPr>
                  <a:t> </a:t>
                </a:r>
                <a14:m>
                  <m:oMath xmlns:m="http://schemas.openxmlformats.org/officeDocument/2006/math">
                    <m:d>
                      <m:dPr>
                        <m:begChr m:val="["/>
                        <m:endChr m:val="]"/>
                        <m:ctrlPr>
                          <a:rPr lang="en-US" b="0" i="1" smtClean="0">
                            <a:latin typeface="Cambria Math" panose="02040503050406030204" pitchFamily="18" charset="0"/>
                            <a:cs typeface="Calibri"/>
                          </a:rPr>
                        </m:ctrlPr>
                      </m:dPr>
                      <m:e>
                        <m:sSub>
                          <m:sSubPr>
                            <m:ctrlPr>
                              <a:rPr lang="en-US" b="0" i="1" smtClean="0">
                                <a:latin typeface="Cambria Math" panose="02040503050406030204" pitchFamily="18" charset="0"/>
                                <a:cs typeface="Calibri"/>
                              </a:rPr>
                            </m:ctrlPr>
                          </m:sSubPr>
                          <m:e>
                            <m:r>
                              <a:rPr lang="en-US" b="0" i="1" smtClean="0">
                                <a:latin typeface="Cambria Math" panose="02040503050406030204" pitchFamily="18" charset="0"/>
                                <a:cs typeface="Calibri"/>
                              </a:rPr>
                              <m:t>𝐴</m:t>
                            </m:r>
                          </m:e>
                          <m:sub>
                            <m:r>
                              <a:rPr lang="en-US" b="0" i="1" smtClean="0">
                                <a:latin typeface="Cambria Math" panose="02040503050406030204" pitchFamily="18" charset="0"/>
                                <a:cs typeface="Calibri"/>
                              </a:rPr>
                              <m:t>1</m:t>
                            </m:r>
                          </m:sub>
                        </m:sSub>
                        <m:r>
                          <a:rPr lang="en-US" b="0" i="1" smtClean="0">
                            <a:latin typeface="Cambria Math" panose="02040503050406030204" pitchFamily="18" charset="0"/>
                            <a:cs typeface="Calibri"/>
                          </a:rPr>
                          <m:t>;⋯;</m:t>
                        </m:r>
                        <m:sSub>
                          <m:sSubPr>
                            <m:ctrlPr>
                              <a:rPr lang="en-US" b="0" i="1" smtClean="0">
                                <a:latin typeface="Cambria Math" panose="02040503050406030204" pitchFamily="18" charset="0"/>
                                <a:cs typeface="Calibri"/>
                              </a:rPr>
                            </m:ctrlPr>
                          </m:sSubPr>
                          <m:e>
                            <m:r>
                              <a:rPr lang="en-US" b="0" i="1" smtClean="0">
                                <a:latin typeface="Cambria Math" panose="02040503050406030204" pitchFamily="18" charset="0"/>
                                <a:cs typeface="Calibri"/>
                              </a:rPr>
                              <m:t>𝐴</m:t>
                            </m:r>
                          </m:e>
                          <m:sub>
                            <m:r>
                              <a:rPr lang="en-US" b="0" i="1" smtClean="0">
                                <a:latin typeface="Cambria Math" panose="02040503050406030204" pitchFamily="18" charset="0"/>
                                <a:cs typeface="Calibri"/>
                              </a:rPr>
                              <m:t>𝑛</m:t>
                            </m:r>
                          </m:sub>
                        </m:sSub>
                      </m:e>
                    </m:d>
                    <m:r>
                      <a:rPr lang="en-US" b="0" i="1" smtClean="0">
                        <a:latin typeface="Cambria Math" panose="02040503050406030204" pitchFamily="18" charset="0"/>
                        <a:cs typeface="Calibri"/>
                      </a:rPr>
                      <m:t>=[</m:t>
                    </m:r>
                    <m:sSub>
                      <m:sSubPr>
                        <m:ctrlPr>
                          <a:rPr lang="en-US" b="0" i="1" smtClean="0">
                            <a:latin typeface="Cambria Math" panose="02040503050406030204" pitchFamily="18" charset="0"/>
                            <a:cs typeface="Calibri"/>
                          </a:rPr>
                        </m:ctrlPr>
                      </m:sSubPr>
                      <m:e>
                        <m:r>
                          <a:rPr lang="en-US" b="0" i="1" smtClean="0">
                            <a:latin typeface="Cambria Math" panose="02040503050406030204" pitchFamily="18" charset="0"/>
                            <a:cs typeface="Calibri"/>
                          </a:rPr>
                          <m:t>𝐴</m:t>
                        </m:r>
                      </m:e>
                      <m:sub>
                        <m:r>
                          <a:rPr lang="en-US" b="0" i="1" smtClean="0">
                            <a:latin typeface="Cambria Math" panose="02040503050406030204" pitchFamily="18" charset="0"/>
                            <a:cs typeface="Calibri"/>
                          </a:rPr>
                          <m:t>1</m:t>
                        </m:r>
                      </m:sub>
                    </m:sSub>
                    <m:r>
                      <a:rPr lang="en-US" b="1" i="1" smtClean="0">
                        <a:latin typeface="Cambria Math" panose="02040503050406030204" pitchFamily="18" charset="0"/>
                        <a:cs typeface="Calibri"/>
                      </a:rPr>
                      <m:t>,</m:t>
                    </m:r>
                    <m:r>
                      <a:rPr lang="en-US" b="1" i="1" smtClean="0">
                        <a:latin typeface="Cambria Math" panose="02040503050406030204" pitchFamily="18" charset="0"/>
                        <a:cs typeface="Calibri"/>
                      </a:rPr>
                      <m:t>𝟎</m:t>
                    </m:r>
                    <m:r>
                      <a:rPr lang="en-US" b="0" i="1" smtClean="0">
                        <a:latin typeface="Cambria Math" panose="02040503050406030204" pitchFamily="18" charset="0"/>
                        <a:cs typeface="Calibri"/>
                      </a:rPr>
                      <m:t>;⋯;</m:t>
                    </m:r>
                    <m:sSub>
                      <m:sSubPr>
                        <m:ctrlPr>
                          <a:rPr lang="en-US" b="0" i="1" smtClean="0">
                            <a:latin typeface="Cambria Math" panose="02040503050406030204" pitchFamily="18" charset="0"/>
                            <a:cs typeface="Calibri"/>
                          </a:rPr>
                        </m:ctrlPr>
                      </m:sSubPr>
                      <m:e>
                        <m:r>
                          <a:rPr lang="en-US" b="0" i="1" smtClean="0">
                            <a:latin typeface="Cambria Math" panose="02040503050406030204" pitchFamily="18" charset="0"/>
                            <a:cs typeface="Calibri"/>
                          </a:rPr>
                          <m:t>𝐴</m:t>
                        </m:r>
                      </m:e>
                      <m:sub>
                        <m:r>
                          <a:rPr lang="en-US" b="0" i="1" smtClean="0">
                            <a:latin typeface="Cambria Math" panose="02040503050406030204" pitchFamily="18" charset="0"/>
                            <a:cs typeface="Calibri"/>
                          </a:rPr>
                          <m:t>𝑛</m:t>
                        </m:r>
                      </m:sub>
                    </m:sSub>
                    <m:r>
                      <a:rPr lang="en-US" b="1" i="1" smtClean="0">
                        <a:latin typeface="Cambria Math" panose="02040503050406030204" pitchFamily="18" charset="0"/>
                        <a:cs typeface="Calibri"/>
                      </a:rPr>
                      <m:t>,</m:t>
                    </m:r>
                    <m:r>
                      <a:rPr lang="en-US" b="0" i="1" smtClean="0">
                        <a:latin typeface="Cambria Math" panose="02040503050406030204" pitchFamily="18" charset="0"/>
                        <a:cs typeface="Calibri"/>
                      </a:rPr>
                      <m:t> </m:t>
                    </m:r>
                    <m:r>
                      <a:rPr lang="en-US" b="1" i="1" smtClean="0">
                        <a:latin typeface="Cambria Math" panose="02040503050406030204" pitchFamily="18" charset="0"/>
                        <a:cs typeface="Calibri"/>
                      </a:rPr>
                      <m:t>𝟎</m:t>
                    </m:r>
                    <m:r>
                      <a:rPr lang="en-US" b="0" i="1" smtClean="0">
                        <a:latin typeface="Cambria Math" panose="02040503050406030204" pitchFamily="18" charset="0"/>
                        <a:cs typeface="Calibri"/>
                      </a:rPr>
                      <m:t>]</m:t>
                    </m:r>
                  </m:oMath>
                </a14:m>
                <a:endParaRPr lang="en-US" dirty="0">
                  <a:cs typeface="Calibri"/>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199" y="898146"/>
                <a:ext cx="6379723" cy="2136884"/>
              </a:xfrm>
              <a:blipFill>
                <a:blip r:embed="rId3"/>
                <a:stretch>
                  <a:fillRect l="-860" t="-4558" r="-2292"/>
                </a:stretch>
              </a:blipFill>
            </p:spPr>
            <p:txBody>
              <a:bodyPr/>
              <a:lstStyle/>
              <a:p>
                <a:r>
                  <a:rPr lang="en-US">
                    <a:noFill/>
                  </a:rPr>
                  <a:t> </a:t>
                </a:r>
              </a:p>
            </p:txBody>
          </p:sp>
        </mc:Fallback>
      </mc:AlternateContent>
      <p:pic>
        <p:nvPicPr>
          <p:cNvPr id="14" name="Picture 13" descr="Icon&#10;&#10;Description automatically generated">
            <a:extLst>
              <a:ext uri="{FF2B5EF4-FFF2-40B4-BE49-F238E27FC236}">
                <a16:creationId xmlns:a16="http://schemas.microsoft.com/office/drawing/2014/main" id="{19EA9123-E071-28B3-52DA-33E3DB4E92F8}"/>
              </a:ext>
            </a:extLst>
          </p:cNvPr>
          <p:cNvPicPr>
            <a:picLocks noChangeAspect="1"/>
          </p:cNvPicPr>
          <p:nvPr/>
        </p:nvPicPr>
        <p:blipFill>
          <a:blip r:embed="rId4"/>
          <a:stretch>
            <a:fillRect/>
          </a:stretch>
        </p:blipFill>
        <p:spPr>
          <a:xfrm>
            <a:off x="8535614" y="3355352"/>
            <a:ext cx="3184186" cy="3184186"/>
          </a:xfrm>
          <a:prstGeom prst="rect">
            <a:avLst/>
          </a:prstGeom>
        </p:spPr>
      </p:pic>
      <p:pic>
        <p:nvPicPr>
          <p:cNvPr id="15" name="Picture 14" descr="Logo&#10;&#10;Description automatically generated with medium confidence">
            <a:extLst>
              <a:ext uri="{FF2B5EF4-FFF2-40B4-BE49-F238E27FC236}">
                <a16:creationId xmlns:a16="http://schemas.microsoft.com/office/drawing/2014/main" id="{13E2C7BB-C378-D54B-FC74-960EA00F01E2}"/>
              </a:ext>
            </a:extLst>
          </p:cNvPr>
          <p:cNvPicPr>
            <a:picLocks noChangeAspect="1"/>
          </p:cNvPicPr>
          <p:nvPr/>
        </p:nvPicPr>
        <p:blipFill>
          <a:blip r:embed="rId5"/>
          <a:stretch>
            <a:fillRect/>
          </a:stretch>
        </p:blipFill>
        <p:spPr>
          <a:xfrm>
            <a:off x="9669493" y="617012"/>
            <a:ext cx="2276073" cy="2276073"/>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D0F65A9-DA50-874C-77E7-7EAB393A687E}"/>
                  </a:ext>
                </a:extLst>
              </p:cNvPr>
              <p:cNvSpPr txBox="1"/>
              <p:nvPr/>
            </p:nvSpPr>
            <p:spPr>
              <a:xfrm>
                <a:off x="7745445" y="1060775"/>
                <a:ext cx="1924048" cy="1569660"/>
              </a:xfrm>
              <a:prstGeom prst="rect">
                <a:avLst/>
              </a:prstGeom>
              <a:noFill/>
            </p:spPr>
            <p:txBody>
              <a:bodyPr wrap="square" rtlCol="0">
                <a:spAutoFit/>
              </a:bodyPr>
              <a:lstStyle/>
              <a:p>
                <a:r>
                  <a:rPr lang="en-US" sz="2000" dirty="0"/>
                  <a:t> </a:t>
                </a:r>
                <a:r>
                  <a:rPr lang="en-US" sz="2800" dirty="0">
                    <a:solidFill>
                      <a:srgbClr val="FF0000"/>
                    </a:solidFill>
                  </a:rPr>
                  <a:t>Warning!</a:t>
                </a:r>
              </a:p>
              <a:p>
                <a:pPr/>
                <a14:m>
                  <m:oMathPara xmlns:m="http://schemas.openxmlformats.org/officeDocument/2006/math">
                    <m:oMathParaPr>
                      <m:jc m:val="left"/>
                    </m:oMathParaPr>
                    <m:oMath xmlns:m="http://schemas.openxmlformats.org/officeDocument/2006/math">
                      <m:d>
                        <m:dPr>
                          <m:begChr m:val="["/>
                          <m:endChr m:val="]"/>
                          <m:ctrlPr>
                            <a:rPr lang="en-US" sz="2800" b="1" i="1">
                              <a:solidFill>
                                <a:srgbClr val="FF0000"/>
                              </a:solidFill>
                              <a:latin typeface="Cambria Math" panose="02040503050406030204" pitchFamily="18" charset="0"/>
                            </a:rPr>
                          </m:ctrlPr>
                        </m:dPr>
                        <m:e>
                          <m:r>
                            <a:rPr lang="en-US" sz="2800" b="1" i="1">
                              <a:solidFill>
                                <a:srgbClr val="FF0000"/>
                              </a:solidFill>
                              <a:latin typeface="Cambria Math" panose="02040503050406030204" pitchFamily="18" charset="0"/>
                            </a:rPr>
                            <m:t>𝟑</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𝟐</m:t>
                          </m:r>
                        </m:e>
                      </m:d>
                      <m:r>
                        <a:rPr lang="en-US" sz="2800" b="1" i="1">
                          <a:solidFill>
                            <a:srgbClr val="FF0000"/>
                          </a:solidFill>
                          <a:latin typeface="Cambria Math" panose="02040503050406030204" pitchFamily="18" charset="0"/>
                        </a:rPr>
                        <m:t>≠</m:t>
                      </m:r>
                    </m:oMath>
                  </m:oMathPara>
                </a14:m>
                <a:endParaRPr lang="en-US" sz="2800" b="1" i="1" dirty="0">
                  <a:solidFill>
                    <a:srgbClr val="FF0000"/>
                  </a:solidFill>
                  <a:latin typeface="Cambria Math" panose="02040503050406030204" pitchFamily="18" charset="0"/>
                </a:endParaRPr>
              </a:p>
              <a:p>
                <a:endParaRPr lang="en-US" sz="2000" i="1" dirty="0">
                  <a:latin typeface="Cambria Math" panose="02040503050406030204" pitchFamily="18" charset="0"/>
                </a:endParaRPr>
              </a:p>
              <a:p>
                <a:endParaRPr lang="en-US" sz="2000" dirty="0"/>
              </a:p>
            </p:txBody>
          </p:sp>
        </mc:Choice>
        <mc:Fallback xmlns="">
          <p:sp>
            <p:nvSpPr>
              <p:cNvPr id="16" name="TextBox 15">
                <a:extLst>
                  <a:ext uri="{FF2B5EF4-FFF2-40B4-BE49-F238E27FC236}">
                    <a16:creationId xmlns:a16="http://schemas.microsoft.com/office/drawing/2014/main" id="{7D0F65A9-DA50-874C-77E7-7EAB393A687E}"/>
                  </a:ext>
                </a:extLst>
              </p:cNvPr>
              <p:cNvSpPr txBox="1">
                <a:spLocks noRot="1" noChangeAspect="1" noMove="1" noResize="1" noEditPoints="1" noAdjustHandles="1" noChangeArrowheads="1" noChangeShapeType="1" noTextEdit="1"/>
              </p:cNvSpPr>
              <p:nvPr/>
            </p:nvSpPr>
            <p:spPr>
              <a:xfrm>
                <a:off x="7745445" y="1060775"/>
                <a:ext cx="1924048" cy="1569660"/>
              </a:xfrm>
              <a:prstGeom prst="rect">
                <a:avLst/>
              </a:prstGeom>
              <a:blipFill>
                <a:blip r:embed="rId6"/>
                <a:stretch>
                  <a:fillRect l="-3810" t="-3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62BC13-EF3D-93AE-4A8A-FE6F93A15F02}"/>
                  </a:ext>
                </a:extLst>
              </p:cNvPr>
              <p:cNvSpPr txBox="1"/>
              <p:nvPr/>
            </p:nvSpPr>
            <p:spPr>
              <a:xfrm>
                <a:off x="760378" y="3096395"/>
                <a:ext cx="7362217"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𝟎</m:t>
                          </m:r>
                        </m:e>
                      </m:d>
                      <m:r>
                        <a:rPr lang="en-US" sz="2800" b="1" i="1" smtClean="0">
                          <a:latin typeface="Cambria Math" panose="02040503050406030204" pitchFamily="18" charset="0"/>
                        </a:rPr>
                        <m:t>⟹</m:t>
                      </m:r>
                      <m:r>
                        <a:rPr lang="en-US" sz="2800" b="1" i="1" smtClean="0">
                          <a:latin typeface="Cambria Math" panose="02040503050406030204" pitchFamily="18" charset="0"/>
                        </a:rPr>
                        <m:t>𝑵</m:t>
                      </m:r>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e>
                      </m:d>
                    </m:oMath>
                  </m:oMathPara>
                </a14:m>
                <a:endParaRPr lang="en-US" sz="2800" b="1" dirty="0"/>
              </a:p>
            </p:txBody>
          </p:sp>
        </mc:Choice>
        <mc:Fallback xmlns="">
          <p:sp>
            <p:nvSpPr>
              <p:cNvPr id="6" name="TextBox 5">
                <a:extLst>
                  <a:ext uri="{FF2B5EF4-FFF2-40B4-BE49-F238E27FC236}">
                    <a16:creationId xmlns:a16="http://schemas.microsoft.com/office/drawing/2014/main" id="{2162BC13-EF3D-93AE-4A8A-FE6F93A15F02}"/>
                  </a:ext>
                </a:extLst>
              </p:cNvPr>
              <p:cNvSpPr txBox="1">
                <a:spLocks noRot="1" noChangeAspect="1" noMove="1" noResize="1" noEditPoints="1" noAdjustHandles="1" noChangeArrowheads="1" noChangeShapeType="1" noTextEdit="1"/>
              </p:cNvSpPr>
              <p:nvPr/>
            </p:nvSpPr>
            <p:spPr>
              <a:xfrm>
                <a:off x="760378" y="3096395"/>
                <a:ext cx="7362217" cy="1060483"/>
              </a:xfrm>
              <a:prstGeom prst="rect">
                <a:avLst/>
              </a:prstGeom>
              <a:blipFill>
                <a:blip r:embed="rId7"/>
                <a:stretch>
                  <a:fillRect/>
                </a:stretch>
              </a:blipFill>
            </p:spPr>
            <p:txBody>
              <a:bodyPr/>
              <a:lstStyle/>
              <a:p>
                <a:r>
                  <a:rPr lang="en-US">
                    <a:noFill/>
                  </a:rPr>
                  <a:t> </a:t>
                </a:r>
              </a:p>
            </p:txBody>
          </p:sp>
        </mc:Fallback>
      </mc:AlternateContent>
      <p:pic>
        <p:nvPicPr>
          <p:cNvPr id="17" name="Picture 16" descr="Icon&#10;&#10;Description automatically generated">
            <a:extLst>
              <a:ext uri="{FF2B5EF4-FFF2-40B4-BE49-F238E27FC236}">
                <a16:creationId xmlns:a16="http://schemas.microsoft.com/office/drawing/2014/main" id="{04637D1B-8563-2D0F-4D82-224B5E496F95}"/>
              </a:ext>
            </a:extLst>
          </p:cNvPr>
          <p:cNvPicPr>
            <a:picLocks noChangeAspect="1"/>
          </p:cNvPicPr>
          <p:nvPr/>
        </p:nvPicPr>
        <p:blipFill>
          <a:blip r:embed="rId8"/>
          <a:stretch>
            <a:fillRect/>
          </a:stretch>
        </p:blipFill>
        <p:spPr>
          <a:xfrm rot="16200000" flipH="1">
            <a:off x="1556362" y="4338182"/>
            <a:ext cx="1611939" cy="1611939"/>
          </a:xfrm>
          <a:prstGeom prst="rect">
            <a:avLst/>
          </a:prstGeom>
        </p:spPr>
      </p:pic>
      <p:pic>
        <p:nvPicPr>
          <p:cNvPr id="19" name="Content Placeholder 6" descr="Icon&#10;&#10;Description automatically generated">
            <a:extLst>
              <a:ext uri="{FF2B5EF4-FFF2-40B4-BE49-F238E27FC236}">
                <a16:creationId xmlns:a16="http://schemas.microsoft.com/office/drawing/2014/main" id="{E37005AC-2808-F8C4-F1C6-F2061DDB4AB3}"/>
              </a:ext>
            </a:extLst>
          </p:cNvPr>
          <p:cNvPicPr>
            <a:picLocks noChangeAspect="1"/>
          </p:cNvPicPr>
          <p:nvPr/>
        </p:nvPicPr>
        <p:blipFill>
          <a:blip r:embed="rId9"/>
          <a:stretch>
            <a:fillRect/>
          </a:stretch>
        </p:blipFill>
        <p:spPr>
          <a:xfrm rot="5400000">
            <a:off x="5911195" y="4338181"/>
            <a:ext cx="1611940" cy="1611939"/>
          </a:xfrm>
          <a:prstGeom prst="rect">
            <a:avLst/>
          </a:prstGeom>
        </p:spPr>
      </p:pic>
      <p:pic>
        <p:nvPicPr>
          <p:cNvPr id="20" name="Picture 19" descr="Icon&#10;&#10;Description automatically generated">
            <a:extLst>
              <a:ext uri="{FF2B5EF4-FFF2-40B4-BE49-F238E27FC236}">
                <a16:creationId xmlns:a16="http://schemas.microsoft.com/office/drawing/2014/main" id="{D17DAA1B-B303-0DC4-A28F-58CB4FAC697D}"/>
              </a:ext>
            </a:extLst>
          </p:cNvPr>
          <p:cNvPicPr>
            <a:picLocks noChangeAspect="1"/>
          </p:cNvPicPr>
          <p:nvPr/>
        </p:nvPicPr>
        <p:blipFill>
          <a:blip r:embed="rId8"/>
          <a:stretch>
            <a:fillRect/>
          </a:stretch>
        </p:blipFill>
        <p:spPr>
          <a:xfrm rot="16200000" flipH="1">
            <a:off x="3733779" y="4338182"/>
            <a:ext cx="1611939" cy="161193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EF9903-DC71-FE42-0F86-4740F3DC2D8C}"/>
                  </a:ext>
                </a:extLst>
              </p:cNvPr>
              <p:cNvSpPr txBox="1"/>
              <p:nvPr/>
            </p:nvSpPr>
            <p:spPr>
              <a:xfrm>
                <a:off x="838200" y="4820984"/>
                <a:ext cx="59338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dirty="0" smtClean="0">
                          <a:latin typeface="Cambria Math" panose="02040503050406030204" pitchFamily="18" charset="0"/>
                        </a:rPr>
                        <m:t>𝑵</m:t>
                      </m:r>
                      <m:r>
                        <a:rPr lang="en-US" sz="3600" b="1" i="1" dirty="0">
                          <a:latin typeface="Cambria Math" panose="02040503050406030204" pitchFamily="18" charset="0"/>
                        </a:rPr>
                        <m:t>(</m:t>
                      </m:r>
                    </m:oMath>
                  </m:oMathPara>
                </a14:m>
                <a:endParaRPr lang="en-US" b="1" dirty="0"/>
              </a:p>
            </p:txBody>
          </p:sp>
        </mc:Choice>
        <mc:Fallback xmlns="">
          <p:sp>
            <p:nvSpPr>
              <p:cNvPr id="8" name="TextBox 7">
                <a:extLst>
                  <a:ext uri="{FF2B5EF4-FFF2-40B4-BE49-F238E27FC236}">
                    <a16:creationId xmlns:a16="http://schemas.microsoft.com/office/drawing/2014/main" id="{84EF9903-DC71-FE42-0F86-4740F3DC2D8C}"/>
                  </a:ext>
                </a:extLst>
              </p:cNvPr>
              <p:cNvSpPr txBox="1">
                <a:spLocks noRot="1" noChangeAspect="1" noMove="1" noResize="1" noEditPoints="1" noAdjustHandles="1" noChangeArrowheads="1" noChangeShapeType="1" noTextEdit="1"/>
              </p:cNvSpPr>
              <p:nvPr/>
            </p:nvSpPr>
            <p:spPr>
              <a:xfrm>
                <a:off x="838200" y="4820984"/>
                <a:ext cx="593387" cy="646331"/>
              </a:xfrm>
              <a:prstGeom prst="rect">
                <a:avLst/>
              </a:prstGeom>
              <a:blipFill>
                <a:blip r:embed="rId10"/>
                <a:stretch>
                  <a:fillRect r="-51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6995036-F2E2-2036-B528-59A54E544976}"/>
                  </a:ext>
                </a:extLst>
              </p:cNvPr>
              <p:cNvSpPr txBox="1"/>
              <p:nvPr/>
            </p:nvSpPr>
            <p:spPr>
              <a:xfrm>
                <a:off x="3150119" y="4820983"/>
                <a:ext cx="59338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dirty="0" smtClean="0">
                          <a:latin typeface="Cambria Math" panose="02040503050406030204" pitchFamily="18" charset="0"/>
                        </a:rPr>
                        <m:t>+</m:t>
                      </m:r>
                    </m:oMath>
                  </m:oMathPara>
                </a14:m>
                <a:endParaRPr lang="en-US" b="1" dirty="0"/>
              </a:p>
            </p:txBody>
          </p:sp>
        </mc:Choice>
        <mc:Fallback xmlns="">
          <p:sp>
            <p:nvSpPr>
              <p:cNvPr id="21" name="TextBox 20">
                <a:extLst>
                  <a:ext uri="{FF2B5EF4-FFF2-40B4-BE49-F238E27FC236}">
                    <a16:creationId xmlns:a16="http://schemas.microsoft.com/office/drawing/2014/main" id="{36995036-F2E2-2036-B528-59A54E544976}"/>
                  </a:ext>
                </a:extLst>
              </p:cNvPr>
              <p:cNvSpPr txBox="1">
                <a:spLocks noRot="1" noChangeAspect="1" noMove="1" noResize="1" noEditPoints="1" noAdjustHandles="1" noChangeArrowheads="1" noChangeShapeType="1" noTextEdit="1"/>
              </p:cNvSpPr>
              <p:nvPr/>
            </p:nvSpPr>
            <p:spPr>
              <a:xfrm>
                <a:off x="3150119" y="4820983"/>
                <a:ext cx="593387" cy="64633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7E4FCAF-4A18-B3F1-C810-08C12473A1A4}"/>
                  </a:ext>
                </a:extLst>
              </p:cNvPr>
              <p:cNvSpPr txBox="1"/>
              <p:nvPr/>
            </p:nvSpPr>
            <p:spPr>
              <a:xfrm>
                <a:off x="5330120" y="4820982"/>
                <a:ext cx="59338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dirty="0" smtClean="0">
                          <a:latin typeface="Cambria Math" panose="02040503050406030204" pitchFamily="18" charset="0"/>
                        </a:rPr>
                        <m:t>+</m:t>
                      </m:r>
                    </m:oMath>
                  </m:oMathPara>
                </a14:m>
                <a:endParaRPr lang="en-US" b="1" dirty="0"/>
              </a:p>
            </p:txBody>
          </p:sp>
        </mc:Choice>
        <mc:Fallback xmlns="">
          <p:sp>
            <p:nvSpPr>
              <p:cNvPr id="22" name="TextBox 21">
                <a:extLst>
                  <a:ext uri="{FF2B5EF4-FFF2-40B4-BE49-F238E27FC236}">
                    <a16:creationId xmlns:a16="http://schemas.microsoft.com/office/drawing/2014/main" id="{A7E4FCAF-4A18-B3F1-C810-08C12473A1A4}"/>
                  </a:ext>
                </a:extLst>
              </p:cNvPr>
              <p:cNvSpPr txBox="1">
                <a:spLocks noRot="1" noChangeAspect="1" noMove="1" noResize="1" noEditPoints="1" noAdjustHandles="1" noChangeArrowheads="1" noChangeShapeType="1" noTextEdit="1"/>
              </p:cNvSpPr>
              <p:nvPr/>
            </p:nvSpPr>
            <p:spPr>
              <a:xfrm>
                <a:off x="5330120" y="4820982"/>
                <a:ext cx="593387" cy="64633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7BDA4FC-DBCB-673D-A6AA-CCB9C313ED8E}"/>
                  </a:ext>
                </a:extLst>
              </p:cNvPr>
              <p:cNvSpPr txBox="1"/>
              <p:nvPr/>
            </p:nvSpPr>
            <p:spPr>
              <a:xfrm>
                <a:off x="7495225" y="4820981"/>
                <a:ext cx="9483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dirty="0" smtClean="0">
                          <a:latin typeface="Cambria Math" panose="02040503050406030204" pitchFamily="18" charset="0"/>
                        </a:rPr>
                        <m:t>)=</m:t>
                      </m:r>
                    </m:oMath>
                  </m:oMathPara>
                </a14:m>
                <a:endParaRPr lang="en-US" b="1" dirty="0"/>
              </a:p>
            </p:txBody>
          </p:sp>
        </mc:Choice>
        <mc:Fallback xmlns="">
          <p:sp>
            <p:nvSpPr>
              <p:cNvPr id="23" name="TextBox 22">
                <a:extLst>
                  <a:ext uri="{FF2B5EF4-FFF2-40B4-BE49-F238E27FC236}">
                    <a16:creationId xmlns:a16="http://schemas.microsoft.com/office/drawing/2014/main" id="{B7BDA4FC-DBCB-673D-A6AA-CCB9C313ED8E}"/>
                  </a:ext>
                </a:extLst>
              </p:cNvPr>
              <p:cNvSpPr txBox="1">
                <a:spLocks noRot="1" noChangeAspect="1" noMove="1" noResize="1" noEditPoints="1" noAdjustHandles="1" noChangeArrowheads="1" noChangeShapeType="1" noTextEdit="1"/>
              </p:cNvSpPr>
              <p:nvPr/>
            </p:nvSpPr>
            <p:spPr>
              <a:xfrm>
                <a:off x="7495225" y="4820981"/>
                <a:ext cx="948384" cy="646331"/>
              </a:xfrm>
              <a:prstGeom prst="rect">
                <a:avLst/>
              </a:prstGeom>
              <a:blipFill>
                <a:blip r:embed="rId1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64AD273-7A3A-43F5-1536-E584899A6EEB}"/>
              </a:ext>
            </a:extLst>
          </p:cNvPr>
          <p:cNvSpPr>
            <a:spLocks noGrp="1"/>
          </p:cNvSpPr>
          <p:nvPr>
            <p:ph type="sldNum" sz="quarter" idx="12"/>
          </p:nvPr>
        </p:nvSpPr>
        <p:spPr/>
        <p:txBody>
          <a:bodyPr/>
          <a:lstStyle/>
          <a:p>
            <a:fld id="{48F63A3B-78C7-47BE-AE5E-E10140E04643}" type="slidenum">
              <a:rPr lang="en-US" smtClean="0"/>
              <a:t>25</a:t>
            </a:fld>
            <a:endParaRPr lang="en-US"/>
          </a:p>
        </p:txBody>
      </p:sp>
    </p:spTree>
    <p:extLst>
      <p:ext uri="{BB962C8B-B14F-4D97-AF65-F5344CB8AC3E}">
        <p14:creationId xmlns:p14="http://schemas.microsoft.com/office/powerpoint/2010/main" val="3159042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Definition</a:t>
            </a:r>
          </a:p>
        </p:txBody>
      </p:sp>
      <p:sp>
        <p:nvSpPr>
          <p:cNvPr id="5" name="TextBox 4">
            <a:extLst>
              <a:ext uri="{FF2B5EF4-FFF2-40B4-BE49-F238E27FC236}">
                <a16:creationId xmlns:a16="http://schemas.microsoft.com/office/drawing/2014/main" id="{38E6A4A5-808E-2CFF-954C-0153AACEEFC4}"/>
              </a:ext>
            </a:extLst>
          </p:cNvPr>
          <p:cNvSpPr txBox="1"/>
          <p:nvPr/>
        </p:nvSpPr>
        <p:spPr>
          <a:xfrm>
            <a:off x="481780" y="914781"/>
            <a:ext cx="11228439" cy="954107"/>
          </a:xfrm>
          <a:prstGeom prst="rect">
            <a:avLst/>
          </a:prstGeom>
          <a:noFill/>
        </p:spPr>
        <p:txBody>
          <a:bodyPr wrap="square" rtlCol="0">
            <a:spAutoFit/>
          </a:bodyPr>
          <a:lstStyle/>
          <a:p>
            <a:pPr algn="ctr"/>
            <a:r>
              <a:rPr lang="en-US" sz="2800" dirty="0"/>
              <a:t>A </a:t>
            </a:r>
            <a:r>
              <a:rPr lang="en-US" sz="2800" u="sng" dirty="0"/>
              <a:t>generalized Montesinos knot</a:t>
            </a:r>
            <a:r>
              <a:rPr lang="en-US" sz="2800" dirty="0"/>
              <a:t> is a Montesinos knot with alternating vertical and horizontal twists added to the bottom and right before closing.</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4E292E4-FC51-9FA0-62D3-4238270EFDB2}"/>
                  </a:ext>
                </a:extLst>
              </p:cNvPr>
              <p:cNvSpPr txBox="1"/>
              <p:nvPr/>
            </p:nvSpPr>
            <p:spPr>
              <a:xfrm>
                <a:off x="1238865" y="3655702"/>
                <a:ext cx="159282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𝑻</m:t>
                      </m:r>
                      <m:r>
                        <a:rPr lang="en-US" sz="2800" b="1" i="1" smtClean="0">
                          <a:latin typeface="Cambria Math" panose="02040503050406030204" pitchFamily="18" charset="0"/>
                        </a:rPr>
                        <m:t>=</m:t>
                      </m:r>
                    </m:oMath>
                  </m:oMathPara>
                </a14:m>
                <a:endParaRPr lang="en-US" sz="2800" b="1" dirty="0"/>
              </a:p>
            </p:txBody>
          </p:sp>
        </mc:Choice>
        <mc:Fallback xmlns="">
          <p:sp>
            <p:nvSpPr>
              <p:cNvPr id="11" name="TextBox 10">
                <a:extLst>
                  <a:ext uri="{FF2B5EF4-FFF2-40B4-BE49-F238E27FC236}">
                    <a16:creationId xmlns:a16="http://schemas.microsoft.com/office/drawing/2014/main" id="{64E292E4-FC51-9FA0-62D3-4238270EFDB2}"/>
                  </a:ext>
                </a:extLst>
              </p:cNvPr>
              <p:cNvSpPr txBox="1">
                <a:spLocks noRot="1" noChangeAspect="1" noMove="1" noResize="1" noEditPoints="1" noAdjustHandles="1" noChangeArrowheads="1" noChangeShapeType="1" noTextEdit="1"/>
              </p:cNvSpPr>
              <p:nvPr/>
            </p:nvSpPr>
            <p:spPr>
              <a:xfrm>
                <a:off x="1238865" y="3655702"/>
                <a:ext cx="1592825" cy="523220"/>
              </a:xfrm>
              <a:prstGeom prst="rect">
                <a:avLst/>
              </a:prstGeom>
              <a:blipFill>
                <a:blip r:embed="rId3"/>
                <a:stretch>
                  <a:fillRect/>
                </a:stretch>
              </a:blipFill>
            </p:spPr>
            <p:txBody>
              <a:bodyPr/>
              <a:lstStyle/>
              <a:p>
                <a:r>
                  <a:rPr lang="en-US">
                    <a:noFill/>
                  </a:rPr>
                  <a:t> </a:t>
                </a:r>
              </a:p>
            </p:txBody>
          </p:sp>
        </mc:Fallback>
      </mc:AlternateContent>
      <p:pic>
        <p:nvPicPr>
          <p:cNvPr id="13" name="Picture 12" descr="Icon&#10;&#10;Description automatically generated">
            <a:extLst>
              <a:ext uri="{FF2B5EF4-FFF2-40B4-BE49-F238E27FC236}">
                <a16:creationId xmlns:a16="http://schemas.microsoft.com/office/drawing/2014/main" id="{CD9B6753-0648-1DD6-72D3-6074595658FC}"/>
              </a:ext>
            </a:extLst>
          </p:cNvPr>
          <p:cNvPicPr>
            <a:picLocks noChangeAspect="1"/>
          </p:cNvPicPr>
          <p:nvPr/>
        </p:nvPicPr>
        <p:blipFill>
          <a:blip r:embed="rId4"/>
          <a:stretch>
            <a:fillRect/>
          </a:stretch>
        </p:blipFill>
        <p:spPr>
          <a:xfrm rot="5400000" flipV="1">
            <a:off x="2585884" y="2782529"/>
            <a:ext cx="2276168" cy="227616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AB25405-FBBF-3B47-CC98-67CE66B87935}"/>
                  </a:ext>
                </a:extLst>
              </p:cNvPr>
              <p:cNvSpPr txBox="1"/>
              <p:nvPr/>
            </p:nvSpPr>
            <p:spPr>
              <a:xfrm>
                <a:off x="6465131" y="5681825"/>
                <a:ext cx="38837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𝑻</m:t>
                      </m:r>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oMath>
                  </m:oMathPara>
                </a14:m>
                <a:endParaRPr lang="en-US" b="1" dirty="0"/>
              </a:p>
            </p:txBody>
          </p:sp>
        </mc:Choice>
        <mc:Fallback xmlns="">
          <p:sp>
            <p:nvSpPr>
              <p:cNvPr id="14" name="TextBox 13">
                <a:extLst>
                  <a:ext uri="{FF2B5EF4-FFF2-40B4-BE49-F238E27FC236}">
                    <a16:creationId xmlns:a16="http://schemas.microsoft.com/office/drawing/2014/main" id="{7AB25405-FBBF-3B47-CC98-67CE66B87935}"/>
                  </a:ext>
                </a:extLst>
              </p:cNvPr>
              <p:cNvSpPr txBox="1">
                <a:spLocks noRot="1" noChangeAspect="1" noMove="1" noResize="1" noEditPoints="1" noAdjustHandles="1" noChangeArrowheads="1" noChangeShapeType="1" noTextEdit="1"/>
              </p:cNvSpPr>
              <p:nvPr/>
            </p:nvSpPr>
            <p:spPr>
              <a:xfrm>
                <a:off x="6465131" y="5681825"/>
                <a:ext cx="388374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3B98488-95C5-9932-5E3C-4C774BFA6E16}"/>
                  </a:ext>
                </a:extLst>
              </p:cNvPr>
              <p:cNvSpPr txBox="1"/>
              <p:nvPr/>
            </p:nvSpPr>
            <p:spPr>
              <a:xfrm>
                <a:off x="2662084" y="5286102"/>
                <a:ext cx="2123768" cy="5232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oMath>
                  </m:oMathPara>
                </a14:m>
                <a:br>
                  <a:rPr lang="en-US" b="1" i="1" dirty="0">
                    <a:latin typeface="Cambria Math" panose="02040503050406030204" pitchFamily="18" charset="0"/>
                  </a:rPr>
                </a:br>
                <a:endParaRPr lang="en-US" b="1" dirty="0"/>
              </a:p>
            </p:txBody>
          </p:sp>
        </mc:Choice>
        <mc:Fallback xmlns="">
          <p:sp>
            <p:nvSpPr>
              <p:cNvPr id="15" name="TextBox 14">
                <a:extLst>
                  <a:ext uri="{FF2B5EF4-FFF2-40B4-BE49-F238E27FC236}">
                    <a16:creationId xmlns:a16="http://schemas.microsoft.com/office/drawing/2014/main" id="{53B98488-95C5-9932-5E3C-4C774BFA6E16}"/>
                  </a:ext>
                </a:extLst>
              </p:cNvPr>
              <p:cNvSpPr txBox="1">
                <a:spLocks noRot="1" noChangeAspect="1" noMove="1" noResize="1" noEditPoints="1" noAdjustHandles="1" noChangeArrowheads="1" noChangeShapeType="1" noTextEdit="1"/>
              </p:cNvSpPr>
              <p:nvPr/>
            </p:nvSpPr>
            <p:spPr>
              <a:xfrm>
                <a:off x="2662084" y="5286102"/>
                <a:ext cx="2123768" cy="523285"/>
              </a:xfrm>
              <a:prstGeom prst="rect">
                <a:avLst/>
              </a:prstGeom>
              <a:blipFill>
                <a:blip r:embed="rId6"/>
                <a:stretch>
                  <a:fillRect/>
                </a:stretch>
              </a:blipFill>
            </p:spPr>
            <p:txBody>
              <a:bodyPr/>
              <a:lstStyle/>
              <a:p>
                <a:r>
                  <a:rPr lang="en-US">
                    <a:noFill/>
                  </a:rPr>
                  <a:t> </a:t>
                </a:r>
              </a:p>
            </p:txBody>
          </p:sp>
        </mc:Fallback>
      </mc:AlternateContent>
      <p:pic>
        <p:nvPicPr>
          <p:cNvPr id="4" name="Picture 3" descr="Logo, icon&#10;&#10;Description automatically generated">
            <a:extLst>
              <a:ext uri="{FF2B5EF4-FFF2-40B4-BE49-F238E27FC236}">
                <a16:creationId xmlns:a16="http://schemas.microsoft.com/office/drawing/2014/main" id="{561B4CF5-F1DB-C478-FC41-44CBC50042D3}"/>
              </a:ext>
            </a:extLst>
          </p:cNvPr>
          <p:cNvPicPr>
            <a:picLocks noChangeAspect="1"/>
          </p:cNvPicPr>
          <p:nvPr/>
        </p:nvPicPr>
        <p:blipFill>
          <a:blip r:embed="rId7"/>
          <a:stretch>
            <a:fillRect/>
          </a:stretch>
        </p:blipFill>
        <p:spPr>
          <a:xfrm>
            <a:off x="6570827" y="1939182"/>
            <a:ext cx="3672348" cy="3672348"/>
          </a:xfrm>
          <a:prstGeom prst="rect">
            <a:avLst/>
          </a:prstGeom>
        </p:spPr>
      </p:pic>
      <p:sp>
        <p:nvSpPr>
          <p:cNvPr id="6" name="Slide Number Placeholder 5">
            <a:extLst>
              <a:ext uri="{FF2B5EF4-FFF2-40B4-BE49-F238E27FC236}">
                <a16:creationId xmlns:a16="http://schemas.microsoft.com/office/drawing/2014/main" id="{C2E2D408-755A-5943-9E4A-532CF0CB8315}"/>
              </a:ext>
            </a:extLst>
          </p:cNvPr>
          <p:cNvSpPr>
            <a:spLocks noGrp="1"/>
          </p:cNvSpPr>
          <p:nvPr>
            <p:ph type="sldNum" sz="quarter" idx="12"/>
          </p:nvPr>
        </p:nvSpPr>
        <p:spPr/>
        <p:txBody>
          <a:bodyPr/>
          <a:lstStyle/>
          <a:p>
            <a:fld id="{48F63A3B-78C7-47BE-AE5E-E10140E04643}" type="slidenum">
              <a:rPr lang="en-US" smtClean="0"/>
              <a:t>26</a:t>
            </a:fld>
            <a:endParaRPr lang="en-US"/>
          </a:p>
        </p:txBody>
      </p:sp>
      <p:sp>
        <p:nvSpPr>
          <p:cNvPr id="7" name="Rectangle: Rounded Corners 6">
            <a:extLst>
              <a:ext uri="{FF2B5EF4-FFF2-40B4-BE49-F238E27FC236}">
                <a16:creationId xmlns:a16="http://schemas.microsoft.com/office/drawing/2014/main" id="{514F731E-3D13-4B0C-903C-17BEF9A16276}"/>
              </a:ext>
            </a:extLst>
          </p:cNvPr>
          <p:cNvSpPr/>
          <p:nvPr/>
        </p:nvSpPr>
        <p:spPr>
          <a:xfrm>
            <a:off x="6465131" y="2517059"/>
            <a:ext cx="2570714" cy="1818968"/>
          </a:xfrm>
          <a:prstGeom prst="roundRect">
            <a:avLst>
              <a:gd name="adj" fmla="val 43153"/>
            </a:avLst>
          </a:prstGeom>
          <a:noFill/>
          <a:ln w="38100">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7CD41DD-4FA9-1737-8F63-7C856B7D4312}"/>
              </a:ext>
            </a:extLst>
          </p:cNvPr>
          <p:cNvCxnSpPr>
            <a:cxnSpLocks/>
            <a:stCxn id="13" idx="2"/>
            <a:endCxn id="7" idx="1"/>
          </p:cNvCxnSpPr>
          <p:nvPr/>
        </p:nvCxnSpPr>
        <p:spPr>
          <a:xfrm flipV="1">
            <a:off x="4862052" y="3426543"/>
            <a:ext cx="1603079" cy="49407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567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6"/>
            <a:ext cx="10515600" cy="1524041"/>
          </a:xfrm>
        </p:spPr>
        <p:txBody>
          <a:bodyPr>
            <a:normAutofit/>
          </a:bodyPr>
          <a:lstStyle/>
          <a:p>
            <a:pPr marL="0" indent="0" algn="ctr">
              <a:buNone/>
            </a:pPr>
            <a:r>
              <a:rPr lang="en-US" dirty="0">
                <a:cs typeface="Calibri"/>
              </a:rPr>
              <a:t>We use a combination of periods and colons to abbreviate any groupings of the number 1 so that the number of dots gives the number of 1’s which occur.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50CECF5-2C22-A2D8-F973-457D9276BAE3}"/>
                  </a:ext>
                </a:extLst>
              </p:cNvPr>
              <p:cNvSpPr txBox="1"/>
              <p:nvPr/>
            </p:nvSpPr>
            <p:spPr>
              <a:xfrm>
                <a:off x="1085444" y="3217861"/>
                <a:ext cx="10021111" cy="14795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d>
                            <m:dPr>
                              <m:ctrlPr>
                                <a:rPr lang="en-US" sz="2800" b="1" i="1" smtClean="0">
                                  <a:latin typeface="Cambria Math" panose="02040503050406030204" pitchFamily="18" charset="0"/>
                                </a:rPr>
                              </m:ctrlPr>
                            </m:dPr>
                            <m:e>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oMath>
                  </m:oMathPara>
                </a14:m>
                <a:endParaRPr lang="en-US" sz="2800" b="1" dirty="0"/>
              </a:p>
            </p:txBody>
          </p:sp>
        </mc:Choice>
        <mc:Fallback xmlns="">
          <p:sp>
            <p:nvSpPr>
              <p:cNvPr id="6" name="TextBox 5">
                <a:extLst>
                  <a:ext uri="{FF2B5EF4-FFF2-40B4-BE49-F238E27FC236}">
                    <a16:creationId xmlns:a16="http://schemas.microsoft.com/office/drawing/2014/main" id="{150CECF5-2C22-A2D8-F973-457D9276BAE3}"/>
                  </a:ext>
                </a:extLst>
              </p:cNvPr>
              <p:cNvSpPr txBox="1">
                <a:spLocks noRot="1" noChangeAspect="1" noMove="1" noResize="1" noEditPoints="1" noAdjustHandles="1" noChangeArrowheads="1" noChangeShapeType="1" noTextEdit="1"/>
              </p:cNvSpPr>
              <p:nvPr/>
            </p:nvSpPr>
            <p:spPr>
              <a:xfrm>
                <a:off x="1085444" y="3217861"/>
                <a:ext cx="10021111" cy="1479508"/>
              </a:xfrm>
              <a:prstGeom prst="rect">
                <a:avLst/>
              </a:prstGeo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B40E95-BCFB-236A-3548-265A20C80A22}"/>
              </a:ext>
            </a:extLst>
          </p:cNvPr>
          <p:cNvSpPr>
            <a:spLocks noGrp="1"/>
          </p:cNvSpPr>
          <p:nvPr>
            <p:ph type="sldNum" sz="quarter" idx="12"/>
          </p:nvPr>
        </p:nvSpPr>
        <p:spPr/>
        <p:txBody>
          <a:bodyPr/>
          <a:lstStyle/>
          <a:p>
            <a:fld id="{48F63A3B-78C7-47BE-AE5E-E10140E04643}" type="slidenum">
              <a:rPr lang="en-US" smtClean="0"/>
              <a:t>27</a:t>
            </a:fld>
            <a:endParaRPr lang="en-US"/>
          </a:p>
        </p:txBody>
      </p:sp>
    </p:spTree>
    <p:extLst>
      <p:ext uri="{BB962C8B-B14F-4D97-AF65-F5344CB8AC3E}">
        <p14:creationId xmlns:p14="http://schemas.microsoft.com/office/powerpoint/2010/main" val="539212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1702500"/>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𝟐</m:t>
                          </m:r>
                        </m:e>
                      </m:d>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𝟐</m:t>
                          </m:r>
                        </m:e>
                      </m:d>
                      <m:r>
                        <a:rPr lang="en-US" b="1" i="1" smtClean="0">
                          <a:latin typeface="Cambria Math" panose="02040503050406030204" pitchFamily="18" charset="0"/>
                        </a:rPr>
                        <m:t>⟹</m:t>
                      </m:r>
                      <m:d>
                        <m:dPr>
                          <m:ctrlPr>
                            <a:rPr lang="en-US" b="1" i="1" smtClean="0">
                              <a:latin typeface="Cambria Math" panose="02040503050406030204" pitchFamily="18" charset="0"/>
                            </a:rPr>
                          </m:ctrlPr>
                        </m:dPr>
                        <m:e>
                          <m:d>
                            <m:dPr>
                              <m:ctrlPr>
                                <a:rPr lang="en-US" b="1" i="1" smtClean="0">
                                  <a:latin typeface="Cambria Math" panose="02040503050406030204" pitchFamily="18" charset="0"/>
                                </a:rPr>
                              </m:ctrlPr>
                            </m:dPr>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𝟏</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𝟏</m:t>
                                      </m:r>
                                    </m:den>
                                  </m:f>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𝟏</m:t>
                                  </m:r>
                                </m:den>
                              </m:f>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𝟏</m:t>
                              </m:r>
                            </m:den>
                          </m:f>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𝟏</m:t>
                          </m:r>
                        </m:den>
                      </m:f>
                    </m:oMath>
                  </m:oMathPara>
                </a14:m>
                <a:endParaRPr lang="en-US" b="1" dirty="0">
                  <a:cs typeface="Calibri"/>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1702500"/>
              </a:xfrm>
              <a:blipFill>
                <a:blip r:embed="rId2"/>
                <a:stretch>
                  <a:fillRect/>
                </a:stretch>
              </a:blipFill>
            </p:spPr>
            <p:txBody>
              <a:bodyPr/>
              <a:lstStyle/>
              <a:p>
                <a:r>
                  <a:rPr lang="en-US">
                    <a:noFill/>
                  </a:rPr>
                  <a:t> </a:t>
                </a:r>
              </a:p>
            </p:txBody>
          </p:sp>
        </mc:Fallback>
      </mc:AlternateContent>
      <p:pic>
        <p:nvPicPr>
          <p:cNvPr id="11" name="Picture 10" descr="Icon&#10;&#10;Description automatically generated">
            <a:extLst>
              <a:ext uri="{FF2B5EF4-FFF2-40B4-BE49-F238E27FC236}">
                <a16:creationId xmlns:a16="http://schemas.microsoft.com/office/drawing/2014/main" id="{C3A46EE5-8B5E-81D9-D180-60038195E784}"/>
              </a:ext>
            </a:extLst>
          </p:cNvPr>
          <p:cNvPicPr>
            <a:picLocks noChangeAspect="1"/>
          </p:cNvPicPr>
          <p:nvPr/>
        </p:nvPicPr>
        <p:blipFill>
          <a:blip r:embed="rId3"/>
          <a:stretch>
            <a:fillRect/>
          </a:stretch>
        </p:blipFill>
        <p:spPr>
          <a:xfrm flipH="1">
            <a:off x="3639766" y="2409306"/>
            <a:ext cx="1702500" cy="1702500"/>
          </a:xfrm>
          <a:prstGeom prst="rect">
            <a:avLst/>
          </a:prstGeom>
        </p:spPr>
      </p:pic>
      <p:pic>
        <p:nvPicPr>
          <p:cNvPr id="13" name="Picture 12" descr="A picture containing basketball, athletic game, sport&#10;&#10;Description automatically generated">
            <a:extLst>
              <a:ext uri="{FF2B5EF4-FFF2-40B4-BE49-F238E27FC236}">
                <a16:creationId xmlns:a16="http://schemas.microsoft.com/office/drawing/2014/main" id="{8D32B6E5-1DC4-41DA-8F8E-7CB1A64EF075}"/>
              </a:ext>
            </a:extLst>
          </p:cNvPr>
          <p:cNvPicPr>
            <a:picLocks noChangeAspect="1"/>
          </p:cNvPicPr>
          <p:nvPr/>
        </p:nvPicPr>
        <p:blipFill>
          <a:blip r:embed="rId4"/>
          <a:stretch>
            <a:fillRect/>
          </a:stretch>
        </p:blipFill>
        <p:spPr>
          <a:xfrm>
            <a:off x="6849736" y="2381913"/>
            <a:ext cx="1702500" cy="17025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7BF8E5-5596-ADB5-B7D5-046C02AE7BDA}"/>
                  </a:ext>
                </a:extLst>
              </p:cNvPr>
              <p:cNvSpPr txBox="1"/>
              <p:nvPr/>
            </p:nvSpPr>
            <p:spPr>
              <a:xfrm>
                <a:off x="2752928" y="2783681"/>
                <a:ext cx="817123"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4" name="TextBox 13">
                <a:extLst>
                  <a:ext uri="{FF2B5EF4-FFF2-40B4-BE49-F238E27FC236}">
                    <a16:creationId xmlns:a16="http://schemas.microsoft.com/office/drawing/2014/main" id="{9E7BF8E5-5596-ADB5-B7D5-046C02AE7BDA}"/>
                  </a:ext>
                </a:extLst>
              </p:cNvPr>
              <p:cNvSpPr txBox="1">
                <a:spLocks noRot="1" noChangeAspect="1" noMove="1" noResize="1" noEditPoints="1" noAdjustHandles="1" noChangeArrowheads="1" noChangeShapeType="1" noTextEdit="1"/>
              </p:cNvSpPr>
              <p:nvPr/>
            </p:nvSpPr>
            <p:spPr>
              <a:xfrm>
                <a:off x="2752928" y="2783681"/>
                <a:ext cx="817123"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4AB4EC8-17A6-9C74-3438-805000017C3F}"/>
                  </a:ext>
                </a:extLst>
              </p:cNvPr>
              <p:cNvSpPr txBox="1"/>
              <p:nvPr/>
            </p:nvSpPr>
            <p:spPr>
              <a:xfrm>
                <a:off x="5962245" y="2783681"/>
                <a:ext cx="817123"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5" name="TextBox 14">
                <a:extLst>
                  <a:ext uri="{FF2B5EF4-FFF2-40B4-BE49-F238E27FC236}">
                    <a16:creationId xmlns:a16="http://schemas.microsoft.com/office/drawing/2014/main" id="{54AB4EC8-17A6-9C74-3438-805000017C3F}"/>
                  </a:ext>
                </a:extLst>
              </p:cNvPr>
              <p:cNvSpPr txBox="1">
                <a:spLocks noRot="1" noChangeAspect="1" noMove="1" noResize="1" noEditPoints="1" noAdjustHandles="1" noChangeArrowheads="1" noChangeShapeType="1" noTextEdit="1"/>
              </p:cNvSpPr>
              <p:nvPr/>
            </p:nvSpPr>
            <p:spPr>
              <a:xfrm>
                <a:off x="5962245" y="2783681"/>
                <a:ext cx="817123" cy="898964"/>
              </a:xfrm>
              <a:prstGeom prst="rect">
                <a:avLst/>
              </a:prstGeom>
              <a:blipFill>
                <a:blip r:embed="rId6"/>
                <a:stretch>
                  <a:fillRect/>
                </a:stretch>
              </a:blipFill>
            </p:spPr>
            <p:txBody>
              <a:bodyPr/>
              <a:lstStyle/>
              <a:p>
                <a:r>
                  <a:rPr lang="en-US">
                    <a:noFill/>
                  </a:rPr>
                  <a:t> </a:t>
                </a:r>
              </a:p>
            </p:txBody>
          </p:sp>
        </mc:Fallback>
      </mc:AlternateContent>
      <p:pic>
        <p:nvPicPr>
          <p:cNvPr id="16" name="Picture 15" descr="Icon&#10;&#10;Description automatically generated">
            <a:extLst>
              <a:ext uri="{FF2B5EF4-FFF2-40B4-BE49-F238E27FC236}">
                <a16:creationId xmlns:a16="http://schemas.microsoft.com/office/drawing/2014/main" id="{6B7E8825-D41A-2896-CB54-302613A3AC58}"/>
              </a:ext>
            </a:extLst>
          </p:cNvPr>
          <p:cNvPicPr>
            <a:picLocks noChangeAspect="1"/>
          </p:cNvPicPr>
          <p:nvPr/>
        </p:nvPicPr>
        <p:blipFill>
          <a:blip r:embed="rId3"/>
          <a:stretch>
            <a:fillRect/>
          </a:stretch>
        </p:blipFill>
        <p:spPr>
          <a:xfrm flipH="1">
            <a:off x="3895843" y="4594787"/>
            <a:ext cx="1702500" cy="1702500"/>
          </a:xfrm>
          <a:prstGeom prst="rect">
            <a:avLst/>
          </a:prstGeom>
        </p:spPr>
      </p:pic>
      <p:pic>
        <p:nvPicPr>
          <p:cNvPr id="17" name="Picture 16" descr="A picture containing basketball, athletic game, sport&#10;&#10;Description automatically generated">
            <a:extLst>
              <a:ext uri="{FF2B5EF4-FFF2-40B4-BE49-F238E27FC236}">
                <a16:creationId xmlns:a16="http://schemas.microsoft.com/office/drawing/2014/main" id="{8F0EF9BC-E003-2441-0D98-31D394B26C7E}"/>
              </a:ext>
            </a:extLst>
          </p:cNvPr>
          <p:cNvPicPr>
            <a:picLocks noChangeAspect="1"/>
          </p:cNvPicPr>
          <p:nvPr/>
        </p:nvPicPr>
        <p:blipFill>
          <a:blip r:embed="rId4"/>
          <a:stretch>
            <a:fillRect/>
          </a:stretch>
        </p:blipFill>
        <p:spPr>
          <a:xfrm>
            <a:off x="6133365" y="4594787"/>
            <a:ext cx="1702500" cy="17025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15A436-D844-18D5-46EE-5599CE78E7B2}"/>
                  </a:ext>
                </a:extLst>
              </p:cNvPr>
              <p:cNvSpPr txBox="1"/>
              <p:nvPr/>
            </p:nvSpPr>
            <p:spPr>
              <a:xfrm>
                <a:off x="5598343" y="5184427"/>
                <a:ext cx="5350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b="1" dirty="0"/>
              </a:p>
            </p:txBody>
          </p:sp>
        </mc:Choice>
        <mc:Fallback xmlns="">
          <p:sp>
            <p:nvSpPr>
              <p:cNvPr id="18" name="TextBox 17">
                <a:extLst>
                  <a:ext uri="{FF2B5EF4-FFF2-40B4-BE49-F238E27FC236}">
                    <a16:creationId xmlns:a16="http://schemas.microsoft.com/office/drawing/2014/main" id="{C215A436-D844-18D5-46EE-5599CE78E7B2}"/>
                  </a:ext>
                </a:extLst>
              </p:cNvPr>
              <p:cNvSpPr txBox="1">
                <a:spLocks noRot="1" noChangeAspect="1" noMove="1" noResize="1" noEditPoints="1" noAdjustHandles="1" noChangeArrowheads="1" noChangeShapeType="1" noTextEdit="1"/>
              </p:cNvSpPr>
              <p:nvPr/>
            </p:nvSpPr>
            <p:spPr>
              <a:xfrm>
                <a:off x="5598343" y="5184427"/>
                <a:ext cx="535022" cy="523220"/>
              </a:xfrm>
              <a:prstGeom prst="rect">
                <a:avLst/>
              </a:prstGeom>
              <a:blipFill>
                <a:blip r:embed="rId7"/>
                <a:stretch>
                  <a:fillRect/>
                </a:stretch>
              </a:blipFill>
            </p:spPr>
            <p:txBody>
              <a:bodyPr/>
              <a:lstStyle/>
              <a:p>
                <a:r>
                  <a:rPr lang="en-US">
                    <a:noFill/>
                  </a:rPr>
                  <a:t> </a:t>
                </a:r>
              </a:p>
            </p:txBody>
          </p:sp>
        </mc:Fallback>
      </mc:AlternateContent>
      <p:pic>
        <p:nvPicPr>
          <p:cNvPr id="20" name="Picture 19" descr="A picture containing basketball, sport&#10;&#10;Description automatically generated">
            <a:extLst>
              <a:ext uri="{FF2B5EF4-FFF2-40B4-BE49-F238E27FC236}">
                <a16:creationId xmlns:a16="http://schemas.microsoft.com/office/drawing/2014/main" id="{9407C5C3-68EF-7CB6-19B1-F01E35B4CF4B}"/>
              </a:ext>
            </a:extLst>
          </p:cNvPr>
          <p:cNvPicPr>
            <a:picLocks noChangeAspect="1"/>
          </p:cNvPicPr>
          <p:nvPr/>
        </p:nvPicPr>
        <p:blipFill>
          <a:blip r:embed="rId8"/>
          <a:stretch>
            <a:fillRect/>
          </a:stretch>
        </p:blipFill>
        <p:spPr>
          <a:xfrm>
            <a:off x="8370887" y="4594789"/>
            <a:ext cx="1702498" cy="1702498"/>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D6483A3-0A46-B0BF-DE11-BE361EACF772}"/>
                  </a:ext>
                </a:extLst>
              </p:cNvPr>
              <p:cNvSpPr txBox="1"/>
              <p:nvPr/>
            </p:nvSpPr>
            <p:spPr>
              <a:xfrm>
                <a:off x="7821354" y="5184427"/>
                <a:ext cx="5350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b="1" dirty="0"/>
              </a:p>
            </p:txBody>
          </p:sp>
        </mc:Choice>
        <mc:Fallback xmlns="">
          <p:sp>
            <p:nvSpPr>
              <p:cNvPr id="21" name="TextBox 20">
                <a:extLst>
                  <a:ext uri="{FF2B5EF4-FFF2-40B4-BE49-F238E27FC236}">
                    <a16:creationId xmlns:a16="http://schemas.microsoft.com/office/drawing/2014/main" id="{4D6483A3-0A46-B0BF-DE11-BE361EACF772}"/>
                  </a:ext>
                </a:extLst>
              </p:cNvPr>
              <p:cNvSpPr txBox="1">
                <a:spLocks noRot="1" noChangeAspect="1" noMove="1" noResize="1" noEditPoints="1" noAdjustHandles="1" noChangeArrowheads="1" noChangeShapeType="1" noTextEdit="1"/>
              </p:cNvSpPr>
              <p:nvPr/>
            </p:nvSpPr>
            <p:spPr>
              <a:xfrm>
                <a:off x="7821354" y="5184427"/>
                <a:ext cx="535022"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802494C-C534-6691-71E4-DBB51CF00CDA}"/>
                  </a:ext>
                </a:extLst>
              </p:cNvPr>
              <p:cNvSpPr txBox="1"/>
              <p:nvPr/>
            </p:nvSpPr>
            <p:spPr>
              <a:xfrm>
                <a:off x="2016052" y="4996555"/>
                <a:ext cx="1775217"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sz="2800" b="1" dirty="0"/>
              </a:p>
            </p:txBody>
          </p:sp>
        </mc:Choice>
        <mc:Fallback xmlns="">
          <p:sp>
            <p:nvSpPr>
              <p:cNvPr id="22" name="TextBox 21">
                <a:extLst>
                  <a:ext uri="{FF2B5EF4-FFF2-40B4-BE49-F238E27FC236}">
                    <a16:creationId xmlns:a16="http://schemas.microsoft.com/office/drawing/2014/main" id="{1802494C-C534-6691-71E4-DBB51CF00CDA}"/>
                  </a:ext>
                </a:extLst>
              </p:cNvPr>
              <p:cNvSpPr txBox="1">
                <a:spLocks noRot="1" noChangeAspect="1" noMove="1" noResize="1" noEditPoints="1" noAdjustHandles="1" noChangeArrowheads="1" noChangeShapeType="1" noTextEdit="1"/>
              </p:cNvSpPr>
              <p:nvPr/>
            </p:nvSpPr>
            <p:spPr>
              <a:xfrm>
                <a:off x="2016052" y="4996555"/>
                <a:ext cx="1775217" cy="898964"/>
              </a:xfrm>
              <a:prstGeom prst="rect">
                <a:avLst/>
              </a:prstGeom>
              <a:blipFill>
                <a:blip r:embed="rId10"/>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1E5CACC-4A95-88F2-CEA5-887D5B39F0C3}"/>
              </a:ext>
            </a:extLst>
          </p:cNvPr>
          <p:cNvSpPr>
            <a:spLocks noGrp="1"/>
          </p:cNvSpPr>
          <p:nvPr>
            <p:ph type="sldNum" sz="quarter" idx="12"/>
          </p:nvPr>
        </p:nvSpPr>
        <p:spPr/>
        <p:txBody>
          <a:bodyPr/>
          <a:lstStyle/>
          <a:p>
            <a:fld id="{48F63A3B-78C7-47BE-AE5E-E10140E04643}" type="slidenum">
              <a:rPr lang="en-US" smtClean="0"/>
              <a:t>28</a:t>
            </a:fld>
            <a:endParaRPr lang="en-US"/>
          </a:p>
        </p:txBody>
      </p:sp>
    </p:spTree>
    <p:extLst>
      <p:ext uri="{BB962C8B-B14F-4D97-AF65-F5344CB8AC3E}">
        <p14:creationId xmlns:p14="http://schemas.microsoft.com/office/powerpoint/2010/main" val="383816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1702500"/>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𝟐</m:t>
                          </m:r>
                        </m:e>
                      </m:d>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𝟐</m:t>
                          </m:r>
                          <m:r>
                            <a:rPr lang="en-US" b="1" i="1" smtClean="0">
                              <a:latin typeface="Cambria Math" panose="02040503050406030204" pitchFamily="18" charset="0"/>
                            </a:rPr>
                            <m:t> </m:t>
                          </m:r>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𝟐</m:t>
                          </m:r>
                        </m:e>
                      </m:d>
                      <m:r>
                        <a:rPr lang="en-US" b="1" i="1" smtClean="0">
                          <a:latin typeface="Cambria Math" panose="02040503050406030204" pitchFamily="18" charset="0"/>
                        </a:rPr>
                        <m:t>⟹</m:t>
                      </m:r>
                      <m:d>
                        <m:dPr>
                          <m:ctrlPr>
                            <a:rPr lang="en-US" b="1" i="1" smtClean="0">
                              <a:latin typeface="Cambria Math" panose="02040503050406030204" pitchFamily="18" charset="0"/>
                            </a:rPr>
                          </m:ctrlPr>
                        </m:dPr>
                        <m:e>
                          <m:d>
                            <m:dPr>
                              <m:ctrlPr>
                                <a:rPr lang="en-US" b="1" i="1" smtClean="0">
                                  <a:latin typeface="Cambria Math" panose="02040503050406030204" pitchFamily="18" charset="0"/>
                                </a:rPr>
                              </m:ctrlPr>
                            </m:dPr>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𝟏</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𝟏</m:t>
                                      </m:r>
                                    </m:den>
                                  </m:f>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𝟏</m:t>
                                  </m:r>
                                </m:den>
                              </m:f>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𝟏</m:t>
                              </m:r>
                            </m:den>
                          </m:f>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𝟏</m:t>
                          </m:r>
                        </m:den>
                      </m:f>
                    </m:oMath>
                  </m:oMathPara>
                </a14:m>
                <a:endParaRPr lang="en-US" b="1" dirty="0">
                  <a:cs typeface="Calibri"/>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1702500"/>
              </a:xfrm>
              <a:blipFill>
                <a:blip r:embed="rId2"/>
                <a:stretch>
                  <a:fillRect/>
                </a:stretch>
              </a:blipFill>
            </p:spPr>
            <p:txBody>
              <a:bodyPr/>
              <a:lstStyle/>
              <a:p>
                <a:r>
                  <a:rPr lang="en-US">
                    <a:noFill/>
                  </a:rPr>
                  <a:t> </a:t>
                </a:r>
              </a:p>
            </p:txBody>
          </p:sp>
        </mc:Fallback>
      </mc:AlternateContent>
      <p:pic>
        <p:nvPicPr>
          <p:cNvPr id="17" name="Picture 16" descr="A picture containing basketball, athletic game, sport&#10;&#10;Description automatically generated">
            <a:extLst>
              <a:ext uri="{FF2B5EF4-FFF2-40B4-BE49-F238E27FC236}">
                <a16:creationId xmlns:a16="http://schemas.microsoft.com/office/drawing/2014/main" id="{8F0EF9BC-E003-2441-0D98-31D394B26C7E}"/>
              </a:ext>
            </a:extLst>
          </p:cNvPr>
          <p:cNvPicPr>
            <a:picLocks noChangeAspect="1"/>
          </p:cNvPicPr>
          <p:nvPr/>
        </p:nvPicPr>
        <p:blipFill>
          <a:blip r:embed="rId3"/>
          <a:stretch>
            <a:fillRect/>
          </a:stretch>
        </p:blipFill>
        <p:spPr>
          <a:xfrm>
            <a:off x="6096000" y="2295910"/>
            <a:ext cx="1702500" cy="17025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15A436-D844-18D5-46EE-5599CE78E7B2}"/>
                  </a:ext>
                </a:extLst>
              </p:cNvPr>
              <p:cNvSpPr txBox="1"/>
              <p:nvPr/>
            </p:nvSpPr>
            <p:spPr>
              <a:xfrm>
                <a:off x="5598343" y="2882217"/>
                <a:ext cx="5350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b="1" dirty="0"/>
              </a:p>
            </p:txBody>
          </p:sp>
        </mc:Choice>
        <mc:Fallback xmlns="">
          <p:sp>
            <p:nvSpPr>
              <p:cNvPr id="18" name="TextBox 17">
                <a:extLst>
                  <a:ext uri="{FF2B5EF4-FFF2-40B4-BE49-F238E27FC236}">
                    <a16:creationId xmlns:a16="http://schemas.microsoft.com/office/drawing/2014/main" id="{C215A436-D844-18D5-46EE-5599CE78E7B2}"/>
                  </a:ext>
                </a:extLst>
              </p:cNvPr>
              <p:cNvSpPr txBox="1">
                <a:spLocks noRot="1" noChangeAspect="1" noMove="1" noResize="1" noEditPoints="1" noAdjustHandles="1" noChangeArrowheads="1" noChangeShapeType="1" noTextEdit="1"/>
              </p:cNvSpPr>
              <p:nvPr/>
            </p:nvSpPr>
            <p:spPr>
              <a:xfrm>
                <a:off x="5598343" y="2882217"/>
                <a:ext cx="535022" cy="523220"/>
              </a:xfrm>
              <a:prstGeom prst="rect">
                <a:avLst/>
              </a:prstGeom>
              <a:blipFill>
                <a:blip r:embed="rId4"/>
                <a:stretch>
                  <a:fillRect/>
                </a:stretch>
              </a:blipFill>
            </p:spPr>
            <p:txBody>
              <a:bodyPr/>
              <a:lstStyle/>
              <a:p>
                <a:r>
                  <a:rPr lang="en-US">
                    <a:noFill/>
                  </a:rPr>
                  <a:t> </a:t>
                </a:r>
              </a:p>
            </p:txBody>
          </p:sp>
        </mc:Fallback>
      </mc:AlternateContent>
      <p:pic>
        <p:nvPicPr>
          <p:cNvPr id="20" name="Picture 19" descr="A picture containing basketball, sport&#10;&#10;Description automatically generated">
            <a:extLst>
              <a:ext uri="{FF2B5EF4-FFF2-40B4-BE49-F238E27FC236}">
                <a16:creationId xmlns:a16="http://schemas.microsoft.com/office/drawing/2014/main" id="{9407C5C3-68EF-7CB6-19B1-F01E35B4CF4B}"/>
              </a:ext>
            </a:extLst>
          </p:cNvPr>
          <p:cNvPicPr>
            <a:picLocks noChangeAspect="1"/>
          </p:cNvPicPr>
          <p:nvPr/>
        </p:nvPicPr>
        <p:blipFill>
          <a:blip r:embed="rId5"/>
          <a:stretch>
            <a:fillRect/>
          </a:stretch>
        </p:blipFill>
        <p:spPr>
          <a:xfrm>
            <a:off x="3895843" y="2292578"/>
            <a:ext cx="1702498" cy="1702498"/>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D6483A3-0A46-B0BF-DE11-BE361EACF772}"/>
                  </a:ext>
                </a:extLst>
              </p:cNvPr>
              <p:cNvSpPr txBox="1"/>
              <p:nvPr/>
            </p:nvSpPr>
            <p:spPr>
              <a:xfrm>
                <a:off x="7798500" y="2882217"/>
                <a:ext cx="5350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b="1" dirty="0"/>
              </a:p>
            </p:txBody>
          </p:sp>
        </mc:Choice>
        <mc:Fallback xmlns="">
          <p:sp>
            <p:nvSpPr>
              <p:cNvPr id="21" name="TextBox 20">
                <a:extLst>
                  <a:ext uri="{FF2B5EF4-FFF2-40B4-BE49-F238E27FC236}">
                    <a16:creationId xmlns:a16="http://schemas.microsoft.com/office/drawing/2014/main" id="{4D6483A3-0A46-B0BF-DE11-BE361EACF772}"/>
                  </a:ext>
                </a:extLst>
              </p:cNvPr>
              <p:cNvSpPr txBox="1">
                <a:spLocks noRot="1" noChangeAspect="1" noMove="1" noResize="1" noEditPoints="1" noAdjustHandles="1" noChangeArrowheads="1" noChangeShapeType="1" noTextEdit="1"/>
              </p:cNvSpPr>
              <p:nvPr/>
            </p:nvSpPr>
            <p:spPr>
              <a:xfrm>
                <a:off x="7798500" y="2882217"/>
                <a:ext cx="535022"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802494C-C534-6691-71E4-DBB51CF00CDA}"/>
                  </a:ext>
                </a:extLst>
              </p:cNvPr>
              <p:cNvSpPr txBox="1"/>
              <p:nvPr/>
            </p:nvSpPr>
            <p:spPr>
              <a:xfrm>
                <a:off x="1130835" y="2613586"/>
                <a:ext cx="283805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sz="2800" b="1" dirty="0"/>
              </a:p>
            </p:txBody>
          </p:sp>
        </mc:Choice>
        <mc:Fallback xmlns="">
          <p:sp>
            <p:nvSpPr>
              <p:cNvPr id="22" name="TextBox 21">
                <a:extLst>
                  <a:ext uri="{FF2B5EF4-FFF2-40B4-BE49-F238E27FC236}">
                    <a16:creationId xmlns:a16="http://schemas.microsoft.com/office/drawing/2014/main" id="{1802494C-C534-6691-71E4-DBB51CF00CDA}"/>
                  </a:ext>
                </a:extLst>
              </p:cNvPr>
              <p:cNvSpPr txBox="1">
                <a:spLocks noRot="1" noChangeAspect="1" noMove="1" noResize="1" noEditPoints="1" noAdjustHandles="1" noChangeArrowheads="1" noChangeShapeType="1" noTextEdit="1"/>
              </p:cNvSpPr>
              <p:nvPr/>
            </p:nvSpPr>
            <p:spPr>
              <a:xfrm>
                <a:off x="1130835" y="2613586"/>
                <a:ext cx="2838050" cy="1060483"/>
              </a:xfrm>
              <a:prstGeom prst="rect">
                <a:avLst/>
              </a:prstGeom>
              <a:blipFill>
                <a:blip r:embed="rId7"/>
                <a:stretch>
                  <a:fillRect/>
                </a:stretch>
              </a:blipFill>
            </p:spPr>
            <p:txBody>
              <a:bodyPr/>
              <a:lstStyle/>
              <a:p>
                <a:r>
                  <a:rPr lang="en-US">
                    <a:noFill/>
                  </a:rPr>
                  <a:t> </a:t>
                </a:r>
              </a:p>
            </p:txBody>
          </p:sp>
        </mc:Fallback>
      </mc:AlternateContent>
      <p:pic>
        <p:nvPicPr>
          <p:cNvPr id="5" name="Picture 4" descr="Icon&#10;&#10;Description automatically generated">
            <a:extLst>
              <a:ext uri="{FF2B5EF4-FFF2-40B4-BE49-F238E27FC236}">
                <a16:creationId xmlns:a16="http://schemas.microsoft.com/office/drawing/2014/main" id="{894EEF4F-7AF2-BEDF-CC79-3B9C1A0245FE}"/>
              </a:ext>
            </a:extLst>
          </p:cNvPr>
          <p:cNvPicPr>
            <a:picLocks noChangeAspect="1"/>
          </p:cNvPicPr>
          <p:nvPr/>
        </p:nvPicPr>
        <p:blipFill>
          <a:blip r:embed="rId8"/>
          <a:stretch>
            <a:fillRect/>
          </a:stretch>
        </p:blipFill>
        <p:spPr>
          <a:xfrm>
            <a:off x="8394043" y="2292410"/>
            <a:ext cx="1702498" cy="170249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0C8847-61AD-4FED-6099-69D2DD334CEA}"/>
                  </a:ext>
                </a:extLst>
              </p:cNvPr>
              <p:cNvSpPr txBox="1"/>
              <p:nvPr/>
            </p:nvSpPr>
            <p:spPr>
              <a:xfrm>
                <a:off x="588475" y="4653152"/>
                <a:ext cx="3922769" cy="1205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1" i="1" smtClean="0">
                              <a:latin typeface="Cambria Math" panose="02040503050406030204" pitchFamily="18" charset="0"/>
                            </a:rPr>
                          </m:ctrlPr>
                        </m:dPr>
                        <m:e>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sz="2800" b="1" dirty="0"/>
              </a:p>
            </p:txBody>
          </p:sp>
        </mc:Choice>
        <mc:Fallback xmlns="">
          <p:sp>
            <p:nvSpPr>
              <p:cNvPr id="19" name="TextBox 18">
                <a:extLst>
                  <a:ext uri="{FF2B5EF4-FFF2-40B4-BE49-F238E27FC236}">
                    <a16:creationId xmlns:a16="http://schemas.microsoft.com/office/drawing/2014/main" id="{0C0C8847-61AD-4FED-6099-69D2DD334CEA}"/>
                  </a:ext>
                </a:extLst>
              </p:cNvPr>
              <p:cNvSpPr txBox="1">
                <a:spLocks noRot="1" noChangeAspect="1" noMove="1" noResize="1" noEditPoints="1" noAdjustHandles="1" noChangeArrowheads="1" noChangeShapeType="1" noTextEdit="1"/>
              </p:cNvSpPr>
              <p:nvPr/>
            </p:nvSpPr>
            <p:spPr>
              <a:xfrm>
                <a:off x="588475" y="4653152"/>
                <a:ext cx="3922769" cy="1205971"/>
              </a:xfrm>
              <a:prstGeom prst="rect">
                <a:avLst/>
              </a:prstGeom>
              <a:blipFill>
                <a:blip r:embed="rId9"/>
                <a:stretch>
                  <a:fillRect/>
                </a:stretch>
              </a:blipFill>
            </p:spPr>
            <p:txBody>
              <a:bodyPr/>
              <a:lstStyle/>
              <a:p>
                <a:r>
                  <a:rPr lang="en-US">
                    <a:noFill/>
                  </a:rPr>
                  <a:t> </a:t>
                </a:r>
              </a:p>
            </p:txBody>
          </p:sp>
        </mc:Fallback>
      </mc:AlternateContent>
      <p:pic>
        <p:nvPicPr>
          <p:cNvPr id="23" name="Picture 22" descr="Icon&#10;&#10;Description automatically generated">
            <a:extLst>
              <a:ext uri="{FF2B5EF4-FFF2-40B4-BE49-F238E27FC236}">
                <a16:creationId xmlns:a16="http://schemas.microsoft.com/office/drawing/2014/main" id="{898BA022-B8CA-54E7-3BFF-173A3DBDE294}"/>
              </a:ext>
            </a:extLst>
          </p:cNvPr>
          <p:cNvPicPr>
            <a:picLocks noChangeAspect="1"/>
          </p:cNvPicPr>
          <p:nvPr/>
        </p:nvPicPr>
        <p:blipFill>
          <a:blip r:embed="rId8"/>
          <a:stretch>
            <a:fillRect/>
          </a:stretch>
        </p:blipFill>
        <p:spPr>
          <a:xfrm>
            <a:off x="4430867" y="4404888"/>
            <a:ext cx="1702498" cy="1702498"/>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86F0BE3-5B7C-FB10-BEBB-8D30C58D8730}"/>
                  </a:ext>
                </a:extLst>
              </p:cNvPr>
              <p:cNvSpPr txBox="1"/>
              <p:nvPr/>
            </p:nvSpPr>
            <p:spPr>
              <a:xfrm>
                <a:off x="6096000" y="4994527"/>
                <a:ext cx="5350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b="1" dirty="0"/>
              </a:p>
            </p:txBody>
          </p:sp>
        </mc:Choice>
        <mc:Fallback xmlns="">
          <p:sp>
            <p:nvSpPr>
              <p:cNvPr id="24" name="TextBox 23">
                <a:extLst>
                  <a:ext uri="{FF2B5EF4-FFF2-40B4-BE49-F238E27FC236}">
                    <a16:creationId xmlns:a16="http://schemas.microsoft.com/office/drawing/2014/main" id="{B86F0BE3-5B7C-FB10-BEBB-8D30C58D8730}"/>
                  </a:ext>
                </a:extLst>
              </p:cNvPr>
              <p:cNvSpPr txBox="1">
                <a:spLocks noRot="1" noChangeAspect="1" noMove="1" noResize="1" noEditPoints="1" noAdjustHandles="1" noChangeArrowheads="1" noChangeShapeType="1" noTextEdit="1"/>
              </p:cNvSpPr>
              <p:nvPr/>
            </p:nvSpPr>
            <p:spPr>
              <a:xfrm>
                <a:off x="6096000" y="4994527"/>
                <a:ext cx="535022" cy="523220"/>
              </a:xfrm>
              <a:prstGeom prst="rect">
                <a:avLst/>
              </a:prstGeom>
              <a:blipFill>
                <a:blip r:embed="rId10"/>
                <a:stretch>
                  <a:fillRect/>
                </a:stretch>
              </a:blipFill>
            </p:spPr>
            <p:txBody>
              <a:bodyPr/>
              <a:lstStyle/>
              <a:p>
                <a:r>
                  <a:rPr lang="en-US">
                    <a:noFill/>
                  </a:rPr>
                  <a:t> </a:t>
                </a:r>
              </a:p>
            </p:txBody>
          </p:sp>
        </mc:Fallback>
      </mc:AlternateContent>
      <p:pic>
        <p:nvPicPr>
          <p:cNvPr id="25" name="Picture 24" descr="A picture containing basketball, athletic game, sport&#10;&#10;Description automatically generated">
            <a:extLst>
              <a:ext uri="{FF2B5EF4-FFF2-40B4-BE49-F238E27FC236}">
                <a16:creationId xmlns:a16="http://schemas.microsoft.com/office/drawing/2014/main" id="{A818B13C-98BB-16E9-B507-862C6F4CFC6D}"/>
              </a:ext>
            </a:extLst>
          </p:cNvPr>
          <p:cNvPicPr>
            <a:picLocks noChangeAspect="1"/>
          </p:cNvPicPr>
          <p:nvPr/>
        </p:nvPicPr>
        <p:blipFill>
          <a:blip r:embed="rId3"/>
          <a:stretch>
            <a:fillRect/>
          </a:stretch>
        </p:blipFill>
        <p:spPr>
          <a:xfrm>
            <a:off x="6631022" y="4404888"/>
            <a:ext cx="1702500" cy="1702500"/>
          </a:xfrm>
          <a:prstGeom prst="rect">
            <a:avLst/>
          </a:prstGeom>
        </p:spPr>
      </p:pic>
      <p:pic>
        <p:nvPicPr>
          <p:cNvPr id="7" name="Picture 6" descr="Icon&#10;&#10;Description automatically generated">
            <a:extLst>
              <a:ext uri="{FF2B5EF4-FFF2-40B4-BE49-F238E27FC236}">
                <a16:creationId xmlns:a16="http://schemas.microsoft.com/office/drawing/2014/main" id="{512014F1-EFAF-4C07-6892-C238EF4DB85A}"/>
              </a:ext>
            </a:extLst>
          </p:cNvPr>
          <p:cNvPicPr>
            <a:picLocks noChangeAspect="1"/>
          </p:cNvPicPr>
          <p:nvPr/>
        </p:nvPicPr>
        <p:blipFill>
          <a:blip r:embed="rId11"/>
          <a:stretch>
            <a:fillRect/>
          </a:stretch>
        </p:blipFill>
        <p:spPr>
          <a:xfrm>
            <a:off x="8868544" y="4404888"/>
            <a:ext cx="1702497" cy="1702497"/>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73289AB-ACAC-B2C1-188B-C0F0B34531D5}"/>
                  </a:ext>
                </a:extLst>
              </p:cNvPr>
              <p:cNvSpPr txBox="1"/>
              <p:nvPr/>
            </p:nvSpPr>
            <p:spPr>
              <a:xfrm>
                <a:off x="8333522" y="4989289"/>
                <a:ext cx="5350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b="1" dirty="0"/>
              </a:p>
            </p:txBody>
          </p:sp>
        </mc:Choice>
        <mc:Fallback xmlns="">
          <p:sp>
            <p:nvSpPr>
              <p:cNvPr id="26" name="TextBox 25">
                <a:extLst>
                  <a:ext uri="{FF2B5EF4-FFF2-40B4-BE49-F238E27FC236}">
                    <a16:creationId xmlns:a16="http://schemas.microsoft.com/office/drawing/2014/main" id="{173289AB-ACAC-B2C1-188B-C0F0B34531D5}"/>
                  </a:ext>
                </a:extLst>
              </p:cNvPr>
              <p:cNvSpPr txBox="1">
                <a:spLocks noRot="1" noChangeAspect="1" noMove="1" noResize="1" noEditPoints="1" noAdjustHandles="1" noChangeArrowheads="1" noChangeShapeType="1" noTextEdit="1"/>
              </p:cNvSpPr>
              <p:nvPr/>
            </p:nvSpPr>
            <p:spPr>
              <a:xfrm>
                <a:off x="8333522" y="4989289"/>
                <a:ext cx="535022" cy="523220"/>
              </a:xfrm>
              <a:prstGeom prst="rect">
                <a:avLst/>
              </a:prstGeom>
              <a:blipFill>
                <a:blip r:embed="rId1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85CEC83-50B1-67B4-4AE8-44C468D5E1CE}"/>
              </a:ext>
            </a:extLst>
          </p:cNvPr>
          <p:cNvSpPr>
            <a:spLocks noGrp="1"/>
          </p:cNvSpPr>
          <p:nvPr>
            <p:ph type="sldNum" sz="quarter" idx="12"/>
          </p:nvPr>
        </p:nvSpPr>
        <p:spPr/>
        <p:txBody>
          <a:bodyPr/>
          <a:lstStyle/>
          <a:p>
            <a:fld id="{48F63A3B-78C7-47BE-AE5E-E10140E04643}" type="slidenum">
              <a:rPr lang="en-US" smtClean="0"/>
              <a:t>29</a:t>
            </a:fld>
            <a:endParaRPr lang="en-US"/>
          </a:p>
        </p:txBody>
      </p:sp>
    </p:spTree>
    <p:extLst>
      <p:ext uri="{BB962C8B-B14F-4D97-AF65-F5344CB8AC3E}">
        <p14:creationId xmlns:p14="http://schemas.microsoft.com/office/powerpoint/2010/main" val="351726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r>
              <a:rPr lang="en-US" dirty="0"/>
              <a:t>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32046"/>
                <a:ext cx="5257800" cy="5695214"/>
              </a:xfrm>
            </p:spPr>
            <p:txBody>
              <a:bodyPr>
                <a:normAutofit/>
              </a:bodyPr>
              <a:lstStyle/>
              <a:p>
                <a:pPr marL="0" indent="0" algn="ctr">
                  <a:buNone/>
                </a:pPr>
                <a:r>
                  <a:rPr lang="en-US" dirty="0"/>
                  <a:t>An </a:t>
                </a:r>
                <a:r>
                  <a:rPr lang="en-US" u="sng" dirty="0"/>
                  <a:t>integer tangle</a:t>
                </a:r>
                <a:r>
                  <a:rPr lang="en-US" dirty="0"/>
                  <a:t> is a tangle consisting of horizontal twists only and denoted by the fraction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m:t>
                        </m:r>
                      </m:den>
                    </m:f>
                  </m:oMath>
                </a14:m>
                <a:r>
                  <a:rPr lang="en-US" dirty="0"/>
                  <a:t> where </a:t>
                </a:r>
                <a14:m>
                  <m:oMath xmlns:m="http://schemas.openxmlformats.org/officeDocument/2006/math">
                    <m:r>
                      <a:rPr lang="en-US" b="0" i="1" smtClean="0">
                        <a:latin typeface="Cambria Math" panose="02040503050406030204" pitchFamily="18" charset="0"/>
                      </a:rPr>
                      <m:t>𝑛</m:t>
                    </m:r>
                  </m:oMath>
                </a14:m>
                <a:r>
                  <a:rPr lang="en-US" dirty="0"/>
                  <a:t> indicates the number of crossings and their orientation.</a:t>
                </a:r>
              </a:p>
              <a:p>
                <a:pPr marL="0" indent="0" algn="ctr">
                  <a:buNone/>
                </a:pPr>
                <a:endParaRPr lang="en-US" dirty="0"/>
              </a:p>
              <a:p>
                <a:pPr marL="0" indent="0" algn="ctr">
                  <a:buNone/>
                </a:pPr>
                <a:endParaRPr lang="en-US" dirty="0"/>
              </a:p>
              <a:p>
                <a:pPr marL="0" indent="0" algn="ctr">
                  <a:buNone/>
                </a:pPr>
                <a:r>
                  <a:rPr lang="en-US" dirty="0"/>
                  <a:t>The mathematical convention assigns the orientation of crossings based on the slope of the </a:t>
                </a:r>
                <a:r>
                  <a:rPr lang="en-US" dirty="0" err="1"/>
                  <a:t>overstrand</a:t>
                </a:r>
                <a:r>
                  <a:rPr lang="en-US" dirty="0"/>
                  <a:t>.</a:t>
                </a: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832046"/>
                <a:ext cx="5257800" cy="5695214"/>
              </a:xfrm>
              <a:blipFill>
                <a:blip r:embed="rId2"/>
                <a:stretch>
                  <a:fillRect l="-2204" t="-1711" r="-3596"/>
                </a:stretch>
              </a:blipFill>
            </p:spPr>
            <p:txBody>
              <a:bodyPr/>
              <a:lstStyle/>
              <a:p>
                <a:r>
                  <a:rPr lang="en-US">
                    <a:noFill/>
                  </a:rPr>
                  <a:t> </a:t>
                </a:r>
              </a:p>
            </p:txBody>
          </p:sp>
        </mc:Fallback>
      </mc:AlternateContent>
      <p:pic>
        <p:nvPicPr>
          <p:cNvPr id="4" name="Picture 3" descr="A picture containing basketball, athletic game, sport&#10;&#10;Description automatically generated">
            <a:extLst>
              <a:ext uri="{FF2B5EF4-FFF2-40B4-BE49-F238E27FC236}">
                <a16:creationId xmlns:a16="http://schemas.microsoft.com/office/drawing/2014/main" id="{D7D4B70E-F493-1E1D-B1D5-2DD5F7C5B9A2}"/>
              </a:ext>
            </a:extLst>
          </p:cNvPr>
          <p:cNvPicPr>
            <a:picLocks noChangeAspect="1"/>
          </p:cNvPicPr>
          <p:nvPr/>
        </p:nvPicPr>
        <p:blipFill>
          <a:blip r:embed="rId3"/>
          <a:stretch>
            <a:fillRect/>
          </a:stretch>
        </p:blipFill>
        <p:spPr>
          <a:xfrm>
            <a:off x="6203008" y="251456"/>
            <a:ext cx="2392280" cy="2392280"/>
          </a:xfrm>
          <a:prstGeom prst="rect">
            <a:avLst/>
          </a:prstGeom>
        </p:spPr>
      </p:pic>
      <p:pic>
        <p:nvPicPr>
          <p:cNvPr id="5" name="Picture 4" descr="Icon&#10;&#10;Description automatically generated">
            <a:extLst>
              <a:ext uri="{FF2B5EF4-FFF2-40B4-BE49-F238E27FC236}">
                <a16:creationId xmlns:a16="http://schemas.microsoft.com/office/drawing/2014/main" id="{363853FE-02C0-B23C-D8AF-D706865A6892}"/>
              </a:ext>
            </a:extLst>
          </p:cNvPr>
          <p:cNvPicPr>
            <a:picLocks noChangeAspect="1"/>
          </p:cNvPicPr>
          <p:nvPr/>
        </p:nvPicPr>
        <p:blipFill>
          <a:blip r:embed="rId4"/>
          <a:stretch>
            <a:fillRect/>
          </a:stretch>
        </p:blipFill>
        <p:spPr>
          <a:xfrm>
            <a:off x="9156833" y="251458"/>
            <a:ext cx="2392281" cy="2392281"/>
          </a:xfrm>
          <a:prstGeom prst="rect">
            <a:avLst/>
          </a:prstGeom>
        </p:spPr>
      </p:pic>
      <p:pic>
        <p:nvPicPr>
          <p:cNvPr id="6" name="Picture 5" descr="Icon&#10;&#10;Description automatically generated">
            <a:extLst>
              <a:ext uri="{FF2B5EF4-FFF2-40B4-BE49-F238E27FC236}">
                <a16:creationId xmlns:a16="http://schemas.microsoft.com/office/drawing/2014/main" id="{3E5FE205-4130-8882-E567-1026D9E53949}"/>
              </a:ext>
            </a:extLst>
          </p:cNvPr>
          <p:cNvPicPr>
            <a:picLocks noChangeAspect="1"/>
          </p:cNvPicPr>
          <p:nvPr/>
        </p:nvPicPr>
        <p:blipFill>
          <a:blip r:embed="rId5"/>
          <a:stretch>
            <a:fillRect/>
          </a:stretch>
        </p:blipFill>
        <p:spPr>
          <a:xfrm>
            <a:off x="6203009" y="3512515"/>
            <a:ext cx="2392280" cy="2392280"/>
          </a:xfrm>
          <a:prstGeom prst="rect">
            <a:avLst/>
          </a:prstGeom>
        </p:spPr>
      </p:pic>
      <p:pic>
        <p:nvPicPr>
          <p:cNvPr id="7" name="Picture 6" descr="Icon&#10;&#10;Description automatically generated">
            <a:extLst>
              <a:ext uri="{FF2B5EF4-FFF2-40B4-BE49-F238E27FC236}">
                <a16:creationId xmlns:a16="http://schemas.microsoft.com/office/drawing/2014/main" id="{3DF34743-2E0D-501E-69BE-94E7FDEFB8C9}"/>
              </a:ext>
            </a:extLst>
          </p:cNvPr>
          <p:cNvPicPr>
            <a:picLocks noChangeAspect="1"/>
          </p:cNvPicPr>
          <p:nvPr/>
        </p:nvPicPr>
        <p:blipFill>
          <a:blip r:embed="rId6"/>
          <a:stretch>
            <a:fillRect/>
          </a:stretch>
        </p:blipFill>
        <p:spPr>
          <a:xfrm>
            <a:off x="9156831" y="3512515"/>
            <a:ext cx="2392280" cy="239228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9C5788-5D2D-D1C1-1B76-606C455436D7}"/>
                  </a:ext>
                </a:extLst>
              </p:cNvPr>
              <p:cNvSpPr txBox="1"/>
              <p:nvPr/>
            </p:nvSpPr>
            <p:spPr>
              <a:xfrm>
                <a:off x="6203011" y="2744085"/>
                <a:ext cx="2392279" cy="712631"/>
              </a:xfrm>
              <a:prstGeom prst="rect">
                <a:avLst/>
              </a:prstGeom>
              <a:noFill/>
            </p:spPr>
            <p:txBody>
              <a:bodyPr wrap="square" numCol="1" rtlCol="0">
                <a:spAutoFit/>
              </a:bodyPr>
              <a:lstStyle/>
              <a:p>
                <a:pPr algn="ctr"/>
                <a14:m>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𝟏</m:t>
                        </m:r>
                      </m:den>
                    </m:f>
                  </m:oMath>
                </a14:m>
                <a:r>
                  <a:rPr lang="en-US" sz="2800" b="1" dirty="0"/>
                  <a:t> </a:t>
                </a:r>
              </a:p>
            </p:txBody>
          </p:sp>
        </mc:Choice>
        <mc:Fallback xmlns="">
          <p:sp>
            <p:nvSpPr>
              <p:cNvPr id="8" name="TextBox 7">
                <a:extLst>
                  <a:ext uri="{FF2B5EF4-FFF2-40B4-BE49-F238E27FC236}">
                    <a16:creationId xmlns:a16="http://schemas.microsoft.com/office/drawing/2014/main" id="{089C5788-5D2D-D1C1-1B76-606C455436D7}"/>
                  </a:ext>
                </a:extLst>
              </p:cNvPr>
              <p:cNvSpPr txBox="1">
                <a:spLocks noRot="1" noChangeAspect="1" noMove="1" noResize="1" noEditPoints="1" noAdjustHandles="1" noChangeArrowheads="1" noChangeShapeType="1" noTextEdit="1"/>
              </p:cNvSpPr>
              <p:nvPr/>
            </p:nvSpPr>
            <p:spPr>
              <a:xfrm>
                <a:off x="6203011" y="2744085"/>
                <a:ext cx="2392279" cy="7126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5E1427-8B82-533B-42AE-B8FE46FFD8A6}"/>
                  </a:ext>
                </a:extLst>
              </p:cNvPr>
              <p:cNvSpPr txBox="1"/>
              <p:nvPr/>
            </p:nvSpPr>
            <p:spPr>
              <a:xfrm>
                <a:off x="9156834" y="2666314"/>
                <a:ext cx="2392279" cy="712631"/>
              </a:xfrm>
              <a:prstGeom prst="rect">
                <a:avLst/>
              </a:prstGeom>
              <a:noFill/>
            </p:spPr>
            <p:txBody>
              <a:bodyPr wrap="square" numCol="1" rtlCol="0">
                <a:spAutoFit/>
              </a:bodyPr>
              <a:lstStyle/>
              <a:p>
                <a:pPr algn="ctr"/>
                <a14:m>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m:t>
                        </m:r>
                        <m:r>
                          <a:rPr lang="en-US" sz="2800" b="1" i="1">
                            <a:latin typeface="Cambria Math" panose="02040503050406030204" pitchFamily="18" charset="0"/>
                          </a:rPr>
                          <m:t>𝟏</m:t>
                        </m:r>
                      </m:num>
                      <m:den>
                        <m:r>
                          <a:rPr lang="en-US" sz="2800" b="1" i="1">
                            <a:latin typeface="Cambria Math" panose="02040503050406030204" pitchFamily="18" charset="0"/>
                          </a:rPr>
                          <m:t>𝟏</m:t>
                        </m:r>
                      </m:den>
                    </m:f>
                  </m:oMath>
                </a14:m>
                <a:r>
                  <a:rPr lang="en-US" sz="2800" b="1" dirty="0"/>
                  <a:t> </a:t>
                </a:r>
              </a:p>
            </p:txBody>
          </p:sp>
        </mc:Choice>
        <mc:Fallback xmlns="">
          <p:sp>
            <p:nvSpPr>
              <p:cNvPr id="9" name="TextBox 8">
                <a:extLst>
                  <a:ext uri="{FF2B5EF4-FFF2-40B4-BE49-F238E27FC236}">
                    <a16:creationId xmlns:a16="http://schemas.microsoft.com/office/drawing/2014/main" id="{2F5E1427-8B82-533B-42AE-B8FE46FFD8A6}"/>
                  </a:ext>
                </a:extLst>
              </p:cNvPr>
              <p:cNvSpPr txBox="1">
                <a:spLocks noRot="1" noChangeAspect="1" noMove="1" noResize="1" noEditPoints="1" noAdjustHandles="1" noChangeArrowheads="1" noChangeShapeType="1" noTextEdit="1"/>
              </p:cNvSpPr>
              <p:nvPr/>
            </p:nvSpPr>
            <p:spPr>
              <a:xfrm>
                <a:off x="9156834" y="2666314"/>
                <a:ext cx="2392279" cy="7126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EA66967-67DE-6424-0D5E-AD9742DB25C6}"/>
                  </a:ext>
                </a:extLst>
              </p:cNvPr>
              <p:cNvSpPr txBox="1"/>
              <p:nvPr/>
            </p:nvSpPr>
            <p:spPr>
              <a:xfrm>
                <a:off x="6203010" y="5898493"/>
                <a:ext cx="2392279" cy="739754"/>
              </a:xfrm>
              <a:prstGeom prst="rect">
                <a:avLst/>
              </a:prstGeom>
              <a:noFill/>
            </p:spPr>
            <p:txBody>
              <a:bodyPr wrap="square" numCol="1" rtlCol="0">
                <a:spAutoFit/>
              </a:bodyPr>
              <a:lstStyle/>
              <a:p>
                <a:pPr algn="ctr"/>
                <a14:m>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𝟑</m:t>
                        </m:r>
                      </m:num>
                      <m:den>
                        <m:r>
                          <a:rPr lang="en-US" sz="2800" b="1" i="1">
                            <a:latin typeface="Cambria Math" panose="02040503050406030204" pitchFamily="18" charset="0"/>
                          </a:rPr>
                          <m:t>𝟏</m:t>
                        </m:r>
                      </m:den>
                    </m:f>
                  </m:oMath>
                </a14:m>
                <a:r>
                  <a:rPr lang="en-US" sz="2800" b="1" dirty="0"/>
                  <a:t> </a:t>
                </a:r>
              </a:p>
            </p:txBody>
          </p:sp>
        </mc:Choice>
        <mc:Fallback xmlns="">
          <p:sp>
            <p:nvSpPr>
              <p:cNvPr id="10" name="TextBox 9">
                <a:extLst>
                  <a:ext uri="{FF2B5EF4-FFF2-40B4-BE49-F238E27FC236}">
                    <a16:creationId xmlns:a16="http://schemas.microsoft.com/office/drawing/2014/main" id="{7EA66967-67DE-6424-0D5E-AD9742DB25C6}"/>
                  </a:ext>
                </a:extLst>
              </p:cNvPr>
              <p:cNvSpPr txBox="1">
                <a:spLocks noRot="1" noChangeAspect="1" noMove="1" noResize="1" noEditPoints="1" noAdjustHandles="1" noChangeArrowheads="1" noChangeShapeType="1" noTextEdit="1"/>
              </p:cNvSpPr>
              <p:nvPr/>
            </p:nvSpPr>
            <p:spPr>
              <a:xfrm>
                <a:off x="6203010" y="5898493"/>
                <a:ext cx="2392279" cy="7397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4F2675-0524-2497-B75D-1D867EA589B9}"/>
                  </a:ext>
                </a:extLst>
              </p:cNvPr>
              <p:cNvSpPr txBox="1"/>
              <p:nvPr/>
            </p:nvSpPr>
            <p:spPr>
              <a:xfrm>
                <a:off x="9156834" y="5894633"/>
                <a:ext cx="2392279" cy="712631"/>
              </a:xfrm>
              <a:prstGeom prst="rect">
                <a:avLst/>
              </a:prstGeom>
              <a:noFill/>
            </p:spPr>
            <p:txBody>
              <a:bodyPr wrap="square" numCol="1" rtlCol="0">
                <a:spAutoFit/>
              </a:bodyPr>
              <a:lstStyle/>
              <a:p>
                <a:pPr algn="ctr"/>
                <a14:m>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m:t>
                        </m:r>
                        <m:r>
                          <a:rPr lang="en-US" sz="2800" b="1" i="1">
                            <a:latin typeface="Cambria Math" panose="02040503050406030204" pitchFamily="18" charset="0"/>
                          </a:rPr>
                          <m:t>𝟐</m:t>
                        </m:r>
                      </m:num>
                      <m:den>
                        <m:r>
                          <a:rPr lang="en-US" sz="2800" b="1" i="1">
                            <a:latin typeface="Cambria Math" panose="02040503050406030204" pitchFamily="18" charset="0"/>
                          </a:rPr>
                          <m:t>𝟏</m:t>
                        </m:r>
                      </m:den>
                    </m:f>
                  </m:oMath>
                </a14:m>
                <a:r>
                  <a:rPr lang="en-US" sz="2800" b="1" dirty="0"/>
                  <a:t> </a:t>
                </a:r>
              </a:p>
            </p:txBody>
          </p:sp>
        </mc:Choice>
        <mc:Fallback xmlns="">
          <p:sp>
            <p:nvSpPr>
              <p:cNvPr id="11" name="TextBox 10">
                <a:extLst>
                  <a:ext uri="{FF2B5EF4-FFF2-40B4-BE49-F238E27FC236}">
                    <a16:creationId xmlns:a16="http://schemas.microsoft.com/office/drawing/2014/main" id="{864F2675-0524-2497-B75D-1D867EA589B9}"/>
                  </a:ext>
                </a:extLst>
              </p:cNvPr>
              <p:cNvSpPr txBox="1">
                <a:spLocks noRot="1" noChangeAspect="1" noMove="1" noResize="1" noEditPoints="1" noAdjustHandles="1" noChangeArrowheads="1" noChangeShapeType="1" noTextEdit="1"/>
              </p:cNvSpPr>
              <p:nvPr/>
            </p:nvSpPr>
            <p:spPr>
              <a:xfrm>
                <a:off x="9156834" y="5894633"/>
                <a:ext cx="2392279" cy="712631"/>
              </a:xfrm>
              <a:prstGeom prst="rect">
                <a:avLst/>
              </a:prstGeom>
              <a:blipFill>
                <a:blip r:embed="rId10"/>
                <a:stretch>
                  <a:fillRect/>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D3556BED-8F19-A42B-3E96-FCE976F186E8}"/>
              </a:ext>
            </a:extLst>
          </p:cNvPr>
          <p:cNvSpPr>
            <a:spLocks noGrp="1"/>
          </p:cNvSpPr>
          <p:nvPr>
            <p:ph type="sldNum" sz="quarter" idx="12"/>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2898637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1702500"/>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𝟐</m:t>
                          </m:r>
                        </m:e>
                      </m:d>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𝟐</m:t>
                          </m:r>
                        </m:e>
                      </m:d>
                      <m:r>
                        <a:rPr lang="en-US" b="1" i="1" smtClean="0">
                          <a:latin typeface="Cambria Math" panose="02040503050406030204" pitchFamily="18" charset="0"/>
                        </a:rPr>
                        <m:t>⟹</m:t>
                      </m:r>
                      <m:d>
                        <m:dPr>
                          <m:ctrlPr>
                            <a:rPr lang="en-US" b="1" i="1" smtClean="0">
                              <a:latin typeface="Cambria Math" panose="02040503050406030204" pitchFamily="18" charset="0"/>
                            </a:rPr>
                          </m:ctrlPr>
                        </m:dPr>
                        <m:e>
                          <m:d>
                            <m:dPr>
                              <m:ctrlPr>
                                <a:rPr lang="en-US" b="1" i="1" smtClean="0">
                                  <a:latin typeface="Cambria Math" panose="02040503050406030204" pitchFamily="18" charset="0"/>
                                </a:rPr>
                              </m:ctrlPr>
                            </m:dPr>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𝟏</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𝟏</m:t>
                                      </m:r>
                                    </m:den>
                                  </m:f>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𝟏</m:t>
                                  </m:r>
                                </m:den>
                              </m:f>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𝟏</m:t>
                              </m:r>
                            </m:den>
                          </m:f>
                        </m:e>
                      </m:d>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𝟏</m:t>
                          </m:r>
                        </m:den>
                      </m:f>
                    </m:oMath>
                  </m:oMathPara>
                </a14:m>
                <a:endParaRPr lang="en-US" b="1" dirty="0">
                  <a:cs typeface="Calibri"/>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17025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0C8847-61AD-4FED-6099-69D2DD334CEA}"/>
                  </a:ext>
                </a:extLst>
              </p:cNvPr>
              <p:cNvSpPr txBox="1"/>
              <p:nvPr/>
            </p:nvSpPr>
            <p:spPr>
              <a:xfrm>
                <a:off x="1603862" y="2160656"/>
                <a:ext cx="5044256" cy="14795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1" i="1" smtClean="0">
                              <a:latin typeface="Cambria Math" panose="02040503050406030204" pitchFamily="18" charset="0"/>
                            </a:rPr>
                          </m:ctrlPr>
                        </m:dPr>
                        <m:e>
                          <m:d>
                            <m:dPr>
                              <m:ctrlPr>
                                <a:rPr lang="en-US" sz="2800" b="1" i="1" smtClean="0">
                                  <a:latin typeface="Cambria Math" panose="02040503050406030204" pitchFamily="18" charset="0"/>
                                </a:rPr>
                              </m:ctrlPr>
                            </m:dPr>
                            <m:e>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sz="2800" b="1" dirty="0"/>
              </a:p>
            </p:txBody>
          </p:sp>
        </mc:Choice>
        <mc:Fallback xmlns="">
          <p:sp>
            <p:nvSpPr>
              <p:cNvPr id="19" name="TextBox 18">
                <a:extLst>
                  <a:ext uri="{FF2B5EF4-FFF2-40B4-BE49-F238E27FC236}">
                    <a16:creationId xmlns:a16="http://schemas.microsoft.com/office/drawing/2014/main" id="{0C0C8847-61AD-4FED-6099-69D2DD334CEA}"/>
                  </a:ext>
                </a:extLst>
              </p:cNvPr>
              <p:cNvSpPr txBox="1">
                <a:spLocks noRot="1" noChangeAspect="1" noMove="1" noResize="1" noEditPoints="1" noAdjustHandles="1" noChangeArrowheads="1" noChangeShapeType="1" noTextEdit="1"/>
              </p:cNvSpPr>
              <p:nvPr/>
            </p:nvSpPr>
            <p:spPr>
              <a:xfrm>
                <a:off x="1603862" y="2160656"/>
                <a:ext cx="5044256" cy="14795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86F0BE3-5B7C-FB10-BEBB-8D30C58D8730}"/>
                  </a:ext>
                </a:extLst>
              </p:cNvPr>
              <p:cNvSpPr txBox="1"/>
              <p:nvPr/>
            </p:nvSpPr>
            <p:spPr>
              <a:xfrm>
                <a:off x="4116259" y="4520893"/>
                <a:ext cx="5350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b="1" dirty="0"/>
              </a:p>
            </p:txBody>
          </p:sp>
        </mc:Choice>
        <mc:Fallback xmlns="">
          <p:sp>
            <p:nvSpPr>
              <p:cNvPr id="24" name="TextBox 23">
                <a:extLst>
                  <a:ext uri="{FF2B5EF4-FFF2-40B4-BE49-F238E27FC236}">
                    <a16:creationId xmlns:a16="http://schemas.microsoft.com/office/drawing/2014/main" id="{B86F0BE3-5B7C-FB10-BEBB-8D30C58D8730}"/>
                  </a:ext>
                </a:extLst>
              </p:cNvPr>
              <p:cNvSpPr txBox="1">
                <a:spLocks noRot="1" noChangeAspect="1" noMove="1" noResize="1" noEditPoints="1" noAdjustHandles="1" noChangeArrowheads="1" noChangeShapeType="1" noTextEdit="1"/>
              </p:cNvSpPr>
              <p:nvPr/>
            </p:nvSpPr>
            <p:spPr>
              <a:xfrm>
                <a:off x="4116259" y="4520893"/>
                <a:ext cx="53502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73289AB-ACAC-B2C1-188B-C0F0B34531D5}"/>
                  </a:ext>
                </a:extLst>
              </p:cNvPr>
              <p:cNvSpPr txBox="1"/>
              <p:nvPr/>
            </p:nvSpPr>
            <p:spPr>
              <a:xfrm>
                <a:off x="6485104" y="4494213"/>
                <a:ext cx="5350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b="1" dirty="0"/>
              </a:p>
            </p:txBody>
          </p:sp>
        </mc:Choice>
        <mc:Fallback xmlns="">
          <p:sp>
            <p:nvSpPr>
              <p:cNvPr id="26" name="TextBox 25">
                <a:extLst>
                  <a:ext uri="{FF2B5EF4-FFF2-40B4-BE49-F238E27FC236}">
                    <a16:creationId xmlns:a16="http://schemas.microsoft.com/office/drawing/2014/main" id="{173289AB-ACAC-B2C1-188B-C0F0B34531D5}"/>
                  </a:ext>
                </a:extLst>
              </p:cNvPr>
              <p:cNvSpPr txBox="1">
                <a:spLocks noRot="1" noChangeAspect="1" noMove="1" noResize="1" noEditPoints="1" noAdjustHandles="1" noChangeArrowheads="1" noChangeShapeType="1" noTextEdit="1"/>
              </p:cNvSpPr>
              <p:nvPr/>
            </p:nvSpPr>
            <p:spPr>
              <a:xfrm>
                <a:off x="6485104" y="4494213"/>
                <a:ext cx="535022" cy="523220"/>
              </a:xfrm>
              <a:prstGeom prst="rect">
                <a:avLst/>
              </a:prstGeom>
              <a:blipFill>
                <a:blip r:embed="rId5"/>
                <a:stretch>
                  <a:fillRect/>
                </a:stretch>
              </a:blipFill>
            </p:spPr>
            <p:txBody>
              <a:bodyPr/>
              <a:lstStyle/>
              <a:p>
                <a:r>
                  <a:rPr lang="en-US">
                    <a:noFill/>
                  </a:rPr>
                  <a:t> </a:t>
                </a:r>
              </a:p>
            </p:txBody>
          </p:sp>
        </mc:Fallback>
      </mc:AlternateContent>
      <p:pic>
        <p:nvPicPr>
          <p:cNvPr id="16" name="Picture 15" descr="Icon&#10;&#10;Description automatically generated">
            <a:extLst>
              <a:ext uri="{FF2B5EF4-FFF2-40B4-BE49-F238E27FC236}">
                <a16:creationId xmlns:a16="http://schemas.microsoft.com/office/drawing/2014/main" id="{D89D4F09-F9AE-C4B3-DFA7-5019DDAD44B1}"/>
              </a:ext>
            </a:extLst>
          </p:cNvPr>
          <p:cNvPicPr>
            <a:picLocks noChangeAspect="1"/>
          </p:cNvPicPr>
          <p:nvPr/>
        </p:nvPicPr>
        <p:blipFill>
          <a:blip r:embed="rId6"/>
          <a:stretch>
            <a:fillRect/>
          </a:stretch>
        </p:blipFill>
        <p:spPr>
          <a:xfrm>
            <a:off x="2413762" y="3931255"/>
            <a:ext cx="1702497" cy="1702497"/>
          </a:xfrm>
          <a:prstGeom prst="rect">
            <a:avLst/>
          </a:prstGeom>
        </p:spPr>
      </p:pic>
      <p:pic>
        <p:nvPicPr>
          <p:cNvPr id="28" name="Picture 27" descr="Icon&#10;&#10;Description automatically generated">
            <a:extLst>
              <a:ext uri="{FF2B5EF4-FFF2-40B4-BE49-F238E27FC236}">
                <a16:creationId xmlns:a16="http://schemas.microsoft.com/office/drawing/2014/main" id="{76BCBB3F-361E-61AC-AAF2-89365BA341FE}"/>
              </a:ext>
            </a:extLst>
          </p:cNvPr>
          <p:cNvPicPr>
            <a:picLocks noChangeAspect="1"/>
          </p:cNvPicPr>
          <p:nvPr/>
        </p:nvPicPr>
        <p:blipFill>
          <a:blip r:embed="rId7"/>
          <a:stretch>
            <a:fillRect/>
          </a:stretch>
        </p:blipFill>
        <p:spPr>
          <a:xfrm flipH="1">
            <a:off x="4651281" y="3931252"/>
            <a:ext cx="1702500" cy="1702500"/>
          </a:xfrm>
          <a:prstGeom prst="rect">
            <a:avLst/>
          </a:prstGeom>
        </p:spPr>
      </p:pic>
      <p:pic>
        <p:nvPicPr>
          <p:cNvPr id="6" name="Picture 5" descr="Icon&#10;&#10;Description automatically generated">
            <a:extLst>
              <a:ext uri="{FF2B5EF4-FFF2-40B4-BE49-F238E27FC236}">
                <a16:creationId xmlns:a16="http://schemas.microsoft.com/office/drawing/2014/main" id="{48DE0C5A-2F13-18D9-9D74-92BF4A7F094A}"/>
              </a:ext>
            </a:extLst>
          </p:cNvPr>
          <p:cNvPicPr>
            <a:picLocks noChangeAspect="1"/>
          </p:cNvPicPr>
          <p:nvPr/>
        </p:nvPicPr>
        <p:blipFill>
          <a:blip r:embed="rId8"/>
          <a:stretch>
            <a:fillRect/>
          </a:stretch>
        </p:blipFill>
        <p:spPr>
          <a:xfrm>
            <a:off x="7151450" y="3165351"/>
            <a:ext cx="3180945" cy="3180945"/>
          </a:xfrm>
          <a:prstGeom prst="rect">
            <a:avLst/>
          </a:prstGeom>
        </p:spPr>
      </p:pic>
      <p:sp>
        <p:nvSpPr>
          <p:cNvPr id="4" name="Slide Number Placeholder 3">
            <a:extLst>
              <a:ext uri="{FF2B5EF4-FFF2-40B4-BE49-F238E27FC236}">
                <a16:creationId xmlns:a16="http://schemas.microsoft.com/office/drawing/2014/main" id="{9E55D637-D638-D50B-47CA-DB6E2E84D6C6}"/>
              </a:ext>
            </a:extLst>
          </p:cNvPr>
          <p:cNvSpPr>
            <a:spLocks noGrp="1"/>
          </p:cNvSpPr>
          <p:nvPr>
            <p:ph type="sldNum" sz="quarter" idx="12"/>
          </p:nvPr>
        </p:nvSpPr>
        <p:spPr/>
        <p:txBody>
          <a:bodyPr/>
          <a:lstStyle/>
          <a:p>
            <a:fld id="{48F63A3B-78C7-47BE-AE5E-E10140E04643}" type="slidenum">
              <a:rPr lang="en-US" smtClean="0"/>
              <a:t>30</a:t>
            </a:fld>
            <a:endParaRPr lang="en-US"/>
          </a:p>
        </p:txBody>
      </p:sp>
    </p:spTree>
    <p:extLst>
      <p:ext uri="{BB962C8B-B14F-4D97-AF65-F5344CB8AC3E}">
        <p14:creationId xmlns:p14="http://schemas.microsoft.com/office/powerpoint/2010/main" val="4040630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B780D4F-C2AC-4A5F-5E91-F779F461163D}"/>
              </a:ext>
            </a:extLst>
          </p:cNvPr>
          <p:cNvPicPr>
            <a:picLocks noChangeAspect="1"/>
          </p:cNvPicPr>
          <p:nvPr/>
        </p:nvPicPr>
        <p:blipFill>
          <a:blip r:embed="rId2"/>
          <a:stretch>
            <a:fillRect/>
          </a:stretch>
        </p:blipFill>
        <p:spPr>
          <a:xfrm>
            <a:off x="6921910" y="2073944"/>
            <a:ext cx="4340942" cy="4340942"/>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Definition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1702500"/>
          </a:xfrm>
        </p:spPr>
        <p:txBody>
          <a:bodyPr>
            <a:normAutofit/>
          </a:bodyPr>
          <a:lstStyle/>
          <a:p>
            <a:pPr marL="0" indent="0" algn="ctr">
              <a:buNone/>
            </a:pPr>
            <a:r>
              <a:rPr lang="en-US" dirty="0">
                <a:cs typeface="Calibri"/>
              </a:rPr>
              <a:t>An </a:t>
            </a:r>
            <a:r>
              <a:rPr lang="en-US" u="sng" dirty="0">
                <a:cs typeface="Calibri"/>
              </a:rPr>
              <a:t>algebraic knot</a:t>
            </a:r>
            <a:r>
              <a:rPr lang="en-US" dirty="0">
                <a:cs typeface="Calibri"/>
              </a:rPr>
              <a:t> is a knot which may be decomposed into the closure of integer or vertical tangles combined using any sequence of sums and products.</a:t>
            </a:r>
          </a:p>
        </p:txBody>
      </p:sp>
      <p:sp>
        <p:nvSpPr>
          <p:cNvPr id="4" name="Slide Number Placeholder 3">
            <a:extLst>
              <a:ext uri="{FF2B5EF4-FFF2-40B4-BE49-F238E27FC236}">
                <a16:creationId xmlns:a16="http://schemas.microsoft.com/office/drawing/2014/main" id="{210C901D-4192-F3D8-E022-34E6241EDFAC}"/>
              </a:ext>
            </a:extLst>
          </p:cNvPr>
          <p:cNvSpPr>
            <a:spLocks noGrp="1"/>
          </p:cNvSpPr>
          <p:nvPr>
            <p:ph type="sldNum" sz="quarter" idx="12"/>
          </p:nvPr>
        </p:nvSpPr>
        <p:spPr/>
        <p:txBody>
          <a:bodyPr/>
          <a:lstStyle/>
          <a:p>
            <a:fld id="{48F63A3B-78C7-47BE-AE5E-E10140E04643}" type="slidenum">
              <a:rPr lang="en-US" smtClean="0"/>
              <a:t>31</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8907A6E-227C-634B-286B-7CCCEB81E5C6}"/>
                  </a:ext>
                </a:extLst>
              </p:cNvPr>
              <p:cNvSpPr txBox="1"/>
              <p:nvPr/>
            </p:nvSpPr>
            <p:spPr>
              <a:xfrm>
                <a:off x="305888" y="3504661"/>
                <a:ext cx="7149144" cy="17018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𝑵</m:t>
                      </m:r>
                      <m:d>
                        <m:dPr>
                          <m:ctrlPr>
                            <a:rPr lang="en-US" sz="2800" b="1" i="1" smtClean="0">
                              <a:latin typeface="Cambria Math" panose="02040503050406030204" pitchFamily="18" charset="0"/>
                            </a:rPr>
                          </m:ctrlPr>
                        </m:dPr>
                        <m:e>
                          <m:d>
                            <m:dPr>
                              <m:ctrlPr>
                                <a:rPr lang="en-US" sz="2800" b="1" i="1" smtClean="0">
                                  <a:latin typeface="Cambria Math" panose="02040503050406030204" pitchFamily="18" charset="0"/>
                                </a:rPr>
                              </m:ctrlPr>
                            </m:dPr>
                            <m:e>
                              <m:d>
                                <m:dPr>
                                  <m:ctrlPr>
                                    <a:rPr lang="en-US" sz="2800" b="1" i="1" smtClean="0">
                                      <a:latin typeface="Cambria Math" panose="02040503050406030204" pitchFamily="18" charset="0"/>
                                    </a:rPr>
                                  </m:ctrlPr>
                                </m:dPr>
                                <m:e>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e>
                                  </m:d>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e>
                                  </m:d>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𝟑</m:t>
                                  </m:r>
                                </m:den>
                              </m:f>
                            </m:e>
                          </m:d>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e>
                      </m:d>
                      <m:r>
                        <a:rPr lang="en-US" sz="2800" b="1" i="1" smtClean="0">
                          <a:latin typeface="Cambria Math" panose="02040503050406030204" pitchFamily="18" charset="0"/>
                        </a:rPr>
                        <m:t>⟹</m:t>
                      </m:r>
                    </m:oMath>
                  </m:oMathPara>
                </a14:m>
                <a:endParaRPr lang="en-US" sz="2800" b="1" dirty="0"/>
              </a:p>
            </p:txBody>
          </p:sp>
        </mc:Choice>
        <mc:Fallback xmlns="">
          <p:sp>
            <p:nvSpPr>
              <p:cNvPr id="8" name="TextBox 7">
                <a:extLst>
                  <a:ext uri="{FF2B5EF4-FFF2-40B4-BE49-F238E27FC236}">
                    <a16:creationId xmlns:a16="http://schemas.microsoft.com/office/drawing/2014/main" id="{28907A6E-227C-634B-286B-7CCCEB81E5C6}"/>
                  </a:ext>
                </a:extLst>
              </p:cNvPr>
              <p:cNvSpPr txBox="1">
                <a:spLocks noRot="1" noChangeAspect="1" noMove="1" noResize="1" noEditPoints="1" noAdjustHandles="1" noChangeArrowheads="1" noChangeShapeType="1" noTextEdit="1"/>
              </p:cNvSpPr>
              <p:nvPr/>
            </p:nvSpPr>
            <p:spPr>
              <a:xfrm>
                <a:off x="305888" y="3504661"/>
                <a:ext cx="7149144" cy="170181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3074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642900" y="97060"/>
            <a:ext cx="10845466" cy="734986"/>
          </a:xfrm>
        </p:spPr>
        <p:txBody>
          <a:bodyPr/>
          <a:lstStyle/>
          <a:p>
            <a:pPr algn="ctr"/>
            <a:r>
              <a:rPr lang="en-US" dirty="0"/>
              <a:t>Conway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74969" y="1031206"/>
            <a:ext cx="12030881" cy="1307318"/>
          </a:xfrm>
        </p:spPr>
        <p:txBody>
          <a:bodyPr>
            <a:normAutofit/>
          </a:bodyPr>
          <a:lstStyle/>
          <a:p>
            <a:pPr marL="0" indent="0" algn="ctr">
              <a:buNone/>
            </a:pPr>
            <a:r>
              <a:rPr lang="en-US" u="sng" dirty="0">
                <a:cs typeface="Calibri"/>
              </a:rPr>
              <a:t>Polyhedral knots</a:t>
            </a:r>
            <a:r>
              <a:rPr lang="en-US" dirty="0">
                <a:cs typeface="Calibri"/>
              </a:rPr>
              <a:t> are not expressible by strict use of addition and multiplication (are non-algebraic) but may be described using these diagrams.</a:t>
            </a:r>
          </a:p>
        </p:txBody>
      </p:sp>
      <p:pic>
        <p:nvPicPr>
          <p:cNvPr id="7" name="Picture 8" descr="Diagram&#10;&#10;Description automatically generated">
            <a:extLst>
              <a:ext uri="{FF2B5EF4-FFF2-40B4-BE49-F238E27FC236}">
                <a16:creationId xmlns:a16="http://schemas.microsoft.com/office/drawing/2014/main" id="{6EF88A98-9CD4-EC41-A66C-E171C63BE94D}"/>
              </a:ext>
            </a:extLst>
          </p:cNvPr>
          <p:cNvPicPr>
            <a:picLocks noChangeAspect="1"/>
          </p:cNvPicPr>
          <p:nvPr/>
        </p:nvPicPr>
        <p:blipFill rotWithShape="1">
          <a:blip r:embed="rId3"/>
          <a:srcRect b="52965"/>
          <a:stretch/>
        </p:blipFill>
        <p:spPr>
          <a:xfrm>
            <a:off x="86149" y="2315585"/>
            <a:ext cx="6466989" cy="3841607"/>
          </a:xfrm>
          <a:prstGeom prst="rect">
            <a:avLst/>
          </a:prstGeom>
        </p:spPr>
      </p:pic>
      <p:pic>
        <p:nvPicPr>
          <p:cNvPr id="5" name="Picture 8" descr="Diagram&#10;&#10;Description automatically generated">
            <a:extLst>
              <a:ext uri="{FF2B5EF4-FFF2-40B4-BE49-F238E27FC236}">
                <a16:creationId xmlns:a16="http://schemas.microsoft.com/office/drawing/2014/main" id="{90C0B676-DA43-FA46-C109-4DD22F55FF27}"/>
              </a:ext>
            </a:extLst>
          </p:cNvPr>
          <p:cNvPicPr>
            <a:picLocks noChangeAspect="1"/>
          </p:cNvPicPr>
          <p:nvPr/>
        </p:nvPicPr>
        <p:blipFill rotWithShape="1">
          <a:blip r:embed="rId3"/>
          <a:srcRect t="46224"/>
          <a:stretch/>
        </p:blipFill>
        <p:spPr>
          <a:xfrm>
            <a:off x="6449437" y="2315585"/>
            <a:ext cx="5656413" cy="3841607"/>
          </a:xfrm>
          <a:prstGeom prst="rect">
            <a:avLst/>
          </a:prstGeom>
        </p:spPr>
      </p:pic>
      <p:sp>
        <p:nvSpPr>
          <p:cNvPr id="4" name="Slide Number Placeholder 3">
            <a:extLst>
              <a:ext uri="{FF2B5EF4-FFF2-40B4-BE49-F238E27FC236}">
                <a16:creationId xmlns:a16="http://schemas.microsoft.com/office/drawing/2014/main" id="{35AD8C93-4530-9E92-E67B-87D38DCFD2D2}"/>
              </a:ext>
            </a:extLst>
          </p:cNvPr>
          <p:cNvSpPr>
            <a:spLocks noGrp="1"/>
          </p:cNvSpPr>
          <p:nvPr>
            <p:ph type="sldNum" sz="quarter" idx="12"/>
          </p:nvPr>
        </p:nvSpPr>
        <p:spPr/>
        <p:txBody>
          <a:bodyPr/>
          <a:lstStyle/>
          <a:p>
            <a:fld id="{48F63A3B-78C7-47BE-AE5E-E10140E04643}" type="slidenum">
              <a:rPr lang="en-US" smtClean="0"/>
              <a:t>32</a:t>
            </a:fld>
            <a:endParaRPr lang="en-US"/>
          </a:p>
        </p:txBody>
      </p:sp>
    </p:spTree>
    <p:extLst>
      <p:ext uri="{BB962C8B-B14F-4D97-AF65-F5344CB8AC3E}">
        <p14:creationId xmlns:p14="http://schemas.microsoft.com/office/powerpoint/2010/main" val="3182113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Diagram&#10;&#10;Description automatically generated">
            <a:extLst>
              <a:ext uri="{FF2B5EF4-FFF2-40B4-BE49-F238E27FC236}">
                <a16:creationId xmlns:a16="http://schemas.microsoft.com/office/drawing/2014/main" id="{90C0B676-DA43-FA46-C109-4DD22F55FF27}"/>
              </a:ext>
            </a:extLst>
          </p:cNvPr>
          <p:cNvPicPr>
            <a:picLocks noChangeAspect="1"/>
          </p:cNvPicPr>
          <p:nvPr/>
        </p:nvPicPr>
        <p:blipFill>
          <a:blip r:embed="rId3"/>
          <a:stretch>
            <a:fillRect/>
          </a:stretch>
        </p:blipFill>
        <p:spPr>
          <a:xfrm>
            <a:off x="6449438" y="109598"/>
            <a:ext cx="5256572" cy="6638804"/>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642900" y="97060"/>
            <a:ext cx="5806537"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642900" y="898146"/>
                <a:ext cx="5806537" cy="5541565"/>
              </a:xfrm>
            </p:spPr>
            <p:txBody>
              <a:bodyPr>
                <a:normAutofit/>
              </a:bodyPr>
              <a:lstStyle/>
              <a:p>
                <a:pPr marL="0" indent="0" algn="ctr">
                  <a:buNone/>
                </a:pPr>
                <a14:m>
                  <m:oMath xmlns:m="http://schemas.openxmlformats.org/officeDocument/2006/math">
                    <m:r>
                      <a:rPr lang="en-US" b="1" i="1" dirty="0" smtClean="0">
                        <a:latin typeface="Cambria Math" panose="02040503050406030204" pitchFamily="18" charset="0"/>
                        <a:cs typeface="Calibri" panose="020F0502020204030204"/>
                      </a:rPr>
                      <m:t>[</m:t>
                    </m:r>
                    <m:sSup>
                      <m:sSupPr>
                        <m:ctrlPr>
                          <a:rPr lang="en-US" b="1" i="1" dirty="0" smtClean="0">
                            <a:latin typeface="Cambria Math" panose="02040503050406030204" pitchFamily="18" charset="0"/>
                            <a:cs typeface="Calibri" panose="020F0502020204030204"/>
                          </a:rPr>
                        </m:ctrlPr>
                      </m:sSupPr>
                      <m:e>
                        <m:r>
                          <a:rPr lang="en-US" b="1" i="1" dirty="0" smtClean="0">
                            <a:latin typeface="Cambria Math" panose="02040503050406030204" pitchFamily="18" charset="0"/>
                            <a:cs typeface="Calibri" panose="020F0502020204030204"/>
                          </a:rPr>
                          <m:t>𝟏</m:t>
                        </m:r>
                      </m:e>
                      <m:sup>
                        <m:r>
                          <a:rPr lang="en-US" b="1" i="1" dirty="0" smtClean="0">
                            <a:latin typeface="Cambria Math" panose="02040503050406030204" pitchFamily="18" charset="0"/>
                            <a:cs typeface="Calibri" panose="020F0502020204030204"/>
                          </a:rPr>
                          <m:t>∗</m:t>
                        </m:r>
                      </m:sup>
                    </m:sSup>
                    <m:r>
                      <a:rPr lang="en-US" b="1" i="1" dirty="0" smtClean="0">
                        <a:latin typeface="Cambria Math" panose="02040503050406030204" pitchFamily="18" charset="0"/>
                        <a:cs typeface="Calibri" panose="020F0502020204030204"/>
                      </a:rPr>
                      <m:t>𝑨</m:t>
                    </m:r>
                    <m:r>
                      <a:rPr lang="en-US" b="1" i="1" dirty="0" smtClean="0">
                        <a:latin typeface="Cambria Math" panose="02040503050406030204" pitchFamily="18" charset="0"/>
                        <a:cs typeface="Calibri" panose="020F0502020204030204"/>
                      </a:rPr>
                      <m:t>] = [</m:t>
                    </m:r>
                    <m:r>
                      <a:rPr lang="en-US" b="1" i="1" dirty="0" smtClean="0">
                        <a:latin typeface="Cambria Math" panose="02040503050406030204" pitchFamily="18" charset="0"/>
                        <a:cs typeface="Calibri" panose="020F0502020204030204"/>
                      </a:rPr>
                      <m:t>𝑨</m:t>
                    </m:r>
                    <m:r>
                      <a:rPr lang="en-US" b="1" i="1" dirty="0" smtClean="0">
                        <a:latin typeface="Cambria Math" panose="02040503050406030204" pitchFamily="18" charset="0"/>
                        <a:cs typeface="Calibri" panose="020F0502020204030204"/>
                      </a:rPr>
                      <m:t>]</m:t>
                    </m:r>
                  </m:oMath>
                </a14:m>
                <a:r>
                  <a:rPr lang="en-US" dirty="0">
                    <a:cs typeface="Calibri" panose="020F0502020204030204"/>
                  </a:rPr>
                  <a:t> and is the base case.</a:t>
                </a:r>
              </a:p>
              <a:p>
                <a:pPr marL="0" indent="0" algn="ctr">
                  <a:buNone/>
                </a:pPr>
                <a:endParaRPr lang="en-US" dirty="0">
                  <a:cs typeface="Calibri" panose="020F0502020204030204"/>
                </a:endParaRPr>
              </a:p>
              <a:p>
                <a:pPr marL="0" indent="0" algn="ctr">
                  <a:buNone/>
                </a:pPr>
                <a:endParaRPr lang="en-US" dirty="0">
                  <a:cs typeface="Calibri" panose="020F0502020204030204"/>
                </a:endParaRPr>
              </a:p>
              <a:p>
                <a:pPr marL="0" indent="0" algn="ctr">
                  <a:buNone/>
                </a:pPr>
                <a:r>
                  <a:rPr lang="en-US" dirty="0">
                    <a:cs typeface="Calibri" panose="020F0502020204030204"/>
                  </a:rPr>
                  <a:t>The value 1 is often omitted if they occur at the end or if all vertices correspond to 1 crossing, otherwise the use of periods and colons are used to abbreviate large groupings.</a:t>
                </a: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642900" y="898146"/>
                <a:ext cx="5806537" cy="5541565"/>
              </a:xfrm>
              <a:blipFill>
                <a:blip r:embed="rId4"/>
                <a:stretch>
                  <a:fillRect l="-1574" t="-1760" r="-30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105B7B8-779C-B777-BD1B-0606C176793C}"/>
              </a:ext>
            </a:extLst>
          </p:cNvPr>
          <p:cNvSpPr>
            <a:spLocks noGrp="1"/>
          </p:cNvSpPr>
          <p:nvPr>
            <p:ph type="sldNum" sz="quarter" idx="12"/>
          </p:nvPr>
        </p:nvSpPr>
        <p:spPr/>
        <p:txBody>
          <a:bodyPr/>
          <a:lstStyle/>
          <a:p>
            <a:fld id="{48F63A3B-78C7-47BE-AE5E-E10140E04643}" type="slidenum">
              <a:rPr lang="en-US" smtClean="0"/>
              <a:t>33</a:t>
            </a:fld>
            <a:endParaRPr lang="en-US"/>
          </a:p>
        </p:txBody>
      </p:sp>
    </p:spTree>
    <p:extLst>
      <p:ext uri="{BB962C8B-B14F-4D97-AF65-F5344CB8AC3E}">
        <p14:creationId xmlns:p14="http://schemas.microsoft.com/office/powerpoint/2010/main" val="537158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DE8A4-2C72-89AB-472F-8FC1DBDAB978}"/>
              </a:ext>
            </a:extLst>
          </p:cNvPr>
          <p:cNvPicPr>
            <a:picLocks noChangeAspect="1"/>
          </p:cNvPicPr>
          <p:nvPr/>
        </p:nvPicPr>
        <p:blipFill>
          <a:blip r:embed="rId2"/>
          <a:stretch>
            <a:fillRect/>
          </a:stretch>
        </p:blipFill>
        <p:spPr>
          <a:xfrm>
            <a:off x="4742984" y="1953103"/>
            <a:ext cx="6653705" cy="399381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 </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3"/>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B2009B-DC2A-D57A-C051-42C6711B9E7A}"/>
              </a:ext>
            </a:extLst>
          </p:cNvPr>
          <p:cNvPicPr>
            <a:picLocks noChangeAspect="1"/>
          </p:cNvPicPr>
          <p:nvPr/>
        </p:nvPicPr>
        <p:blipFill>
          <a:blip r:embed="rId4"/>
          <a:stretch>
            <a:fillRect/>
          </a:stretch>
        </p:blipFill>
        <p:spPr>
          <a:xfrm flipH="1">
            <a:off x="2353142" y="4389083"/>
            <a:ext cx="1557831" cy="1557831"/>
          </a:xfrm>
          <a:prstGeom prst="rect">
            <a:avLst/>
          </a:prstGeom>
        </p:spPr>
      </p:pic>
      <p:pic>
        <p:nvPicPr>
          <p:cNvPr id="8" name="Picture 7" descr="A picture containing basketball, athletic game, sport&#10;&#10;Description automatically generated">
            <a:extLst>
              <a:ext uri="{FF2B5EF4-FFF2-40B4-BE49-F238E27FC236}">
                <a16:creationId xmlns:a16="http://schemas.microsoft.com/office/drawing/2014/main" id="{0BF1B42D-C8F4-2850-B911-6AF2ECF9BFBD}"/>
              </a:ext>
            </a:extLst>
          </p:cNvPr>
          <p:cNvPicPr>
            <a:picLocks noChangeAspect="1"/>
          </p:cNvPicPr>
          <p:nvPr/>
        </p:nvPicPr>
        <p:blipFill>
          <a:blip r:embed="rId5"/>
          <a:stretch>
            <a:fillRect/>
          </a:stretch>
        </p:blipFill>
        <p:spPr>
          <a:xfrm>
            <a:off x="2353141" y="2238662"/>
            <a:ext cx="1557831" cy="15578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CF530-60F7-9F10-DC07-59DB62B90ADF}"/>
                  </a:ext>
                </a:extLst>
              </p:cNvPr>
              <p:cNvSpPr txBox="1"/>
              <p:nvPr/>
            </p:nvSpPr>
            <p:spPr>
              <a:xfrm>
                <a:off x="1429014" y="4718516"/>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82ECF530-60F7-9F10-DC07-59DB62B90ADF}"/>
                  </a:ext>
                </a:extLst>
              </p:cNvPr>
              <p:cNvSpPr txBox="1">
                <a:spLocks noRot="1" noChangeAspect="1" noMove="1" noResize="1" noEditPoints="1" noAdjustHandles="1" noChangeArrowheads="1" noChangeShapeType="1" noTextEdit="1"/>
              </p:cNvSpPr>
              <p:nvPr/>
            </p:nvSpPr>
            <p:spPr>
              <a:xfrm>
                <a:off x="1429014" y="4718516"/>
                <a:ext cx="92412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34764-D97E-7289-8228-A0403D9FDCA7}"/>
                  </a:ext>
                </a:extLst>
              </p:cNvPr>
              <p:cNvSpPr txBox="1"/>
              <p:nvPr/>
            </p:nvSpPr>
            <p:spPr>
              <a:xfrm>
                <a:off x="1429013" y="2568095"/>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C1E34764-D97E-7289-8228-A0403D9FDCA7}"/>
                  </a:ext>
                </a:extLst>
              </p:cNvPr>
              <p:cNvSpPr txBox="1">
                <a:spLocks noRot="1" noChangeAspect="1" noMove="1" noResize="1" noEditPoints="1" noAdjustHandles="1" noChangeArrowheads="1" noChangeShapeType="1" noTextEdit="1"/>
              </p:cNvSpPr>
              <p:nvPr/>
            </p:nvSpPr>
            <p:spPr>
              <a:xfrm>
                <a:off x="1429013" y="2568095"/>
                <a:ext cx="924128" cy="898964"/>
              </a:xfrm>
              <a:prstGeom prst="rect">
                <a:avLst/>
              </a:prstGeom>
              <a:blipFill>
                <a:blip r:embed="rId7"/>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C033C2A-EB7E-6891-6B5B-8DDCFDB4EBCD}"/>
              </a:ext>
            </a:extLst>
          </p:cNvPr>
          <p:cNvSpPr>
            <a:spLocks noGrp="1"/>
          </p:cNvSpPr>
          <p:nvPr>
            <p:ph type="sldNum" sz="quarter" idx="12"/>
          </p:nvPr>
        </p:nvSpPr>
        <p:spPr/>
        <p:txBody>
          <a:bodyPr/>
          <a:lstStyle/>
          <a:p>
            <a:fld id="{48F63A3B-78C7-47BE-AE5E-E10140E04643}" type="slidenum">
              <a:rPr lang="en-US" smtClean="0"/>
              <a:t>34</a:t>
            </a:fld>
            <a:endParaRPr lang="en-US"/>
          </a:p>
        </p:txBody>
      </p:sp>
    </p:spTree>
    <p:extLst>
      <p:ext uri="{BB962C8B-B14F-4D97-AF65-F5344CB8AC3E}">
        <p14:creationId xmlns:p14="http://schemas.microsoft.com/office/powerpoint/2010/main" val="3737141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DE8A4-2C72-89AB-472F-8FC1DBDAB978}"/>
              </a:ext>
            </a:extLst>
          </p:cNvPr>
          <p:cNvPicPr>
            <a:picLocks noChangeAspect="1"/>
          </p:cNvPicPr>
          <p:nvPr/>
        </p:nvPicPr>
        <p:blipFill>
          <a:blip r:embed="rId2"/>
          <a:stretch>
            <a:fillRect/>
          </a:stretch>
        </p:blipFill>
        <p:spPr>
          <a:xfrm>
            <a:off x="4742984" y="1953103"/>
            <a:ext cx="6653705" cy="399381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 </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 </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 </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3"/>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B2009B-DC2A-D57A-C051-42C6711B9E7A}"/>
              </a:ext>
            </a:extLst>
          </p:cNvPr>
          <p:cNvPicPr>
            <a:picLocks noChangeAspect="1"/>
          </p:cNvPicPr>
          <p:nvPr/>
        </p:nvPicPr>
        <p:blipFill>
          <a:blip r:embed="rId4"/>
          <a:stretch>
            <a:fillRect/>
          </a:stretch>
        </p:blipFill>
        <p:spPr>
          <a:xfrm flipH="1">
            <a:off x="2353142" y="4389083"/>
            <a:ext cx="1557831" cy="1557831"/>
          </a:xfrm>
          <a:prstGeom prst="rect">
            <a:avLst/>
          </a:prstGeom>
        </p:spPr>
      </p:pic>
      <p:pic>
        <p:nvPicPr>
          <p:cNvPr id="8" name="Picture 7" descr="A picture containing basketball, athletic game, sport&#10;&#10;Description automatically generated">
            <a:extLst>
              <a:ext uri="{FF2B5EF4-FFF2-40B4-BE49-F238E27FC236}">
                <a16:creationId xmlns:a16="http://schemas.microsoft.com/office/drawing/2014/main" id="{0BF1B42D-C8F4-2850-B911-6AF2ECF9BFBD}"/>
              </a:ext>
            </a:extLst>
          </p:cNvPr>
          <p:cNvPicPr>
            <a:picLocks noChangeAspect="1"/>
          </p:cNvPicPr>
          <p:nvPr/>
        </p:nvPicPr>
        <p:blipFill>
          <a:blip r:embed="rId5"/>
          <a:stretch>
            <a:fillRect/>
          </a:stretch>
        </p:blipFill>
        <p:spPr>
          <a:xfrm>
            <a:off x="2353141" y="2238662"/>
            <a:ext cx="1557831" cy="15578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CF530-60F7-9F10-DC07-59DB62B90ADF}"/>
                  </a:ext>
                </a:extLst>
              </p:cNvPr>
              <p:cNvSpPr txBox="1"/>
              <p:nvPr/>
            </p:nvSpPr>
            <p:spPr>
              <a:xfrm>
                <a:off x="1429014" y="4718516"/>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82ECF530-60F7-9F10-DC07-59DB62B90ADF}"/>
                  </a:ext>
                </a:extLst>
              </p:cNvPr>
              <p:cNvSpPr txBox="1">
                <a:spLocks noRot="1" noChangeAspect="1" noMove="1" noResize="1" noEditPoints="1" noAdjustHandles="1" noChangeArrowheads="1" noChangeShapeType="1" noTextEdit="1"/>
              </p:cNvSpPr>
              <p:nvPr/>
            </p:nvSpPr>
            <p:spPr>
              <a:xfrm>
                <a:off x="1429014" y="4718516"/>
                <a:ext cx="92412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34764-D97E-7289-8228-A0403D9FDCA7}"/>
                  </a:ext>
                </a:extLst>
              </p:cNvPr>
              <p:cNvSpPr txBox="1"/>
              <p:nvPr/>
            </p:nvSpPr>
            <p:spPr>
              <a:xfrm>
                <a:off x="1429013" y="2568095"/>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C1E34764-D97E-7289-8228-A0403D9FDCA7}"/>
                  </a:ext>
                </a:extLst>
              </p:cNvPr>
              <p:cNvSpPr txBox="1">
                <a:spLocks noRot="1" noChangeAspect="1" noMove="1" noResize="1" noEditPoints="1" noAdjustHandles="1" noChangeArrowheads="1" noChangeShapeType="1" noTextEdit="1"/>
              </p:cNvSpPr>
              <p:nvPr/>
            </p:nvSpPr>
            <p:spPr>
              <a:xfrm>
                <a:off x="1429013" y="2568095"/>
                <a:ext cx="924128" cy="898964"/>
              </a:xfrm>
              <a:prstGeom prst="rect">
                <a:avLst/>
              </a:prstGeom>
              <a:blipFill>
                <a:blip r:embed="rId7"/>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E04F76D0-A982-B5EB-BBF9-B3A7AC7516D9}"/>
              </a:ext>
            </a:extLst>
          </p:cNvPr>
          <p:cNvSpPr/>
          <p:nvPr/>
        </p:nvSpPr>
        <p:spPr>
          <a:xfrm rot="19298368">
            <a:off x="3730991" y="4008063"/>
            <a:ext cx="1816049"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4E5D5B0-7694-4739-57A4-5CBE020341F3}"/>
              </a:ext>
            </a:extLst>
          </p:cNvPr>
          <p:cNvSpPr>
            <a:spLocks noGrp="1"/>
          </p:cNvSpPr>
          <p:nvPr>
            <p:ph type="sldNum" sz="quarter" idx="12"/>
          </p:nvPr>
        </p:nvSpPr>
        <p:spPr/>
        <p:txBody>
          <a:bodyPr/>
          <a:lstStyle/>
          <a:p>
            <a:fld id="{48F63A3B-78C7-47BE-AE5E-E10140E04643}" type="slidenum">
              <a:rPr lang="en-US" smtClean="0"/>
              <a:t>35</a:t>
            </a:fld>
            <a:endParaRPr lang="en-US"/>
          </a:p>
        </p:txBody>
      </p:sp>
    </p:spTree>
    <p:extLst>
      <p:ext uri="{BB962C8B-B14F-4D97-AF65-F5344CB8AC3E}">
        <p14:creationId xmlns:p14="http://schemas.microsoft.com/office/powerpoint/2010/main" val="3751284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DE8A4-2C72-89AB-472F-8FC1DBDAB978}"/>
              </a:ext>
            </a:extLst>
          </p:cNvPr>
          <p:cNvPicPr>
            <a:picLocks noChangeAspect="1"/>
          </p:cNvPicPr>
          <p:nvPr/>
        </p:nvPicPr>
        <p:blipFill>
          <a:blip r:embed="rId2"/>
          <a:stretch>
            <a:fillRect/>
          </a:stretch>
        </p:blipFill>
        <p:spPr>
          <a:xfrm>
            <a:off x="4742984" y="1953103"/>
            <a:ext cx="6653705" cy="399381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3"/>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B2009B-DC2A-D57A-C051-42C6711B9E7A}"/>
              </a:ext>
            </a:extLst>
          </p:cNvPr>
          <p:cNvPicPr>
            <a:picLocks noChangeAspect="1"/>
          </p:cNvPicPr>
          <p:nvPr/>
        </p:nvPicPr>
        <p:blipFill>
          <a:blip r:embed="rId4"/>
          <a:stretch>
            <a:fillRect/>
          </a:stretch>
        </p:blipFill>
        <p:spPr>
          <a:xfrm flipH="1">
            <a:off x="2353142" y="4389083"/>
            <a:ext cx="1557831" cy="1557831"/>
          </a:xfrm>
          <a:prstGeom prst="rect">
            <a:avLst/>
          </a:prstGeom>
        </p:spPr>
      </p:pic>
      <p:pic>
        <p:nvPicPr>
          <p:cNvPr id="8" name="Picture 7" descr="A picture containing basketball, athletic game, sport&#10;&#10;Description automatically generated">
            <a:extLst>
              <a:ext uri="{FF2B5EF4-FFF2-40B4-BE49-F238E27FC236}">
                <a16:creationId xmlns:a16="http://schemas.microsoft.com/office/drawing/2014/main" id="{0BF1B42D-C8F4-2850-B911-6AF2ECF9BFBD}"/>
              </a:ext>
            </a:extLst>
          </p:cNvPr>
          <p:cNvPicPr>
            <a:picLocks noChangeAspect="1"/>
          </p:cNvPicPr>
          <p:nvPr/>
        </p:nvPicPr>
        <p:blipFill>
          <a:blip r:embed="rId5"/>
          <a:stretch>
            <a:fillRect/>
          </a:stretch>
        </p:blipFill>
        <p:spPr>
          <a:xfrm>
            <a:off x="2353141" y="2238662"/>
            <a:ext cx="1557831" cy="15578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CF530-60F7-9F10-DC07-59DB62B90ADF}"/>
                  </a:ext>
                </a:extLst>
              </p:cNvPr>
              <p:cNvSpPr txBox="1"/>
              <p:nvPr/>
            </p:nvSpPr>
            <p:spPr>
              <a:xfrm>
                <a:off x="1429014" y="4718516"/>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82ECF530-60F7-9F10-DC07-59DB62B90ADF}"/>
                  </a:ext>
                </a:extLst>
              </p:cNvPr>
              <p:cNvSpPr txBox="1">
                <a:spLocks noRot="1" noChangeAspect="1" noMove="1" noResize="1" noEditPoints="1" noAdjustHandles="1" noChangeArrowheads="1" noChangeShapeType="1" noTextEdit="1"/>
              </p:cNvSpPr>
              <p:nvPr/>
            </p:nvSpPr>
            <p:spPr>
              <a:xfrm>
                <a:off x="1429014" y="4718516"/>
                <a:ext cx="92412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34764-D97E-7289-8228-A0403D9FDCA7}"/>
                  </a:ext>
                </a:extLst>
              </p:cNvPr>
              <p:cNvSpPr txBox="1"/>
              <p:nvPr/>
            </p:nvSpPr>
            <p:spPr>
              <a:xfrm>
                <a:off x="1429013" y="2568095"/>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C1E34764-D97E-7289-8228-A0403D9FDCA7}"/>
                  </a:ext>
                </a:extLst>
              </p:cNvPr>
              <p:cNvSpPr txBox="1">
                <a:spLocks noRot="1" noChangeAspect="1" noMove="1" noResize="1" noEditPoints="1" noAdjustHandles="1" noChangeArrowheads="1" noChangeShapeType="1" noTextEdit="1"/>
              </p:cNvSpPr>
              <p:nvPr/>
            </p:nvSpPr>
            <p:spPr>
              <a:xfrm>
                <a:off x="1429013" y="2568095"/>
                <a:ext cx="924128" cy="898964"/>
              </a:xfrm>
              <a:prstGeom prst="rect">
                <a:avLst/>
              </a:prstGeom>
              <a:blipFill>
                <a:blip r:embed="rId7"/>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E04F76D0-A982-B5EB-BBF9-B3A7AC7516D9}"/>
              </a:ext>
            </a:extLst>
          </p:cNvPr>
          <p:cNvSpPr/>
          <p:nvPr/>
        </p:nvSpPr>
        <p:spPr>
          <a:xfrm rot="19298368">
            <a:off x="3730991" y="4008063"/>
            <a:ext cx="1816049"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4B5463A-CA45-9BCE-41D4-A6369FE7C2A4}"/>
              </a:ext>
            </a:extLst>
          </p:cNvPr>
          <p:cNvSpPr/>
          <p:nvPr/>
        </p:nvSpPr>
        <p:spPr>
          <a:xfrm rot="1536817">
            <a:off x="3866655" y="3571720"/>
            <a:ext cx="2297770"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A013AAA-D249-BC93-A708-E549D944B4C8}"/>
              </a:ext>
            </a:extLst>
          </p:cNvPr>
          <p:cNvSpPr>
            <a:spLocks noGrp="1"/>
          </p:cNvSpPr>
          <p:nvPr>
            <p:ph type="sldNum" sz="quarter" idx="12"/>
          </p:nvPr>
        </p:nvSpPr>
        <p:spPr/>
        <p:txBody>
          <a:bodyPr/>
          <a:lstStyle/>
          <a:p>
            <a:fld id="{48F63A3B-78C7-47BE-AE5E-E10140E04643}" type="slidenum">
              <a:rPr lang="en-US" smtClean="0"/>
              <a:t>36</a:t>
            </a:fld>
            <a:endParaRPr lang="en-US"/>
          </a:p>
        </p:txBody>
      </p:sp>
    </p:spTree>
    <p:extLst>
      <p:ext uri="{BB962C8B-B14F-4D97-AF65-F5344CB8AC3E}">
        <p14:creationId xmlns:p14="http://schemas.microsoft.com/office/powerpoint/2010/main" val="1930157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DE8A4-2C72-89AB-472F-8FC1DBDAB978}"/>
              </a:ext>
            </a:extLst>
          </p:cNvPr>
          <p:cNvPicPr>
            <a:picLocks noChangeAspect="1"/>
          </p:cNvPicPr>
          <p:nvPr/>
        </p:nvPicPr>
        <p:blipFill>
          <a:blip r:embed="rId2"/>
          <a:stretch>
            <a:fillRect/>
          </a:stretch>
        </p:blipFill>
        <p:spPr>
          <a:xfrm>
            <a:off x="4742984" y="1953103"/>
            <a:ext cx="6653705" cy="399381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3"/>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B2009B-DC2A-D57A-C051-42C6711B9E7A}"/>
              </a:ext>
            </a:extLst>
          </p:cNvPr>
          <p:cNvPicPr>
            <a:picLocks noChangeAspect="1"/>
          </p:cNvPicPr>
          <p:nvPr/>
        </p:nvPicPr>
        <p:blipFill>
          <a:blip r:embed="rId4"/>
          <a:stretch>
            <a:fillRect/>
          </a:stretch>
        </p:blipFill>
        <p:spPr>
          <a:xfrm flipH="1">
            <a:off x="2353142" y="4389083"/>
            <a:ext cx="1557831" cy="1557831"/>
          </a:xfrm>
          <a:prstGeom prst="rect">
            <a:avLst/>
          </a:prstGeom>
        </p:spPr>
      </p:pic>
      <p:pic>
        <p:nvPicPr>
          <p:cNvPr id="8" name="Picture 7" descr="A picture containing basketball, athletic game, sport&#10;&#10;Description automatically generated">
            <a:extLst>
              <a:ext uri="{FF2B5EF4-FFF2-40B4-BE49-F238E27FC236}">
                <a16:creationId xmlns:a16="http://schemas.microsoft.com/office/drawing/2014/main" id="{0BF1B42D-C8F4-2850-B911-6AF2ECF9BFBD}"/>
              </a:ext>
            </a:extLst>
          </p:cNvPr>
          <p:cNvPicPr>
            <a:picLocks noChangeAspect="1"/>
          </p:cNvPicPr>
          <p:nvPr/>
        </p:nvPicPr>
        <p:blipFill>
          <a:blip r:embed="rId5"/>
          <a:stretch>
            <a:fillRect/>
          </a:stretch>
        </p:blipFill>
        <p:spPr>
          <a:xfrm>
            <a:off x="2353141" y="2238662"/>
            <a:ext cx="1557831" cy="15578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CF530-60F7-9F10-DC07-59DB62B90ADF}"/>
                  </a:ext>
                </a:extLst>
              </p:cNvPr>
              <p:cNvSpPr txBox="1"/>
              <p:nvPr/>
            </p:nvSpPr>
            <p:spPr>
              <a:xfrm>
                <a:off x="1429014" y="4718516"/>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82ECF530-60F7-9F10-DC07-59DB62B90ADF}"/>
                  </a:ext>
                </a:extLst>
              </p:cNvPr>
              <p:cNvSpPr txBox="1">
                <a:spLocks noRot="1" noChangeAspect="1" noMove="1" noResize="1" noEditPoints="1" noAdjustHandles="1" noChangeArrowheads="1" noChangeShapeType="1" noTextEdit="1"/>
              </p:cNvSpPr>
              <p:nvPr/>
            </p:nvSpPr>
            <p:spPr>
              <a:xfrm>
                <a:off x="1429014" y="4718516"/>
                <a:ext cx="92412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34764-D97E-7289-8228-A0403D9FDCA7}"/>
                  </a:ext>
                </a:extLst>
              </p:cNvPr>
              <p:cNvSpPr txBox="1"/>
              <p:nvPr/>
            </p:nvSpPr>
            <p:spPr>
              <a:xfrm>
                <a:off x="1429013" y="2568095"/>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C1E34764-D97E-7289-8228-A0403D9FDCA7}"/>
                  </a:ext>
                </a:extLst>
              </p:cNvPr>
              <p:cNvSpPr txBox="1">
                <a:spLocks noRot="1" noChangeAspect="1" noMove="1" noResize="1" noEditPoints="1" noAdjustHandles="1" noChangeArrowheads="1" noChangeShapeType="1" noTextEdit="1"/>
              </p:cNvSpPr>
              <p:nvPr/>
            </p:nvSpPr>
            <p:spPr>
              <a:xfrm>
                <a:off x="1429013" y="2568095"/>
                <a:ext cx="924128" cy="898964"/>
              </a:xfrm>
              <a:prstGeom prst="rect">
                <a:avLst/>
              </a:prstGeom>
              <a:blipFill>
                <a:blip r:embed="rId7"/>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E04F76D0-A982-B5EB-BBF9-B3A7AC7516D9}"/>
              </a:ext>
            </a:extLst>
          </p:cNvPr>
          <p:cNvSpPr/>
          <p:nvPr/>
        </p:nvSpPr>
        <p:spPr>
          <a:xfrm rot="19298368">
            <a:off x="3730991" y="4008063"/>
            <a:ext cx="1816049"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4B5463A-CA45-9BCE-41D4-A6369FE7C2A4}"/>
              </a:ext>
            </a:extLst>
          </p:cNvPr>
          <p:cNvSpPr/>
          <p:nvPr/>
        </p:nvSpPr>
        <p:spPr>
          <a:xfrm rot="1536817">
            <a:off x="3866655" y="3571720"/>
            <a:ext cx="2297770"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62021EA-D72B-0DEE-3E14-8FA45E598BE7}"/>
              </a:ext>
            </a:extLst>
          </p:cNvPr>
          <p:cNvSpPr/>
          <p:nvPr/>
        </p:nvSpPr>
        <p:spPr>
          <a:xfrm>
            <a:off x="3993388" y="3017577"/>
            <a:ext cx="2556535"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E4EC09E-60F7-581E-4AC7-316682005159}"/>
              </a:ext>
            </a:extLst>
          </p:cNvPr>
          <p:cNvSpPr>
            <a:spLocks noGrp="1"/>
          </p:cNvSpPr>
          <p:nvPr>
            <p:ph type="sldNum" sz="quarter" idx="12"/>
          </p:nvPr>
        </p:nvSpPr>
        <p:spPr/>
        <p:txBody>
          <a:bodyPr/>
          <a:lstStyle/>
          <a:p>
            <a:fld id="{48F63A3B-78C7-47BE-AE5E-E10140E04643}" type="slidenum">
              <a:rPr lang="en-US" smtClean="0"/>
              <a:t>37</a:t>
            </a:fld>
            <a:endParaRPr lang="en-US"/>
          </a:p>
        </p:txBody>
      </p:sp>
    </p:spTree>
    <p:extLst>
      <p:ext uri="{BB962C8B-B14F-4D97-AF65-F5344CB8AC3E}">
        <p14:creationId xmlns:p14="http://schemas.microsoft.com/office/powerpoint/2010/main" val="1187151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DE8A4-2C72-89AB-472F-8FC1DBDAB978}"/>
              </a:ext>
            </a:extLst>
          </p:cNvPr>
          <p:cNvPicPr>
            <a:picLocks noChangeAspect="1"/>
          </p:cNvPicPr>
          <p:nvPr/>
        </p:nvPicPr>
        <p:blipFill>
          <a:blip r:embed="rId2"/>
          <a:stretch>
            <a:fillRect/>
          </a:stretch>
        </p:blipFill>
        <p:spPr>
          <a:xfrm>
            <a:off x="4742984" y="1953103"/>
            <a:ext cx="6653705" cy="399381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 </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3"/>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B2009B-DC2A-D57A-C051-42C6711B9E7A}"/>
              </a:ext>
            </a:extLst>
          </p:cNvPr>
          <p:cNvPicPr>
            <a:picLocks noChangeAspect="1"/>
          </p:cNvPicPr>
          <p:nvPr/>
        </p:nvPicPr>
        <p:blipFill>
          <a:blip r:embed="rId4"/>
          <a:stretch>
            <a:fillRect/>
          </a:stretch>
        </p:blipFill>
        <p:spPr>
          <a:xfrm flipH="1">
            <a:off x="2353142" y="4389083"/>
            <a:ext cx="1557831" cy="1557831"/>
          </a:xfrm>
          <a:prstGeom prst="rect">
            <a:avLst/>
          </a:prstGeom>
        </p:spPr>
      </p:pic>
      <p:pic>
        <p:nvPicPr>
          <p:cNvPr id="8" name="Picture 7" descr="A picture containing basketball, athletic game, sport&#10;&#10;Description automatically generated">
            <a:extLst>
              <a:ext uri="{FF2B5EF4-FFF2-40B4-BE49-F238E27FC236}">
                <a16:creationId xmlns:a16="http://schemas.microsoft.com/office/drawing/2014/main" id="{0BF1B42D-C8F4-2850-B911-6AF2ECF9BFBD}"/>
              </a:ext>
            </a:extLst>
          </p:cNvPr>
          <p:cNvPicPr>
            <a:picLocks noChangeAspect="1"/>
          </p:cNvPicPr>
          <p:nvPr/>
        </p:nvPicPr>
        <p:blipFill>
          <a:blip r:embed="rId5"/>
          <a:stretch>
            <a:fillRect/>
          </a:stretch>
        </p:blipFill>
        <p:spPr>
          <a:xfrm>
            <a:off x="2353141" y="2238662"/>
            <a:ext cx="1557831" cy="15578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CF530-60F7-9F10-DC07-59DB62B90ADF}"/>
                  </a:ext>
                </a:extLst>
              </p:cNvPr>
              <p:cNvSpPr txBox="1"/>
              <p:nvPr/>
            </p:nvSpPr>
            <p:spPr>
              <a:xfrm>
                <a:off x="1429014" y="4718516"/>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82ECF530-60F7-9F10-DC07-59DB62B90ADF}"/>
                  </a:ext>
                </a:extLst>
              </p:cNvPr>
              <p:cNvSpPr txBox="1">
                <a:spLocks noRot="1" noChangeAspect="1" noMove="1" noResize="1" noEditPoints="1" noAdjustHandles="1" noChangeArrowheads="1" noChangeShapeType="1" noTextEdit="1"/>
              </p:cNvSpPr>
              <p:nvPr/>
            </p:nvSpPr>
            <p:spPr>
              <a:xfrm>
                <a:off x="1429014" y="4718516"/>
                <a:ext cx="92412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34764-D97E-7289-8228-A0403D9FDCA7}"/>
                  </a:ext>
                </a:extLst>
              </p:cNvPr>
              <p:cNvSpPr txBox="1"/>
              <p:nvPr/>
            </p:nvSpPr>
            <p:spPr>
              <a:xfrm>
                <a:off x="1429013" y="2568095"/>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C1E34764-D97E-7289-8228-A0403D9FDCA7}"/>
                  </a:ext>
                </a:extLst>
              </p:cNvPr>
              <p:cNvSpPr txBox="1">
                <a:spLocks noRot="1" noChangeAspect="1" noMove="1" noResize="1" noEditPoints="1" noAdjustHandles="1" noChangeArrowheads="1" noChangeShapeType="1" noTextEdit="1"/>
              </p:cNvSpPr>
              <p:nvPr/>
            </p:nvSpPr>
            <p:spPr>
              <a:xfrm>
                <a:off x="1429013" y="2568095"/>
                <a:ext cx="924128" cy="898964"/>
              </a:xfrm>
              <a:prstGeom prst="rect">
                <a:avLst/>
              </a:prstGeom>
              <a:blipFill>
                <a:blip r:embed="rId7"/>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E04F76D0-A982-B5EB-BBF9-B3A7AC7516D9}"/>
              </a:ext>
            </a:extLst>
          </p:cNvPr>
          <p:cNvSpPr/>
          <p:nvPr/>
        </p:nvSpPr>
        <p:spPr>
          <a:xfrm rot="19298368">
            <a:off x="3730991" y="4008063"/>
            <a:ext cx="1816049"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4B5463A-CA45-9BCE-41D4-A6369FE7C2A4}"/>
              </a:ext>
            </a:extLst>
          </p:cNvPr>
          <p:cNvSpPr/>
          <p:nvPr/>
        </p:nvSpPr>
        <p:spPr>
          <a:xfrm rot="1536817">
            <a:off x="3866655" y="3571720"/>
            <a:ext cx="2297770"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62021EA-D72B-0DEE-3E14-8FA45E598BE7}"/>
              </a:ext>
            </a:extLst>
          </p:cNvPr>
          <p:cNvSpPr/>
          <p:nvPr/>
        </p:nvSpPr>
        <p:spPr>
          <a:xfrm>
            <a:off x="3993388" y="3017577"/>
            <a:ext cx="2556535"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94A3D6B-E621-C005-3EAC-96872F7BCDF7}"/>
              </a:ext>
            </a:extLst>
          </p:cNvPr>
          <p:cNvSpPr/>
          <p:nvPr/>
        </p:nvSpPr>
        <p:spPr>
          <a:xfrm rot="21325739">
            <a:off x="3951401" y="4410540"/>
            <a:ext cx="3425963"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D9C623F-A2DB-8589-997E-099B508C7216}"/>
              </a:ext>
            </a:extLst>
          </p:cNvPr>
          <p:cNvSpPr>
            <a:spLocks noGrp="1"/>
          </p:cNvSpPr>
          <p:nvPr>
            <p:ph type="sldNum" sz="quarter" idx="12"/>
          </p:nvPr>
        </p:nvSpPr>
        <p:spPr/>
        <p:txBody>
          <a:bodyPr/>
          <a:lstStyle/>
          <a:p>
            <a:fld id="{48F63A3B-78C7-47BE-AE5E-E10140E04643}" type="slidenum">
              <a:rPr lang="en-US" smtClean="0"/>
              <a:t>38</a:t>
            </a:fld>
            <a:endParaRPr lang="en-US"/>
          </a:p>
        </p:txBody>
      </p:sp>
    </p:spTree>
    <p:extLst>
      <p:ext uri="{BB962C8B-B14F-4D97-AF65-F5344CB8AC3E}">
        <p14:creationId xmlns:p14="http://schemas.microsoft.com/office/powerpoint/2010/main" val="1961613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DE8A4-2C72-89AB-472F-8FC1DBDAB978}"/>
              </a:ext>
            </a:extLst>
          </p:cNvPr>
          <p:cNvPicPr>
            <a:picLocks noChangeAspect="1"/>
          </p:cNvPicPr>
          <p:nvPr/>
        </p:nvPicPr>
        <p:blipFill>
          <a:blip r:embed="rId2"/>
          <a:stretch>
            <a:fillRect/>
          </a:stretch>
        </p:blipFill>
        <p:spPr>
          <a:xfrm>
            <a:off x="4742984" y="1953103"/>
            <a:ext cx="6653705" cy="399381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3"/>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B2009B-DC2A-D57A-C051-42C6711B9E7A}"/>
              </a:ext>
            </a:extLst>
          </p:cNvPr>
          <p:cNvPicPr>
            <a:picLocks noChangeAspect="1"/>
          </p:cNvPicPr>
          <p:nvPr/>
        </p:nvPicPr>
        <p:blipFill>
          <a:blip r:embed="rId4"/>
          <a:stretch>
            <a:fillRect/>
          </a:stretch>
        </p:blipFill>
        <p:spPr>
          <a:xfrm flipH="1">
            <a:off x="2353142" y="4389083"/>
            <a:ext cx="1557831" cy="1557831"/>
          </a:xfrm>
          <a:prstGeom prst="rect">
            <a:avLst/>
          </a:prstGeom>
        </p:spPr>
      </p:pic>
      <p:pic>
        <p:nvPicPr>
          <p:cNvPr id="8" name="Picture 7" descr="A picture containing basketball, athletic game, sport&#10;&#10;Description automatically generated">
            <a:extLst>
              <a:ext uri="{FF2B5EF4-FFF2-40B4-BE49-F238E27FC236}">
                <a16:creationId xmlns:a16="http://schemas.microsoft.com/office/drawing/2014/main" id="{0BF1B42D-C8F4-2850-B911-6AF2ECF9BFBD}"/>
              </a:ext>
            </a:extLst>
          </p:cNvPr>
          <p:cNvPicPr>
            <a:picLocks noChangeAspect="1"/>
          </p:cNvPicPr>
          <p:nvPr/>
        </p:nvPicPr>
        <p:blipFill>
          <a:blip r:embed="rId5"/>
          <a:stretch>
            <a:fillRect/>
          </a:stretch>
        </p:blipFill>
        <p:spPr>
          <a:xfrm>
            <a:off x="2353141" y="2238662"/>
            <a:ext cx="1557831" cy="15578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CF530-60F7-9F10-DC07-59DB62B90ADF}"/>
                  </a:ext>
                </a:extLst>
              </p:cNvPr>
              <p:cNvSpPr txBox="1"/>
              <p:nvPr/>
            </p:nvSpPr>
            <p:spPr>
              <a:xfrm>
                <a:off x="1429014" y="4718516"/>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82ECF530-60F7-9F10-DC07-59DB62B90ADF}"/>
                  </a:ext>
                </a:extLst>
              </p:cNvPr>
              <p:cNvSpPr txBox="1">
                <a:spLocks noRot="1" noChangeAspect="1" noMove="1" noResize="1" noEditPoints="1" noAdjustHandles="1" noChangeArrowheads="1" noChangeShapeType="1" noTextEdit="1"/>
              </p:cNvSpPr>
              <p:nvPr/>
            </p:nvSpPr>
            <p:spPr>
              <a:xfrm>
                <a:off x="1429014" y="4718516"/>
                <a:ext cx="92412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34764-D97E-7289-8228-A0403D9FDCA7}"/>
                  </a:ext>
                </a:extLst>
              </p:cNvPr>
              <p:cNvSpPr txBox="1"/>
              <p:nvPr/>
            </p:nvSpPr>
            <p:spPr>
              <a:xfrm>
                <a:off x="1429013" y="2568095"/>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C1E34764-D97E-7289-8228-A0403D9FDCA7}"/>
                  </a:ext>
                </a:extLst>
              </p:cNvPr>
              <p:cNvSpPr txBox="1">
                <a:spLocks noRot="1" noChangeAspect="1" noMove="1" noResize="1" noEditPoints="1" noAdjustHandles="1" noChangeArrowheads="1" noChangeShapeType="1" noTextEdit="1"/>
              </p:cNvSpPr>
              <p:nvPr/>
            </p:nvSpPr>
            <p:spPr>
              <a:xfrm>
                <a:off x="1429013" y="2568095"/>
                <a:ext cx="924128" cy="898964"/>
              </a:xfrm>
              <a:prstGeom prst="rect">
                <a:avLst/>
              </a:prstGeom>
              <a:blipFill>
                <a:blip r:embed="rId7"/>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E04F76D0-A982-B5EB-BBF9-B3A7AC7516D9}"/>
              </a:ext>
            </a:extLst>
          </p:cNvPr>
          <p:cNvSpPr/>
          <p:nvPr/>
        </p:nvSpPr>
        <p:spPr>
          <a:xfrm rot="19298368">
            <a:off x="3730991" y="4008063"/>
            <a:ext cx="1816049"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4B5463A-CA45-9BCE-41D4-A6369FE7C2A4}"/>
              </a:ext>
            </a:extLst>
          </p:cNvPr>
          <p:cNvSpPr/>
          <p:nvPr/>
        </p:nvSpPr>
        <p:spPr>
          <a:xfrm rot="1536817">
            <a:off x="3866655" y="3571720"/>
            <a:ext cx="2297770"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62021EA-D72B-0DEE-3E14-8FA45E598BE7}"/>
              </a:ext>
            </a:extLst>
          </p:cNvPr>
          <p:cNvSpPr/>
          <p:nvPr/>
        </p:nvSpPr>
        <p:spPr>
          <a:xfrm>
            <a:off x="3993388" y="3017577"/>
            <a:ext cx="2556535"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94A3D6B-E621-C005-3EAC-96872F7BCDF7}"/>
              </a:ext>
            </a:extLst>
          </p:cNvPr>
          <p:cNvSpPr/>
          <p:nvPr/>
        </p:nvSpPr>
        <p:spPr>
          <a:xfrm rot="21325739">
            <a:off x="3951401" y="4410540"/>
            <a:ext cx="3425963"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05C4412-1E8D-5544-8579-AA7DE590366D}"/>
              </a:ext>
            </a:extLst>
          </p:cNvPr>
          <p:cNvSpPr/>
          <p:nvPr/>
        </p:nvSpPr>
        <p:spPr>
          <a:xfrm>
            <a:off x="3993388" y="3017576"/>
            <a:ext cx="4074084"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AE99AA3-B784-99FD-308E-1EF3A96D7102}"/>
              </a:ext>
            </a:extLst>
          </p:cNvPr>
          <p:cNvSpPr>
            <a:spLocks noGrp="1"/>
          </p:cNvSpPr>
          <p:nvPr>
            <p:ph type="sldNum" sz="quarter" idx="12"/>
          </p:nvPr>
        </p:nvSpPr>
        <p:spPr/>
        <p:txBody>
          <a:bodyPr/>
          <a:lstStyle/>
          <a:p>
            <a:fld id="{48F63A3B-78C7-47BE-AE5E-E10140E04643}" type="slidenum">
              <a:rPr lang="en-US" smtClean="0"/>
              <a:t>39</a:t>
            </a:fld>
            <a:endParaRPr lang="en-US"/>
          </a:p>
        </p:txBody>
      </p:sp>
    </p:spTree>
    <p:extLst>
      <p:ext uri="{BB962C8B-B14F-4D97-AF65-F5344CB8AC3E}">
        <p14:creationId xmlns:p14="http://schemas.microsoft.com/office/powerpoint/2010/main" val="185287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2013156"/>
                <a:ext cx="5257800" cy="2728277"/>
              </a:xfrm>
            </p:spPr>
            <p:txBody>
              <a:bodyPr>
                <a:normAutofit/>
              </a:bodyPr>
              <a:lstStyle/>
              <a:p>
                <a:pPr marL="0" indent="0" algn="ctr">
                  <a:buNone/>
                </a:pPr>
                <a:r>
                  <a:rPr lang="en-US" dirty="0"/>
                  <a:t>A </a:t>
                </a:r>
                <a:r>
                  <a:rPr lang="en-US" u="sng" dirty="0"/>
                  <a:t>vertical tangle</a:t>
                </a:r>
                <a:r>
                  <a:rPr lang="en-US" dirty="0"/>
                  <a:t> is a tangle consisting of vertical twists only (obtained through an integer tangle and rotating it 90 degrees) and denoted by the fraction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𝒏</m:t>
                        </m:r>
                      </m:den>
                    </m:f>
                  </m:oMath>
                </a14:m>
                <a:r>
                  <a:rPr lang="en-US" dirty="0"/>
                  <a:t>.</a:t>
                </a:r>
              </a:p>
              <a:p>
                <a:endParaRPr lang="en-US" u="sng"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2013156"/>
                <a:ext cx="5257800" cy="2728277"/>
              </a:xfrm>
              <a:blipFill>
                <a:blip r:embed="rId2"/>
                <a:stretch>
                  <a:fillRect t="-3571" r="-1276"/>
                </a:stretch>
              </a:blipFill>
            </p:spPr>
            <p:txBody>
              <a:bodyPr/>
              <a:lstStyle/>
              <a:p>
                <a:r>
                  <a:rPr lang="en-US">
                    <a:noFill/>
                  </a:rPr>
                  <a:t> </a:t>
                </a:r>
              </a:p>
            </p:txBody>
          </p:sp>
        </mc:Fallback>
      </mc:AlternateContent>
      <p:pic>
        <p:nvPicPr>
          <p:cNvPr id="12" name="Content Placeholder 5" descr="Icon&#10;&#10;Description automatically generated">
            <a:extLst>
              <a:ext uri="{FF2B5EF4-FFF2-40B4-BE49-F238E27FC236}">
                <a16:creationId xmlns:a16="http://schemas.microsoft.com/office/drawing/2014/main" id="{9CC4EC48-D982-7AD7-7C99-B3C53DDB80DB}"/>
              </a:ext>
            </a:extLst>
          </p:cNvPr>
          <p:cNvPicPr>
            <a:picLocks noChangeAspect="1"/>
          </p:cNvPicPr>
          <p:nvPr/>
        </p:nvPicPr>
        <p:blipFill>
          <a:blip r:embed="rId3"/>
          <a:stretch>
            <a:fillRect/>
          </a:stretch>
        </p:blipFill>
        <p:spPr>
          <a:xfrm>
            <a:off x="8372278" y="480599"/>
            <a:ext cx="2392280" cy="2392280"/>
          </a:xfrm>
          <a:prstGeom prst="rect">
            <a:avLst/>
          </a:prstGeom>
        </p:spPr>
      </p:pic>
      <p:pic>
        <p:nvPicPr>
          <p:cNvPr id="13" name="Picture 12" descr="Icon&#10;&#10;Description automatically generated">
            <a:extLst>
              <a:ext uri="{FF2B5EF4-FFF2-40B4-BE49-F238E27FC236}">
                <a16:creationId xmlns:a16="http://schemas.microsoft.com/office/drawing/2014/main" id="{49CD1968-A4CF-D9DF-90B1-D0F24E68E6F8}"/>
              </a:ext>
            </a:extLst>
          </p:cNvPr>
          <p:cNvPicPr>
            <a:picLocks noChangeAspect="1"/>
          </p:cNvPicPr>
          <p:nvPr/>
        </p:nvPicPr>
        <p:blipFill>
          <a:blip r:embed="rId4"/>
          <a:stretch>
            <a:fillRect/>
          </a:stretch>
        </p:blipFill>
        <p:spPr>
          <a:xfrm rot="16200000" flipV="1">
            <a:off x="8372279" y="3679655"/>
            <a:ext cx="2392281" cy="2392281"/>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A3612E9-BBAA-9A94-F23B-F2C0DCFE135F}"/>
                  </a:ext>
                </a:extLst>
              </p:cNvPr>
              <p:cNvSpPr txBox="1"/>
              <p:nvPr/>
            </p:nvSpPr>
            <p:spPr>
              <a:xfrm>
                <a:off x="6733942" y="4570325"/>
                <a:ext cx="2065541" cy="89896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m:t>
                          </m:r>
                          <m:r>
                            <a:rPr lang="en-US" sz="2800" b="1" i="1">
                              <a:latin typeface="Cambria Math" panose="02040503050406030204" pitchFamily="18" charset="0"/>
                            </a:rPr>
                            <m:t>𝟐</m:t>
                          </m:r>
                        </m:den>
                      </m:f>
                    </m:oMath>
                  </m:oMathPara>
                </a14:m>
                <a:endParaRPr lang="en-US" b="1" dirty="0"/>
              </a:p>
            </p:txBody>
          </p:sp>
        </mc:Choice>
        <mc:Fallback xmlns="">
          <p:sp>
            <p:nvSpPr>
              <p:cNvPr id="14" name="TextBox 13">
                <a:extLst>
                  <a:ext uri="{FF2B5EF4-FFF2-40B4-BE49-F238E27FC236}">
                    <a16:creationId xmlns:a16="http://schemas.microsoft.com/office/drawing/2014/main" id="{BA3612E9-BBAA-9A94-F23B-F2C0DCFE135F}"/>
                  </a:ext>
                </a:extLst>
              </p:cNvPr>
              <p:cNvSpPr txBox="1">
                <a:spLocks noRot="1" noChangeAspect="1" noMove="1" noResize="1" noEditPoints="1" noAdjustHandles="1" noChangeArrowheads="1" noChangeShapeType="1" noTextEdit="1"/>
              </p:cNvSpPr>
              <p:nvPr/>
            </p:nvSpPr>
            <p:spPr>
              <a:xfrm>
                <a:off x="6733942" y="4570325"/>
                <a:ext cx="2065541"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B3CC78-3FBB-7970-42B3-ABB44BC6C468}"/>
                  </a:ext>
                </a:extLst>
              </p:cNvPr>
              <p:cNvSpPr txBox="1"/>
              <p:nvPr/>
            </p:nvSpPr>
            <p:spPr>
              <a:xfrm>
                <a:off x="6733941" y="1339445"/>
                <a:ext cx="2065541" cy="89896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𝟒</m:t>
                          </m:r>
                        </m:den>
                      </m:f>
                    </m:oMath>
                  </m:oMathPara>
                </a14:m>
                <a:endParaRPr lang="en-US" b="1" dirty="0"/>
              </a:p>
            </p:txBody>
          </p:sp>
        </mc:Choice>
        <mc:Fallback xmlns="">
          <p:sp>
            <p:nvSpPr>
              <p:cNvPr id="15" name="TextBox 14">
                <a:extLst>
                  <a:ext uri="{FF2B5EF4-FFF2-40B4-BE49-F238E27FC236}">
                    <a16:creationId xmlns:a16="http://schemas.microsoft.com/office/drawing/2014/main" id="{4EB3CC78-3FBB-7970-42B3-ABB44BC6C468}"/>
                  </a:ext>
                </a:extLst>
              </p:cNvPr>
              <p:cNvSpPr txBox="1">
                <a:spLocks noRot="1" noChangeAspect="1" noMove="1" noResize="1" noEditPoints="1" noAdjustHandles="1" noChangeArrowheads="1" noChangeShapeType="1" noTextEdit="1"/>
              </p:cNvSpPr>
              <p:nvPr/>
            </p:nvSpPr>
            <p:spPr>
              <a:xfrm>
                <a:off x="6733941" y="1339445"/>
                <a:ext cx="2065541" cy="898964"/>
              </a:xfrm>
              <a:prstGeom prst="rect">
                <a:avLst/>
              </a:prstGeom>
              <a:blipFill>
                <a:blip r:embed="rId6"/>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D16E9DA-BEC2-4568-E1FB-D9D3595A33CA}"/>
              </a:ext>
            </a:extLst>
          </p:cNvPr>
          <p:cNvSpPr>
            <a:spLocks noGrp="1"/>
          </p:cNvSpPr>
          <p:nvPr>
            <p:ph type="sldNum" sz="quarter" idx="12"/>
          </p:nvPr>
        </p:nvSpPr>
        <p:spPr/>
        <p:txBody>
          <a:bodyPr/>
          <a:lstStyle/>
          <a:p>
            <a:fld id="{48F63A3B-78C7-47BE-AE5E-E10140E04643}" type="slidenum">
              <a:rPr lang="en-US" smtClean="0"/>
              <a:t>4</a:t>
            </a:fld>
            <a:endParaRPr lang="en-US"/>
          </a:p>
        </p:txBody>
      </p:sp>
    </p:spTree>
    <p:extLst>
      <p:ext uri="{BB962C8B-B14F-4D97-AF65-F5344CB8AC3E}">
        <p14:creationId xmlns:p14="http://schemas.microsoft.com/office/powerpoint/2010/main" val="403739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DE8A4-2C72-89AB-472F-8FC1DBDAB978}"/>
              </a:ext>
            </a:extLst>
          </p:cNvPr>
          <p:cNvPicPr>
            <a:picLocks noChangeAspect="1"/>
          </p:cNvPicPr>
          <p:nvPr/>
        </p:nvPicPr>
        <p:blipFill>
          <a:blip r:embed="rId2"/>
          <a:stretch>
            <a:fillRect/>
          </a:stretch>
        </p:blipFill>
        <p:spPr>
          <a:xfrm>
            <a:off x="4742984" y="1953103"/>
            <a:ext cx="6653705" cy="399381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3"/>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B2009B-DC2A-D57A-C051-42C6711B9E7A}"/>
              </a:ext>
            </a:extLst>
          </p:cNvPr>
          <p:cNvPicPr>
            <a:picLocks noChangeAspect="1"/>
          </p:cNvPicPr>
          <p:nvPr/>
        </p:nvPicPr>
        <p:blipFill>
          <a:blip r:embed="rId4"/>
          <a:stretch>
            <a:fillRect/>
          </a:stretch>
        </p:blipFill>
        <p:spPr>
          <a:xfrm flipH="1">
            <a:off x="2353142" y="4389083"/>
            <a:ext cx="1557831" cy="1557831"/>
          </a:xfrm>
          <a:prstGeom prst="rect">
            <a:avLst/>
          </a:prstGeom>
        </p:spPr>
      </p:pic>
      <p:pic>
        <p:nvPicPr>
          <p:cNvPr id="8" name="Picture 7" descr="A picture containing basketball, athletic game, sport&#10;&#10;Description automatically generated">
            <a:extLst>
              <a:ext uri="{FF2B5EF4-FFF2-40B4-BE49-F238E27FC236}">
                <a16:creationId xmlns:a16="http://schemas.microsoft.com/office/drawing/2014/main" id="{0BF1B42D-C8F4-2850-B911-6AF2ECF9BFBD}"/>
              </a:ext>
            </a:extLst>
          </p:cNvPr>
          <p:cNvPicPr>
            <a:picLocks noChangeAspect="1"/>
          </p:cNvPicPr>
          <p:nvPr/>
        </p:nvPicPr>
        <p:blipFill>
          <a:blip r:embed="rId5"/>
          <a:stretch>
            <a:fillRect/>
          </a:stretch>
        </p:blipFill>
        <p:spPr>
          <a:xfrm>
            <a:off x="2353141" y="2238662"/>
            <a:ext cx="1557831" cy="15578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CF530-60F7-9F10-DC07-59DB62B90ADF}"/>
                  </a:ext>
                </a:extLst>
              </p:cNvPr>
              <p:cNvSpPr txBox="1"/>
              <p:nvPr/>
            </p:nvSpPr>
            <p:spPr>
              <a:xfrm>
                <a:off x="1429014" y="4718516"/>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82ECF530-60F7-9F10-DC07-59DB62B90ADF}"/>
                  </a:ext>
                </a:extLst>
              </p:cNvPr>
              <p:cNvSpPr txBox="1">
                <a:spLocks noRot="1" noChangeAspect="1" noMove="1" noResize="1" noEditPoints="1" noAdjustHandles="1" noChangeArrowheads="1" noChangeShapeType="1" noTextEdit="1"/>
              </p:cNvSpPr>
              <p:nvPr/>
            </p:nvSpPr>
            <p:spPr>
              <a:xfrm>
                <a:off x="1429014" y="4718516"/>
                <a:ext cx="92412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34764-D97E-7289-8228-A0403D9FDCA7}"/>
                  </a:ext>
                </a:extLst>
              </p:cNvPr>
              <p:cNvSpPr txBox="1"/>
              <p:nvPr/>
            </p:nvSpPr>
            <p:spPr>
              <a:xfrm>
                <a:off x="1429013" y="2568095"/>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C1E34764-D97E-7289-8228-A0403D9FDCA7}"/>
                  </a:ext>
                </a:extLst>
              </p:cNvPr>
              <p:cNvSpPr txBox="1">
                <a:spLocks noRot="1" noChangeAspect="1" noMove="1" noResize="1" noEditPoints="1" noAdjustHandles="1" noChangeArrowheads="1" noChangeShapeType="1" noTextEdit="1"/>
              </p:cNvSpPr>
              <p:nvPr/>
            </p:nvSpPr>
            <p:spPr>
              <a:xfrm>
                <a:off x="1429013" y="2568095"/>
                <a:ext cx="924128" cy="898964"/>
              </a:xfrm>
              <a:prstGeom prst="rect">
                <a:avLst/>
              </a:prstGeom>
              <a:blipFill>
                <a:blip r:embed="rId7"/>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E04F76D0-A982-B5EB-BBF9-B3A7AC7516D9}"/>
              </a:ext>
            </a:extLst>
          </p:cNvPr>
          <p:cNvSpPr/>
          <p:nvPr/>
        </p:nvSpPr>
        <p:spPr>
          <a:xfrm rot="19298368">
            <a:off x="3730991" y="4008063"/>
            <a:ext cx="1816049"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4B5463A-CA45-9BCE-41D4-A6369FE7C2A4}"/>
              </a:ext>
            </a:extLst>
          </p:cNvPr>
          <p:cNvSpPr/>
          <p:nvPr/>
        </p:nvSpPr>
        <p:spPr>
          <a:xfrm rot="1536817">
            <a:off x="3866655" y="3571720"/>
            <a:ext cx="2297770"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62021EA-D72B-0DEE-3E14-8FA45E598BE7}"/>
              </a:ext>
            </a:extLst>
          </p:cNvPr>
          <p:cNvSpPr/>
          <p:nvPr/>
        </p:nvSpPr>
        <p:spPr>
          <a:xfrm>
            <a:off x="3993388" y="3017577"/>
            <a:ext cx="2556535"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94A3D6B-E621-C005-3EAC-96872F7BCDF7}"/>
              </a:ext>
            </a:extLst>
          </p:cNvPr>
          <p:cNvSpPr/>
          <p:nvPr/>
        </p:nvSpPr>
        <p:spPr>
          <a:xfrm rot="21325739">
            <a:off x="3951401" y="4410540"/>
            <a:ext cx="3425963"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05C4412-1E8D-5544-8579-AA7DE590366D}"/>
              </a:ext>
            </a:extLst>
          </p:cNvPr>
          <p:cNvSpPr/>
          <p:nvPr/>
        </p:nvSpPr>
        <p:spPr>
          <a:xfrm>
            <a:off x="3993388" y="3017576"/>
            <a:ext cx="4074084"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18331B7-7B3A-023F-3722-4D6655DD804E}"/>
              </a:ext>
            </a:extLst>
          </p:cNvPr>
          <p:cNvSpPr/>
          <p:nvPr/>
        </p:nvSpPr>
        <p:spPr>
          <a:xfrm rot="752954">
            <a:off x="3953893" y="3583259"/>
            <a:ext cx="4724183"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D0C0859-A664-88C3-2399-7247A3518725}"/>
              </a:ext>
            </a:extLst>
          </p:cNvPr>
          <p:cNvSpPr>
            <a:spLocks noGrp="1"/>
          </p:cNvSpPr>
          <p:nvPr>
            <p:ph type="sldNum" sz="quarter" idx="12"/>
          </p:nvPr>
        </p:nvSpPr>
        <p:spPr/>
        <p:txBody>
          <a:bodyPr/>
          <a:lstStyle/>
          <a:p>
            <a:fld id="{48F63A3B-78C7-47BE-AE5E-E10140E04643}" type="slidenum">
              <a:rPr lang="en-US" smtClean="0"/>
              <a:t>40</a:t>
            </a:fld>
            <a:endParaRPr lang="en-US"/>
          </a:p>
        </p:txBody>
      </p:sp>
    </p:spTree>
    <p:extLst>
      <p:ext uri="{BB962C8B-B14F-4D97-AF65-F5344CB8AC3E}">
        <p14:creationId xmlns:p14="http://schemas.microsoft.com/office/powerpoint/2010/main" val="2748203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DE8A4-2C72-89AB-472F-8FC1DBDAB978}"/>
              </a:ext>
            </a:extLst>
          </p:cNvPr>
          <p:cNvPicPr>
            <a:picLocks noChangeAspect="1"/>
          </p:cNvPicPr>
          <p:nvPr/>
        </p:nvPicPr>
        <p:blipFill>
          <a:blip r:embed="rId2"/>
          <a:stretch>
            <a:fillRect/>
          </a:stretch>
        </p:blipFill>
        <p:spPr>
          <a:xfrm>
            <a:off x="4742984" y="1953103"/>
            <a:ext cx="6653705" cy="399381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 </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3"/>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B2009B-DC2A-D57A-C051-42C6711B9E7A}"/>
              </a:ext>
            </a:extLst>
          </p:cNvPr>
          <p:cNvPicPr>
            <a:picLocks noChangeAspect="1"/>
          </p:cNvPicPr>
          <p:nvPr/>
        </p:nvPicPr>
        <p:blipFill>
          <a:blip r:embed="rId4"/>
          <a:stretch>
            <a:fillRect/>
          </a:stretch>
        </p:blipFill>
        <p:spPr>
          <a:xfrm flipH="1">
            <a:off x="2353142" y="4389083"/>
            <a:ext cx="1557831" cy="1557831"/>
          </a:xfrm>
          <a:prstGeom prst="rect">
            <a:avLst/>
          </a:prstGeom>
        </p:spPr>
      </p:pic>
      <p:pic>
        <p:nvPicPr>
          <p:cNvPr id="8" name="Picture 7" descr="A picture containing basketball, athletic game, sport&#10;&#10;Description automatically generated">
            <a:extLst>
              <a:ext uri="{FF2B5EF4-FFF2-40B4-BE49-F238E27FC236}">
                <a16:creationId xmlns:a16="http://schemas.microsoft.com/office/drawing/2014/main" id="{0BF1B42D-C8F4-2850-B911-6AF2ECF9BFBD}"/>
              </a:ext>
            </a:extLst>
          </p:cNvPr>
          <p:cNvPicPr>
            <a:picLocks noChangeAspect="1"/>
          </p:cNvPicPr>
          <p:nvPr/>
        </p:nvPicPr>
        <p:blipFill>
          <a:blip r:embed="rId5"/>
          <a:stretch>
            <a:fillRect/>
          </a:stretch>
        </p:blipFill>
        <p:spPr>
          <a:xfrm>
            <a:off x="2353141" y="2238662"/>
            <a:ext cx="1557831" cy="15578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CF530-60F7-9F10-DC07-59DB62B90ADF}"/>
                  </a:ext>
                </a:extLst>
              </p:cNvPr>
              <p:cNvSpPr txBox="1"/>
              <p:nvPr/>
            </p:nvSpPr>
            <p:spPr>
              <a:xfrm>
                <a:off x="1429014" y="4718516"/>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82ECF530-60F7-9F10-DC07-59DB62B90ADF}"/>
                  </a:ext>
                </a:extLst>
              </p:cNvPr>
              <p:cNvSpPr txBox="1">
                <a:spLocks noRot="1" noChangeAspect="1" noMove="1" noResize="1" noEditPoints="1" noAdjustHandles="1" noChangeArrowheads="1" noChangeShapeType="1" noTextEdit="1"/>
              </p:cNvSpPr>
              <p:nvPr/>
            </p:nvSpPr>
            <p:spPr>
              <a:xfrm>
                <a:off x="1429014" y="4718516"/>
                <a:ext cx="92412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34764-D97E-7289-8228-A0403D9FDCA7}"/>
                  </a:ext>
                </a:extLst>
              </p:cNvPr>
              <p:cNvSpPr txBox="1"/>
              <p:nvPr/>
            </p:nvSpPr>
            <p:spPr>
              <a:xfrm>
                <a:off x="1429013" y="2568095"/>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C1E34764-D97E-7289-8228-A0403D9FDCA7}"/>
                  </a:ext>
                </a:extLst>
              </p:cNvPr>
              <p:cNvSpPr txBox="1">
                <a:spLocks noRot="1" noChangeAspect="1" noMove="1" noResize="1" noEditPoints="1" noAdjustHandles="1" noChangeArrowheads="1" noChangeShapeType="1" noTextEdit="1"/>
              </p:cNvSpPr>
              <p:nvPr/>
            </p:nvSpPr>
            <p:spPr>
              <a:xfrm>
                <a:off x="1429013" y="2568095"/>
                <a:ext cx="924128" cy="898964"/>
              </a:xfrm>
              <a:prstGeom prst="rect">
                <a:avLst/>
              </a:prstGeom>
              <a:blipFill>
                <a:blip r:embed="rId7"/>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E04F76D0-A982-B5EB-BBF9-B3A7AC7516D9}"/>
              </a:ext>
            </a:extLst>
          </p:cNvPr>
          <p:cNvSpPr/>
          <p:nvPr/>
        </p:nvSpPr>
        <p:spPr>
          <a:xfrm rot="19298368">
            <a:off x="3730991" y="4008063"/>
            <a:ext cx="1816049"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4B5463A-CA45-9BCE-41D4-A6369FE7C2A4}"/>
              </a:ext>
            </a:extLst>
          </p:cNvPr>
          <p:cNvSpPr/>
          <p:nvPr/>
        </p:nvSpPr>
        <p:spPr>
          <a:xfrm rot="1536817">
            <a:off x="3866655" y="3571720"/>
            <a:ext cx="2297770"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62021EA-D72B-0DEE-3E14-8FA45E598BE7}"/>
              </a:ext>
            </a:extLst>
          </p:cNvPr>
          <p:cNvSpPr/>
          <p:nvPr/>
        </p:nvSpPr>
        <p:spPr>
          <a:xfrm>
            <a:off x="3993388" y="3017577"/>
            <a:ext cx="2556535"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94A3D6B-E621-C005-3EAC-96872F7BCDF7}"/>
              </a:ext>
            </a:extLst>
          </p:cNvPr>
          <p:cNvSpPr/>
          <p:nvPr/>
        </p:nvSpPr>
        <p:spPr>
          <a:xfrm rot="21325739">
            <a:off x="3951401" y="4410540"/>
            <a:ext cx="3425963"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05C4412-1E8D-5544-8579-AA7DE590366D}"/>
              </a:ext>
            </a:extLst>
          </p:cNvPr>
          <p:cNvSpPr/>
          <p:nvPr/>
        </p:nvSpPr>
        <p:spPr>
          <a:xfrm>
            <a:off x="3993388" y="3017576"/>
            <a:ext cx="4074084"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18331B7-7B3A-023F-3722-4D6655DD804E}"/>
              </a:ext>
            </a:extLst>
          </p:cNvPr>
          <p:cNvSpPr/>
          <p:nvPr/>
        </p:nvSpPr>
        <p:spPr>
          <a:xfrm rot="752954">
            <a:off x="3953893" y="3583259"/>
            <a:ext cx="4724183"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C4E2A98F-F237-6D61-8DF3-2696745BFF83}"/>
              </a:ext>
            </a:extLst>
          </p:cNvPr>
          <p:cNvSpPr/>
          <p:nvPr/>
        </p:nvSpPr>
        <p:spPr>
          <a:xfrm>
            <a:off x="4002376" y="3024934"/>
            <a:ext cx="5316721"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2776D68-FD8C-390D-7BA5-45673D121911}"/>
              </a:ext>
            </a:extLst>
          </p:cNvPr>
          <p:cNvSpPr>
            <a:spLocks noGrp="1"/>
          </p:cNvSpPr>
          <p:nvPr>
            <p:ph type="sldNum" sz="quarter" idx="12"/>
          </p:nvPr>
        </p:nvSpPr>
        <p:spPr/>
        <p:txBody>
          <a:bodyPr/>
          <a:lstStyle/>
          <a:p>
            <a:fld id="{48F63A3B-78C7-47BE-AE5E-E10140E04643}" type="slidenum">
              <a:rPr lang="en-US" smtClean="0"/>
              <a:t>41</a:t>
            </a:fld>
            <a:endParaRPr lang="en-US"/>
          </a:p>
        </p:txBody>
      </p:sp>
    </p:spTree>
    <p:extLst>
      <p:ext uri="{BB962C8B-B14F-4D97-AF65-F5344CB8AC3E}">
        <p14:creationId xmlns:p14="http://schemas.microsoft.com/office/powerpoint/2010/main" val="3429023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DE8A4-2C72-89AB-472F-8FC1DBDAB978}"/>
              </a:ext>
            </a:extLst>
          </p:cNvPr>
          <p:cNvPicPr>
            <a:picLocks noChangeAspect="1"/>
          </p:cNvPicPr>
          <p:nvPr/>
        </p:nvPicPr>
        <p:blipFill>
          <a:blip r:embed="rId3"/>
          <a:stretch>
            <a:fillRect/>
          </a:stretch>
        </p:blipFill>
        <p:spPr>
          <a:xfrm>
            <a:off x="4742984" y="1953103"/>
            <a:ext cx="6653705" cy="399381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4"/>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B2009B-DC2A-D57A-C051-42C6711B9E7A}"/>
              </a:ext>
            </a:extLst>
          </p:cNvPr>
          <p:cNvPicPr>
            <a:picLocks noChangeAspect="1"/>
          </p:cNvPicPr>
          <p:nvPr/>
        </p:nvPicPr>
        <p:blipFill>
          <a:blip r:embed="rId5"/>
          <a:stretch>
            <a:fillRect/>
          </a:stretch>
        </p:blipFill>
        <p:spPr>
          <a:xfrm flipH="1">
            <a:off x="2353142" y="4389083"/>
            <a:ext cx="1557831" cy="1557831"/>
          </a:xfrm>
          <a:prstGeom prst="rect">
            <a:avLst/>
          </a:prstGeom>
        </p:spPr>
      </p:pic>
      <p:pic>
        <p:nvPicPr>
          <p:cNvPr id="8" name="Picture 7" descr="A picture containing basketball, athletic game, sport&#10;&#10;Description automatically generated">
            <a:extLst>
              <a:ext uri="{FF2B5EF4-FFF2-40B4-BE49-F238E27FC236}">
                <a16:creationId xmlns:a16="http://schemas.microsoft.com/office/drawing/2014/main" id="{0BF1B42D-C8F4-2850-B911-6AF2ECF9BFBD}"/>
              </a:ext>
            </a:extLst>
          </p:cNvPr>
          <p:cNvPicPr>
            <a:picLocks noChangeAspect="1"/>
          </p:cNvPicPr>
          <p:nvPr/>
        </p:nvPicPr>
        <p:blipFill>
          <a:blip r:embed="rId6"/>
          <a:stretch>
            <a:fillRect/>
          </a:stretch>
        </p:blipFill>
        <p:spPr>
          <a:xfrm>
            <a:off x="2353141" y="2238662"/>
            <a:ext cx="1557831" cy="155783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CF530-60F7-9F10-DC07-59DB62B90ADF}"/>
                  </a:ext>
                </a:extLst>
              </p:cNvPr>
              <p:cNvSpPr txBox="1"/>
              <p:nvPr/>
            </p:nvSpPr>
            <p:spPr>
              <a:xfrm>
                <a:off x="1429014" y="4718516"/>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0" name="TextBox 9">
                <a:extLst>
                  <a:ext uri="{FF2B5EF4-FFF2-40B4-BE49-F238E27FC236}">
                    <a16:creationId xmlns:a16="http://schemas.microsoft.com/office/drawing/2014/main" id="{82ECF530-60F7-9F10-DC07-59DB62B90ADF}"/>
                  </a:ext>
                </a:extLst>
              </p:cNvPr>
              <p:cNvSpPr txBox="1">
                <a:spLocks noRot="1" noChangeAspect="1" noMove="1" noResize="1" noEditPoints="1" noAdjustHandles="1" noChangeArrowheads="1" noChangeShapeType="1" noTextEdit="1"/>
              </p:cNvSpPr>
              <p:nvPr/>
            </p:nvSpPr>
            <p:spPr>
              <a:xfrm>
                <a:off x="1429014" y="4718516"/>
                <a:ext cx="924128" cy="8989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E34764-D97E-7289-8228-A0403D9FDCA7}"/>
                  </a:ext>
                </a:extLst>
              </p:cNvPr>
              <p:cNvSpPr txBox="1"/>
              <p:nvPr/>
            </p:nvSpPr>
            <p:spPr>
              <a:xfrm>
                <a:off x="1429013" y="2568095"/>
                <a:ext cx="92412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𝟏</m:t>
                          </m:r>
                        </m:den>
                      </m:f>
                      <m:r>
                        <a:rPr lang="en-US" sz="28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C1E34764-D97E-7289-8228-A0403D9FDCA7}"/>
                  </a:ext>
                </a:extLst>
              </p:cNvPr>
              <p:cNvSpPr txBox="1">
                <a:spLocks noRot="1" noChangeAspect="1" noMove="1" noResize="1" noEditPoints="1" noAdjustHandles="1" noChangeArrowheads="1" noChangeShapeType="1" noTextEdit="1"/>
              </p:cNvSpPr>
              <p:nvPr/>
            </p:nvSpPr>
            <p:spPr>
              <a:xfrm>
                <a:off x="1429013" y="2568095"/>
                <a:ext cx="924128" cy="898964"/>
              </a:xfrm>
              <a:prstGeom prst="rect">
                <a:avLst/>
              </a:prstGeom>
              <a:blipFill>
                <a:blip r:embed="rId8"/>
                <a:stretch>
                  <a:fillRect/>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E04F76D0-A982-B5EB-BBF9-B3A7AC7516D9}"/>
              </a:ext>
            </a:extLst>
          </p:cNvPr>
          <p:cNvSpPr/>
          <p:nvPr/>
        </p:nvSpPr>
        <p:spPr>
          <a:xfrm rot="19298368">
            <a:off x="3730991" y="4008063"/>
            <a:ext cx="1816049"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4B5463A-CA45-9BCE-41D4-A6369FE7C2A4}"/>
              </a:ext>
            </a:extLst>
          </p:cNvPr>
          <p:cNvSpPr/>
          <p:nvPr/>
        </p:nvSpPr>
        <p:spPr>
          <a:xfrm rot="1536817">
            <a:off x="3866655" y="3571720"/>
            <a:ext cx="2297770"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62021EA-D72B-0DEE-3E14-8FA45E598BE7}"/>
              </a:ext>
            </a:extLst>
          </p:cNvPr>
          <p:cNvSpPr/>
          <p:nvPr/>
        </p:nvSpPr>
        <p:spPr>
          <a:xfrm>
            <a:off x="3993388" y="3017577"/>
            <a:ext cx="2556535"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94A3D6B-E621-C005-3EAC-96872F7BCDF7}"/>
              </a:ext>
            </a:extLst>
          </p:cNvPr>
          <p:cNvSpPr/>
          <p:nvPr/>
        </p:nvSpPr>
        <p:spPr>
          <a:xfrm rot="21325739">
            <a:off x="3951401" y="4410540"/>
            <a:ext cx="3425963"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05C4412-1E8D-5544-8579-AA7DE590366D}"/>
              </a:ext>
            </a:extLst>
          </p:cNvPr>
          <p:cNvSpPr/>
          <p:nvPr/>
        </p:nvSpPr>
        <p:spPr>
          <a:xfrm>
            <a:off x="3993388" y="3017576"/>
            <a:ext cx="4074084"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18331B7-7B3A-023F-3722-4D6655DD804E}"/>
              </a:ext>
            </a:extLst>
          </p:cNvPr>
          <p:cNvSpPr/>
          <p:nvPr/>
        </p:nvSpPr>
        <p:spPr>
          <a:xfrm rot="752954">
            <a:off x="3953893" y="3583259"/>
            <a:ext cx="4724183"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C4E2A98F-F237-6D61-8DF3-2696745BFF83}"/>
              </a:ext>
            </a:extLst>
          </p:cNvPr>
          <p:cNvSpPr/>
          <p:nvPr/>
        </p:nvSpPr>
        <p:spPr>
          <a:xfrm>
            <a:off x="4002376" y="3024934"/>
            <a:ext cx="5316721"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4250AB73-A505-17CD-51F2-14597B08782A}"/>
              </a:ext>
            </a:extLst>
          </p:cNvPr>
          <p:cNvSpPr/>
          <p:nvPr/>
        </p:nvSpPr>
        <p:spPr>
          <a:xfrm rot="531235">
            <a:off x="3936507" y="3545770"/>
            <a:ext cx="6179584" cy="3172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2369060-C49A-566C-D3B3-ECD098FFD10C}"/>
              </a:ext>
            </a:extLst>
          </p:cNvPr>
          <p:cNvSpPr>
            <a:spLocks noGrp="1"/>
          </p:cNvSpPr>
          <p:nvPr>
            <p:ph type="sldNum" sz="quarter" idx="12"/>
          </p:nvPr>
        </p:nvSpPr>
        <p:spPr/>
        <p:txBody>
          <a:bodyPr/>
          <a:lstStyle/>
          <a:p>
            <a:fld id="{48F63A3B-78C7-47BE-AE5E-E10140E04643}" type="slidenum">
              <a:rPr lang="en-US" smtClean="0"/>
              <a:t>42</a:t>
            </a:fld>
            <a:endParaRPr lang="en-US"/>
          </a:p>
        </p:txBody>
      </p:sp>
    </p:spTree>
    <p:extLst>
      <p:ext uri="{BB962C8B-B14F-4D97-AF65-F5344CB8AC3E}">
        <p14:creationId xmlns:p14="http://schemas.microsoft.com/office/powerpoint/2010/main" val="2281181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6"/>
                <a:ext cx="10513980" cy="734986"/>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dirty="0" smtClean="0">
                              <a:latin typeface="Cambria Math" panose="02040503050406030204" pitchFamily="18" charset="0"/>
                              <a:cs typeface="Calibri"/>
                            </a:rPr>
                          </m:ctrlPr>
                        </m:dPr>
                        <m:e>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e>
                      </m:d>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sSup>
                        <m:sSupPr>
                          <m:ctrlPr>
                            <a:rPr lang="en-US" b="1" i="1" dirty="0" smtClean="0">
                              <a:latin typeface="Cambria Math" panose="02040503050406030204" pitchFamily="18" charset="0"/>
                              <a:cs typeface="Calibri"/>
                            </a:rPr>
                          </m:ctrlPr>
                        </m:sSupPr>
                        <m:e>
                          <m:r>
                            <a:rPr lang="en-US" b="1" i="1" dirty="0" smtClean="0">
                              <a:latin typeface="Cambria Math" panose="02040503050406030204" pitchFamily="18" charset="0"/>
                              <a:cs typeface="Calibri"/>
                            </a:rPr>
                            <m:t>𝟖</m:t>
                          </m:r>
                        </m:e>
                        <m:sup>
                          <m:r>
                            <a:rPr lang="en-US" b="1" i="1" dirty="0" smtClean="0">
                              <a:latin typeface="Cambria Math" panose="02040503050406030204" pitchFamily="18" charset="0"/>
                              <a:cs typeface="Calibri"/>
                            </a:rPr>
                            <m:t>∗</m:t>
                          </m:r>
                        </m:sup>
                      </m:sSup>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𝟐</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r>
                        <a:rPr lang="en-US" b="1" i="1" dirty="0" smtClean="0">
                          <a:latin typeface="Cambria Math" panose="02040503050406030204" pitchFamily="18" charset="0"/>
                          <a:cs typeface="Calibri"/>
                        </a:rPr>
                        <m:t>𝟏</m:t>
                      </m:r>
                      <m:r>
                        <a:rPr lang="en-US" b="1" i="1" dirty="0" smtClean="0">
                          <a:latin typeface="Cambria Math" panose="02040503050406030204" pitchFamily="18" charset="0"/>
                          <a:cs typeface="Calibri"/>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6"/>
                <a:ext cx="10513980" cy="734986"/>
              </a:xfrm>
              <a:blipFill>
                <a:blip r:embed="rId2"/>
                <a:stretch>
                  <a:fillRect/>
                </a:stretch>
              </a:blipFill>
            </p:spPr>
            <p:txBody>
              <a:bodyPr/>
              <a:lstStyle/>
              <a:p>
                <a:r>
                  <a:rPr lang="en-US">
                    <a:noFill/>
                  </a:rPr>
                  <a:t> </a:t>
                </a:r>
              </a:p>
            </p:txBody>
          </p:sp>
        </mc:Fallback>
      </mc:AlternateContent>
      <p:pic>
        <p:nvPicPr>
          <p:cNvPr id="5" name="Picture 4" descr="Logo, icon&#10;&#10;Description automatically generated">
            <a:extLst>
              <a:ext uri="{FF2B5EF4-FFF2-40B4-BE49-F238E27FC236}">
                <a16:creationId xmlns:a16="http://schemas.microsoft.com/office/drawing/2014/main" id="{CA087C56-F165-C093-F03D-FF2527069780}"/>
              </a:ext>
            </a:extLst>
          </p:cNvPr>
          <p:cNvPicPr>
            <a:picLocks noChangeAspect="1"/>
          </p:cNvPicPr>
          <p:nvPr/>
        </p:nvPicPr>
        <p:blipFill rotWithShape="1">
          <a:blip r:embed="rId3"/>
          <a:srcRect t="21052" b="20468"/>
          <a:stretch/>
        </p:blipFill>
        <p:spPr>
          <a:xfrm>
            <a:off x="1981201" y="1646072"/>
            <a:ext cx="8229597" cy="4812632"/>
          </a:xfrm>
          <a:prstGeom prst="rect">
            <a:avLst/>
          </a:prstGeom>
        </p:spPr>
      </p:pic>
      <p:sp>
        <p:nvSpPr>
          <p:cNvPr id="4" name="Slide Number Placeholder 3">
            <a:extLst>
              <a:ext uri="{FF2B5EF4-FFF2-40B4-BE49-F238E27FC236}">
                <a16:creationId xmlns:a16="http://schemas.microsoft.com/office/drawing/2014/main" id="{C7682E5C-C541-4266-0299-857A6BE0D145}"/>
              </a:ext>
            </a:extLst>
          </p:cNvPr>
          <p:cNvSpPr>
            <a:spLocks noGrp="1"/>
          </p:cNvSpPr>
          <p:nvPr>
            <p:ph type="sldNum" sz="quarter" idx="12"/>
          </p:nvPr>
        </p:nvSpPr>
        <p:spPr/>
        <p:txBody>
          <a:bodyPr/>
          <a:lstStyle/>
          <a:p>
            <a:fld id="{48F63A3B-78C7-47BE-AE5E-E10140E04643}" type="slidenum">
              <a:rPr lang="en-US" smtClean="0"/>
              <a:t>43</a:t>
            </a:fld>
            <a:endParaRPr lang="en-US"/>
          </a:p>
        </p:txBody>
      </p:sp>
    </p:spTree>
    <p:extLst>
      <p:ext uri="{BB962C8B-B14F-4D97-AF65-F5344CB8AC3E}">
        <p14:creationId xmlns:p14="http://schemas.microsoft.com/office/powerpoint/2010/main" val="4284326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642900" y="97060"/>
            <a:ext cx="10845466" cy="734986"/>
          </a:xfrm>
        </p:spPr>
        <p:txBody>
          <a:bodyPr/>
          <a:lstStyle/>
          <a:p>
            <a:pPr algn="ctr"/>
            <a:r>
              <a:rPr lang="en-US" dirty="0"/>
              <a:t>Conway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673267" y="959227"/>
            <a:ext cx="10845466" cy="2352609"/>
          </a:xfrm>
        </p:spPr>
        <p:txBody>
          <a:bodyPr>
            <a:normAutofit/>
          </a:bodyPr>
          <a:lstStyle/>
          <a:p>
            <a:pPr marL="0" indent="0" algn="ctr">
              <a:buNone/>
            </a:pPr>
            <a:r>
              <a:rPr lang="en-US" dirty="0">
                <a:cs typeface="Calibri"/>
              </a:rPr>
              <a:t>Parentheses can be used to combine Montesinos knots alternating between sums of vertical tangles and products of integer tangles.</a:t>
            </a:r>
          </a:p>
          <a:p>
            <a:pPr marL="0" indent="0" algn="ctr">
              <a:buNone/>
            </a:pPr>
            <a:endParaRPr lang="en-US" dirty="0">
              <a:cs typeface="Calibri"/>
            </a:endParaRPr>
          </a:p>
          <a:p>
            <a:pPr marL="0" indent="0" algn="ctr">
              <a:buNone/>
            </a:pPr>
            <a:r>
              <a:rPr lang="en-US" dirty="0">
                <a:cs typeface="Calibri"/>
              </a:rPr>
              <a:t>The last set of parentheses is almost always a sum of vertical tangles.  </a:t>
            </a:r>
          </a:p>
        </p:txBody>
      </p:sp>
      <p:pic>
        <p:nvPicPr>
          <p:cNvPr id="6" name="Picture 5">
            <a:extLst>
              <a:ext uri="{FF2B5EF4-FFF2-40B4-BE49-F238E27FC236}">
                <a16:creationId xmlns:a16="http://schemas.microsoft.com/office/drawing/2014/main" id="{CD8EEF62-B007-E780-3AC2-D286DA697084}"/>
              </a:ext>
            </a:extLst>
          </p:cNvPr>
          <p:cNvPicPr>
            <a:picLocks noChangeAspect="1"/>
          </p:cNvPicPr>
          <p:nvPr/>
        </p:nvPicPr>
        <p:blipFill>
          <a:blip r:embed="rId3"/>
          <a:stretch>
            <a:fillRect/>
          </a:stretch>
        </p:blipFill>
        <p:spPr>
          <a:xfrm>
            <a:off x="343710" y="3697076"/>
            <a:ext cx="3913587" cy="2014159"/>
          </a:xfrm>
          <a:prstGeom prst="rect">
            <a:avLst/>
          </a:prstGeom>
        </p:spPr>
      </p:pic>
      <p:pic>
        <p:nvPicPr>
          <p:cNvPr id="9" name="Picture 8">
            <a:extLst>
              <a:ext uri="{FF2B5EF4-FFF2-40B4-BE49-F238E27FC236}">
                <a16:creationId xmlns:a16="http://schemas.microsoft.com/office/drawing/2014/main" id="{C7977E96-25DA-B45F-49D0-3FEC0A0CB823}"/>
              </a:ext>
            </a:extLst>
          </p:cNvPr>
          <p:cNvPicPr>
            <a:picLocks noChangeAspect="1"/>
          </p:cNvPicPr>
          <p:nvPr/>
        </p:nvPicPr>
        <p:blipFill>
          <a:blip r:embed="rId4"/>
          <a:stretch>
            <a:fillRect/>
          </a:stretch>
        </p:blipFill>
        <p:spPr>
          <a:xfrm>
            <a:off x="4239145" y="3662032"/>
            <a:ext cx="3713710" cy="2102318"/>
          </a:xfrm>
          <a:prstGeom prst="rect">
            <a:avLst/>
          </a:prstGeom>
        </p:spPr>
      </p:pic>
      <p:pic>
        <p:nvPicPr>
          <p:cNvPr id="11" name="Picture 10">
            <a:extLst>
              <a:ext uri="{FF2B5EF4-FFF2-40B4-BE49-F238E27FC236}">
                <a16:creationId xmlns:a16="http://schemas.microsoft.com/office/drawing/2014/main" id="{A6509D9A-D7EF-5CD4-1904-65645512C3A5}"/>
              </a:ext>
            </a:extLst>
          </p:cNvPr>
          <p:cNvPicPr>
            <a:picLocks noChangeAspect="1"/>
          </p:cNvPicPr>
          <p:nvPr/>
        </p:nvPicPr>
        <p:blipFill>
          <a:blip r:embed="rId5"/>
          <a:stretch>
            <a:fillRect/>
          </a:stretch>
        </p:blipFill>
        <p:spPr>
          <a:xfrm>
            <a:off x="8330773" y="3417023"/>
            <a:ext cx="3287987" cy="237651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E93D014-4BAB-5D59-EDD6-01AF5C974FAC}"/>
                  </a:ext>
                </a:extLst>
              </p:cNvPr>
              <p:cNvSpPr txBox="1"/>
              <p:nvPr/>
            </p:nvSpPr>
            <p:spPr>
              <a:xfrm>
                <a:off x="1030079" y="6023880"/>
                <a:ext cx="23832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oMath>
                  </m:oMathPara>
                </a14:m>
                <a:endParaRPr lang="en-US" b="1" dirty="0"/>
              </a:p>
            </p:txBody>
          </p:sp>
        </mc:Choice>
        <mc:Fallback xmlns="">
          <p:sp>
            <p:nvSpPr>
              <p:cNvPr id="12" name="TextBox 11">
                <a:extLst>
                  <a:ext uri="{FF2B5EF4-FFF2-40B4-BE49-F238E27FC236}">
                    <a16:creationId xmlns:a16="http://schemas.microsoft.com/office/drawing/2014/main" id="{2E93D014-4BAB-5D59-EDD6-01AF5C974FAC}"/>
                  </a:ext>
                </a:extLst>
              </p:cNvPr>
              <p:cNvSpPr txBox="1">
                <a:spLocks noRot="1" noChangeAspect="1" noMove="1" noResize="1" noEditPoints="1" noAdjustHandles="1" noChangeArrowheads="1" noChangeShapeType="1" noTextEdit="1"/>
              </p:cNvSpPr>
              <p:nvPr/>
            </p:nvSpPr>
            <p:spPr>
              <a:xfrm>
                <a:off x="1030079" y="6023880"/>
                <a:ext cx="238327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EFAC1C6-6F35-3008-60BC-CB5E0F9E960C}"/>
                  </a:ext>
                </a:extLst>
              </p:cNvPr>
              <p:cNvSpPr txBox="1"/>
              <p:nvPr/>
            </p:nvSpPr>
            <p:spPr>
              <a:xfrm>
                <a:off x="4641714" y="6023880"/>
                <a:ext cx="290857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oMath>
                  </m:oMathPara>
                </a14:m>
                <a:endParaRPr lang="en-US" b="1" dirty="0"/>
              </a:p>
            </p:txBody>
          </p:sp>
        </mc:Choice>
        <mc:Fallback xmlns="">
          <p:sp>
            <p:nvSpPr>
              <p:cNvPr id="13" name="TextBox 12">
                <a:extLst>
                  <a:ext uri="{FF2B5EF4-FFF2-40B4-BE49-F238E27FC236}">
                    <a16:creationId xmlns:a16="http://schemas.microsoft.com/office/drawing/2014/main" id="{BEFAC1C6-6F35-3008-60BC-CB5E0F9E960C}"/>
                  </a:ext>
                </a:extLst>
              </p:cNvPr>
              <p:cNvSpPr txBox="1">
                <a:spLocks noRot="1" noChangeAspect="1" noMove="1" noResize="1" noEditPoints="1" noAdjustHandles="1" noChangeArrowheads="1" noChangeShapeType="1" noTextEdit="1"/>
              </p:cNvSpPr>
              <p:nvPr/>
            </p:nvSpPr>
            <p:spPr>
              <a:xfrm>
                <a:off x="4641714" y="6023880"/>
                <a:ext cx="290857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B3EA4B7-377A-CD9D-A319-D3ECC2C2A7D0}"/>
                  </a:ext>
                </a:extLst>
              </p:cNvPr>
              <p:cNvSpPr txBox="1"/>
              <p:nvPr/>
            </p:nvSpPr>
            <p:spPr>
              <a:xfrm>
                <a:off x="8624771" y="6023880"/>
                <a:ext cx="269999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𝟑</m:t>
                          </m:r>
                        </m:e>
                      </m:d>
                      <m:r>
                        <a:rPr lang="en-US" sz="2800" b="1" i="1" smtClean="0">
                          <a:latin typeface="Cambria Math" panose="02040503050406030204" pitchFamily="18" charset="0"/>
                        </a:rPr>
                        <m:t>]</m:t>
                      </m:r>
                    </m:oMath>
                  </m:oMathPara>
                </a14:m>
                <a:endParaRPr lang="en-US" b="1" dirty="0"/>
              </a:p>
            </p:txBody>
          </p:sp>
        </mc:Choice>
        <mc:Fallback xmlns="">
          <p:sp>
            <p:nvSpPr>
              <p:cNvPr id="14" name="TextBox 13">
                <a:extLst>
                  <a:ext uri="{FF2B5EF4-FFF2-40B4-BE49-F238E27FC236}">
                    <a16:creationId xmlns:a16="http://schemas.microsoft.com/office/drawing/2014/main" id="{7B3EA4B7-377A-CD9D-A319-D3ECC2C2A7D0}"/>
                  </a:ext>
                </a:extLst>
              </p:cNvPr>
              <p:cNvSpPr txBox="1">
                <a:spLocks noRot="1" noChangeAspect="1" noMove="1" noResize="1" noEditPoints="1" noAdjustHandles="1" noChangeArrowheads="1" noChangeShapeType="1" noTextEdit="1"/>
              </p:cNvSpPr>
              <p:nvPr/>
            </p:nvSpPr>
            <p:spPr>
              <a:xfrm>
                <a:off x="8624771" y="6023880"/>
                <a:ext cx="2699993" cy="523220"/>
              </a:xfrm>
              <a:prstGeom prst="rect">
                <a:avLst/>
              </a:prstGeom>
              <a:blipFill>
                <a:blip r:embed="rId8"/>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5EF8081-A8E1-AD08-8115-DA4E97517F3C}"/>
              </a:ext>
            </a:extLst>
          </p:cNvPr>
          <p:cNvPicPr>
            <a:picLocks noChangeAspect="1"/>
          </p:cNvPicPr>
          <p:nvPr/>
        </p:nvPicPr>
        <p:blipFill>
          <a:blip r:embed="rId9"/>
          <a:stretch>
            <a:fillRect/>
          </a:stretch>
        </p:blipFill>
        <p:spPr>
          <a:xfrm>
            <a:off x="1483683" y="3388192"/>
            <a:ext cx="1633639" cy="438888"/>
          </a:xfrm>
          <a:prstGeom prst="rect">
            <a:avLst/>
          </a:prstGeom>
        </p:spPr>
      </p:pic>
      <p:pic>
        <p:nvPicPr>
          <p:cNvPr id="8" name="Picture 7">
            <a:extLst>
              <a:ext uri="{FF2B5EF4-FFF2-40B4-BE49-F238E27FC236}">
                <a16:creationId xmlns:a16="http://schemas.microsoft.com/office/drawing/2014/main" id="{E5DD2FFA-0616-1EA4-FC81-B82B32780818}"/>
              </a:ext>
            </a:extLst>
          </p:cNvPr>
          <p:cNvPicPr>
            <a:picLocks noChangeAspect="1"/>
          </p:cNvPicPr>
          <p:nvPr/>
        </p:nvPicPr>
        <p:blipFill>
          <a:blip r:embed="rId10"/>
          <a:stretch>
            <a:fillRect/>
          </a:stretch>
        </p:blipFill>
        <p:spPr>
          <a:xfrm>
            <a:off x="5133721" y="3226157"/>
            <a:ext cx="1924557" cy="435875"/>
          </a:xfrm>
          <a:prstGeom prst="rect">
            <a:avLst/>
          </a:prstGeom>
        </p:spPr>
      </p:pic>
      <p:pic>
        <p:nvPicPr>
          <p:cNvPr id="15" name="Picture 14">
            <a:extLst>
              <a:ext uri="{FF2B5EF4-FFF2-40B4-BE49-F238E27FC236}">
                <a16:creationId xmlns:a16="http://schemas.microsoft.com/office/drawing/2014/main" id="{D55FCF7F-C0CE-FEA8-AB33-D8E961F3406A}"/>
              </a:ext>
            </a:extLst>
          </p:cNvPr>
          <p:cNvPicPr>
            <a:picLocks noChangeAspect="1"/>
          </p:cNvPicPr>
          <p:nvPr/>
        </p:nvPicPr>
        <p:blipFill>
          <a:blip r:embed="rId11"/>
          <a:stretch>
            <a:fillRect/>
          </a:stretch>
        </p:blipFill>
        <p:spPr>
          <a:xfrm>
            <a:off x="9038555" y="2981148"/>
            <a:ext cx="1872421" cy="435875"/>
          </a:xfrm>
          <a:prstGeom prst="rect">
            <a:avLst/>
          </a:prstGeom>
        </p:spPr>
      </p:pic>
      <p:pic>
        <p:nvPicPr>
          <p:cNvPr id="7" name="Picture 6">
            <a:extLst>
              <a:ext uri="{FF2B5EF4-FFF2-40B4-BE49-F238E27FC236}">
                <a16:creationId xmlns:a16="http://schemas.microsoft.com/office/drawing/2014/main" id="{50C8B216-5A94-56C6-47BB-56CCD3581FFF}"/>
              </a:ext>
            </a:extLst>
          </p:cNvPr>
          <p:cNvPicPr>
            <a:picLocks noChangeAspect="1"/>
          </p:cNvPicPr>
          <p:nvPr/>
        </p:nvPicPr>
        <p:blipFill>
          <a:blip r:embed="rId12"/>
          <a:stretch>
            <a:fillRect/>
          </a:stretch>
        </p:blipFill>
        <p:spPr>
          <a:xfrm>
            <a:off x="485924" y="4269350"/>
            <a:ext cx="201159" cy="247258"/>
          </a:xfrm>
          <a:prstGeom prst="rect">
            <a:avLst/>
          </a:prstGeom>
        </p:spPr>
      </p:pic>
      <p:pic>
        <p:nvPicPr>
          <p:cNvPr id="16" name="Picture 15">
            <a:extLst>
              <a:ext uri="{FF2B5EF4-FFF2-40B4-BE49-F238E27FC236}">
                <a16:creationId xmlns:a16="http://schemas.microsoft.com/office/drawing/2014/main" id="{A1BB939F-DDAE-E39F-8180-4C3F2E372946}"/>
              </a:ext>
            </a:extLst>
          </p:cNvPr>
          <p:cNvPicPr>
            <a:picLocks noChangeAspect="1"/>
          </p:cNvPicPr>
          <p:nvPr/>
        </p:nvPicPr>
        <p:blipFill>
          <a:blip r:embed="rId13"/>
          <a:stretch>
            <a:fillRect/>
          </a:stretch>
        </p:blipFill>
        <p:spPr>
          <a:xfrm>
            <a:off x="479543" y="4901848"/>
            <a:ext cx="201159" cy="245482"/>
          </a:xfrm>
          <a:prstGeom prst="rect">
            <a:avLst/>
          </a:prstGeom>
        </p:spPr>
      </p:pic>
      <p:pic>
        <p:nvPicPr>
          <p:cNvPr id="18" name="Picture 17">
            <a:extLst>
              <a:ext uri="{FF2B5EF4-FFF2-40B4-BE49-F238E27FC236}">
                <a16:creationId xmlns:a16="http://schemas.microsoft.com/office/drawing/2014/main" id="{2062F142-2EF6-A327-F026-6E88B64F9414}"/>
              </a:ext>
            </a:extLst>
          </p:cNvPr>
          <p:cNvPicPr>
            <a:picLocks noChangeAspect="1"/>
          </p:cNvPicPr>
          <p:nvPr/>
        </p:nvPicPr>
        <p:blipFill>
          <a:blip r:embed="rId14"/>
          <a:stretch>
            <a:fillRect/>
          </a:stretch>
        </p:blipFill>
        <p:spPr>
          <a:xfrm>
            <a:off x="2862933" y="4584343"/>
            <a:ext cx="191414" cy="184814"/>
          </a:xfrm>
          <a:prstGeom prst="rect">
            <a:avLst/>
          </a:prstGeom>
        </p:spPr>
      </p:pic>
      <p:pic>
        <p:nvPicPr>
          <p:cNvPr id="20" name="Picture 19">
            <a:extLst>
              <a:ext uri="{FF2B5EF4-FFF2-40B4-BE49-F238E27FC236}">
                <a16:creationId xmlns:a16="http://schemas.microsoft.com/office/drawing/2014/main" id="{E469AE10-982A-9800-4931-0DDF2A847765}"/>
              </a:ext>
            </a:extLst>
          </p:cNvPr>
          <p:cNvPicPr>
            <a:picLocks noChangeAspect="1"/>
          </p:cNvPicPr>
          <p:nvPr/>
        </p:nvPicPr>
        <p:blipFill>
          <a:blip r:embed="rId15"/>
          <a:stretch>
            <a:fillRect/>
          </a:stretch>
        </p:blipFill>
        <p:spPr>
          <a:xfrm>
            <a:off x="4079045" y="4584343"/>
            <a:ext cx="226318" cy="259710"/>
          </a:xfrm>
          <a:prstGeom prst="rect">
            <a:avLst/>
          </a:prstGeom>
        </p:spPr>
      </p:pic>
      <p:sp>
        <p:nvSpPr>
          <p:cNvPr id="4" name="Slide Number Placeholder 3">
            <a:extLst>
              <a:ext uri="{FF2B5EF4-FFF2-40B4-BE49-F238E27FC236}">
                <a16:creationId xmlns:a16="http://schemas.microsoft.com/office/drawing/2014/main" id="{B6B2F49D-A401-C42C-AF00-15704B6DBB75}"/>
              </a:ext>
            </a:extLst>
          </p:cNvPr>
          <p:cNvSpPr>
            <a:spLocks noGrp="1"/>
          </p:cNvSpPr>
          <p:nvPr>
            <p:ph type="sldNum" sz="quarter" idx="12"/>
          </p:nvPr>
        </p:nvSpPr>
        <p:spPr/>
        <p:txBody>
          <a:bodyPr/>
          <a:lstStyle/>
          <a:p>
            <a:fld id="{48F63A3B-78C7-47BE-AE5E-E10140E04643}" type="slidenum">
              <a:rPr lang="en-US" smtClean="0"/>
              <a:t>44</a:t>
            </a:fld>
            <a:endParaRPr lang="en-US"/>
          </a:p>
        </p:txBody>
      </p:sp>
    </p:spTree>
    <p:extLst>
      <p:ext uri="{BB962C8B-B14F-4D97-AF65-F5344CB8AC3E}">
        <p14:creationId xmlns:p14="http://schemas.microsoft.com/office/powerpoint/2010/main" val="1051447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642900" y="97060"/>
            <a:ext cx="1084546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E93D014-4BAB-5D59-EDD6-01AF5C974FAC}"/>
                  </a:ext>
                </a:extLst>
              </p:cNvPr>
              <p:cNvSpPr txBox="1"/>
              <p:nvPr/>
            </p:nvSpPr>
            <p:spPr>
              <a:xfrm>
                <a:off x="1575734" y="4990665"/>
                <a:ext cx="36505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𝟑</m:t>
                          </m:r>
                        </m:e>
                      </m:d>
                      <m:r>
                        <a:rPr lang="en-US" sz="2800" b="1" i="1" smtClean="0">
                          <a:latin typeface="Cambria Math" panose="02040503050406030204" pitchFamily="18" charset="0"/>
                        </a:rPr>
                        <m:t>]</m:t>
                      </m:r>
                    </m:oMath>
                  </m:oMathPara>
                </a14:m>
                <a:endParaRPr lang="en-US" b="1" dirty="0"/>
              </a:p>
            </p:txBody>
          </p:sp>
        </mc:Choice>
        <mc:Fallback xmlns="">
          <p:sp>
            <p:nvSpPr>
              <p:cNvPr id="12" name="TextBox 11">
                <a:extLst>
                  <a:ext uri="{FF2B5EF4-FFF2-40B4-BE49-F238E27FC236}">
                    <a16:creationId xmlns:a16="http://schemas.microsoft.com/office/drawing/2014/main" id="{2E93D014-4BAB-5D59-EDD6-01AF5C974FAC}"/>
                  </a:ext>
                </a:extLst>
              </p:cNvPr>
              <p:cNvSpPr txBox="1">
                <a:spLocks noRot="1" noChangeAspect="1" noMove="1" noResize="1" noEditPoints="1" noAdjustHandles="1" noChangeArrowheads="1" noChangeShapeType="1" noTextEdit="1"/>
              </p:cNvSpPr>
              <p:nvPr/>
            </p:nvSpPr>
            <p:spPr>
              <a:xfrm>
                <a:off x="1575734" y="4990665"/>
                <a:ext cx="365054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B3EA4B7-377A-CD9D-A319-D3ECC2C2A7D0}"/>
                  </a:ext>
                </a:extLst>
              </p:cNvPr>
              <p:cNvSpPr txBox="1"/>
              <p:nvPr/>
            </p:nvSpPr>
            <p:spPr>
              <a:xfrm>
                <a:off x="7381489" y="4990665"/>
                <a:ext cx="33189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𝟑</m:t>
                          </m:r>
                        </m:e>
                      </m:d>
                      <m:r>
                        <a:rPr lang="en-US" sz="2800" b="1" i="1" smtClean="0">
                          <a:latin typeface="Cambria Math" panose="02040503050406030204" pitchFamily="18" charset="0"/>
                        </a:rPr>
                        <m:t>]</m:t>
                      </m:r>
                    </m:oMath>
                  </m:oMathPara>
                </a14:m>
                <a:endParaRPr lang="en-US" b="1" dirty="0"/>
              </a:p>
            </p:txBody>
          </p:sp>
        </mc:Choice>
        <mc:Fallback xmlns="">
          <p:sp>
            <p:nvSpPr>
              <p:cNvPr id="14" name="TextBox 13">
                <a:extLst>
                  <a:ext uri="{FF2B5EF4-FFF2-40B4-BE49-F238E27FC236}">
                    <a16:creationId xmlns:a16="http://schemas.microsoft.com/office/drawing/2014/main" id="{7B3EA4B7-377A-CD9D-A319-D3ECC2C2A7D0}"/>
                  </a:ext>
                </a:extLst>
              </p:cNvPr>
              <p:cNvSpPr txBox="1">
                <a:spLocks noRot="1" noChangeAspect="1" noMove="1" noResize="1" noEditPoints="1" noAdjustHandles="1" noChangeArrowheads="1" noChangeShapeType="1" noTextEdit="1"/>
              </p:cNvSpPr>
              <p:nvPr/>
            </p:nvSpPr>
            <p:spPr>
              <a:xfrm>
                <a:off x="7381489" y="4990665"/>
                <a:ext cx="3318900" cy="523220"/>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2C37277-87A7-86BE-847E-B7CF00FD76FA}"/>
              </a:ext>
            </a:extLst>
          </p:cNvPr>
          <p:cNvPicPr>
            <a:picLocks noChangeAspect="1"/>
          </p:cNvPicPr>
          <p:nvPr/>
        </p:nvPicPr>
        <p:blipFill>
          <a:blip r:embed="rId5"/>
          <a:stretch>
            <a:fillRect/>
          </a:stretch>
        </p:blipFill>
        <p:spPr>
          <a:xfrm>
            <a:off x="1244088" y="2101323"/>
            <a:ext cx="4310406" cy="2552501"/>
          </a:xfrm>
          <a:prstGeom prst="rect">
            <a:avLst/>
          </a:prstGeom>
        </p:spPr>
      </p:pic>
      <p:pic>
        <p:nvPicPr>
          <p:cNvPr id="8" name="Picture 7">
            <a:extLst>
              <a:ext uri="{FF2B5EF4-FFF2-40B4-BE49-F238E27FC236}">
                <a16:creationId xmlns:a16="http://schemas.microsoft.com/office/drawing/2014/main" id="{718DFF82-D9C4-C64D-C1A3-E18813490D19}"/>
              </a:ext>
            </a:extLst>
          </p:cNvPr>
          <p:cNvPicPr>
            <a:picLocks noChangeAspect="1"/>
          </p:cNvPicPr>
          <p:nvPr/>
        </p:nvPicPr>
        <p:blipFill>
          <a:blip r:embed="rId6"/>
          <a:stretch>
            <a:fillRect/>
          </a:stretch>
        </p:blipFill>
        <p:spPr>
          <a:xfrm>
            <a:off x="6520140" y="2214947"/>
            <a:ext cx="4998593" cy="2325251"/>
          </a:xfrm>
          <a:prstGeom prst="rect">
            <a:avLst/>
          </a:prstGeom>
        </p:spPr>
      </p:pic>
      <p:pic>
        <p:nvPicPr>
          <p:cNvPr id="9" name="Picture 8">
            <a:extLst>
              <a:ext uri="{FF2B5EF4-FFF2-40B4-BE49-F238E27FC236}">
                <a16:creationId xmlns:a16="http://schemas.microsoft.com/office/drawing/2014/main" id="{189C03E0-667D-FCF6-0C96-4A7DAC93D015}"/>
              </a:ext>
            </a:extLst>
          </p:cNvPr>
          <p:cNvPicPr>
            <a:picLocks noChangeAspect="1"/>
          </p:cNvPicPr>
          <p:nvPr/>
        </p:nvPicPr>
        <p:blipFill>
          <a:blip r:embed="rId7"/>
          <a:stretch>
            <a:fillRect/>
          </a:stretch>
        </p:blipFill>
        <p:spPr>
          <a:xfrm>
            <a:off x="2282829" y="1690518"/>
            <a:ext cx="2232923" cy="410805"/>
          </a:xfrm>
          <a:prstGeom prst="rect">
            <a:avLst/>
          </a:prstGeom>
        </p:spPr>
      </p:pic>
      <p:pic>
        <p:nvPicPr>
          <p:cNvPr id="11" name="Picture 10">
            <a:extLst>
              <a:ext uri="{FF2B5EF4-FFF2-40B4-BE49-F238E27FC236}">
                <a16:creationId xmlns:a16="http://schemas.microsoft.com/office/drawing/2014/main" id="{4918E295-2325-2D15-CB39-1074BFCDBB63}"/>
              </a:ext>
            </a:extLst>
          </p:cNvPr>
          <p:cNvPicPr>
            <a:picLocks noChangeAspect="1"/>
          </p:cNvPicPr>
          <p:nvPr/>
        </p:nvPicPr>
        <p:blipFill>
          <a:blip r:embed="rId8"/>
          <a:stretch>
            <a:fillRect/>
          </a:stretch>
        </p:blipFill>
        <p:spPr>
          <a:xfrm>
            <a:off x="7787158" y="1707718"/>
            <a:ext cx="2485251" cy="413061"/>
          </a:xfrm>
          <a:prstGeom prst="rect">
            <a:avLst/>
          </a:prstGeom>
        </p:spPr>
      </p:pic>
      <p:sp>
        <p:nvSpPr>
          <p:cNvPr id="3" name="Slide Number Placeholder 2">
            <a:extLst>
              <a:ext uri="{FF2B5EF4-FFF2-40B4-BE49-F238E27FC236}">
                <a16:creationId xmlns:a16="http://schemas.microsoft.com/office/drawing/2014/main" id="{49A94247-76C8-14C7-DB56-AC666274E4B8}"/>
              </a:ext>
            </a:extLst>
          </p:cNvPr>
          <p:cNvSpPr>
            <a:spLocks noGrp="1"/>
          </p:cNvSpPr>
          <p:nvPr>
            <p:ph type="sldNum" sz="quarter" idx="12"/>
          </p:nvPr>
        </p:nvSpPr>
        <p:spPr/>
        <p:txBody>
          <a:bodyPr/>
          <a:lstStyle/>
          <a:p>
            <a:fld id="{48F63A3B-78C7-47BE-AE5E-E10140E04643}" type="slidenum">
              <a:rPr lang="en-US" smtClean="0"/>
              <a:t>45</a:t>
            </a:fld>
            <a:endParaRPr lang="en-US"/>
          </a:p>
        </p:txBody>
      </p:sp>
    </p:spTree>
    <p:extLst>
      <p:ext uri="{BB962C8B-B14F-4D97-AF65-F5344CB8AC3E}">
        <p14:creationId xmlns:p14="http://schemas.microsoft.com/office/powerpoint/2010/main" val="23526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9"/>
                <a:ext cx="10515600" cy="3547392"/>
              </a:xfrm>
            </p:spPr>
            <p:txBody>
              <a:bodyPr>
                <a:normAutofit/>
              </a:bodyPr>
              <a:lstStyle/>
              <a:p>
                <a:pPr marL="0" indent="0" algn="ctr">
                  <a:buNone/>
                </a:pPr>
                <a:r>
                  <a:rPr lang="en-US" dirty="0">
                    <a:cs typeface="Calibri"/>
                  </a:rPr>
                  <a:t>This notation describes knots by enumerating each edge connecting two crossings, then giving a sequence of 4 integers for each crossing which can be used to assemble the knot by matching up edge labels.</a:t>
                </a:r>
              </a:p>
              <a:p>
                <a:pPr marL="0" indent="0" algn="ctr">
                  <a:buNone/>
                </a:pPr>
                <a:endParaRPr lang="en-US" dirty="0">
                  <a:cs typeface="Calibri"/>
                </a:endParaRPr>
              </a:p>
              <a:p>
                <a:pPr marL="0" indent="0" algn="ctr">
                  <a:buNone/>
                </a:pPr>
                <a:r>
                  <a:rPr lang="en-US" dirty="0">
                    <a:cs typeface="Calibri"/>
                  </a:rPr>
                  <a:t>The PD notation of a knot with </a:t>
                </a:r>
                <a14:m>
                  <m:oMath xmlns:m="http://schemas.openxmlformats.org/officeDocument/2006/math">
                    <m:r>
                      <a:rPr lang="en-US" i="1" dirty="0" smtClean="0">
                        <a:latin typeface="Cambria Math" panose="02040503050406030204" pitchFamily="18" charset="0"/>
                        <a:cs typeface="Calibri"/>
                      </a:rPr>
                      <m:t>𝑛</m:t>
                    </m:r>
                  </m:oMath>
                </a14:m>
                <a:r>
                  <a:rPr lang="en-US" dirty="0">
                    <a:cs typeface="Calibri"/>
                  </a:rPr>
                  <a:t> crossings has the form </a:t>
                </a:r>
                <a14:m>
                  <m:oMath xmlns:m="http://schemas.openxmlformats.org/officeDocument/2006/math">
                    <m:r>
                      <a:rPr lang="en-US" b="1" i="1" dirty="0" smtClean="0">
                        <a:latin typeface="Cambria Math" panose="02040503050406030204" pitchFamily="18" charset="0"/>
                        <a:cs typeface="Calibri"/>
                      </a:rPr>
                      <m:t>[[</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𝟏𝟏</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𝟏𝟐</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𝟏𝟑</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𝟏𝟒</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𝟐𝟏</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𝟐𝟐</m:t>
                        </m:r>
                        <m:r>
                          <a:rPr lang="en-US" b="1" i="1" dirty="0" smtClean="0">
                            <a:latin typeface="Cambria Math" panose="02040503050406030204" pitchFamily="18" charset="0"/>
                            <a:cs typeface="Calibri"/>
                          </a:rPr>
                          <m:t>,</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𝟐𝟑</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𝟐𝟒</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𝒏</m:t>
                        </m:r>
                        <m:r>
                          <a:rPr lang="en-US" b="1" i="1" dirty="0" smtClean="0">
                            <a:latin typeface="Cambria Math" panose="02040503050406030204" pitchFamily="18" charset="0"/>
                            <a:cs typeface="Calibri"/>
                          </a:rPr>
                          <m:t>𝟏</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𝒏</m:t>
                        </m:r>
                        <m:r>
                          <a:rPr lang="en-US" b="1" i="1" dirty="0" smtClean="0">
                            <a:latin typeface="Cambria Math" panose="02040503050406030204" pitchFamily="18" charset="0"/>
                            <a:cs typeface="Calibri"/>
                          </a:rPr>
                          <m:t>𝟐</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𝒏</m:t>
                        </m:r>
                        <m:r>
                          <a:rPr lang="en-US" b="1" i="1" dirty="0" smtClean="0">
                            <a:latin typeface="Cambria Math" panose="02040503050406030204" pitchFamily="18" charset="0"/>
                            <a:cs typeface="Calibri"/>
                          </a:rPr>
                          <m:t>𝟑</m:t>
                        </m:r>
                      </m:sub>
                    </m:sSub>
                    <m:r>
                      <a:rPr lang="en-US" b="1" i="1" dirty="0" smtClean="0">
                        <a:latin typeface="Cambria Math" panose="02040503050406030204" pitchFamily="18" charset="0"/>
                        <a:cs typeface="Calibri"/>
                      </a:rPr>
                      <m:t>, </m:t>
                    </m:r>
                    <m:sSub>
                      <m:sSubPr>
                        <m:ctrlPr>
                          <a:rPr lang="en-US" b="1" i="1" dirty="0" smtClean="0">
                            <a:latin typeface="Cambria Math" panose="02040503050406030204" pitchFamily="18" charset="0"/>
                            <a:cs typeface="Calibri"/>
                          </a:rPr>
                        </m:ctrlPr>
                      </m:sSubPr>
                      <m:e>
                        <m:r>
                          <a:rPr lang="en-US" b="1" i="1" dirty="0" smtClean="0">
                            <a:latin typeface="Cambria Math" panose="02040503050406030204" pitchFamily="18" charset="0"/>
                            <a:cs typeface="Calibri"/>
                          </a:rPr>
                          <m:t>𝒂</m:t>
                        </m:r>
                      </m:e>
                      <m:sub>
                        <m:r>
                          <a:rPr lang="en-US" b="1" i="1" dirty="0" smtClean="0">
                            <a:latin typeface="Cambria Math" panose="02040503050406030204" pitchFamily="18" charset="0"/>
                            <a:cs typeface="Calibri"/>
                          </a:rPr>
                          <m:t>𝒏</m:t>
                        </m:r>
                        <m:r>
                          <a:rPr lang="en-US" b="1" i="1" dirty="0" smtClean="0">
                            <a:latin typeface="Cambria Math" panose="02040503050406030204" pitchFamily="18" charset="0"/>
                            <a:cs typeface="Calibri"/>
                          </a:rPr>
                          <m:t>𝟒</m:t>
                        </m:r>
                      </m:sub>
                    </m:sSub>
                    <m:r>
                      <a:rPr lang="en-US" b="1" i="1" dirty="0" smtClean="0">
                        <a:latin typeface="Cambria Math" panose="02040503050406030204" pitchFamily="18" charset="0"/>
                        <a:cs typeface="Calibri"/>
                      </a:rPr>
                      <m:t>]]</m:t>
                    </m:r>
                  </m:oMath>
                </a14:m>
                <a:r>
                  <a:rPr lang="en-US" dirty="0">
                    <a:cs typeface="Calibri"/>
                  </a:rPr>
                  <a:t>.</a:t>
                </a: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898149"/>
                <a:ext cx="10515600" cy="3547392"/>
              </a:xfrm>
              <a:blipFill>
                <a:blip r:embed="rId2"/>
                <a:stretch>
                  <a:fillRect t="-27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2AE31E-BCD0-C2DF-7E50-68C9852F3537}"/>
                  </a:ext>
                </a:extLst>
              </p:cNvPr>
              <p:cNvSpPr txBox="1"/>
              <p:nvPr/>
            </p:nvSpPr>
            <p:spPr>
              <a:xfrm>
                <a:off x="941962" y="4309354"/>
                <a:ext cx="4813570" cy="1815882"/>
              </a:xfrm>
              <a:prstGeom prst="rect">
                <a:avLst/>
              </a:prstGeom>
              <a:noFill/>
            </p:spPr>
            <p:txBody>
              <a:bodyPr wrap="square" rtlCol="0">
                <a:spAutoFit/>
              </a:bodyPr>
              <a:lstStyle/>
              <a:p>
                <a:r>
                  <a:rPr lang="en-US" sz="2800" dirty="0">
                    <a:cs typeface="Calibri"/>
                  </a:rPr>
                  <a:t>For each crossing, the values </a:t>
                </a:r>
                <a14:m>
                  <m:oMath xmlns:m="http://schemas.openxmlformats.org/officeDocument/2006/math">
                    <m:r>
                      <a:rPr lang="en-US" sz="2800" b="1" i="1" dirty="0" smtClean="0">
                        <a:latin typeface="Cambria Math" panose="02040503050406030204" pitchFamily="18" charset="0"/>
                        <a:cs typeface="Calibri"/>
                      </a:rPr>
                      <m:t>[</m:t>
                    </m:r>
                    <m:r>
                      <a:rPr lang="en-US" sz="2800" b="1" i="1" dirty="0" err="1" smtClean="0">
                        <a:latin typeface="Cambria Math" panose="02040503050406030204" pitchFamily="18" charset="0"/>
                        <a:cs typeface="Calibri"/>
                      </a:rPr>
                      <m:t>𝒂</m:t>
                    </m:r>
                    <m:r>
                      <a:rPr lang="en-US" sz="2800" b="1" i="1" dirty="0" err="1" smtClean="0">
                        <a:latin typeface="Cambria Math" panose="02040503050406030204" pitchFamily="18" charset="0"/>
                        <a:cs typeface="Calibri"/>
                      </a:rPr>
                      <m:t>,</m:t>
                    </m:r>
                    <m:r>
                      <a:rPr lang="en-US" sz="2800" b="1" i="1" dirty="0" err="1" smtClean="0">
                        <a:latin typeface="Cambria Math" panose="02040503050406030204" pitchFamily="18" charset="0"/>
                        <a:cs typeface="Calibri"/>
                      </a:rPr>
                      <m:t>𝒃</m:t>
                    </m:r>
                    <m:r>
                      <a:rPr lang="en-US" sz="2800" b="1" i="1" dirty="0" err="1" smtClean="0">
                        <a:latin typeface="Cambria Math" panose="02040503050406030204" pitchFamily="18" charset="0"/>
                        <a:cs typeface="Calibri"/>
                      </a:rPr>
                      <m:t>,</m:t>
                    </m:r>
                    <m:r>
                      <a:rPr lang="en-US" sz="2800" b="1" i="1" dirty="0" err="1" smtClean="0">
                        <a:latin typeface="Cambria Math" panose="02040503050406030204" pitchFamily="18" charset="0"/>
                        <a:cs typeface="Calibri"/>
                      </a:rPr>
                      <m:t>𝒄</m:t>
                    </m:r>
                    <m:r>
                      <a:rPr lang="en-US" sz="2800" b="1" i="1" dirty="0" err="1" smtClean="0">
                        <a:latin typeface="Cambria Math" panose="02040503050406030204" pitchFamily="18" charset="0"/>
                        <a:cs typeface="Calibri"/>
                      </a:rPr>
                      <m:t>,</m:t>
                    </m:r>
                    <m:r>
                      <a:rPr lang="en-US" sz="2800" b="1" i="1" dirty="0" err="1" smtClean="0">
                        <a:latin typeface="Cambria Math" panose="02040503050406030204" pitchFamily="18" charset="0"/>
                        <a:cs typeface="Calibri"/>
                      </a:rPr>
                      <m:t>𝒅</m:t>
                    </m:r>
                    <m:r>
                      <a:rPr lang="en-US" sz="2800" b="1" i="1" dirty="0" smtClean="0">
                        <a:latin typeface="Cambria Math" panose="02040503050406030204" pitchFamily="18" charset="0"/>
                        <a:cs typeface="Calibri"/>
                      </a:rPr>
                      <m:t>]</m:t>
                    </m:r>
                  </m:oMath>
                </a14:m>
                <a:r>
                  <a:rPr lang="en-US" sz="2800" dirty="0">
                    <a:cs typeface="Calibri"/>
                  </a:rPr>
                  <a:t> are arranged around the crossing as </a:t>
                </a:r>
                <a14:m>
                  <m:oMath xmlns:m="http://schemas.openxmlformats.org/officeDocument/2006/math">
                    <m:r>
                      <a:rPr lang="en-US" sz="2800" b="1" i="1" dirty="0" smtClean="0">
                        <a:latin typeface="Cambria Math" panose="02040503050406030204" pitchFamily="18" charset="0"/>
                        <a:cs typeface="Calibri"/>
                      </a:rPr>
                      <m:t>[</m:t>
                    </m:r>
                    <m:r>
                      <a:rPr lang="en-US" sz="2800" b="1" i="1" dirty="0" smtClean="0">
                        <a:latin typeface="Cambria Math" panose="02040503050406030204" pitchFamily="18" charset="0"/>
                        <a:cs typeface="Calibri"/>
                      </a:rPr>
                      <m:t>𝑺𝑾</m:t>
                    </m:r>
                    <m:r>
                      <a:rPr lang="en-US" sz="2800" b="1" i="1" dirty="0" smtClean="0">
                        <a:latin typeface="Cambria Math" panose="02040503050406030204" pitchFamily="18" charset="0"/>
                        <a:cs typeface="Calibri"/>
                      </a:rPr>
                      <m:t>, </m:t>
                    </m:r>
                    <m:r>
                      <a:rPr lang="en-US" sz="2800" b="1" i="1" dirty="0" smtClean="0">
                        <a:latin typeface="Cambria Math" panose="02040503050406030204" pitchFamily="18" charset="0"/>
                        <a:cs typeface="Calibri"/>
                      </a:rPr>
                      <m:t>𝑺𝑬</m:t>
                    </m:r>
                    <m:r>
                      <a:rPr lang="en-US" sz="2800" b="1" i="1" dirty="0" smtClean="0">
                        <a:latin typeface="Cambria Math" panose="02040503050406030204" pitchFamily="18" charset="0"/>
                        <a:cs typeface="Calibri"/>
                      </a:rPr>
                      <m:t>, </m:t>
                    </m:r>
                    <m:r>
                      <a:rPr lang="en-US" sz="2800" b="1" i="1" dirty="0" smtClean="0">
                        <a:latin typeface="Cambria Math" panose="02040503050406030204" pitchFamily="18" charset="0"/>
                        <a:cs typeface="Calibri"/>
                      </a:rPr>
                      <m:t>𝑵𝑬</m:t>
                    </m:r>
                    <m:r>
                      <a:rPr lang="en-US" sz="2800" b="1" i="1" dirty="0" smtClean="0">
                        <a:latin typeface="Cambria Math" panose="02040503050406030204" pitchFamily="18" charset="0"/>
                        <a:cs typeface="Calibri"/>
                      </a:rPr>
                      <m:t>, </m:t>
                    </m:r>
                    <m:r>
                      <a:rPr lang="en-US" sz="2800" b="1" i="1" dirty="0" smtClean="0">
                        <a:latin typeface="Cambria Math" panose="02040503050406030204" pitchFamily="18" charset="0"/>
                        <a:cs typeface="Calibri"/>
                      </a:rPr>
                      <m:t>𝑵𝑾</m:t>
                    </m:r>
                    <m:r>
                      <a:rPr lang="en-US" sz="2800" b="1" i="1" dirty="0" smtClean="0">
                        <a:latin typeface="Cambria Math" panose="02040503050406030204" pitchFamily="18" charset="0"/>
                        <a:cs typeface="Calibri"/>
                      </a:rPr>
                      <m:t>]</m:t>
                    </m:r>
                  </m:oMath>
                </a14:m>
                <a:r>
                  <a:rPr lang="en-US" sz="2800" dirty="0">
                    <a:cs typeface="Calibri"/>
                  </a:rPr>
                  <a:t>.</a:t>
                </a:r>
                <a:endParaRPr lang="en-US" sz="2800" dirty="0"/>
              </a:p>
            </p:txBody>
          </p:sp>
        </mc:Choice>
        <mc:Fallback xmlns="">
          <p:sp>
            <p:nvSpPr>
              <p:cNvPr id="4" name="TextBox 3">
                <a:extLst>
                  <a:ext uri="{FF2B5EF4-FFF2-40B4-BE49-F238E27FC236}">
                    <a16:creationId xmlns:a16="http://schemas.microsoft.com/office/drawing/2014/main" id="{0A2AE31E-BCD0-C2DF-7E50-68C9852F3537}"/>
                  </a:ext>
                </a:extLst>
              </p:cNvPr>
              <p:cNvSpPr txBox="1">
                <a:spLocks noRot="1" noChangeAspect="1" noMove="1" noResize="1" noEditPoints="1" noAdjustHandles="1" noChangeArrowheads="1" noChangeShapeType="1" noTextEdit="1"/>
              </p:cNvSpPr>
              <p:nvPr/>
            </p:nvSpPr>
            <p:spPr>
              <a:xfrm>
                <a:off x="941962" y="4309354"/>
                <a:ext cx="4813570" cy="1815882"/>
              </a:xfrm>
              <a:prstGeom prst="rect">
                <a:avLst/>
              </a:prstGeom>
              <a:blipFill>
                <a:blip r:embed="rId3"/>
                <a:stretch>
                  <a:fillRect l="-2662" t="-3356" r="-2155" b="-8725"/>
                </a:stretch>
              </a:blipFill>
            </p:spPr>
            <p:txBody>
              <a:bodyPr/>
              <a:lstStyle/>
              <a:p>
                <a:r>
                  <a:rPr lang="en-US">
                    <a:noFill/>
                  </a:rPr>
                  <a:t> </a:t>
                </a:r>
              </a:p>
            </p:txBody>
          </p:sp>
        </mc:Fallback>
      </mc:AlternateContent>
      <p:pic>
        <p:nvPicPr>
          <p:cNvPr id="6" name="Picture 5" descr="A picture containing basketball, athletic game, sport&#10;&#10;Description automatically generated">
            <a:extLst>
              <a:ext uri="{FF2B5EF4-FFF2-40B4-BE49-F238E27FC236}">
                <a16:creationId xmlns:a16="http://schemas.microsoft.com/office/drawing/2014/main" id="{578D2BDB-8C4E-3937-D38C-B861AC3D285E}"/>
              </a:ext>
            </a:extLst>
          </p:cNvPr>
          <p:cNvPicPr>
            <a:picLocks noChangeAspect="1"/>
          </p:cNvPicPr>
          <p:nvPr/>
        </p:nvPicPr>
        <p:blipFill>
          <a:blip r:embed="rId4"/>
          <a:stretch>
            <a:fillRect/>
          </a:stretch>
        </p:blipFill>
        <p:spPr>
          <a:xfrm>
            <a:off x="7646725" y="4377448"/>
            <a:ext cx="1815882" cy="181588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D5C78E-DDD9-50C0-5EE6-35B3323B5D53}"/>
                  </a:ext>
                </a:extLst>
              </p:cNvPr>
              <p:cNvSpPr txBox="1"/>
              <p:nvPr/>
            </p:nvSpPr>
            <p:spPr>
              <a:xfrm>
                <a:off x="7558391" y="5931720"/>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𝒂</m:t>
                      </m:r>
                    </m:oMath>
                  </m:oMathPara>
                </a14:m>
                <a:endParaRPr lang="en-US" b="1" dirty="0"/>
              </a:p>
            </p:txBody>
          </p:sp>
        </mc:Choice>
        <mc:Fallback xmlns="">
          <p:sp>
            <p:nvSpPr>
              <p:cNvPr id="7" name="TextBox 6">
                <a:extLst>
                  <a:ext uri="{FF2B5EF4-FFF2-40B4-BE49-F238E27FC236}">
                    <a16:creationId xmlns:a16="http://schemas.microsoft.com/office/drawing/2014/main" id="{91D5C78E-DDD9-50C0-5EE6-35B3323B5D53}"/>
                  </a:ext>
                </a:extLst>
              </p:cNvPr>
              <p:cNvSpPr txBox="1">
                <a:spLocks noRot="1" noChangeAspect="1" noMove="1" noResize="1" noEditPoints="1" noAdjustHandles="1" noChangeArrowheads="1" noChangeShapeType="1" noTextEdit="1"/>
              </p:cNvSpPr>
              <p:nvPr/>
            </p:nvSpPr>
            <p:spPr>
              <a:xfrm>
                <a:off x="7558391" y="5931720"/>
                <a:ext cx="55447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4E2A4DC-FA6E-4CB2-AFDC-D82A22D159D1}"/>
                  </a:ext>
                </a:extLst>
              </p:cNvPr>
              <p:cNvSpPr txBox="1"/>
              <p:nvPr/>
            </p:nvSpPr>
            <p:spPr>
              <a:xfrm>
                <a:off x="8996464" y="5931720"/>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𝒃</m:t>
                      </m:r>
                    </m:oMath>
                  </m:oMathPara>
                </a14:m>
                <a:endParaRPr lang="en-US" b="1" dirty="0"/>
              </a:p>
            </p:txBody>
          </p:sp>
        </mc:Choice>
        <mc:Fallback xmlns="">
          <p:sp>
            <p:nvSpPr>
              <p:cNvPr id="8" name="TextBox 7">
                <a:extLst>
                  <a:ext uri="{FF2B5EF4-FFF2-40B4-BE49-F238E27FC236}">
                    <a16:creationId xmlns:a16="http://schemas.microsoft.com/office/drawing/2014/main" id="{B4E2A4DC-FA6E-4CB2-AFDC-D82A22D159D1}"/>
                  </a:ext>
                </a:extLst>
              </p:cNvPr>
              <p:cNvSpPr txBox="1">
                <a:spLocks noRot="1" noChangeAspect="1" noMove="1" noResize="1" noEditPoints="1" noAdjustHandles="1" noChangeArrowheads="1" noChangeShapeType="1" noTextEdit="1"/>
              </p:cNvSpPr>
              <p:nvPr/>
            </p:nvSpPr>
            <p:spPr>
              <a:xfrm>
                <a:off x="8996464" y="5931720"/>
                <a:ext cx="55447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D679520-F245-092B-C9ED-AE7569A7B346}"/>
                  </a:ext>
                </a:extLst>
              </p:cNvPr>
              <p:cNvSpPr txBox="1"/>
              <p:nvPr/>
            </p:nvSpPr>
            <p:spPr>
              <a:xfrm>
                <a:off x="8996463" y="4183931"/>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𝒄</m:t>
                      </m:r>
                    </m:oMath>
                  </m:oMathPara>
                </a14:m>
                <a:endParaRPr lang="en-US" b="1" dirty="0"/>
              </a:p>
            </p:txBody>
          </p:sp>
        </mc:Choice>
        <mc:Fallback xmlns="">
          <p:sp>
            <p:nvSpPr>
              <p:cNvPr id="9" name="TextBox 8">
                <a:extLst>
                  <a:ext uri="{FF2B5EF4-FFF2-40B4-BE49-F238E27FC236}">
                    <a16:creationId xmlns:a16="http://schemas.microsoft.com/office/drawing/2014/main" id="{CD679520-F245-092B-C9ED-AE7569A7B346}"/>
                  </a:ext>
                </a:extLst>
              </p:cNvPr>
              <p:cNvSpPr txBox="1">
                <a:spLocks noRot="1" noChangeAspect="1" noMove="1" noResize="1" noEditPoints="1" noAdjustHandles="1" noChangeArrowheads="1" noChangeShapeType="1" noTextEdit="1"/>
              </p:cNvSpPr>
              <p:nvPr/>
            </p:nvSpPr>
            <p:spPr>
              <a:xfrm>
                <a:off x="8996463" y="4183931"/>
                <a:ext cx="55447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502716A-5FE4-3811-AA72-85FD9F492CEB}"/>
                  </a:ext>
                </a:extLst>
              </p:cNvPr>
              <p:cNvSpPr txBox="1"/>
              <p:nvPr/>
            </p:nvSpPr>
            <p:spPr>
              <a:xfrm>
                <a:off x="7558391" y="4183931"/>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𝒅</m:t>
                      </m:r>
                    </m:oMath>
                  </m:oMathPara>
                </a14:m>
                <a:endParaRPr lang="en-US" b="1" dirty="0"/>
              </a:p>
            </p:txBody>
          </p:sp>
        </mc:Choice>
        <mc:Fallback xmlns="">
          <p:sp>
            <p:nvSpPr>
              <p:cNvPr id="10" name="TextBox 9">
                <a:extLst>
                  <a:ext uri="{FF2B5EF4-FFF2-40B4-BE49-F238E27FC236}">
                    <a16:creationId xmlns:a16="http://schemas.microsoft.com/office/drawing/2014/main" id="{B502716A-5FE4-3811-AA72-85FD9F492CEB}"/>
                  </a:ext>
                </a:extLst>
              </p:cNvPr>
              <p:cNvSpPr txBox="1">
                <a:spLocks noRot="1" noChangeAspect="1" noMove="1" noResize="1" noEditPoints="1" noAdjustHandles="1" noChangeArrowheads="1" noChangeShapeType="1" noTextEdit="1"/>
              </p:cNvSpPr>
              <p:nvPr/>
            </p:nvSpPr>
            <p:spPr>
              <a:xfrm>
                <a:off x="7558391" y="4183931"/>
                <a:ext cx="554477" cy="523220"/>
              </a:xfrm>
              <a:prstGeom prst="rect">
                <a:avLst/>
              </a:prstGeom>
              <a:blipFill>
                <a:blip r:embed="rId8"/>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69CB501-868C-80A9-6BB6-B9F949E118E6}"/>
              </a:ext>
            </a:extLst>
          </p:cNvPr>
          <p:cNvSpPr>
            <a:spLocks noGrp="1"/>
          </p:cNvSpPr>
          <p:nvPr>
            <p:ph type="sldNum" sz="quarter" idx="12"/>
          </p:nvPr>
        </p:nvSpPr>
        <p:spPr/>
        <p:txBody>
          <a:bodyPr/>
          <a:lstStyle/>
          <a:p>
            <a:fld id="{48F63A3B-78C7-47BE-AE5E-E10140E04643}" type="slidenum">
              <a:rPr lang="en-US" smtClean="0"/>
              <a:t>46</a:t>
            </a:fld>
            <a:endParaRPr lang="en-US"/>
          </a:p>
        </p:txBody>
      </p:sp>
    </p:spTree>
    <p:extLst>
      <p:ext uri="{BB962C8B-B14F-4D97-AF65-F5344CB8AC3E}">
        <p14:creationId xmlns:p14="http://schemas.microsoft.com/office/powerpoint/2010/main" val="2559539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2"/>
                <a:stretch>
                  <a:fillRect b="-1053"/>
                </a:stretch>
              </a:blipFill>
            </p:spPr>
            <p:txBody>
              <a:bodyPr/>
              <a:lstStyle/>
              <a:p>
                <a:r>
                  <a:rPr lang="en-US">
                    <a:noFill/>
                  </a:rPr>
                  <a:t> </a:t>
                </a:r>
              </a:p>
            </p:txBody>
          </p:sp>
        </mc:Fallback>
      </mc:AlternateContent>
      <p:pic>
        <p:nvPicPr>
          <p:cNvPr id="22" name="Picture 21" descr="A picture containing basketball, athletic game, sport&#10;&#10;Description automatically generated">
            <a:extLst>
              <a:ext uri="{FF2B5EF4-FFF2-40B4-BE49-F238E27FC236}">
                <a16:creationId xmlns:a16="http://schemas.microsoft.com/office/drawing/2014/main" id="{CADF96EB-D8C8-F7C2-F9CE-B70040DE74E8}"/>
              </a:ext>
            </a:extLst>
          </p:cNvPr>
          <p:cNvPicPr>
            <a:picLocks noChangeAspect="1"/>
          </p:cNvPicPr>
          <p:nvPr/>
        </p:nvPicPr>
        <p:blipFill>
          <a:blip r:embed="rId3"/>
          <a:stretch>
            <a:fillRect/>
          </a:stretch>
        </p:blipFill>
        <p:spPr>
          <a:xfrm>
            <a:off x="1197286" y="2898844"/>
            <a:ext cx="1815882" cy="1815882"/>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87C231-07F2-5401-B2AA-1E4AFEE8A44B}"/>
                  </a:ext>
                </a:extLst>
              </p:cNvPr>
              <p:cNvSpPr txBox="1"/>
              <p:nvPr/>
            </p:nvSpPr>
            <p:spPr>
              <a:xfrm>
                <a:off x="1108952"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23" name="TextBox 22">
                <a:extLst>
                  <a:ext uri="{FF2B5EF4-FFF2-40B4-BE49-F238E27FC236}">
                    <a16:creationId xmlns:a16="http://schemas.microsoft.com/office/drawing/2014/main" id="{ED87C231-07F2-5401-B2AA-1E4AFEE8A44B}"/>
                  </a:ext>
                </a:extLst>
              </p:cNvPr>
              <p:cNvSpPr txBox="1">
                <a:spLocks noRot="1" noChangeAspect="1" noMove="1" noResize="1" noEditPoints="1" noAdjustHandles="1" noChangeArrowheads="1" noChangeShapeType="1" noTextEdit="1"/>
              </p:cNvSpPr>
              <p:nvPr/>
            </p:nvSpPr>
            <p:spPr>
              <a:xfrm>
                <a:off x="1108952" y="4453116"/>
                <a:ext cx="554477"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5D6AD3-FBAE-86F7-662A-6FDEBEB57C47}"/>
                  </a:ext>
                </a:extLst>
              </p:cNvPr>
              <p:cNvSpPr txBox="1"/>
              <p:nvPr/>
            </p:nvSpPr>
            <p:spPr>
              <a:xfrm>
                <a:off x="2547025"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5" name="TextBox 24">
                <a:extLst>
                  <a:ext uri="{FF2B5EF4-FFF2-40B4-BE49-F238E27FC236}">
                    <a16:creationId xmlns:a16="http://schemas.microsoft.com/office/drawing/2014/main" id="{F75D6AD3-FBAE-86F7-662A-6FDEBEB57C47}"/>
                  </a:ext>
                </a:extLst>
              </p:cNvPr>
              <p:cNvSpPr txBox="1">
                <a:spLocks noRot="1" noChangeAspect="1" noMove="1" noResize="1" noEditPoints="1" noAdjustHandles="1" noChangeArrowheads="1" noChangeShapeType="1" noTextEdit="1"/>
              </p:cNvSpPr>
              <p:nvPr/>
            </p:nvSpPr>
            <p:spPr>
              <a:xfrm>
                <a:off x="2547025" y="4453116"/>
                <a:ext cx="55447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11D7724-D5DF-F72B-0D7D-95FA395B3B8B}"/>
                  </a:ext>
                </a:extLst>
              </p:cNvPr>
              <p:cNvSpPr txBox="1"/>
              <p:nvPr/>
            </p:nvSpPr>
            <p:spPr>
              <a:xfrm>
                <a:off x="2547024"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6" name="TextBox 25">
                <a:extLst>
                  <a:ext uri="{FF2B5EF4-FFF2-40B4-BE49-F238E27FC236}">
                    <a16:creationId xmlns:a16="http://schemas.microsoft.com/office/drawing/2014/main" id="{311D7724-D5DF-F72B-0D7D-95FA395B3B8B}"/>
                  </a:ext>
                </a:extLst>
              </p:cNvPr>
              <p:cNvSpPr txBox="1">
                <a:spLocks noRot="1" noChangeAspect="1" noMove="1" noResize="1" noEditPoints="1" noAdjustHandles="1" noChangeArrowheads="1" noChangeShapeType="1" noTextEdit="1"/>
              </p:cNvSpPr>
              <p:nvPr/>
            </p:nvSpPr>
            <p:spPr>
              <a:xfrm>
                <a:off x="2547024" y="2705327"/>
                <a:ext cx="55447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6DB4A6-57A8-C0A6-EE52-ECB07D4CD09B}"/>
                  </a:ext>
                </a:extLst>
              </p:cNvPr>
              <p:cNvSpPr txBox="1"/>
              <p:nvPr/>
            </p:nvSpPr>
            <p:spPr>
              <a:xfrm>
                <a:off x="1108952"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27" name="TextBox 26">
                <a:extLst>
                  <a:ext uri="{FF2B5EF4-FFF2-40B4-BE49-F238E27FC236}">
                    <a16:creationId xmlns:a16="http://schemas.microsoft.com/office/drawing/2014/main" id="{116DB4A6-57A8-C0A6-EE52-ECB07D4CD09B}"/>
                  </a:ext>
                </a:extLst>
              </p:cNvPr>
              <p:cNvSpPr txBox="1">
                <a:spLocks noRot="1" noChangeAspect="1" noMove="1" noResize="1" noEditPoints="1" noAdjustHandles="1" noChangeArrowheads="1" noChangeShapeType="1" noTextEdit="1"/>
              </p:cNvSpPr>
              <p:nvPr/>
            </p:nvSpPr>
            <p:spPr>
              <a:xfrm>
                <a:off x="1108952" y="2705327"/>
                <a:ext cx="554477" cy="523220"/>
              </a:xfrm>
              <a:prstGeom prst="rect">
                <a:avLst/>
              </a:prstGeom>
              <a:blipFill>
                <a:blip r:embed="rId7"/>
                <a:stretch>
                  <a:fillRect/>
                </a:stretch>
              </a:blipFill>
            </p:spPr>
            <p:txBody>
              <a:bodyPr/>
              <a:lstStyle/>
              <a:p>
                <a:r>
                  <a:rPr lang="en-US">
                    <a:noFill/>
                  </a:rPr>
                  <a:t> </a:t>
                </a:r>
              </a:p>
            </p:txBody>
          </p:sp>
        </mc:Fallback>
      </mc:AlternateContent>
      <p:pic>
        <p:nvPicPr>
          <p:cNvPr id="28" name="Picture 27" descr="A picture containing basketball, athletic game, sport&#10;&#10;Description automatically generated">
            <a:extLst>
              <a:ext uri="{FF2B5EF4-FFF2-40B4-BE49-F238E27FC236}">
                <a16:creationId xmlns:a16="http://schemas.microsoft.com/office/drawing/2014/main" id="{67252F88-A236-5C2E-EA72-22F5B6AF0317}"/>
              </a:ext>
            </a:extLst>
          </p:cNvPr>
          <p:cNvPicPr>
            <a:picLocks noChangeAspect="1"/>
          </p:cNvPicPr>
          <p:nvPr/>
        </p:nvPicPr>
        <p:blipFill>
          <a:blip r:embed="rId3"/>
          <a:stretch>
            <a:fillRect/>
          </a:stretch>
        </p:blipFill>
        <p:spPr>
          <a:xfrm>
            <a:off x="4073430" y="2898844"/>
            <a:ext cx="1815882" cy="1815882"/>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62CE632-7477-C9DA-1B7F-2DC328753933}"/>
                  </a:ext>
                </a:extLst>
              </p:cNvPr>
              <p:cNvSpPr txBox="1"/>
              <p:nvPr/>
            </p:nvSpPr>
            <p:spPr>
              <a:xfrm>
                <a:off x="3985096"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37" name="TextBox 36">
                <a:extLst>
                  <a:ext uri="{FF2B5EF4-FFF2-40B4-BE49-F238E27FC236}">
                    <a16:creationId xmlns:a16="http://schemas.microsoft.com/office/drawing/2014/main" id="{F62CE632-7477-C9DA-1B7F-2DC328753933}"/>
                  </a:ext>
                </a:extLst>
              </p:cNvPr>
              <p:cNvSpPr txBox="1">
                <a:spLocks noRot="1" noChangeAspect="1" noMove="1" noResize="1" noEditPoints="1" noAdjustHandles="1" noChangeArrowheads="1" noChangeShapeType="1" noTextEdit="1"/>
              </p:cNvSpPr>
              <p:nvPr/>
            </p:nvSpPr>
            <p:spPr>
              <a:xfrm>
                <a:off x="3985096" y="4453116"/>
                <a:ext cx="55447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8416C86-C32A-7923-202F-C9E84ED6D56F}"/>
                  </a:ext>
                </a:extLst>
              </p:cNvPr>
              <p:cNvSpPr txBox="1"/>
              <p:nvPr/>
            </p:nvSpPr>
            <p:spPr>
              <a:xfrm>
                <a:off x="5423169"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38" name="TextBox 37">
                <a:extLst>
                  <a:ext uri="{FF2B5EF4-FFF2-40B4-BE49-F238E27FC236}">
                    <a16:creationId xmlns:a16="http://schemas.microsoft.com/office/drawing/2014/main" id="{38416C86-C32A-7923-202F-C9E84ED6D56F}"/>
                  </a:ext>
                </a:extLst>
              </p:cNvPr>
              <p:cNvSpPr txBox="1">
                <a:spLocks noRot="1" noChangeAspect="1" noMove="1" noResize="1" noEditPoints="1" noAdjustHandles="1" noChangeArrowheads="1" noChangeShapeType="1" noTextEdit="1"/>
              </p:cNvSpPr>
              <p:nvPr/>
            </p:nvSpPr>
            <p:spPr>
              <a:xfrm>
                <a:off x="5423169" y="4453116"/>
                <a:ext cx="55447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7922DE0-195F-C58D-F110-845ED8C7679A}"/>
                  </a:ext>
                </a:extLst>
              </p:cNvPr>
              <p:cNvSpPr txBox="1"/>
              <p:nvPr/>
            </p:nvSpPr>
            <p:spPr>
              <a:xfrm>
                <a:off x="5423168"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39" name="TextBox 38">
                <a:extLst>
                  <a:ext uri="{FF2B5EF4-FFF2-40B4-BE49-F238E27FC236}">
                    <a16:creationId xmlns:a16="http://schemas.microsoft.com/office/drawing/2014/main" id="{97922DE0-195F-C58D-F110-845ED8C7679A}"/>
                  </a:ext>
                </a:extLst>
              </p:cNvPr>
              <p:cNvSpPr txBox="1">
                <a:spLocks noRot="1" noChangeAspect="1" noMove="1" noResize="1" noEditPoints="1" noAdjustHandles="1" noChangeArrowheads="1" noChangeShapeType="1" noTextEdit="1"/>
              </p:cNvSpPr>
              <p:nvPr/>
            </p:nvSpPr>
            <p:spPr>
              <a:xfrm>
                <a:off x="5423168" y="2705327"/>
                <a:ext cx="55447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3088381-5626-3FAD-344D-8D48ADE63E79}"/>
                  </a:ext>
                </a:extLst>
              </p:cNvPr>
              <p:cNvSpPr txBox="1"/>
              <p:nvPr/>
            </p:nvSpPr>
            <p:spPr>
              <a:xfrm>
                <a:off x="3985096"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40" name="TextBox 39">
                <a:extLst>
                  <a:ext uri="{FF2B5EF4-FFF2-40B4-BE49-F238E27FC236}">
                    <a16:creationId xmlns:a16="http://schemas.microsoft.com/office/drawing/2014/main" id="{43088381-5626-3FAD-344D-8D48ADE63E79}"/>
                  </a:ext>
                </a:extLst>
              </p:cNvPr>
              <p:cNvSpPr txBox="1">
                <a:spLocks noRot="1" noChangeAspect="1" noMove="1" noResize="1" noEditPoints="1" noAdjustHandles="1" noChangeArrowheads="1" noChangeShapeType="1" noTextEdit="1"/>
              </p:cNvSpPr>
              <p:nvPr/>
            </p:nvSpPr>
            <p:spPr>
              <a:xfrm>
                <a:off x="3985096" y="2705327"/>
                <a:ext cx="554477" cy="523220"/>
              </a:xfrm>
              <a:prstGeom prst="rect">
                <a:avLst/>
              </a:prstGeom>
              <a:blipFill>
                <a:blip r:embed="rId11"/>
                <a:stretch>
                  <a:fillRect/>
                </a:stretch>
              </a:blipFill>
            </p:spPr>
            <p:txBody>
              <a:bodyPr/>
              <a:lstStyle/>
              <a:p>
                <a:r>
                  <a:rPr lang="en-US">
                    <a:noFill/>
                  </a:rPr>
                  <a:t> </a:t>
                </a:r>
              </a:p>
            </p:txBody>
          </p:sp>
        </mc:Fallback>
      </mc:AlternateContent>
      <p:pic>
        <p:nvPicPr>
          <p:cNvPr id="41" name="Picture 40" descr="A picture containing basketball, athletic game, sport&#10;&#10;Description automatically generated">
            <a:extLst>
              <a:ext uri="{FF2B5EF4-FFF2-40B4-BE49-F238E27FC236}">
                <a16:creationId xmlns:a16="http://schemas.microsoft.com/office/drawing/2014/main" id="{1ED6F929-7140-53CC-E449-0DA463806562}"/>
              </a:ext>
            </a:extLst>
          </p:cNvPr>
          <p:cNvPicPr>
            <a:picLocks noChangeAspect="1"/>
          </p:cNvPicPr>
          <p:nvPr/>
        </p:nvPicPr>
        <p:blipFill>
          <a:blip r:embed="rId3"/>
          <a:stretch>
            <a:fillRect/>
          </a:stretch>
        </p:blipFill>
        <p:spPr>
          <a:xfrm>
            <a:off x="6861240" y="2898844"/>
            <a:ext cx="1815882" cy="1815882"/>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B4FB4C2-4946-0963-5F93-EC8108E8EC07}"/>
                  </a:ext>
                </a:extLst>
              </p:cNvPr>
              <p:cNvSpPr txBox="1"/>
              <p:nvPr/>
            </p:nvSpPr>
            <p:spPr>
              <a:xfrm>
                <a:off x="6772906"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42" name="TextBox 41">
                <a:extLst>
                  <a:ext uri="{FF2B5EF4-FFF2-40B4-BE49-F238E27FC236}">
                    <a16:creationId xmlns:a16="http://schemas.microsoft.com/office/drawing/2014/main" id="{CB4FB4C2-4946-0963-5F93-EC8108E8EC07}"/>
                  </a:ext>
                </a:extLst>
              </p:cNvPr>
              <p:cNvSpPr txBox="1">
                <a:spLocks noRot="1" noChangeAspect="1" noMove="1" noResize="1" noEditPoints="1" noAdjustHandles="1" noChangeArrowheads="1" noChangeShapeType="1" noTextEdit="1"/>
              </p:cNvSpPr>
              <p:nvPr/>
            </p:nvSpPr>
            <p:spPr>
              <a:xfrm>
                <a:off x="6772906" y="4453116"/>
                <a:ext cx="554477"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7246940-2181-EF21-5C74-539D5D0CDCCF}"/>
                  </a:ext>
                </a:extLst>
              </p:cNvPr>
              <p:cNvSpPr txBox="1"/>
              <p:nvPr/>
            </p:nvSpPr>
            <p:spPr>
              <a:xfrm>
                <a:off x="8210979"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43" name="TextBox 42">
                <a:extLst>
                  <a:ext uri="{FF2B5EF4-FFF2-40B4-BE49-F238E27FC236}">
                    <a16:creationId xmlns:a16="http://schemas.microsoft.com/office/drawing/2014/main" id="{37246940-2181-EF21-5C74-539D5D0CDCCF}"/>
                  </a:ext>
                </a:extLst>
              </p:cNvPr>
              <p:cNvSpPr txBox="1">
                <a:spLocks noRot="1" noChangeAspect="1" noMove="1" noResize="1" noEditPoints="1" noAdjustHandles="1" noChangeArrowheads="1" noChangeShapeType="1" noTextEdit="1"/>
              </p:cNvSpPr>
              <p:nvPr/>
            </p:nvSpPr>
            <p:spPr>
              <a:xfrm>
                <a:off x="8210979" y="4453116"/>
                <a:ext cx="554477"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C54529C-0C3B-FB46-324C-2B2ACFC5F4A3}"/>
                  </a:ext>
                </a:extLst>
              </p:cNvPr>
              <p:cNvSpPr txBox="1"/>
              <p:nvPr/>
            </p:nvSpPr>
            <p:spPr>
              <a:xfrm>
                <a:off x="8210978"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44" name="TextBox 43">
                <a:extLst>
                  <a:ext uri="{FF2B5EF4-FFF2-40B4-BE49-F238E27FC236}">
                    <a16:creationId xmlns:a16="http://schemas.microsoft.com/office/drawing/2014/main" id="{DC54529C-0C3B-FB46-324C-2B2ACFC5F4A3}"/>
                  </a:ext>
                </a:extLst>
              </p:cNvPr>
              <p:cNvSpPr txBox="1">
                <a:spLocks noRot="1" noChangeAspect="1" noMove="1" noResize="1" noEditPoints="1" noAdjustHandles="1" noChangeArrowheads="1" noChangeShapeType="1" noTextEdit="1"/>
              </p:cNvSpPr>
              <p:nvPr/>
            </p:nvSpPr>
            <p:spPr>
              <a:xfrm>
                <a:off x="8210978" y="2705327"/>
                <a:ext cx="554477"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5EE1E2C-7547-57B7-74CB-468A3A37CE4B}"/>
                  </a:ext>
                </a:extLst>
              </p:cNvPr>
              <p:cNvSpPr txBox="1"/>
              <p:nvPr/>
            </p:nvSpPr>
            <p:spPr>
              <a:xfrm>
                <a:off x="6772906"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45" name="TextBox 44">
                <a:extLst>
                  <a:ext uri="{FF2B5EF4-FFF2-40B4-BE49-F238E27FC236}">
                    <a16:creationId xmlns:a16="http://schemas.microsoft.com/office/drawing/2014/main" id="{85EE1E2C-7547-57B7-74CB-468A3A37CE4B}"/>
                  </a:ext>
                </a:extLst>
              </p:cNvPr>
              <p:cNvSpPr txBox="1">
                <a:spLocks noRot="1" noChangeAspect="1" noMove="1" noResize="1" noEditPoints="1" noAdjustHandles="1" noChangeArrowheads="1" noChangeShapeType="1" noTextEdit="1"/>
              </p:cNvSpPr>
              <p:nvPr/>
            </p:nvSpPr>
            <p:spPr>
              <a:xfrm>
                <a:off x="6772906" y="2705327"/>
                <a:ext cx="554477" cy="523220"/>
              </a:xfrm>
              <a:prstGeom prst="rect">
                <a:avLst/>
              </a:prstGeom>
              <a:blipFill>
                <a:blip r:embed="rId15"/>
                <a:stretch>
                  <a:fillRect/>
                </a:stretch>
              </a:blipFill>
            </p:spPr>
            <p:txBody>
              <a:bodyPr/>
              <a:lstStyle/>
              <a:p>
                <a:r>
                  <a:rPr lang="en-US">
                    <a:noFill/>
                  </a:rPr>
                  <a:t> </a:t>
                </a:r>
              </a:p>
            </p:txBody>
          </p:sp>
        </mc:Fallback>
      </mc:AlternateContent>
      <p:pic>
        <p:nvPicPr>
          <p:cNvPr id="46" name="Picture 45" descr="A picture containing basketball, athletic game, sport&#10;&#10;Description automatically generated">
            <a:extLst>
              <a:ext uri="{FF2B5EF4-FFF2-40B4-BE49-F238E27FC236}">
                <a16:creationId xmlns:a16="http://schemas.microsoft.com/office/drawing/2014/main" id="{E202C2C4-88E7-B693-C6BA-43FB8A4B63E7}"/>
              </a:ext>
            </a:extLst>
          </p:cNvPr>
          <p:cNvPicPr>
            <a:picLocks noChangeAspect="1"/>
          </p:cNvPicPr>
          <p:nvPr/>
        </p:nvPicPr>
        <p:blipFill>
          <a:blip r:embed="rId3"/>
          <a:stretch>
            <a:fillRect/>
          </a:stretch>
        </p:blipFill>
        <p:spPr>
          <a:xfrm>
            <a:off x="9537108" y="2898844"/>
            <a:ext cx="1815882" cy="1815882"/>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9B8B895-9F67-44B0-5808-EACACDCE8759}"/>
                  </a:ext>
                </a:extLst>
              </p:cNvPr>
              <p:cNvSpPr txBox="1"/>
              <p:nvPr/>
            </p:nvSpPr>
            <p:spPr>
              <a:xfrm>
                <a:off x="9448774"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47" name="TextBox 46">
                <a:extLst>
                  <a:ext uri="{FF2B5EF4-FFF2-40B4-BE49-F238E27FC236}">
                    <a16:creationId xmlns:a16="http://schemas.microsoft.com/office/drawing/2014/main" id="{89B8B895-9F67-44B0-5808-EACACDCE8759}"/>
                  </a:ext>
                </a:extLst>
              </p:cNvPr>
              <p:cNvSpPr txBox="1">
                <a:spLocks noRot="1" noChangeAspect="1" noMove="1" noResize="1" noEditPoints="1" noAdjustHandles="1" noChangeArrowheads="1" noChangeShapeType="1" noTextEdit="1"/>
              </p:cNvSpPr>
              <p:nvPr/>
            </p:nvSpPr>
            <p:spPr>
              <a:xfrm>
                <a:off x="9448774" y="4453116"/>
                <a:ext cx="554477"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42C407F-A6FE-D3E1-254D-3B03E8A85920}"/>
                  </a:ext>
                </a:extLst>
              </p:cNvPr>
              <p:cNvSpPr txBox="1"/>
              <p:nvPr/>
            </p:nvSpPr>
            <p:spPr>
              <a:xfrm>
                <a:off x="10886847"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48" name="TextBox 47">
                <a:extLst>
                  <a:ext uri="{FF2B5EF4-FFF2-40B4-BE49-F238E27FC236}">
                    <a16:creationId xmlns:a16="http://schemas.microsoft.com/office/drawing/2014/main" id="{E42C407F-A6FE-D3E1-254D-3B03E8A85920}"/>
                  </a:ext>
                </a:extLst>
              </p:cNvPr>
              <p:cNvSpPr txBox="1">
                <a:spLocks noRot="1" noChangeAspect="1" noMove="1" noResize="1" noEditPoints="1" noAdjustHandles="1" noChangeArrowheads="1" noChangeShapeType="1" noTextEdit="1"/>
              </p:cNvSpPr>
              <p:nvPr/>
            </p:nvSpPr>
            <p:spPr>
              <a:xfrm>
                <a:off x="10886847" y="4453116"/>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D258783-7B25-BA44-6452-85AB96C0538C}"/>
                  </a:ext>
                </a:extLst>
              </p:cNvPr>
              <p:cNvSpPr txBox="1"/>
              <p:nvPr/>
            </p:nvSpPr>
            <p:spPr>
              <a:xfrm>
                <a:off x="10886846"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49" name="TextBox 48">
                <a:extLst>
                  <a:ext uri="{FF2B5EF4-FFF2-40B4-BE49-F238E27FC236}">
                    <a16:creationId xmlns:a16="http://schemas.microsoft.com/office/drawing/2014/main" id="{2D258783-7B25-BA44-6452-85AB96C0538C}"/>
                  </a:ext>
                </a:extLst>
              </p:cNvPr>
              <p:cNvSpPr txBox="1">
                <a:spLocks noRot="1" noChangeAspect="1" noMove="1" noResize="1" noEditPoints="1" noAdjustHandles="1" noChangeArrowheads="1" noChangeShapeType="1" noTextEdit="1"/>
              </p:cNvSpPr>
              <p:nvPr/>
            </p:nvSpPr>
            <p:spPr>
              <a:xfrm>
                <a:off x="10886846" y="2705327"/>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81C797F-1B9A-99D8-6F72-D1984CE359B5}"/>
                  </a:ext>
                </a:extLst>
              </p:cNvPr>
              <p:cNvSpPr txBox="1"/>
              <p:nvPr/>
            </p:nvSpPr>
            <p:spPr>
              <a:xfrm>
                <a:off x="9448774"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50" name="TextBox 49">
                <a:extLst>
                  <a:ext uri="{FF2B5EF4-FFF2-40B4-BE49-F238E27FC236}">
                    <a16:creationId xmlns:a16="http://schemas.microsoft.com/office/drawing/2014/main" id="{781C797F-1B9A-99D8-6F72-D1984CE359B5}"/>
                  </a:ext>
                </a:extLst>
              </p:cNvPr>
              <p:cNvSpPr txBox="1">
                <a:spLocks noRot="1" noChangeAspect="1" noMove="1" noResize="1" noEditPoints="1" noAdjustHandles="1" noChangeArrowheads="1" noChangeShapeType="1" noTextEdit="1"/>
              </p:cNvSpPr>
              <p:nvPr/>
            </p:nvSpPr>
            <p:spPr>
              <a:xfrm>
                <a:off x="9448774" y="2705327"/>
                <a:ext cx="554477" cy="523220"/>
              </a:xfrm>
              <a:prstGeom prst="rect">
                <a:avLst/>
              </a:prstGeom>
              <a:blipFill>
                <a:blip r:embed="rId19"/>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A9344B3-FA4F-D65C-75FD-02479F76036E}"/>
              </a:ext>
            </a:extLst>
          </p:cNvPr>
          <p:cNvSpPr>
            <a:spLocks noGrp="1"/>
          </p:cNvSpPr>
          <p:nvPr>
            <p:ph type="sldNum" sz="quarter" idx="12"/>
          </p:nvPr>
        </p:nvSpPr>
        <p:spPr/>
        <p:txBody>
          <a:bodyPr/>
          <a:lstStyle/>
          <a:p>
            <a:fld id="{48F63A3B-78C7-47BE-AE5E-E10140E04643}" type="slidenum">
              <a:rPr lang="en-US" smtClean="0"/>
              <a:t>47</a:t>
            </a:fld>
            <a:endParaRPr lang="en-US"/>
          </a:p>
        </p:txBody>
      </p:sp>
    </p:spTree>
    <p:extLst>
      <p:ext uri="{BB962C8B-B14F-4D97-AF65-F5344CB8AC3E}">
        <p14:creationId xmlns:p14="http://schemas.microsoft.com/office/powerpoint/2010/main" val="1661816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3"/>
                <a:stretch>
                  <a:fillRect b="-1053"/>
                </a:stretch>
              </a:blipFill>
            </p:spPr>
            <p:txBody>
              <a:bodyPr/>
              <a:lstStyle/>
              <a:p>
                <a:r>
                  <a:rPr lang="en-US">
                    <a:noFill/>
                  </a:rPr>
                  <a:t> </a:t>
                </a:r>
              </a:p>
            </p:txBody>
          </p:sp>
        </mc:Fallback>
      </mc:AlternateContent>
      <p:pic>
        <p:nvPicPr>
          <p:cNvPr id="22" name="Picture 21" descr="A picture containing basketball, athletic game, sport&#10;&#10;Description automatically generated">
            <a:extLst>
              <a:ext uri="{FF2B5EF4-FFF2-40B4-BE49-F238E27FC236}">
                <a16:creationId xmlns:a16="http://schemas.microsoft.com/office/drawing/2014/main" id="{CADF96EB-D8C8-F7C2-F9CE-B70040DE74E8}"/>
              </a:ext>
            </a:extLst>
          </p:cNvPr>
          <p:cNvPicPr>
            <a:picLocks noChangeAspect="1"/>
          </p:cNvPicPr>
          <p:nvPr/>
        </p:nvPicPr>
        <p:blipFill>
          <a:blip r:embed="rId4"/>
          <a:stretch>
            <a:fillRect/>
          </a:stretch>
        </p:blipFill>
        <p:spPr>
          <a:xfrm>
            <a:off x="1197286" y="2898844"/>
            <a:ext cx="1815882" cy="1815882"/>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87C231-07F2-5401-B2AA-1E4AFEE8A44B}"/>
                  </a:ext>
                </a:extLst>
              </p:cNvPr>
              <p:cNvSpPr txBox="1"/>
              <p:nvPr/>
            </p:nvSpPr>
            <p:spPr>
              <a:xfrm>
                <a:off x="1108952"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23" name="TextBox 22">
                <a:extLst>
                  <a:ext uri="{FF2B5EF4-FFF2-40B4-BE49-F238E27FC236}">
                    <a16:creationId xmlns:a16="http://schemas.microsoft.com/office/drawing/2014/main" id="{ED87C231-07F2-5401-B2AA-1E4AFEE8A44B}"/>
                  </a:ext>
                </a:extLst>
              </p:cNvPr>
              <p:cNvSpPr txBox="1">
                <a:spLocks noRot="1" noChangeAspect="1" noMove="1" noResize="1" noEditPoints="1" noAdjustHandles="1" noChangeArrowheads="1" noChangeShapeType="1" noTextEdit="1"/>
              </p:cNvSpPr>
              <p:nvPr/>
            </p:nvSpPr>
            <p:spPr>
              <a:xfrm>
                <a:off x="1108952" y="4453116"/>
                <a:ext cx="55447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5D6AD3-FBAE-86F7-662A-6FDEBEB57C47}"/>
                  </a:ext>
                </a:extLst>
              </p:cNvPr>
              <p:cNvSpPr txBox="1"/>
              <p:nvPr/>
            </p:nvSpPr>
            <p:spPr>
              <a:xfrm>
                <a:off x="2547025"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5" name="TextBox 24">
                <a:extLst>
                  <a:ext uri="{FF2B5EF4-FFF2-40B4-BE49-F238E27FC236}">
                    <a16:creationId xmlns:a16="http://schemas.microsoft.com/office/drawing/2014/main" id="{F75D6AD3-FBAE-86F7-662A-6FDEBEB57C47}"/>
                  </a:ext>
                </a:extLst>
              </p:cNvPr>
              <p:cNvSpPr txBox="1">
                <a:spLocks noRot="1" noChangeAspect="1" noMove="1" noResize="1" noEditPoints="1" noAdjustHandles="1" noChangeArrowheads="1" noChangeShapeType="1" noTextEdit="1"/>
              </p:cNvSpPr>
              <p:nvPr/>
            </p:nvSpPr>
            <p:spPr>
              <a:xfrm>
                <a:off x="2547025" y="4453116"/>
                <a:ext cx="55447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11D7724-D5DF-F72B-0D7D-95FA395B3B8B}"/>
                  </a:ext>
                </a:extLst>
              </p:cNvPr>
              <p:cNvSpPr txBox="1"/>
              <p:nvPr/>
            </p:nvSpPr>
            <p:spPr>
              <a:xfrm>
                <a:off x="2547024"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6" name="TextBox 25">
                <a:extLst>
                  <a:ext uri="{FF2B5EF4-FFF2-40B4-BE49-F238E27FC236}">
                    <a16:creationId xmlns:a16="http://schemas.microsoft.com/office/drawing/2014/main" id="{311D7724-D5DF-F72B-0D7D-95FA395B3B8B}"/>
                  </a:ext>
                </a:extLst>
              </p:cNvPr>
              <p:cNvSpPr txBox="1">
                <a:spLocks noRot="1" noChangeAspect="1" noMove="1" noResize="1" noEditPoints="1" noAdjustHandles="1" noChangeArrowheads="1" noChangeShapeType="1" noTextEdit="1"/>
              </p:cNvSpPr>
              <p:nvPr/>
            </p:nvSpPr>
            <p:spPr>
              <a:xfrm>
                <a:off x="2547024" y="2705327"/>
                <a:ext cx="55447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6DB4A6-57A8-C0A6-EE52-ECB07D4CD09B}"/>
                  </a:ext>
                </a:extLst>
              </p:cNvPr>
              <p:cNvSpPr txBox="1"/>
              <p:nvPr/>
            </p:nvSpPr>
            <p:spPr>
              <a:xfrm>
                <a:off x="1108952"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27" name="TextBox 26">
                <a:extLst>
                  <a:ext uri="{FF2B5EF4-FFF2-40B4-BE49-F238E27FC236}">
                    <a16:creationId xmlns:a16="http://schemas.microsoft.com/office/drawing/2014/main" id="{116DB4A6-57A8-C0A6-EE52-ECB07D4CD09B}"/>
                  </a:ext>
                </a:extLst>
              </p:cNvPr>
              <p:cNvSpPr txBox="1">
                <a:spLocks noRot="1" noChangeAspect="1" noMove="1" noResize="1" noEditPoints="1" noAdjustHandles="1" noChangeArrowheads="1" noChangeShapeType="1" noTextEdit="1"/>
              </p:cNvSpPr>
              <p:nvPr/>
            </p:nvSpPr>
            <p:spPr>
              <a:xfrm>
                <a:off x="1108952" y="2705327"/>
                <a:ext cx="554477" cy="523220"/>
              </a:xfrm>
              <a:prstGeom prst="rect">
                <a:avLst/>
              </a:prstGeom>
              <a:blipFill>
                <a:blip r:embed="rId8"/>
                <a:stretch>
                  <a:fillRect/>
                </a:stretch>
              </a:blipFill>
            </p:spPr>
            <p:txBody>
              <a:bodyPr/>
              <a:lstStyle/>
              <a:p>
                <a:r>
                  <a:rPr lang="en-US">
                    <a:noFill/>
                  </a:rPr>
                  <a:t> </a:t>
                </a:r>
              </a:p>
            </p:txBody>
          </p:sp>
        </mc:Fallback>
      </mc:AlternateContent>
      <p:pic>
        <p:nvPicPr>
          <p:cNvPr id="28" name="Picture 27" descr="A picture containing basketball, athletic game, sport&#10;&#10;Description automatically generated">
            <a:extLst>
              <a:ext uri="{FF2B5EF4-FFF2-40B4-BE49-F238E27FC236}">
                <a16:creationId xmlns:a16="http://schemas.microsoft.com/office/drawing/2014/main" id="{67252F88-A236-5C2E-EA72-22F5B6AF0317}"/>
              </a:ext>
            </a:extLst>
          </p:cNvPr>
          <p:cNvPicPr>
            <a:picLocks noChangeAspect="1"/>
          </p:cNvPicPr>
          <p:nvPr/>
        </p:nvPicPr>
        <p:blipFill>
          <a:blip r:embed="rId4"/>
          <a:stretch>
            <a:fillRect/>
          </a:stretch>
        </p:blipFill>
        <p:spPr>
          <a:xfrm>
            <a:off x="4073430" y="2898844"/>
            <a:ext cx="1815882" cy="1815882"/>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62CE632-7477-C9DA-1B7F-2DC328753933}"/>
                  </a:ext>
                </a:extLst>
              </p:cNvPr>
              <p:cNvSpPr txBox="1"/>
              <p:nvPr/>
            </p:nvSpPr>
            <p:spPr>
              <a:xfrm>
                <a:off x="3985096"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37" name="TextBox 36">
                <a:extLst>
                  <a:ext uri="{FF2B5EF4-FFF2-40B4-BE49-F238E27FC236}">
                    <a16:creationId xmlns:a16="http://schemas.microsoft.com/office/drawing/2014/main" id="{F62CE632-7477-C9DA-1B7F-2DC328753933}"/>
                  </a:ext>
                </a:extLst>
              </p:cNvPr>
              <p:cNvSpPr txBox="1">
                <a:spLocks noRot="1" noChangeAspect="1" noMove="1" noResize="1" noEditPoints="1" noAdjustHandles="1" noChangeArrowheads="1" noChangeShapeType="1" noTextEdit="1"/>
              </p:cNvSpPr>
              <p:nvPr/>
            </p:nvSpPr>
            <p:spPr>
              <a:xfrm>
                <a:off x="3985096" y="4453116"/>
                <a:ext cx="55447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8416C86-C32A-7923-202F-C9E84ED6D56F}"/>
                  </a:ext>
                </a:extLst>
              </p:cNvPr>
              <p:cNvSpPr txBox="1"/>
              <p:nvPr/>
            </p:nvSpPr>
            <p:spPr>
              <a:xfrm>
                <a:off x="5423169"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38" name="TextBox 37">
                <a:extLst>
                  <a:ext uri="{FF2B5EF4-FFF2-40B4-BE49-F238E27FC236}">
                    <a16:creationId xmlns:a16="http://schemas.microsoft.com/office/drawing/2014/main" id="{38416C86-C32A-7923-202F-C9E84ED6D56F}"/>
                  </a:ext>
                </a:extLst>
              </p:cNvPr>
              <p:cNvSpPr txBox="1">
                <a:spLocks noRot="1" noChangeAspect="1" noMove="1" noResize="1" noEditPoints="1" noAdjustHandles="1" noChangeArrowheads="1" noChangeShapeType="1" noTextEdit="1"/>
              </p:cNvSpPr>
              <p:nvPr/>
            </p:nvSpPr>
            <p:spPr>
              <a:xfrm>
                <a:off x="5423169" y="4453116"/>
                <a:ext cx="55447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7922DE0-195F-C58D-F110-845ED8C7679A}"/>
                  </a:ext>
                </a:extLst>
              </p:cNvPr>
              <p:cNvSpPr txBox="1"/>
              <p:nvPr/>
            </p:nvSpPr>
            <p:spPr>
              <a:xfrm>
                <a:off x="5423168"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39" name="TextBox 38">
                <a:extLst>
                  <a:ext uri="{FF2B5EF4-FFF2-40B4-BE49-F238E27FC236}">
                    <a16:creationId xmlns:a16="http://schemas.microsoft.com/office/drawing/2014/main" id="{97922DE0-195F-C58D-F110-845ED8C7679A}"/>
                  </a:ext>
                </a:extLst>
              </p:cNvPr>
              <p:cNvSpPr txBox="1">
                <a:spLocks noRot="1" noChangeAspect="1" noMove="1" noResize="1" noEditPoints="1" noAdjustHandles="1" noChangeArrowheads="1" noChangeShapeType="1" noTextEdit="1"/>
              </p:cNvSpPr>
              <p:nvPr/>
            </p:nvSpPr>
            <p:spPr>
              <a:xfrm>
                <a:off x="5423168" y="2705327"/>
                <a:ext cx="554477"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3088381-5626-3FAD-344D-8D48ADE63E79}"/>
                  </a:ext>
                </a:extLst>
              </p:cNvPr>
              <p:cNvSpPr txBox="1"/>
              <p:nvPr/>
            </p:nvSpPr>
            <p:spPr>
              <a:xfrm>
                <a:off x="3985096"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40" name="TextBox 39">
                <a:extLst>
                  <a:ext uri="{FF2B5EF4-FFF2-40B4-BE49-F238E27FC236}">
                    <a16:creationId xmlns:a16="http://schemas.microsoft.com/office/drawing/2014/main" id="{43088381-5626-3FAD-344D-8D48ADE63E79}"/>
                  </a:ext>
                </a:extLst>
              </p:cNvPr>
              <p:cNvSpPr txBox="1">
                <a:spLocks noRot="1" noChangeAspect="1" noMove="1" noResize="1" noEditPoints="1" noAdjustHandles="1" noChangeArrowheads="1" noChangeShapeType="1" noTextEdit="1"/>
              </p:cNvSpPr>
              <p:nvPr/>
            </p:nvSpPr>
            <p:spPr>
              <a:xfrm>
                <a:off x="3985096" y="2705327"/>
                <a:ext cx="554477" cy="523220"/>
              </a:xfrm>
              <a:prstGeom prst="rect">
                <a:avLst/>
              </a:prstGeom>
              <a:blipFill>
                <a:blip r:embed="rId12"/>
                <a:stretch>
                  <a:fillRect/>
                </a:stretch>
              </a:blipFill>
            </p:spPr>
            <p:txBody>
              <a:bodyPr/>
              <a:lstStyle/>
              <a:p>
                <a:r>
                  <a:rPr lang="en-US">
                    <a:noFill/>
                  </a:rPr>
                  <a:t> </a:t>
                </a:r>
              </a:p>
            </p:txBody>
          </p:sp>
        </mc:Fallback>
      </mc:AlternateContent>
      <p:pic>
        <p:nvPicPr>
          <p:cNvPr id="41" name="Picture 40" descr="A picture containing basketball, athletic game, sport&#10;&#10;Description automatically generated">
            <a:extLst>
              <a:ext uri="{FF2B5EF4-FFF2-40B4-BE49-F238E27FC236}">
                <a16:creationId xmlns:a16="http://schemas.microsoft.com/office/drawing/2014/main" id="{1ED6F929-7140-53CC-E449-0DA463806562}"/>
              </a:ext>
            </a:extLst>
          </p:cNvPr>
          <p:cNvPicPr>
            <a:picLocks noChangeAspect="1"/>
          </p:cNvPicPr>
          <p:nvPr/>
        </p:nvPicPr>
        <p:blipFill>
          <a:blip r:embed="rId4"/>
          <a:stretch>
            <a:fillRect/>
          </a:stretch>
        </p:blipFill>
        <p:spPr>
          <a:xfrm>
            <a:off x="6861240" y="2898844"/>
            <a:ext cx="1815882" cy="1815882"/>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B4FB4C2-4946-0963-5F93-EC8108E8EC07}"/>
                  </a:ext>
                </a:extLst>
              </p:cNvPr>
              <p:cNvSpPr txBox="1"/>
              <p:nvPr/>
            </p:nvSpPr>
            <p:spPr>
              <a:xfrm>
                <a:off x="6772906"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42" name="TextBox 41">
                <a:extLst>
                  <a:ext uri="{FF2B5EF4-FFF2-40B4-BE49-F238E27FC236}">
                    <a16:creationId xmlns:a16="http://schemas.microsoft.com/office/drawing/2014/main" id="{CB4FB4C2-4946-0963-5F93-EC8108E8EC07}"/>
                  </a:ext>
                </a:extLst>
              </p:cNvPr>
              <p:cNvSpPr txBox="1">
                <a:spLocks noRot="1" noChangeAspect="1" noMove="1" noResize="1" noEditPoints="1" noAdjustHandles="1" noChangeArrowheads="1" noChangeShapeType="1" noTextEdit="1"/>
              </p:cNvSpPr>
              <p:nvPr/>
            </p:nvSpPr>
            <p:spPr>
              <a:xfrm>
                <a:off x="6772906" y="4453116"/>
                <a:ext cx="554477"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7246940-2181-EF21-5C74-539D5D0CDCCF}"/>
                  </a:ext>
                </a:extLst>
              </p:cNvPr>
              <p:cNvSpPr txBox="1"/>
              <p:nvPr/>
            </p:nvSpPr>
            <p:spPr>
              <a:xfrm>
                <a:off x="8210979"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43" name="TextBox 42">
                <a:extLst>
                  <a:ext uri="{FF2B5EF4-FFF2-40B4-BE49-F238E27FC236}">
                    <a16:creationId xmlns:a16="http://schemas.microsoft.com/office/drawing/2014/main" id="{37246940-2181-EF21-5C74-539D5D0CDCCF}"/>
                  </a:ext>
                </a:extLst>
              </p:cNvPr>
              <p:cNvSpPr txBox="1">
                <a:spLocks noRot="1" noChangeAspect="1" noMove="1" noResize="1" noEditPoints="1" noAdjustHandles="1" noChangeArrowheads="1" noChangeShapeType="1" noTextEdit="1"/>
              </p:cNvSpPr>
              <p:nvPr/>
            </p:nvSpPr>
            <p:spPr>
              <a:xfrm>
                <a:off x="8210979" y="4453116"/>
                <a:ext cx="554477"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C54529C-0C3B-FB46-324C-2B2ACFC5F4A3}"/>
                  </a:ext>
                </a:extLst>
              </p:cNvPr>
              <p:cNvSpPr txBox="1"/>
              <p:nvPr/>
            </p:nvSpPr>
            <p:spPr>
              <a:xfrm>
                <a:off x="8210978"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44" name="TextBox 43">
                <a:extLst>
                  <a:ext uri="{FF2B5EF4-FFF2-40B4-BE49-F238E27FC236}">
                    <a16:creationId xmlns:a16="http://schemas.microsoft.com/office/drawing/2014/main" id="{DC54529C-0C3B-FB46-324C-2B2ACFC5F4A3}"/>
                  </a:ext>
                </a:extLst>
              </p:cNvPr>
              <p:cNvSpPr txBox="1">
                <a:spLocks noRot="1" noChangeAspect="1" noMove="1" noResize="1" noEditPoints="1" noAdjustHandles="1" noChangeArrowheads="1" noChangeShapeType="1" noTextEdit="1"/>
              </p:cNvSpPr>
              <p:nvPr/>
            </p:nvSpPr>
            <p:spPr>
              <a:xfrm>
                <a:off x="8210978" y="2705327"/>
                <a:ext cx="554477"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5EE1E2C-7547-57B7-74CB-468A3A37CE4B}"/>
                  </a:ext>
                </a:extLst>
              </p:cNvPr>
              <p:cNvSpPr txBox="1"/>
              <p:nvPr/>
            </p:nvSpPr>
            <p:spPr>
              <a:xfrm>
                <a:off x="6772906"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45" name="TextBox 44">
                <a:extLst>
                  <a:ext uri="{FF2B5EF4-FFF2-40B4-BE49-F238E27FC236}">
                    <a16:creationId xmlns:a16="http://schemas.microsoft.com/office/drawing/2014/main" id="{85EE1E2C-7547-57B7-74CB-468A3A37CE4B}"/>
                  </a:ext>
                </a:extLst>
              </p:cNvPr>
              <p:cNvSpPr txBox="1">
                <a:spLocks noRot="1" noChangeAspect="1" noMove="1" noResize="1" noEditPoints="1" noAdjustHandles="1" noChangeArrowheads="1" noChangeShapeType="1" noTextEdit="1"/>
              </p:cNvSpPr>
              <p:nvPr/>
            </p:nvSpPr>
            <p:spPr>
              <a:xfrm>
                <a:off x="6772906" y="2705327"/>
                <a:ext cx="554477" cy="523220"/>
              </a:xfrm>
              <a:prstGeom prst="rect">
                <a:avLst/>
              </a:prstGeom>
              <a:blipFill>
                <a:blip r:embed="rId16"/>
                <a:stretch>
                  <a:fillRect/>
                </a:stretch>
              </a:blipFill>
            </p:spPr>
            <p:txBody>
              <a:bodyPr/>
              <a:lstStyle/>
              <a:p>
                <a:r>
                  <a:rPr lang="en-US">
                    <a:noFill/>
                  </a:rPr>
                  <a:t> </a:t>
                </a:r>
              </a:p>
            </p:txBody>
          </p:sp>
        </mc:Fallback>
      </mc:AlternateContent>
      <p:pic>
        <p:nvPicPr>
          <p:cNvPr id="46" name="Picture 45" descr="A picture containing basketball, athletic game, sport&#10;&#10;Description automatically generated">
            <a:extLst>
              <a:ext uri="{FF2B5EF4-FFF2-40B4-BE49-F238E27FC236}">
                <a16:creationId xmlns:a16="http://schemas.microsoft.com/office/drawing/2014/main" id="{E202C2C4-88E7-B693-C6BA-43FB8A4B63E7}"/>
              </a:ext>
            </a:extLst>
          </p:cNvPr>
          <p:cNvPicPr>
            <a:picLocks noChangeAspect="1"/>
          </p:cNvPicPr>
          <p:nvPr/>
        </p:nvPicPr>
        <p:blipFill>
          <a:blip r:embed="rId4"/>
          <a:stretch>
            <a:fillRect/>
          </a:stretch>
        </p:blipFill>
        <p:spPr>
          <a:xfrm>
            <a:off x="9537108" y="2898844"/>
            <a:ext cx="1815882" cy="1815882"/>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9B8B895-9F67-44B0-5808-EACACDCE8759}"/>
                  </a:ext>
                </a:extLst>
              </p:cNvPr>
              <p:cNvSpPr txBox="1"/>
              <p:nvPr/>
            </p:nvSpPr>
            <p:spPr>
              <a:xfrm>
                <a:off x="9448774"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47" name="TextBox 46">
                <a:extLst>
                  <a:ext uri="{FF2B5EF4-FFF2-40B4-BE49-F238E27FC236}">
                    <a16:creationId xmlns:a16="http://schemas.microsoft.com/office/drawing/2014/main" id="{89B8B895-9F67-44B0-5808-EACACDCE8759}"/>
                  </a:ext>
                </a:extLst>
              </p:cNvPr>
              <p:cNvSpPr txBox="1">
                <a:spLocks noRot="1" noChangeAspect="1" noMove="1" noResize="1" noEditPoints="1" noAdjustHandles="1" noChangeArrowheads="1" noChangeShapeType="1" noTextEdit="1"/>
              </p:cNvSpPr>
              <p:nvPr/>
            </p:nvSpPr>
            <p:spPr>
              <a:xfrm>
                <a:off x="9448774" y="4453116"/>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42C407F-A6FE-D3E1-254D-3B03E8A85920}"/>
                  </a:ext>
                </a:extLst>
              </p:cNvPr>
              <p:cNvSpPr txBox="1"/>
              <p:nvPr/>
            </p:nvSpPr>
            <p:spPr>
              <a:xfrm>
                <a:off x="10886847"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48" name="TextBox 47">
                <a:extLst>
                  <a:ext uri="{FF2B5EF4-FFF2-40B4-BE49-F238E27FC236}">
                    <a16:creationId xmlns:a16="http://schemas.microsoft.com/office/drawing/2014/main" id="{E42C407F-A6FE-D3E1-254D-3B03E8A85920}"/>
                  </a:ext>
                </a:extLst>
              </p:cNvPr>
              <p:cNvSpPr txBox="1">
                <a:spLocks noRot="1" noChangeAspect="1" noMove="1" noResize="1" noEditPoints="1" noAdjustHandles="1" noChangeArrowheads="1" noChangeShapeType="1" noTextEdit="1"/>
              </p:cNvSpPr>
              <p:nvPr/>
            </p:nvSpPr>
            <p:spPr>
              <a:xfrm>
                <a:off x="10886847" y="4453116"/>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D258783-7B25-BA44-6452-85AB96C0538C}"/>
                  </a:ext>
                </a:extLst>
              </p:cNvPr>
              <p:cNvSpPr txBox="1"/>
              <p:nvPr/>
            </p:nvSpPr>
            <p:spPr>
              <a:xfrm>
                <a:off x="10886846"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49" name="TextBox 48">
                <a:extLst>
                  <a:ext uri="{FF2B5EF4-FFF2-40B4-BE49-F238E27FC236}">
                    <a16:creationId xmlns:a16="http://schemas.microsoft.com/office/drawing/2014/main" id="{2D258783-7B25-BA44-6452-85AB96C0538C}"/>
                  </a:ext>
                </a:extLst>
              </p:cNvPr>
              <p:cNvSpPr txBox="1">
                <a:spLocks noRot="1" noChangeAspect="1" noMove="1" noResize="1" noEditPoints="1" noAdjustHandles="1" noChangeArrowheads="1" noChangeShapeType="1" noTextEdit="1"/>
              </p:cNvSpPr>
              <p:nvPr/>
            </p:nvSpPr>
            <p:spPr>
              <a:xfrm>
                <a:off x="10886846" y="2705327"/>
                <a:ext cx="554477"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81C797F-1B9A-99D8-6F72-D1984CE359B5}"/>
                  </a:ext>
                </a:extLst>
              </p:cNvPr>
              <p:cNvSpPr txBox="1"/>
              <p:nvPr/>
            </p:nvSpPr>
            <p:spPr>
              <a:xfrm>
                <a:off x="9448774"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50" name="TextBox 49">
                <a:extLst>
                  <a:ext uri="{FF2B5EF4-FFF2-40B4-BE49-F238E27FC236}">
                    <a16:creationId xmlns:a16="http://schemas.microsoft.com/office/drawing/2014/main" id="{781C797F-1B9A-99D8-6F72-D1984CE359B5}"/>
                  </a:ext>
                </a:extLst>
              </p:cNvPr>
              <p:cNvSpPr txBox="1">
                <a:spLocks noRot="1" noChangeAspect="1" noMove="1" noResize="1" noEditPoints="1" noAdjustHandles="1" noChangeArrowheads="1" noChangeShapeType="1" noTextEdit="1"/>
              </p:cNvSpPr>
              <p:nvPr/>
            </p:nvSpPr>
            <p:spPr>
              <a:xfrm>
                <a:off x="9448774" y="2705327"/>
                <a:ext cx="554477" cy="523220"/>
              </a:xfrm>
              <a:prstGeom prst="rect">
                <a:avLst/>
              </a:prstGeom>
              <a:blipFill>
                <a:blip r:embed="rId20"/>
                <a:stretch>
                  <a:fillRect/>
                </a:stretch>
              </a:blipFill>
            </p:spPr>
            <p:txBody>
              <a:bodyPr/>
              <a:lstStyle/>
              <a:p>
                <a:r>
                  <a:rPr lang="en-US">
                    <a:noFill/>
                  </a:rPr>
                  <a:t> </a:t>
                </a:r>
              </a:p>
            </p:txBody>
          </p:sp>
        </mc:Fallback>
      </mc:AlternateContent>
      <p:cxnSp>
        <p:nvCxnSpPr>
          <p:cNvPr id="5" name="Connector: Curved 4">
            <a:extLst>
              <a:ext uri="{FF2B5EF4-FFF2-40B4-BE49-F238E27FC236}">
                <a16:creationId xmlns:a16="http://schemas.microsoft.com/office/drawing/2014/main" id="{9DCF36EA-B227-CFDD-68F5-B53637A2050A}"/>
              </a:ext>
            </a:extLst>
          </p:cNvPr>
          <p:cNvCxnSpPr>
            <a:cxnSpLocks/>
            <a:stCxn id="46" idx="3"/>
          </p:cNvCxnSpPr>
          <p:nvPr/>
        </p:nvCxnSpPr>
        <p:spPr>
          <a:xfrm flipH="1">
            <a:off x="8765455" y="3806785"/>
            <a:ext cx="2587535" cy="6458"/>
          </a:xfrm>
          <a:prstGeom prst="curvedConnector5">
            <a:avLst>
              <a:gd name="adj1" fmla="val -20489"/>
              <a:gd name="adj2" fmla="val 34770749"/>
              <a:gd name="adj3" fmla="val 81330"/>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nector: Curved 10">
            <a:extLst>
              <a:ext uri="{FF2B5EF4-FFF2-40B4-BE49-F238E27FC236}">
                <a16:creationId xmlns:a16="http://schemas.microsoft.com/office/drawing/2014/main" id="{83961FA0-4889-BCE0-A656-A2263107055D}"/>
              </a:ext>
            </a:extLst>
          </p:cNvPr>
          <p:cNvCxnSpPr>
            <a:cxnSpLocks/>
            <a:stCxn id="28" idx="0"/>
            <a:endCxn id="22" idx="0"/>
          </p:cNvCxnSpPr>
          <p:nvPr/>
        </p:nvCxnSpPr>
        <p:spPr>
          <a:xfrm rot="16200000" flipV="1">
            <a:off x="3543299" y="1460772"/>
            <a:ext cx="12700" cy="2876144"/>
          </a:xfrm>
          <a:prstGeom prst="curvedConnector3">
            <a:avLst>
              <a:gd name="adj1" fmla="val 716170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4EBFC9DF-FBE1-02FC-A412-BD17E036655B}"/>
              </a:ext>
            </a:extLst>
          </p:cNvPr>
          <p:cNvSpPr>
            <a:spLocks noGrp="1"/>
          </p:cNvSpPr>
          <p:nvPr>
            <p:ph type="sldNum" sz="quarter" idx="12"/>
          </p:nvPr>
        </p:nvSpPr>
        <p:spPr/>
        <p:txBody>
          <a:bodyPr/>
          <a:lstStyle/>
          <a:p>
            <a:fld id="{48F63A3B-78C7-47BE-AE5E-E10140E04643}" type="slidenum">
              <a:rPr lang="en-US" smtClean="0"/>
              <a:t>48</a:t>
            </a:fld>
            <a:endParaRPr lang="en-US"/>
          </a:p>
        </p:txBody>
      </p:sp>
    </p:spTree>
    <p:extLst>
      <p:ext uri="{BB962C8B-B14F-4D97-AF65-F5344CB8AC3E}">
        <p14:creationId xmlns:p14="http://schemas.microsoft.com/office/powerpoint/2010/main" val="4004298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3"/>
                <a:stretch>
                  <a:fillRect b="-1053"/>
                </a:stretch>
              </a:blipFill>
            </p:spPr>
            <p:txBody>
              <a:bodyPr/>
              <a:lstStyle/>
              <a:p>
                <a:r>
                  <a:rPr lang="en-US">
                    <a:noFill/>
                  </a:rPr>
                  <a:t> </a:t>
                </a:r>
              </a:p>
            </p:txBody>
          </p:sp>
        </mc:Fallback>
      </mc:AlternateContent>
      <p:pic>
        <p:nvPicPr>
          <p:cNvPr id="22" name="Picture 21" descr="A picture containing basketball, athletic game, sport&#10;&#10;Description automatically generated">
            <a:extLst>
              <a:ext uri="{FF2B5EF4-FFF2-40B4-BE49-F238E27FC236}">
                <a16:creationId xmlns:a16="http://schemas.microsoft.com/office/drawing/2014/main" id="{CADF96EB-D8C8-F7C2-F9CE-B70040DE74E8}"/>
              </a:ext>
            </a:extLst>
          </p:cNvPr>
          <p:cNvPicPr>
            <a:picLocks noChangeAspect="1"/>
          </p:cNvPicPr>
          <p:nvPr/>
        </p:nvPicPr>
        <p:blipFill>
          <a:blip r:embed="rId4"/>
          <a:stretch>
            <a:fillRect/>
          </a:stretch>
        </p:blipFill>
        <p:spPr>
          <a:xfrm>
            <a:off x="1197286" y="2898844"/>
            <a:ext cx="1815882" cy="1815882"/>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87C231-07F2-5401-B2AA-1E4AFEE8A44B}"/>
                  </a:ext>
                </a:extLst>
              </p:cNvPr>
              <p:cNvSpPr txBox="1"/>
              <p:nvPr/>
            </p:nvSpPr>
            <p:spPr>
              <a:xfrm>
                <a:off x="1108952"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23" name="TextBox 22">
                <a:extLst>
                  <a:ext uri="{FF2B5EF4-FFF2-40B4-BE49-F238E27FC236}">
                    <a16:creationId xmlns:a16="http://schemas.microsoft.com/office/drawing/2014/main" id="{ED87C231-07F2-5401-B2AA-1E4AFEE8A44B}"/>
                  </a:ext>
                </a:extLst>
              </p:cNvPr>
              <p:cNvSpPr txBox="1">
                <a:spLocks noRot="1" noChangeAspect="1" noMove="1" noResize="1" noEditPoints="1" noAdjustHandles="1" noChangeArrowheads="1" noChangeShapeType="1" noTextEdit="1"/>
              </p:cNvSpPr>
              <p:nvPr/>
            </p:nvSpPr>
            <p:spPr>
              <a:xfrm>
                <a:off x="1108952" y="4453116"/>
                <a:ext cx="55447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5D6AD3-FBAE-86F7-662A-6FDEBEB57C47}"/>
                  </a:ext>
                </a:extLst>
              </p:cNvPr>
              <p:cNvSpPr txBox="1"/>
              <p:nvPr/>
            </p:nvSpPr>
            <p:spPr>
              <a:xfrm>
                <a:off x="2547025"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5" name="TextBox 24">
                <a:extLst>
                  <a:ext uri="{FF2B5EF4-FFF2-40B4-BE49-F238E27FC236}">
                    <a16:creationId xmlns:a16="http://schemas.microsoft.com/office/drawing/2014/main" id="{F75D6AD3-FBAE-86F7-662A-6FDEBEB57C47}"/>
                  </a:ext>
                </a:extLst>
              </p:cNvPr>
              <p:cNvSpPr txBox="1">
                <a:spLocks noRot="1" noChangeAspect="1" noMove="1" noResize="1" noEditPoints="1" noAdjustHandles="1" noChangeArrowheads="1" noChangeShapeType="1" noTextEdit="1"/>
              </p:cNvSpPr>
              <p:nvPr/>
            </p:nvSpPr>
            <p:spPr>
              <a:xfrm>
                <a:off x="2547025" y="4453116"/>
                <a:ext cx="55447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11D7724-D5DF-F72B-0D7D-95FA395B3B8B}"/>
                  </a:ext>
                </a:extLst>
              </p:cNvPr>
              <p:cNvSpPr txBox="1"/>
              <p:nvPr/>
            </p:nvSpPr>
            <p:spPr>
              <a:xfrm>
                <a:off x="2547024"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6" name="TextBox 25">
                <a:extLst>
                  <a:ext uri="{FF2B5EF4-FFF2-40B4-BE49-F238E27FC236}">
                    <a16:creationId xmlns:a16="http://schemas.microsoft.com/office/drawing/2014/main" id="{311D7724-D5DF-F72B-0D7D-95FA395B3B8B}"/>
                  </a:ext>
                </a:extLst>
              </p:cNvPr>
              <p:cNvSpPr txBox="1">
                <a:spLocks noRot="1" noChangeAspect="1" noMove="1" noResize="1" noEditPoints="1" noAdjustHandles="1" noChangeArrowheads="1" noChangeShapeType="1" noTextEdit="1"/>
              </p:cNvSpPr>
              <p:nvPr/>
            </p:nvSpPr>
            <p:spPr>
              <a:xfrm>
                <a:off x="2547024" y="2705327"/>
                <a:ext cx="55447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6DB4A6-57A8-C0A6-EE52-ECB07D4CD09B}"/>
                  </a:ext>
                </a:extLst>
              </p:cNvPr>
              <p:cNvSpPr txBox="1"/>
              <p:nvPr/>
            </p:nvSpPr>
            <p:spPr>
              <a:xfrm>
                <a:off x="1108952"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27" name="TextBox 26">
                <a:extLst>
                  <a:ext uri="{FF2B5EF4-FFF2-40B4-BE49-F238E27FC236}">
                    <a16:creationId xmlns:a16="http://schemas.microsoft.com/office/drawing/2014/main" id="{116DB4A6-57A8-C0A6-EE52-ECB07D4CD09B}"/>
                  </a:ext>
                </a:extLst>
              </p:cNvPr>
              <p:cNvSpPr txBox="1">
                <a:spLocks noRot="1" noChangeAspect="1" noMove="1" noResize="1" noEditPoints="1" noAdjustHandles="1" noChangeArrowheads="1" noChangeShapeType="1" noTextEdit="1"/>
              </p:cNvSpPr>
              <p:nvPr/>
            </p:nvSpPr>
            <p:spPr>
              <a:xfrm>
                <a:off x="1108952" y="2705327"/>
                <a:ext cx="554477" cy="523220"/>
              </a:xfrm>
              <a:prstGeom prst="rect">
                <a:avLst/>
              </a:prstGeom>
              <a:blipFill>
                <a:blip r:embed="rId8"/>
                <a:stretch>
                  <a:fillRect/>
                </a:stretch>
              </a:blipFill>
            </p:spPr>
            <p:txBody>
              <a:bodyPr/>
              <a:lstStyle/>
              <a:p>
                <a:r>
                  <a:rPr lang="en-US">
                    <a:noFill/>
                  </a:rPr>
                  <a:t> </a:t>
                </a:r>
              </a:p>
            </p:txBody>
          </p:sp>
        </mc:Fallback>
      </mc:AlternateContent>
      <p:pic>
        <p:nvPicPr>
          <p:cNvPr id="28" name="Picture 27" descr="A picture containing basketball, athletic game, sport&#10;&#10;Description automatically generated">
            <a:extLst>
              <a:ext uri="{FF2B5EF4-FFF2-40B4-BE49-F238E27FC236}">
                <a16:creationId xmlns:a16="http://schemas.microsoft.com/office/drawing/2014/main" id="{67252F88-A236-5C2E-EA72-22F5B6AF0317}"/>
              </a:ext>
            </a:extLst>
          </p:cNvPr>
          <p:cNvPicPr>
            <a:picLocks noChangeAspect="1"/>
          </p:cNvPicPr>
          <p:nvPr/>
        </p:nvPicPr>
        <p:blipFill>
          <a:blip r:embed="rId4"/>
          <a:stretch>
            <a:fillRect/>
          </a:stretch>
        </p:blipFill>
        <p:spPr>
          <a:xfrm>
            <a:off x="4073430" y="2898844"/>
            <a:ext cx="1815882" cy="1815882"/>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62CE632-7477-C9DA-1B7F-2DC328753933}"/>
                  </a:ext>
                </a:extLst>
              </p:cNvPr>
              <p:cNvSpPr txBox="1"/>
              <p:nvPr/>
            </p:nvSpPr>
            <p:spPr>
              <a:xfrm>
                <a:off x="3985096"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37" name="TextBox 36">
                <a:extLst>
                  <a:ext uri="{FF2B5EF4-FFF2-40B4-BE49-F238E27FC236}">
                    <a16:creationId xmlns:a16="http://schemas.microsoft.com/office/drawing/2014/main" id="{F62CE632-7477-C9DA-1B7F-2DC328753933}"/>
                  </a:ext>
                </a:extLst>
              </p:cNvPr>
              <p:cNvSpPr txBox="1">
                <a:spLocks noRot="1" noChangeAspect="1" noMove="1" noResize="1" noEditPoints="1" noAdjustHandles="1" noChangeArrowheads="1" noChangeShapeType="1" noTextEdit="1"/>
              </p:cNvSpPr>
              <p:nvPr/>
            </p:nvSpPr>
            <p:spPr>
              <a:xfrm>
                <a:off x="3985096" y="4453116"/>
                <a:ext cx="55447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8416C86-C32A-7923-202F-C9E84ED6D56F}"/>
                  </a:ext>
                </a:extLst>
              </p:cNvPr>
              <p:cNvSpPr txBox="1"/>
              <p:nvPr/>
            </p:nvSpPr>
            <p:spPr>
              <a:xfrm>
                <a:off x="5423169"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38" name="TextBox 37">
                <a:extLst>
                  <a:ext uri="{FF2B5EF4-FFF2-40B4-BE49-F238E27FC236}">
                    <a16:creationId xmlns:a16="http://schemas.microsoft.com/office/drawing/2014/main" id="{38416C86-C32A-7923-202F-C9E84ED6D56F}"/>
                  </a:ext>
                </a:extLst>
              </p:cNvPr>
              <p:cNvSpPr txBox="1">
                <a:spLocks noRot="1" noChangeAspect="1" noMove="1" noResize="1" noEditPoints="1" noAdjustHandles="1" noChangeArrowheads="1" noChangeShapeType="1" noTextEdit="1"/>
              </p:cNvSpPr>
              <p:nvPr/>
            </p:nvSpPr>
            <p:spPr>
              <a:xfrm>
                <a:off x="5423169" y="4453116"/>
                <a:ext cx="55447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7922DE0-195F-C58D-F110-845ED8C7679A}"/>
                  </a:ext>
                </a:extLst>
              </p:cNvPr>
              <p:cNvSpPr txBox="1"/>
              <p:nvPr/>
            </p:nvSpPr>
            <p:spPr>
              <a:xfrm>
                <a:off x="5423168"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39" name="TextBox 38">
                <a:extLst>
                  <a:ext uri="{FF2B5EF4-FFF2-40B4-BE49-F238E27FC236}">
                    <a16:creationId xmlns:a16="http://schemas.microsoft.com/office/drawing/2014/main" id="{97922DE0-195F-C58D-F110-845ED8C7679A}"/>
                  </a:ext>
                </a:extLst>
              </p:cNvPr>
              <p:cNvSpPr txBox="1">
                <a:spLocks noRot="1" noChangeAspect="1" noMove="1" noResize="1" noEditPoints="1" noAdjustHandles="1" noChangeArrowheads="1" noChangeShapeType="1" noTextEdit="1"/>
              </p:cNvSpPr>
              <p:nvPr/>
            </p:nvSpPr>
            <p:spPr>
              <a:xfrm>
                <a:off x="5423168" y="2705327"/>
                <a:ext cx="554477"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3088381-5626-3FAD-344D-8D48ADE63E79}"/>
                  </a:ext>
                </a:extLst>
              </p:cNvPr>
              <p:cNvSpPr txBox="1"/>
              <p:nvPr/>
            </p:nvSpPr>
            <p:spPr>
              <a:xfrm>
                <a:off x="3985096"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40" name="TextBox 39">
                <a:extLst>
                  <a:ext uri="{FF2B5EF4-FFF2-40B4-BE49-F238E27FC236}">
                    <a16:creationId xmlns:a16="http://schemas.microsoft.com/office/drawing/2014/main" id="{43088381-5626-3FAD-344D-8D48ADE63E79}"/>
                  </a:ext>
                </a:extLst>
              </p:cNvPr>
              <p:cNvSpPr txBox="1">
                <a:spLocks noRot="1" noChangeAspect="1" noMove="1" noResize="1" noEditPoints="1" noAdjustHandles="1" noChangeArrowheads="1" noChangeShapeType="1" noTextEdit="1"/>
              </p:cNvSpPr>
              <p:nvPr/>
            </p:nvSpPr>
            <p:spPr>
              <a:xfrm>
                <a:off x="3985096" y="2705327"/>
                <a:ext cx="554477" cy="523220"/>
              </a:xfrm>
              <a:prstGeom prst="rect">
                <a:avLst/>
              </a:prstGeom>
              <a:blipFill>
                <a:blip r:embed="rId12"/>
                <a:stretch>
                  <a:fillRect/>
                </a:stretch>
              </a:blipFill>
            </p:spPr>
            <p:txBody>
              <a:bodyPr/>
              <a:lstStyle/>
              <a:p>
                <a:r>
                  <a:rPr lang="en-US">
                    <a:noFill/>
                  </a:rPr>
                  <a:t> </a:t>
                </a:r>
              </a:p>
            </p:txBody>
          </p:sp>
        </mc:Fallback>
      </mc:AlternateContent>
      <p:pic>
        <p:nvPicPr>
          <p:cNvPr id="41" name="Picture 40" descr="A picture containing basketball, athletic game, sport&#10;&#10;Description automatically generated">
            <a:extLst>
              <a:ext uri="{FF2B5EF4-FFF2-40B4-BE49-F238E27FC236}">
                <a16:creationId xmlns:a16="http://schemas.microsoft.com/office/drawing/2014/main" id="{1ED6F929-7140-53CC-E449-0DA463806562}"/>
              </a:ext>
            </a:extLst>
          </p:cNvPr>
          <p:cNvPicPr>
            <a:picLocks noChangeAspect="1"/>
          </p:cNvPicPr>
          <p:nvPr/>
        </p:nvPicPr>
        <p:blipFill>
          <a:blip r:embed="rId4"/>
          <a:stretch>
            <a:fillRect/>
          </a:stretch>
        </p:blipFill>
        <p:spPr>
          <a:xfrm>
            <a:off x="6861240" y="2898844"/>
            <a:ext cx="1815882" cy="1815882"/>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B4FB4C2-4946-0963-5F93-EC8108E8EC07}"/>
                  </a:ext>
                </a:extLst>
              </p:cNvPr>
              <p:cNvSpPr txBox="1"/>
              <p:nvPr/>
            </p:nvSpPr>
            <p:spPr>
              <a:xfrm>
                <a:off x="6772906"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42" name="TextBox 41">
                <a:extLst>
                  <a:ext uri="{FF2B5EF4-FFF2-40B4-BE49-F238E27FC236}">
                    <a16:creationId xmlns:a16="http://schemas.microsoft.com/office/drawing/2014/main" id="{CB4FB4C2-4946-0963-5F93-EC8108E8EC07}"/>
                  </a:ext>
                </a:extLst>
              </p:cNvPr>
              <p:cNvSpPr txBox="1">
                <a:spLocks noRot="1" noChangeAspect="1" noMove="1" noResize="1" noEditPoints="1" noAdjustHandles="1" noChangeArrowheads="1" noChangeShapeType="1" noTextEdit="1"/>
              </p:cNvSpPr>
              <p:nvPr/>
            </p:nvSpPr>
            <p:spPr>
              <a:xfrm>
                <a:off x="6772906" y="4453116"/>
                <a:ext cx="554477"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7246940-2181-EF21-5C74-539D5D0CDCCF}"/>
                  </a:ext>
                </a:extLst>
              </p:cNvPr>
              <p:cNvSpPr txBox="1"/>
              <p:nvPr/>
            </p:nvSpPr>
            <p:spPr>
              <a:xfrm>
                <a:off x="8210979"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43" name="TextBox 42">
                <a:extLst>
                  <a:ext uri="{FF2B5EF4-FFF2-40B4-BE49-F238E27FC236}">
                    <a16:creationId xmlns:a16="http://schemas.microsoft.com/office/drawing/2014/main" id="{37246940-2181-EF21-5C74-539D5D0CDCCF}"/>
                  </a:ext>
                </a:extLst>
              </p:cNvPr>
              <p:cNvSpPr txBox="1">
                <a:spLocks noRot="1" noChangeAspect="1" noMove="1" noResize="1" noEditPoints="1" noAdjustHandles="1" noChangeArrowheads="1" noChangeShapeType="1" noTextEdit="1"/>
              </p:cNvSpPr>
              <p:nvPr/>
            </p:nvSpPr>
            <p:spPr>
              <a:xfrm>
                <a:off x="8210979" y="4453116"/>
                <a:ext cx="554477"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C54529C-0C3B-FB46-324C-2B2ACFC5F4A3}"/>
                  </a:ext>
                </a:extLst>
              </p:cNvPr>
              <p:cNvSpPr txBox="1"/>
              <p:nvPr/>
            </p:nvSpPr>
            <p:spPr>
              <a:xfrm>
                <a:off x="8210978"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44" name="TextBox 43">
                <a:extLst>
                  <a:ext uri="{FF2B5EF4-FFF2-40B4-BE49-F238E27FC236}">
                    <a16:creationId xmlns:a16="http://schemas.microsoft.com/office/drawing/2014/main" id="{DC54529C-0C3B-FB46-324C-2B2ACFC5F4A3}"/>
                  </a:ext>
                </a:extLst>
              </p:cNvPr>
              <p:cNvSpPr txBox="1">
                <a:spLocks noRot="1" noChangeAspect="1" noMove="1" noResize="1" noEditPoints="1" noAdjustHandles="1" noChangeArrowheads="1" noChangeShapeType="1" noTextEdit="1"/>
              </p:cNvSpPr>
              <p:nvPr/>
            </p:nvSpPr>
            <p:spPr>
              <a:xfrm>
                <a:off x="8210978" y="2705327"/>
                <a:ext cx="554477"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5EE1E2C-7547-57B7-74CB-468A3A37CE4B}"/>
                  </a:ext>
                </a:extLst>
              </p:cNvPr>
              <p:cNvSpPr txBox="1"/>
              <p:nvPr/>
            </p:nvSpPr>
            <p:spPr>
              <a:xfrm>
                <a:off x="6772906"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45" name="TextBox 44">
                <a:extLst>
                  <a:ext uri="{FF2B5EF4-FFF2-40B4-BE49-F238E27FC236}">
                    <a16:creationId xmlns:a16="http://schemas.microsoft.com/office/drawing/2014/main" id="{85EE1E2C-7547-57B7-74CB-468A3A37CE4B}"/>
                  </a:ext>
                </a:extLst>
              </p:cNvPr>
              <p:cNvSpPr txBox="1">
                <a:spLocks noRot="1" noChangeAspect="1" noMove="1" noResize="1" noEditPoints="1" noAdjustHandles="1" noChangeArrowheads="1" noChangeShapeType="1" noTextEdit="1"/>
              </p:cNvSpPr>
              <p:nvPr/>
            </p:nvSpPr>
            <p:spPr>
              <a:xfrm>
                <a:off x="6772906" y="2705327"/>
                <a:ext cx="554477" cy="523220"/>
              </a:xfrm>
              <a:prstGeom prst="rect">
                <a:avLst/>
              </a:prstGeom>
              <a:blipFill>
                <a:blip r:embed="rId16"/>
                <a:stretch>
                  <a:fillRect/>
                </a:stretch>
              </a:blipFill>
            </p:spPr>
            <p:txBody>
              <a:bodyPr/>
              <a:lstStyle/>
              <a:p>
                <a:r>
                  <a:rPr lang="en-US">
                    <a:noFill/>
                  </a:rPr>
                  <a:t> </a:t>
                </a:r>
              </a:p>
            </p:txBody>
          </p:sp>
        </mc:Fallback>
      </mc:AlternateContent>
      <p:pic>
        <p:nvPicPr>
          <p:cNvPr id="46" name="Picture 45" descr="A picture containing basketball, athletic game, sport&#10;&#10;Description automatically generated">
            <a:extLst>
              <a:ext uri="{FF2B5EF4-FFF2-40B4-BE49-F238E27FC236}">
                <a16:creationId xmlns:a16="http://schemas.microsoft.com/office/drawing/2014/main" id="{E202C2C4-88E7-B693-C6BA-43FB8A4B63E7}"/>
              </a:ext>
            </a:extLst>
          </p:cNvPr>
          <p:cNvPicPr>
            <a:picLocks noChangeAspect="1"/>
          </p:cNvPicPr>
          <p:nvPr/>
        </p:nvPicPr>
        <p:blipFill>
          <a:blip r:embed="rId4"/>
          <a:stretch>
            <a:fillRect/>
          </a:stretch>
        </p:blipFill>
        <p:spPr>
          <a:xfrm>
            <a:off x="9537108" y="2898844"/>
            <a:ext cx="1815882" cy="1815882"/>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9B8B895-9F67-44B0-5808-EACACDCE8759}"/>
                  </a:ext>
                </a:extLst>
              </p:cNvPr>
              <p:cNvSpPr txBox="1"/>
              <p:nvPr/>
            </p:nvSpPr>
            <p:spPr>
              <a:xfrm>
                <a:off x="9448774"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47" name="TextBox 46">
                <a:extLst>
                  <a:ext uri="{FF2B5EF4-FFF2-40B4-BE49-F238E27FC236}">
                    <a16:creationId xmlns:a16="http://schemas.microsoft.com/office/drawing/2014/main" id="{89B8B895-9F67-44B0-5808-EACACDCE8759}"/>
                  </a:ext>
                </a:extLst>
              </p:cNvPr>
              <p:cNvSpPr txBox="1">
                <a:spLocks noRot="1" noChangeAspect="1" noMove="1" noResize="1" noEditPoints="1" noAdjustHandles="1" noChangeArrowheads="1" noChangeShapeType="1" noTextEdit="1"/>
              </p:cNvSpPr>
              <p:nvPr/>
            </p:nvSpPr>
            <p:spPr>
              <a:xfrm>
                <a:off x="9448774" y="4453116"/>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42C407F-A6FE-D3E1-254D-3B03E8A85920}"/>
                  </a:ext>
                </a:extLst>
              </p:cNvPr>
              <p:cNvSpPr txBox="1"/>
              <p:nvPr/>
            </p:nvSpPr>
            <p:spPr>
              <a:xfrm>
                <a:off x="10886847" y="445311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48" name="TextBox 47">
                <a:extLst>
                  <a:ext uri="{FF2B5EF4-FFF2-40B4-BE49-F238E27FC236}">
                    <a16:creationId xmlns:a16="http://schemas.microsoft.com/office/drawing/2014/main" id="{E42C407F-A6FE-D3E1-254D-3B03E8A85920}"/>
                  </a:ext>
                </a:extLst>
              </p:cNvPr>
              <p:cNvSpPr txBox="1">
                <a:spLocks noRot="1" noChangeAspect="1" noMove="1" noResize="1" noEditPoints="1" noAdjustHandles="1" noChangeArrowheads="1" noChangeShapeType="1" noTextEdit="1"/>
              </p:cNvSpPr>
              <p:nvPr/>
            </p:nvSpPr>
            <p:spPr>
              <a:xfrm>
                <a:off x="10886847" y="4453116"/>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D258783-7B25-BA44-6452-85AB96C0538C}"/>
                  </a:ext>
                </a:extLst>
              </p:cNvPr>
              <p:cNvSpPr txBox="1"/>
              <p:nvPr/>
            </p:nvSpPr>
            <p:spPr>
              <a:xfrm>
                <a:off x="10886846"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49" name="TextBox 48">
                <a:extLst>
                  <a:ext uri="{FF2B5EF4-FFF2-40B4-BE49-F238E27FC236}">
                    <a16:creationId xmlns:a16="http://schemas.microsoft.com/office/drawing/2014/main" id="{2D258783-7B25-BA44-6452-85AB96C0538C}"/>
                  </a:ext>
                </a:extLst>
              </p:cNvPr>
              <p:cNvSpPr txBox="1">
                <a:spLocks noRot="1" noChangeAspect="1" noMove="1" noResize="1" noEditPoints="1" noAdjustHandles="1" noChangeArrowheads="1" noChangeShapeType="1" noTextEdit="1"/>
              </p:cNvSpPr>
              <p:nvPr/>
            </p:nvSpPr>
            <p:spPr>
              <a:xfrm>
                <a:off x="10886846" y="2705327"/>
                <a:ext cx="554477"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81C797F-1B9A-99D8-6F72-D1984CE359B5}"/>
                  </a:ext>
                </a:extLst>
              </p:cNvPr>
              <p:cNvSpPr txBox="1"/>
              <p:nvPr/>
            </p:nvSpPr>
            <p:spPr>
              <a:xfrm>
                <a:off x="9448774" y="270532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50" name="TextBox 49">
                <a:extLst>
                  <a:ext uri="{FF2B5EF4-FFF2-40B4-BE49-F238E27FC236}">
                    <a16:creationId xmlns:a16="http://schemas.microsoft.com/office/drawing/2014/main" id="{781C797F-1B9A-99D8-6F72-D1984CE359B5}"/>
                  </a:ext>
                </a:extLst>
              </p:cNvPr>
              <p:cNvSpPr txBox="1">
                <a:spLocks noRot="1" noChangeAspect="1" noMove="1" noResize="1" noEditPoints="1" noAdjustHandles="1" noChangeArrowheads="1" noChangeShapeType="1" noTextEdit="1"/>
              </p:cNvSpPr>
              <p:nvPr/>
            </p:nvSpPr>
            <p:spPr>
              <a:xfrm>
                <a:off x="9448774" y="2705327"/>
                <a:ext cx="554477" cy="523220"/>
              </a:xfrm>
              <a:prstGeom prst="rect">
                <a:avLst/>
              </a:prstGeom>
              <a:blipFill>
                <a:blip r:embed="rId20"/>
                <a:stretch>
                  <a:fillRect/>
                </a:stretch>
              </a:blipFill>
            </p:spPr>
            <p:txBody>
              <a:bodyPr/>
              <a:lstStyle/>
              <a:p>
                <a:r>
                  <a:rPr lang="en-US">
                    <a:noFill/>
                  </a:rPr>
                  <a:t> </a:t>
                </a:r>
              </a:p>
            </p:txBody>
          </p:sp>
        </mc:Fallback>
      </mc:AlternateContent>
      <p:cxnSp>
        <p:nvCxnSpPr>
          <p:cNvPr id="5" name="Connector: Curved 4">
            <a:extLst>
              <a:ext uri="{FF2B5EF4-FFF2-40B4-BE49-F238E27FC236}">
                <a16:creationId xmlns:a16="http://schemas.microsoft.com/office/drawing/2014/main" id="{9DCF36EA-B227-CFDD-68F5-B53637A2050A}"/>
              </a:ext>
            </a:extLst>
          </p:cNvPr>
          <p:cNvCxnSpPr>
            <a:cxnSpLocks/>
            <a:stCxn id="46" idx="1"/>
          </p:cNvCxnSpPr>
          <p:nvPr/>
        </p:nvCxnSpPr>
        <p:spPr>
          <a:xfrm rot="10800000" flipV="1">
            <a:off x="8765458" y="3806785"/>
            <a:ext cx="771651" cy="6458"/>
          </a:xfrm>
          <a:prstGeom prst="curvedConnector3">
            <a:avLst>
              <a:gd name="adj1" fmla="val 50000"/>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nector: Curved 10">
            <a:extLst>
              <a:ext uri="{FF2B5EF4-FFF2-40B4-BE49-F238E27FC236}">
                <a16:creationId xmlns:a16="http://schemas.microsoft.com/office/drawing/2014/main" id="{83961FA0-4889-BCE0-A656-A2263107055D}"/>
              </a:ext>
            </a:extLst>
          </p:cNvPr>
          <p:cNvCxnSpPr>
            <a:cxnSpLocks/>
            <a:stCxn id="28" idx="2"/>
            <a:endCxn id="22" idx="0"/>
          </p:cNvCxnSpPr>
          <p:nvPr/>
        </p:nvCxnSpPr>
        <p:spPr>
          <a:xfrm rot="5400000" flipH="1">
            <a:off x="2635358" y="2368713"/>
            <a:ext cx="1815882" cy="2876144"/>
          </a:xfrm>
          <a:prstGeom prst="curvedConnector5">
            <a:avLst>
              <a:gd name="adj1" fmla="val -48325"/>
              <a:gd name="adj2" fmla="val 50000"/>
              <a:gd name="adj3" fmla="val 134247"/>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4EBFC9DF-FBE1-02FC-A412-BD17E036655B}"/>
              </a:ext>
            </a:extLst>
          </p:cNvPr>
          <p:cNvSpPr>
            <a:spLocks noGrp="1"/>
          </p:cNvSpPr>
          <p:nvPr>
            <p:ph type="sldNum" sz="quarter" idx="12"/>
          </p:nvPr>
        </p:nvSpPr>
        <p:spPr/>
        <p:txBody>
          <a:bodyPr/>
          <a:lstStyle/>
          <a:p>
            <a:fld id="{48F63A3B-78C7-47BE-AE5E-E10140E04643}" type="slidenum">
              <a:rPr lang="en-US" smtClean="0"/>
              <a:t>49</a:t>
            </a:fld>
            <a:endParaRPr lang="en-US"/>
          </a:p>
        </p:txBody>
      </p:sp>
    </p:spTree>
    <p:extLst>
      <p:ext uri="{BB962C8B-B14F-4D97-AF65-F5344CB8AC3E}">
        <p14:creationId xmlns:p14="http://schemas.microsoft.com/office/powerpoint/2010/main" val="223240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Tangle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32048"/>
                <a:ext cx="10543162" cy="1551231"/>
              </a:xfrm>
            </p:spPr>
            <p:txBody>
              <a:bodyPr>
                <a:normAutofit/>
              </a:bodyPr>
              <a:lstStyle/>
              <a:p>
                <a:pPr marL="0" indent="0" algn="ctr">
                  <a:buNone/>
                </a:pPr>
                <a:r>
                  <a:rPr lang="en-US" dirty="0"/>
                  <a:t>The </a:t>
                </a:r>
                <a:r>
                  <a:rPr lang="en-US" u="sng" dirty="0"/>
                  <a:t>sum</a:t>
                </a:r>
                <a:r>
                  <a:rPr lang="en-US" dirty="0"/>
                  <a:t> of two tangles </a:t>
                </a:r>
                <a14:m>
                  <m:oMath xmlns:m="http://schemas.openxmlformats.org/officeDocument/2006/math">
                    <m:r>
                      <a:rPr lang="en-US" i="1">
                        <a:latin typeface="Cambria Math" panose="02040503050406030204" pitchFamily="18" charset="0"/>
                      </a:rPr>
                      <m:t>𝐴</m:t>
                    </m:r>
                  </m:oMath>
                </a14:m>
                <a:r>
                  <a:rPr lang="en-US" dirty="0"/>
                  <a:t> and </a:t>
                </a:r>
                <a14:m>
                  <m:oMath xmlns:m="http://schemas.openxmlformats.org/officeDocument/2006/math">
                    <m:r>
                      <a:rPr lang="en-US" i="1">
                        <a:latin typeface="Cambria Math" panose="02040503050406030204" pitchFamily="18" charset="0"/>
                      </a:rPr>
                      <m:t>𝐵</m:t>
                    </m:r>
                  </m:oMath>
                </a14:m>
                <a:r>
                  <a:rPr lang="en-US" dirty="0"/>
                  <a:t> is performed by laying them in a row (</a:t>
                </a:r>
                <a14:m>
                  <m:oMath xmlns:m="http://schemas.openxmlformats.org/officeDocument/2006/math">
                    <m:r>
                      <a:rPr lang="en-US" i="1">
                        <a:latin typeface="Cambria Math" panose="02040503050406030204" pitchFamily="18" charset="0"/>
                      </a:rPr>
                      <m:t>𝐴</m:t>
                    </m:r>
                  </m:oMath>
                </a14:m>
                <a:r>
                  <a:rPr lang="en-US" dirty="0"/>
                  <a:t> left of </a:t>
                </a:r>
                <a14:m>
                  <m:oMath xmlns:m="http://schemas.openxmlformats.org/officeDocument/2006/math">
                    <m:r>
                      <a:rPr lang="en-US" i="1">
                        <a:latin typeface="Cambria Math" panose="02040503050406030204" pitchFamily="18" charset="0"/>
                      </a:rPr>
                      <m:t>𝐵</m:t>
                    </m:r>
                  </m:oMath>
                </a14:m>
                <a:r>
                  <a:rPr lang="en-US" dirty="0"/>
                  <a:t>) and connecting the for interior endpoints horizontally.</a:t>
                </a: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832048"/>
                <a:ext cx="10543162" cy="1551231"/>
              </a:xfrm>
              <a:blipFill>
                <a:blip r:embed="rId2"/>
                <a:stretch>
                  <a:fillRect t="-6275" r="-116"/>
                </a:stretch>
              </a:blipFill>
            </p:spPr>
            <p:txBody>
              <a:bodyPr/>
              <a:lstStyle/>
              <a:p>
                <a:r>
                  <a:rPr lang="en-US">
                    <a:noFill/>
                  </a:rPr>
                  <a:t> </a:t>
                </a:r>
              </a:p>
            </p:txBody>
          </p:sp>
        </mc:Fallback>
      </mc:AlternateContent>
      <p:pic>
        <p:nvPicPr>
          <p:cNvPr id="8" name="Picture 7" descr="Icon&#10;&#10;Description automatically generated">
            <a:extLst>
              <a:ext uri="{FF2B5EF4-FFF2-40B4-BE49-F238E27FC236}">
                <a16:creationId xmlns:a16="http://schemas.microsoft.com/office/drawing/2014/main" id="{8F69E013-03D5-4E4E-B766-A6008541955D}"/>
              </a:ext>
            </a:extLst>
          </p:cNvPr>
          <p:cNvPicPr>
            <a:picLocks noChangeAspect="1"/>
          </p:cNvPicPr>
          <p:nvPr/>
        </p:nvPicPr>
        <p:blipFill>
          <a:blip r:embed="rId3"/>
          <a:stretch>
            <a:fillRect/>
          </a:stretch>
        </p:blipFill>
        <p:spPr>
          <a:xfrm>
            <a:off x="263016" y="2467937"/>
            <a:ext cx="3107261" cy="3107261"/>
          </a:xfrm>
          <a:prstGeom prst="rect">
            <a:avLst/>
          </a:prstGeom>
        </p:spPr>
      </p:pic>
      <p:pic>
        <p:nvPicPr>
          <p:cNvPr id="9" name="Picture 8" descr="Icon&#10;&#10;Description automatically generated">
            <a:extLst>
              <a:ext uri="{FF2B5EF4-FFF2-40B4-BE49-F238E27FC236}">
                <a16:creationId xmlns:a16="http://schemas.microsoft.com/office/drawing/2014/main" id="{47F36D1C-29C4-9401-4636-4D3DD6FE1DAA}"/>
              </a:ext>
            </a:extLst>
          </p:cNvPr>
          <p:cNvPicPr>
            <a:picLocks noChangeAspect="1"/>
          </p:cNvPicPr>
          <p:nvPr/>
        </p:nvPicPr>
        <p:blipFill>
          <a:blip r:embed="rId3"/>
          <a:stretch>
            <a:fillRect/>
          </a:stretch>
        </p:blipFill>
        <p:spPr>
          <a:xfrm>
            <a:off x="4455862" y="2467938"/>
            <a:ext cx="3107261" cy="3107261"/>
          </a:xfrm>
          <a:prstGeom prst="rect">
            <a:avLst/>
          </a:prstGeom>
        </p:spPr>
      </p:pic>
      <p:pic>
        <p:nvPicPr>
          <p:cNvPr id="10" name="Picture 9" descr="Icon&#10;&#10;Description automatically generated">
            <a:extLst>
              <a:ext uri="{FF2B5EF4-FFF2-40B4-BE49-F238E27FC236}">
                <a16:creationId xmlns:a16="http://schemas.microsoft.com/office/drawing/2014/main" id="{030D57AF-1981-DA6F-EA24-273145A1E5F4}"/>
              </a:ext>
            </a:extLst>
          </p:cNvPr>
          <p:cNvPicPr>
            <a:picLocks noChangeAspect="1"/>
          </p:cNvPicPr>
          <p:nvPr/>
        </p:nvPicPr>
        <p:blipFill>
          <a:blip r:embed="rId4"/>
          <a:stretch>
            <a:fillRect/>
          </a:stretch>
        </p:blipFill>
        <p:spPr>
          <a:xfrm>
            <a:off x="8648706" y="2467938"/>
            <a:ext cx="3107261" cy="3107261"/>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713332-0B28-F923-AF56-464ED2F40F83}"/>
                  </a:ext>
                </a:extLst>
              </p:cNvPr>
              <p:cNvSpPr txBox="1"/>
              <p:nvPr/>
            </p:nvSpPr>
            <p:spPr>
              <a:xfrm>
                <a:off x="1427539" y="3696002"/>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𝑨</m:t>
                      </m:r>
                    </m:oMath>
                  </m:oMathPara>
                </a14:m>
                <a:endParaRPr lang="en-US" b="1" dirty="0"/>
              </a:p>
            </p:txBody>
          </p:sp>
        </mc:Choice>
        <mc:Fallback xmlns="">
          <p:sp>
            <p:nvSpPr>
              <p:cNvPr id="4" name="TextBox 3">
                <a:extLst>
                  <a:ext uri="{FF2B5EF4-FFF2-40B4-BE49-F238E27FC236}">
                    <a16:creationId xmlns:a16="http://schemas.microsoft.com/office/drawing/2014/main" id="{94713332-0B28-F923-AF56-464ED2F40F83}"/>
                  </a:ext>
                </a:extLst>
              </p:cNvPr>
              <p:cNvSpPr txBox="1">
                <a:spLocks noRot="1" noChangeAspect="1" noMove="1" noResize="1" noEditPoints="1" noAdjustHandles="1" noChangeArrowheads="1" noChangeShapeType="1" noTextEdit="1"/>
              </p:cNvSpPr>
              <p:nvPr/>
            </p:nvSpPr>
            <p:spPr>
              <a:xfrm>
                <a:off x="1427539" y="3696002"/>
                <a:ext cx="778213"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F7C6D83-E705-5AEB-684D-D7A78DD80A25}"/>
                  </a:ext>
                </a:extLst>
              </p:cNvPr>
              <p:cNvSpPr txBox="1"/>
              <p:nvPr/>
            </p:nvSpPr>
            <p:spPr>
              <a:xfrm>
                <a:off x="9109149" y="3677638"/>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𝑨</m:t>
                      </m:r>
                    </m:oMath>
                  </m:oMathPara>
                </a14:m>
                <a:endParaRPr lang="en-US" b="1" dirty="0"/>
              </a:p>
            </p:txBody>
          </p:sp>
        </mc:Choice>
        <mc:Fallback xmlns="">
          <p:sp>
            <p:nvSpPr>
              <p:cNvPr id="16" name="TextBox 15">
                <a:extLst>
                  <a:ext uri="{FF2B5EF4-FFF2-40B4-BE49-F238E27FC236}">
                    <a16:creationId xmlns:a16="http://schemas.microsoft.com/office/drawing/2014/main" id="{6F7C6D83-E705-5AEB-684D-D7A78DD80A25}"/>
                  </a:ext>
                </a:extLst>
              </p:cNvPr>
              <p:cNvSpPr txBox="1">
                <a:spLocks noRot="1" noChangeAspect="1" noMove="1" noResize="1" noEditPoints="1" noAdjustHandles="1" noChangeArrowheads="1" noChangeShapeType="1" noTextEdit="1"/>
              </p:cNvSpPr>
              <p:nvPr/>
            </p:nvSpPr>
            <p:spPr>
              <a:xfrm>
                <a:off x="9109149" y="3677638"/>
                <a:ext cx="778213"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140F7AA-0829-1611-EC54-3E4E0693199F}"/>
                  </a:ext>
                </a:extLst>
              </p:cNvPr>
              <p:cNvSpPr txBox="1"/>
              <p:nvPr/>
            </p:nvSpPr>
            <p:spPr>
              <a:xfrm>
                <a:off x="5620386" y="3690099"/>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𝑩</m:t>
                      </m:r>
                    </m:oMath>
                  </m:oMathPara>
                </a14:m>
                <a:endParaRPr lang="en-US" b="1" dirty="0"/>
              </a:p>
            </p:txBody>
          </p:sp>
        </mc:Choice>
        <mc:Fallback xmlns="">
          <p:sp>
            <p:nvSpPr>
              <p:cNvPr id="17" name="TextBox 16">
                <a:extLst>
                  <a:ext uri="{FF2B5EF4-FFF2-40B4-BE49-F238E27FC236}">
                    <a16:creationId xmlns:a16="http://schemas.microsoft.com/office/drawing/2014/main" id="{9140F7AA-0829-1611-EC54-3E4E0693199F}"/>
                  </a:ext>
                </a:extLst>
              </p:cNvPr>
              <p:cNvSpPr txBox="1">
                <a:spLocks noRot="1" noChangeAspect="1" noMove="1" noResize="1" noEditPoints="1" noAdjustHandles="1" noChangeArrowheads="1" noChangeShapeType="1" noTextEdit="1"/>
              </p:cNvSpPr>
              <p:nvPr/>
            </p:nvSpPr>
            <p:spPr>
              <a:xfrm>
                <a:off x="5620386" y="3690099"/>
                <a:ext cx="778213"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7CA6AC-6AA6-CAAA-79B8-B834A2253FE2}"/>
                  </a:ext>
                </a:extLst>
              </p:cNvPr>
              <p:cNvSpPr txBox="1"/>
              <p:nvPr/>
            </p:nvSpPr>
            <p:spPr>
              <a:xfrm>
                <a:off x="10513396" y="3699824"/>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𝑩</m:t>
                      </m:r>
                    </m:oMath>
                  </m:oMathPara>
                </a14:m>
                <a:endParaRPr lang="en-US" b="1" dirty="0"/>
              </a:p>
            </p:txBody>
          </p:sp>
        </mc:Choice>
        <mc:Fallback xmlns="">
          <p:sp>
            <p:nvSpPr>
              <p:cNvPr id="18" name="TextBox 17">
                <a:extLst>
                  <a:ext uri="{FF2B5EF4-FFF2-40B4-BE49-F238E27FC236}">
                    <a16:creationId xmlns:a16="http://schemas.microsoft.com/office/drawing/2014/main" id="{F47CA6AC-6AA6-CAAA-79B8-B834A2253FE2}"/>
                  </a:ext>
                </a:extLst>
              </p:cNvPr>
              <p:cNvSpPr txBox="1">
                <a:spLocks noRot="1" noChangeAspect="1" noMove="1" noResize="1" noEditPoints="1" noAdjustHandles="1" noChangeArrowheads="1" noChangeShapeType="1" noTextEdit="1"/>
              </p:cNvSpPr>
              <p:nvPr/>
            </p:nvSpPr>
            <p:spPr>
              <a:xfrm>
                <a:off x="10513396" y="3699824"/>
                <a:ext cx="778213"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4279632-49B0-71B2-75C9-29AB671439F9}"/>
                  </a:ext>
                </a:extLst>
              </p:cNvPr>
              <p:cNvSpPr txBox="1"/>
              <p:nvPr/>
            </p:nvSpPr>
            <p:spPr>
              <a:xfrm>
                <a:off x="3520721" y="3677637"/>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m:t>
                      </m:r>
                    </m:oMath>
                  </m:oMathPara>
                </a14:m>
                <a:endParaRPr lang="en-US" b="1" dirty="0"/>
              </a:p>
            </p:txBody>
          </p:sp>
        </mc:Choice>
        <mc:Fallback xmlns="">
          <p:sp>
            <p:nvSpPr>
              <p:cNvPr id="19" name="TextBox 18">
                <a:extLst>
                  <a:ext uri="{FF2B5EF4-FFF2-40B4-BE49-F238E27FC236}">
                    <a16:creationId xmlns:a16="http://schemas.microsoft.com/office/drawing/2014/main" id="{04279632-49B0-71B2-75C9-29AB671439F9}"/>
                  </a:ext>
                </a:extLst>
              </p:cNvPr>
              <p:cNvSpPr txBox="1">
                <a:spLocks noRot="1" noChangeAspect="1" noMove="1" noResize="1" noEditPoints="1" noAdjustHandles="1" noChangeArrowheads="1" noChangeShapeType="1" noTextEdit="1"/>
              </p:cNvSpPr>
              <p:nvPr/>
            </p:nvSpPr>
            <p:spPr>
              <a:xfrm>
                <a:off x="3520721" y="3677637"/>
                <a:ext cx="778213" cy="6463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E4FE6F2-3D53-EB4B-6DBC-D5EE6513976A}"/>
                  </a:ext>
                </a:extLst>
              </p:cNvPr>
              <p:cNvSpPr txBox="1"/>
              <p:nvPr/>
            </p:nvSpPr>
            <p:spPr>
              <a:xfrm>
                <a:off x="7728135" y="3699826"/>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m:t>
                      </m:r>
                    </m:oMath>
                  </m:oMathPara>
                </a14:m>
                <a:endParaRPr lang="en-US" b="1" dirty="0"/>
              </a:p>
            </p:txBody>
          </p:sp>
        </mc:Choice>
        <mc:Fallback xmlns="">
          <p:sp>
            <p:nvSpPr>
              <p:cNvPr id="20" name="TextBox 19">
                <a:extLst>
                  <a:ext uri="{FF2B5EF4-FFF2-40B4-BE49-F238E27FC236}">
                    <a16:creationId xmlns:a16="http://schemas.microsoft.com/office/drawing/2014/main" id="{6E4FE6F2-3D53-EB4B-6DBC-D5EE6513976A}"/>
                  </a:ext>
                </a:extLst>
              </p:cNvPr>
              <p:cNvSpPr txBox="1">
                <a:spLocks noRot="1" noChangeAspect="1" noMove="1" noResize="1" noEditPoints="1" noAdjustHandles="1" noChangeArrowheads="1" noChangeShapeType="1" noTextEdit="1"/>
              </p:cNvSpPr>
              <p:nvPr/>
            </p:nvSpPr>
            <p:spPr>
              <a:xfrm>
                <a:off x="7728135" y="3699826"/>
                <a:ext cx="778213" cy="646331"/>
              </a:xfrm>
              <a:prstGeom prst="rect">
                <a:avLst/>
              </a:prstGeom>
              <a:blipFill>
                <a:blip r:embed="rId10"/>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C5C4BEC-082B-3021-1A2B-37981F691931}"/>
              </a:ext>
            </a:extLst>
          </p:cNvPr>
          <p:cNvSpPr>
            <a:spLocks noGrp="1"/>
          </p:cNvSpPr>
          <p:nvPr>
            <p:ph type="sldNum" sz="quarter" idx="12"/>
          </p:nvPr>
        </p:nvSpPr>
        <p:spPr/>
        <p:txBody>
          <a:bodyPr/>
          <a:lstStyle/>
          <a:p>
            <a:fld id="{48F63A3B-78C7-47BE-AE5E-E10140E04643}" type="slidenum">
              <a:rPr lang="en-US" smtClean="0"/>
              <a:t>5</a:t>
            </a:fld>
            <a:endParaRPr lang="en-US"/>
          </a:p>
        </p:txBody>
      </p:sp>
    </p:spTree>
    <p:extLst>
      <p:ext uri="{BB962C8B-B14F-4D97-AF65-F5344CB8AC3E}">
        <p14:creationId xmlns:p14="http://schemas.microsoft.com/office/powerpoint/2010/main" val="4208166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basketball, athletic game, sport&#10;&#10;Description automatically generated">
            <a:extLst>
              <a:ext uri="{FF2B5EF4-FFF2-40B4-BE49-F238E27FC236}">
                <a16:creationId xmlns:a16="http://schemas.microsoft.com/office/drawing/2014/main" id="{67252F88-A236-5C2E-EA72-22F5B6AF0317}"/>
              </a:ext>
            </a:extLst>
          </p:cNvPr>
          <p:cNvPicPr>
            <a:picLocks noChangeAspect="1"/>
          </p:cNvPicPr>
          <p:nvPr/>
        </p:nvPicPr>
        <p:blipFill>
          <a:blip r:embed="rId3"/>
          <a:stretch>
            <a:fillRect/>
          </a:stretch>
        </p:blipFill>
        <p:spPr>
          <a:xfrm>
            <a:off x="2673460" y="1683235"/>
            <a:ext cx="1815882" cy="1815882"/>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4"/>
                <a:stretch>
                  <a:fillRect b="-1053"/>
                </a:stretch>
              </a:blipFill>
            </p:spPr>
            <p:txBody>
              <a:bodyPr/>
              <a:lstStyle/>
              <a:p>
                <a:r>
                  <a:rPr lang="en-US">
                    <a:noFill/>
                  </a:rPr>
                  <a:t> </a:t>
                </a:r>
              </a:p>
            </p:txBody>
          </p:sp>
        </mc:Fallback>
      </mc:AlternateContent>
      <p:pic>
        <p:nvPicPr>
          <p:cNvPr id="22" name="Picture 21" descr="A picture containing basketball, athletic game, sport&#10;&#10;Description automatically generated">
            <a:extLst>
              <a:ext uri="{FF2B5EF4-FFF2-40B4-BE49-F238E27FC236}">
                <a16:creationId xmlns:a16="http://schemas.microsoft.com/office/drawing/2014/main" id="{CADF96EB-D8C8-F7C2-F9CE-B70040DE74E8}"/>
              </a:ext>
            </a:extLst>
          </p:cNvPr>
          <p:cNvPicPr>
            <a:picLocks noChangeAspect="1"/>
          </p:cNvPicPr>
          <p:nvPr/>
        </p:nvPicPr>
        <p:blipFill>
          <a:blip r:embed="rId3"/>
          <a:stretch>
            <a:fillRect/>
          </a:stretch>
        </p:blipFill>
        <p:spPr>
          <a:xfrm>
            <a:off x="2667367" y="4285883"/>
            <a:ext cx="1815882" cy="1815882"/>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87C231-07F2-5401-B2AA-1E4AFEE8A44B}"/>
                  </a:ext>
                </a:extLst>
              </p:cNvPr>
              <p:cNvSpPr txBox="1"/>
              <p:nvPr/>
            </p:nvSpPr>
            <p:spPr>
              <a:xfrm>
                <a:off x="2579033" y="584015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23" name="TextBox 22">
                <a:extLst>
                  <a:ext uri="{FF2B5EF4-FFF2-40B4-BE49-F238E27FC236}">
                    <a16:creationId xmlns:a16="http://schemas.microsoft.com/office/drawing/2014/main" id="{ED87C231-07F2-5401-B2AA-1E4AFEE8A44B}"/>
                  </a:ext>
                </a:extLst>
              </p:cNvPr>
              <p:cNvSpPr txBox="1">
                <a:spLocks noRot="1" noChangeAspect="1" noMove="1" noResize="1" noEditPoints="1" noAdjustHandles="1" noChangeArrowheads="1" noChangeShapeType="1" noTextEdit="1"/>
              </p:cNvSpPr>
              <p:nvPr/>
            </p:nvSpPr>
            <p:spPr>
              <a:xfrm>
                <a:off x="2579033" y="5840155"/>
                <a:ext cx="55447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5D6AD3-FBAE-86F7-662A-6FDEBEB57C47}"/>
                  </a:ext>
                </a:extLst>
              </p:cNvPr>
              <p:cNvSpPr txBox="1"/>
              <p:nvPr/>
            </p:nvSpPr>
            <p:spPr>
              <a:xfrm>
                <a:off x="4017106" y="584015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5" name="TextBox 24">
                <a:extLst>
                  <a:ext uri="{FF2B5EF4-FFF2-40B4-BE49-F238E27FC236}">
                    <a16:creationId xmlns:a16="http://schemas.microsoft.com/office/drawing/2014/main" id="{F75D6AD3-FBAE-86F7-662A-6FDEBEB57C47}"/>
                  </a:ext>
                </a:extLst>
              </p:cNvPr>
              <p:cNvSpPr txBox="1">
                <a:spLocks noRot="1" noChangeAspect="1" noMove="1" noResize="1" noEditPoints="1" noAdjustHandles="1" noChangeArrowheads="1" noChangeShapeType="1" noTextEdit="1"/>
              </p:cNvSpPr>
              <p:nvPr/>
            </p:nvSpPr>
            <p:spPr>
              <a:xfrm>
                <a:off x="4017106" y="5840155"/>
                <a:ext cx="55447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11D7724-D5DF-F72B-0D7D-95FA395B3B8B}"/>
                  </a:ext>
                </a:extLst>
              </p:cNvPr>
              <p:cNvSpPr txBox="1"/>
              <p:nvPr/>
            </p:nvSpPr>
            <p:spPr>
              <a:xfrm>
                <a:off x="2590838" y="327197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6" name="TextBox 25">
                <a:extLst>
                  <a:ext uri="{FF2B5EF4-FFF2-40B4-BE49-F238E27FC236}">
                    <a16:creationId xmlns:a16="http://schemas.microsoft.com/office/drawing/2014/main" id="{311D7724-D5DF-F72B-0D7D-95FA395B3B8B}"/>
                  </a:ext>
                </a:extLst>
              </p:cNvPr>
              <p:cNvSpPr txBox="1">
                <a:spLocks noRot="1" noChangeAspect="1" noMove="1" noResize="1" noEditPoints="1" noAdjustHandles="1" noChangeArrowheads="1" noChangeShapeType="1" noTextEdit="1"/>
              </p:cNvSpPr>
              <p:nvPr/>
            </p:nvSpPr>
            <p:spPr>
              <a:xfrm>
                <a:off x="2590838" y="3271973"/>
                <a:ext cx="55447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6DB4A6-57A8-C0A6-EE52-ECB07D4CD09B}"/>
                  </a:ext>
                </a:extLst>
              </p:cNvPr>
              <p:cNvSpPr txBox="1"/>
              <p:nvPr/>
            </p:nvSpPr>
            <p:spPr>
              <a:xfrm>
                <a:off x="2579033" y="402427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27" name="TextBox 26">
                <a:extLst>
                  <a:ext uri="{FF2B5EF4-FFF2-40B4-BE49-F238E27FC236}">
                    <a16:creationId xmlns:a16="http://schemas.microsoft.com/office/drawing/2014/main" id="{116DB4A6-57A8-C0A6-EE52-ECB07D4CD09B}"/>
                  </a:ext>
                </a:extLst>
              </p:cNvPr>
              <p:cNvSpPr txBox="1">
                <a:spLocks noRot="1" noChangeAspect="1" noMove="1" noResize="1" noEditPoints="1" noAdjustHandles="1" noChangeArrowheads="1" noChangeShapeType="1" noTextEdit="1"/>
              </p:cNvSpPr>
              <p:nvPr/>
            </p:nvSpPr>
            <p:spPr>
              <a:xfrm>
                <a:off x="2579033" y="4024272"/>
                <a:ext cx="55447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62CE632-7477-C9DA-1B7F-2DC328753933}"/>
                  </a:ext>
                </a:extLst>
              </p:cNvPr>
              <p:cNvSpPr txBox="1"/>
              <p:nvPr/>
            </p:nvSpPr>
            <p:spPr>
              <a:xfrm>
                <a:off x="3972938" y="402427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37" name="TextBox 36">
                <a:extLst>
                  <a:ext uri="{FF2B5EF4-FFF2-40B4-BE49-F238E27FC236}">
                    <a16:creationId xmlns:a16="http://schemas.microsoft.com/office/drawing/2014/main" id="{F62CE632-7477-C9DA-1B7F-2DC328753933}"/>
                  </a:ext>
                </a:extLst>
              </p:cNvPr>
              <p:cNvSpPr txBox="1">
                <a:spLocks noRot="1" noChangeAspect="1" noMove="1" noResize="1" noEditPoints="1" noAdjustHandles="1" noChangeArrowheads="1" noChangeShapeType="1" noTextEdit="1"/>
              </p:cNvSpPr>
              <p:nvPr/>
            </p:nvSpPr>
            <p:spPr>
              <a:xfrm>
                <a:off x="3972938" y="4024272"/>
                <a:ext cx="55447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8416C86-C32A-7923-202F-C9E84ED6D56F}"/>
                  </a:ext>
                </a:extLst>
              </p:cNvPr>
              <p:cNvSpPr txBox="1"/>
              <p:nvPr/>
            </p:nvSpPr>
            <p:spPr>
              <a:xfrm>
                <a:off x="3979031" y="330450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38" name="TextBox 37">
                <a:extLst>
                  <a:ext uri="{FF2B5EF4-FFF2-40B4-BE49-F238E27FC236}">
                    <a16:creationId xmlns:a16="http://schemas.microsoft.com/office/drawing/2014/main" id="{38416C86-C32A-7923-202F-C9E84ED6D56F}"/>
                  </a:ext>
                </a:extLst>
              </p:cNvPr>
              <p:cNvSpPr txBox="1">
                <a:spLocks noRot="1" noChangeAspect="1" noMove="1" noResize="1" noEditPoints="1" noAdjustHandles="1" noChangeArrowheads="1" noChangeShapeType="1" noTextEdit="1"/>
              </p:cNvSpPr>
              <p:nvPr/>
            </p:nvSpPr>
            <p:spPr>
              <a:xfrm>
                <a:off x="3979031" y="3304502"/>
                <a:ext cx="55447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7922DE0-195F-C58D-F110-845ED8C7679A}"/>
                  </a:ext>
                </a:extLst>
              </p:cNvPr>
              <p:cNvSpPr txBox="1"/>
              <p:nvPr/>
            </p:nvSpPr>
            <p:spPr>
              <a:xfrm>
                <a:off x="3979446" y="1458457"/>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39" name="TextBox 38">
                <a:extLst>
                  <a:ext uri="{FF2B5EF4-FFF2-40B4-BE49-F238E27FC236}">
                    <a16:creationId xmlns:a16="http://schemas.microsoft.com/office/drawing/2014/main" id="{97922DE0-195F-C58D-F110-845ED8C7679A}"/>
                  </a:ext>
                </a:extLst>
              </p:cNvPr>
              <p:cNvSpPr txBox="1">
                <a:spLocks noRot="1" noChangeAspect="1" noMove="1" noResize="1" noEditPoints="1" noAdjustHandles="1" noChangeArrowheads="1" noChangeShapeType="1" noTextEdit="1"/>
              </p:cNvSpPr>
              <p:nvPr/>
            </p:nvSpPr>
            <p:spPr>
              <a:xfrm>
                <a:off x="3979446" y="1458457"/>
                <a:ext cx="554477"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3088381-5626-3FAD-344D-8D48ADE63E79}"/>
                  </a:ext>
                </a:extLst>
              </p:cNvPr>
              <p:cNvSpPr txBox="1"/>
              <p:nvPr/>
            </p:nvSpPr>
            <p:spPr>
              <a:xfrm>
                <a:off x="2585126" y="1489718"/>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40" name="TextBox 39">
                <a:extLst>
                  <a:ext uri="{FF2B5EF4-FFF2-40B4-BE49-F238E27FC236}">
                    <a16:creationId xmlns:a16="http://schemas.microsoft.com/office/drawing/2014/main" id="{43088381-5626-3FAD-344D-8D48ADE63E79}"/>
                  </a:ext>
                </a:extLst>
              </p:cNvPr>
              <p:cNvSpPr txBox="1">
                <a:spLocks noRot="1" noChangeAspect="1" noMove="1" noResize="1" noEditPoints="1" noAdjustHandles="1" noChangeArrowheads="1" noChangeShapeType="1" noTextEdit="1"/>
              </p:cNvSpPr>
              <p:nvPr/>
            </p:nvSpPr>
            <p:spPr>
              <a:xfrm>
                <a:off x="2585126" y="1489718"/>
                <a:ext cx="554477" cy="523220"/>
              </a:xfrm>
              <a:prstGeom prst="rect">
                <a:avLst/>
              </a:prstGeom>
              <a:blipFill>
                <a:blip r:embed="rId12"/>
                <a:stretch>
                  <a:fillRect/>
                </a:stretch>
              </a:blipFill>
            </p:spPr>
            <p:txBody>
              <a:bodyPr/>
              <a:lstStyle/>
              <a:p>
                <a:r>
                  <a:rPr lang="en-US">
                    <a:noFill/>
                  </a:rPr>
                  <a:t> </a:t>
                </a:r>
              </a:p>
            </p:txBody>
          </p:sp>
        </mc:Fallback>
      </mc:AlternateContent>
      <p:pic>
        <p:nvPicPr>
          <p:cNvPr id="41" name="Picture 40" descr="A picture containing basketball, athletic game, sport&#10;&#10;Description automatically generated">
            <a:extLst>
              <a:ext uri="{FF2B5EF4-FFF2-40B4-BE49-F238E27FC236}">
                <a16:creationId xmlns:a16="http://schemas.microsoft.com/office/drawing/2014/main" id="{1ED6F929-7140-53CC-E449-0DA463806562}"/>
              </a:ext>
            </a:extLst>
          </p:cNvPr>
          <p:cNvPicPr>
            <a:picLocks noChangeAspect="1"/>
          </p:cNvPicPr>
          <p:nvPr/>
        </p:nvPicPr>
        <p:blipFill>
          <a:blip r:embed="rId3"/>
          <a:stretch>
            <a:fillRect/>
          </a:stretch>
        </p:blipFill>
        <p:spPr>
          <a:xfrm>
            <a:off x="5934732" y="2986197"/>
            <a:ext cx="1815882" cy="1815882"/>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B4FB4C2-4946-0963-5F93-EC8108E8EC07}"/>
                  </a:ext>
                </a:extLst>
              </p:cNvPr>
              <p:cNvSpPr txBox="1"/>
              <p:nvPr/>
            </p:nvSpPr>
            <p:spPr>
              <a:xfrm>
                <a:off x="5846398" y="4540469"/>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42" name="TextBox 41">
                <a:extLst>
                  <a:ext uri="{FF2B5EF4-FFF2-40B4-BE49-F238E27FC236}">
                    <a16:creationId xmlns:a16="http://schemas.microsoft.com/office/drawing/2014/main" id="{CB4FB4C2-4946-0963-5F93-EC8108E8EC07}"/>
                  </a:ext>
                </a:extLst>
              </p:cNvPr>
              <p:cNvSpPr txBox="1">
                <a:spLocks noRot="1" noChangeAspect="1" noMove="1" noResize="1" noEditPoints="1" noAdjustHandles="1" noChangeArrowheads="1" noChangeShapeType="1" noTextEdit="1"/>
              </p:cNvSpPr>
              <p:nvPr/>
            </p:nvSpPr>
            <p:spPr>
              <a:xfrm>
                <a:off x="5846398" y="4540469"/>
                <a:ext cx="554477"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7246940-2181-EF21-5C74-539D5D0CDCCF}"/>
                  </a:ext>
                </a:extLst>
              </p:cNvPr>
              <p:cNvSpPr txBox="1"/>
              <p:nvPr/>
            </p:nvSpPr>
            <p:spPr>
              <a:xfrm>
                <a:off x="7284471" y="4540469"/>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43" name="TextBox 42">
                <a:extLst>
                  <a:ext uri="{FF2B5EF4-FFF2-40B4-BE49-F238E27FC236}">
                    <a16:creationId xmlns:a16="http://schemas.microsoft.com/office/drawing/2014/main" id="{37246940-2181-EF21-5C74-539D5D0CDCCF}"/>
                  </a:ext>
                </a:extLst>
              </p:cNvPr>
              <p:cNvSpPr txBox="1">
                <a:spLocks noRot="1" noChangeAspect="1" noMove="1" noResize="1" noEditPoints="1" noAdjustHandles="1" noChangeArrowheads="1" noChangeShapeType="1" noTextEdit="1"/>
              </p:cNvSpPr>
              <p:nvPr/>
            </p:nvSpPr>
            <p:spPr>
              <a:xfrm>
                <a:off x="7284471" y="4540469"/>
                <a:ext cx="554477"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C54529C-0C3B-FB46-324C-2B2ACFC5F4A3}"/>
                  </a:ext>
                </a:extLst>
              </p:cNvPr>
              <p:cNvSpPr txBox="1"/>
              <p:nvPr/>
            </p:nvSpPr>
            <p:spPr>
              <a:xfrm>
                <a:off x="7284470" y="2792680"/>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44" name="TextBox 43">
                <a:extLst>
                  <a:ext uri="{FF2B5EF4-FFF2-40B4-BE49-F238E27FC236}">
                    <a16:creationId xmlns:a16="http://schemas.microsoft.com/office/drawing/2014/main" id="{DC54529C-0C3B-FB46-324C-2B2ACFC5F4A3}"/>
                  </a:ext>
                </a:extLst>
              </p:cNvPr>
              <p:cNvSpPr txBox="1">
                <a:spLocks noRot="1" noChangeAspect="1" noMove="1" noResize="1" noEditPoints="1" noAdjustHandles="1" noChangeArrowheads="1" noChangeShapeType="1" noTextEdit="1"/>
              </p:cNvSpPr>
              <p:nvPr/>
            </p:nvSpPr>
            <p:spPr>
              <a:xfrm>
                <a:off x="7284470" y="2792680"/>
                <a:ext cx="554477"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5EE1E2C-7547-57B7-74CB-468A3A37CE4B}"/>
                  </a:ext>
                </a:extLst>
              </p:cNvPr>
              <p:cNvSpPr txBox="1"/>
              <p:nvPr/>
            </p:nvSpPr>
            <p:spPr>
              <a:xfrm>
                <a:off x="5846398" y="2792680"/>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45" name="TextBox 44">
                <a:extLst>
                  <a:ext uri="{FF2B5EF4-FFF2-40B4-BE49-F238E27FC236}">
                    <a16:creationId xmlns:a16="http://schemas.microsoft.com/office/drawing/2014/main" id="{85EE1E2C-7547-57B7-74CB-468A3A37CE4B}"/>
                  </a:ext>
                </a:extLst>
              </p:cNvPr>
              <p:cNvSpPr txBox="1">
                <a:spLocks noRot="1" noChangeAspect="1" noMove="1" noResize="1" noEditPoints="1" noAdjustHandles="1" noChangeArrowheads="1" noChangeShapeType="1" noTextEdit="1"/>
              </p:cNvSpPr>
              <p:nvPr/>
            </p:nvSpPr>
            <p:spPr>
              <a:xfrm>
                <a:off x="5846398" y="2792680"/>
                <a:ext cx="554477" cy="523220"/>
              </a:xfrm>
              <a:prstGeom prst="rect">
                <a:avLst/>
              </a:prstGeom>
              <a:blipFill>
                <a:blip r:embed="rId16"/>
                <a:stretch>
                  <a:fillRect/>
                </a:stretch>
              </a:blipFill>
            </p:spPr>
            <p:txBody>
              <a:bodyPr/>
              <a:lstStyle/>
              <a:p>
                <a:r>
                  <a:rPr lang="en-US">
                    <a:noFill/>
                  </a:rPr>
                  <a:t> </a:t>
                </a:r>
              </a:p>
            </p:txBody>
          </p:sp>
        </mc:Fallback>
      </mc:AlternateContent>
      <p:pic>
        <p:nvPicPr>
          <p:cNvPr id="46" name="Picture 45" descr="A picture containing basketball, athletic game, sport&#10;&#10;Description automatically generated">
            <a:extLst>
              <a:ext uri="{FF2B5EF4-FFF2-40B4-BE49-F238E27FC236}">
                <a16:creationId xmlns:a16="http://schemas.microsoft.com/office/drawing/2014/main" id="{E202C2C4-88E7-B693-C6BA-43FB8A4B63E7}"/>
              </a:ext>
            </a:extLst>
          </p:cNvPr>
          <p:cNvPicPr>
            <a:picLocks noChangeAspect="1"/>
          </p:cNvPicPr>
          <p:nvPr/>
        </p:nvPicPr>
        <p:blipFill>
          <a:blip r:embed="rId3"/>
          <a:stretch>
            <a:fillRect/>
          </a:stretch>
        </p:blipFill>
        <p:spPr>
          <a:xfrm>
            <a:off x="8610600" y="2986197"/>
            <a:ext cx="1815882" cy="1815882"/>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9B8B895-9F67-44B0-5808-EACACDCE8759}"/>
                  </a:ext>
                </a:extLst>
              </p:cNvPr>
              <p:cNvSpPr txBox="1"/>
              <p:nvPr/>
            </p:nvSpPr>
            <p:spPr>
              <a:xfrm>
                <a:off x="8522266" y="4540469"/>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47" name="TextBox 46">
                <a:extLst>
                  <a:ext uri="{FF2B5EF4-FFF2-40B4-BE49-F238E27FC236}">
                    <a16:creationId xmlns:a16="http://schemas.microsoft.com/office/drawing/2014/main" id="{89B8B895-9F67-44B0-5808-EACACDCE8759}"/>
                  </a:ext>
                </a:extLst>
              </p:cNvPr>
              <p:cNvSpPr txBox="1">
                <a:spLocks noRot="1" noChangeAspect="1" noMove="1" noResize="1" noEditPoints="1" noAdjustHandles="1" noChangeArrowheads="1" noChangeShapeType="1" noTextEdit="1"/>
              </p:cNvSpPr>
              <p:nvPr/>
            </p:nvSpPr>
            <p:spPr>
              <a:xfrm>
                <a:off x="8522266" y="4540469"/>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42C407F-A6FE-D3E1-254D-3B03E8A85920}"/>
                  </a:ext>
                </a:extLst>
              </p:cNvPr>
              <p:cNvSpPr txBox="1"/>
              <p:nvPr/>
            </p:nvSpPr>
            <p:spPr>
              <a:xfrm>
                <a:off x="9960339" y="4540469"/>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48" name="TextBox 47">
                <a:extLst>
                  <a:ext uri="{FF2B5EF4-FFF2-40B4-BE49-F238E27FC236}">
                    <a16:creationId xmlns:a16="http://schemas.microsoft.com/office/drawing/2014/main" id="{E42C407F-A6FE-D3E1-254D-3B03E8A85920}"/>
                  </a:ext>
                </a:extLst>
              </p:cNvPr>
              <p:cNvSpPr txBox="1">
                <a:spLocks noRot="1" noChangeAspect="1" noMove="1" noResize="1" noEditPoints="1" noAdjustHandles="1" noChangeArrowheads="1" noChangeShapeType="1" noTextEdit="1"/>
              </p:cNvSpPr>
              <p:nvPr/>
            </p:nvSpPr>
            <p:spPr>
              <a:xfrm>
                <a:off x="9960339" y="4540469"/>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D258783-7B25-BA44-6452-85AB96C0538C}"/>
                  </a:ext>
                </a:extLst>
              </p:cNvPr>
              <p:cNvSpPr txBox="1"/>
              <p:nvPr/>
            </p:nvSpPr>
            <p:spPr>
              <a:xfrm>
                <a:off x="9960338" y="2792680"/>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49" name="TextBox 48">
                <a:extLst>
                  <a:ext uri="{FF2B5EF4-FFF2-40B4-BE49-F238E27FC236}">
                    <a16:creationId xmlns:a16="http://schemas.microsoft.com/office/drawing/2014/main" id="{2D258783-7B25-BA44-6452-85AB96C0538C}"/>
                  </a:ext>
                </a:extLst>
              </p:cNvPr>
              <p:cNvSpPr txBox="1">
                <a:spLocks noRot="1" noChangeAspect="1" noMove="1" noResize="1" noEditPoints="1" noAdjustHandles="1" noChangeArrowheads="1" noChangeShapeType="1" noTextEdit="1"/>
              </p:cNvSpPr>
              <p:nvPr/>
            </p:nvSpPr>
            <p:spPr>
              <a:xfrm>
                <a:off x="9960338" y="2792680"/>
                <a:ext cx="554477"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81C797F-1B9A-99D8-6F72-D1984CE359B5}"/>
                  </a:ext>
                </a:extLst>
              </p:cNvPr>
              <p:cNvSpPr txBox="1"/>
              <p:nvPr/>
            </p:nvSpPr>
            <p:spPr>
              <a:xfrm>
                <a:off x="8522266" y="2792680"/>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50" name="TextBox 49">
                <a:extLst>
                  <a:ext uri="{FF2B5EF4-FFF2-40B4-BE49-F238E27FC236}">
                    <a16:creationId xmlns:a16="http://schemas.microsoft.com/office/drawing/2014/main" id="{781C797F-1B9A-99D8-6F72-D1984CE359B5}"/>
                  </a:ext>
                </a:extLst>
              </p:cNvPr>
              <p:cNvSpPr txBox="1">
                <a:spLocks noRot="1" noChangeAspect="1" noMove="1" noResize="1" noEditPoints="1" noAdjustHandles="1" noChangeArrowheads="1" noChangeShapeType="1" noTextEdit="1"/>
              </p:cNvSpPr>
              <p:nvPr/>
            </p:nvSpPr>
            <p:spPr>
              <a:xfrm>
                <a:off x="8522266" y="2792680"/>
                <a:ext cx="554477" cy="523220"/>
              </a:xfrm>
              <a:prstGeom prst="rect">
                <a:avLst/>
              </a:prstGeom>
              <a:blipFill>
                <a:blip r:embed="rId20"/>
                <a:stretch>
                  <a:fillRect/>
                </a:stretch>
              </a:blipFill>
            </p:spPr>
            <p:txBody>
              <a:bodyPr/>
              <a:lstStyle/>
              <a:p>
                <a:r>
                  <a:rPr lang="en-US">
                    <a:noFill/>
                  </a:rPr>
                  <a:t> </a:t>
                </a:r>
              </a:p>
            </p:txBody>
          </p:sp>
        </mc:Fallback>
      </mc:AlternateContent>
      <p:cxnSp>
        <p:nvCxnSpPr>
          <p:cNvPr id="5" name="Connector: Curved 4">
            <a:extLst>
              <a:ext uri="{FF2B5EF4-FFF2-40B4-BE49-F238E27FC236}">
                <a16:creationId xmlns:a16="http://schemas.microsoft.com/office/drawing/2014/main" id="{9DCF36EA-B227-CFDD-68F5-B53637A2050A}"/>
              </a:ext>
            </a:extLst>
          </p:cNvPr>
          <p:cNvCxnSpPr>
            <a:cxnSpLocks/>
            <a:stCxn id="46" idx="1"/>
          </p:cNvCxnSpPr>
          <p:nvPr/>
        </p:nvCxnSpPr>
        <p:spPr>
          <a:xfrm rot="10800000" flipV="1">
            <a:off x="7838950" y="3894138"/>
            <a:ext cx="771651" cy="6458"/>
          </a:xfrm>
          <a:prstGeom prst="curvedConnector3">
            <a:avLst>
              <a:gd name="adj1" fmla="val 50000"/>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nector: Curved 10">
            <a:extLst>
              <a:ext uri="{FF2B5EF4-FFF2-40B4-BE49-F238E27FC236}">
                <a16:creationId xmlns:a16="http://schemas.microsoft.com/office/drawing/2014/main" id="{83961FA0-4889-BCE0-A656-A2263107055D}"/>
              </a:ext>
            </a:extLst>
          </p:cNvPr>
          <p:cNvCxnSpPr>
            <a:cxnSpLocks/>
            <a:stCxn id="28" idx="2"/>
            <a:endCxn id="22" idx="0"/>
          </p:cNvCxnSpPr>
          <p:nvPr/>
        </p:nvCxnSpPr>
        <p:spPr>
          <a:xfrm rot="5400000">
            <a:off x="3184972" y="3889454"/>
            <a:ext cx="786766" cy="6093"/>
          </a:xfrm>
          <a:prstGeom prst="curvedConnector3">
            <a:avLst>
              <a:gd name="adj1" fmla="val 50000"/>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4EBFC9DF-FBE1-02FC-A412-BD17E036655B}"/>
              </a:ext>
            </a:extLst>
          </p:cNvPr>
          <p:cNvSpPr>
            <a:spLocks noGrp="1"/>
          </p:cNvSpPr>
          <p:nvPr>
            <p:ph type="sldNum" sz="quarter" idx="12"/>
          </p:nvPr>
        </p:nvSpPr>
        <p:spPr/>
        <p:txBody>
          <a:bodyPr/>
          <a:lstStyle/>
          <a:p>
            <a:fld id="{48F63A3B-78C7-47BE-AE5E-E10140E04643}" type="slidenum">
              <a:rPr lang="en-US" smtClean="0"/>
              <a:t>50</a:t>
            </a:fld>
            <a:endParaRPr lang="en-US"/>
          </a:p>
        </p:txBody>
      </p:sp>
    </p:spTree>
    <p:extLst>
      <p:ext uri="{BB962C8B-B14F-4D97-AF65-F5344CB8AC3E}">
        <p14:creationId xmlns:p14="http://schemas.microsoft.com/office/powerpoint/2010/main" val="2191252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4A60741-A6AE-F498-A77C-EEDEA6072F5D}"/>
              </a:ext>
            </a:extLst>
          </p:cNvPr>
          <p:cNvPicPr>
            <a:picLocks noChangeAspect="1"/>
          </p:cNvPicPr>
          <p:nvPr/>
        </p:nvPicPr>
        <p:blipFill>
          <a:blip r:embed="rId2"/>
          <a:stretch>
            <a:fillRect/>
          </a:stretch>
        </p:blipFill>
        <p:spPr>
          <a:xfrm rot="16200000">
            <a:off x="2416482" y="2609725"/>
            <a:ext cx="2723823" cy="2723823"/>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3"/>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87C231-07F2-5401-B2AA-1E4AFEE8A44B}"/>
                  </a:ext>
                </a:extLst>
              </p:cNvPr>
              <p:cNvSpPr txBox="1"/>
              <p:nvPr/>
            </p:nvSpPr>
            <p:spPr>
              <a:xfrm>
                <a:off x="232490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23" name="TextBox 22">
                <a:extLst>
                  <a:ext uri="{FF2B5EF4-FFF2-40B4-BE49-F238E27FC236}">
                    <a16:creationId xmlns:a16="http://schemas.microsoft.com/office/drawing/2014/main" id="{ED87C231-07F2-5401-B2AA-1E4AFEE8A44B}"/>
                  </a:ext>
                </a:extLst>
              </p:cNvPr>
              <p:cNvSpPr txBox="1">
                <a:spLocks noRot="1" noChangeAspect="1" noMove="1" noResize="1" noEditPoints="1" noAdjustHandles="1" noChangeArrowheads="1" noChangeShapeType="1" noTextEdit="1"/>
              </p:cNvSpPr>
              <p:nvPr/>
            </p:nvSpPr>
            <p:spPr>
              <a:xfrm>
                <a:off x="2324908" y="4976336"/>
                <a:ext cx="770107"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5D6AD3-FBAE-86F7-662A-6FDEBEB57C47}"/>
                  </a:ext>
                </a:extLst>
              </p:cNvPr>
              <p:cNvSpPr txBox="1"/>
              <p:nvPr/>
            </p:nvSpPr>
            <p:spPr>
              <a:xfrm>
                <a:off x="436695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5" name="TextBox 24">
                <a:extLst>
                  <a:ext uri="{FF2B5EF4-FFF2-40B4-BE49-F238E27FC236}">
                    <a16:creationId xmlns:a16="http://schemas.microsoft.com/office/drawing/2014/main" id="{F75D6AD3-FBAE-86F7-662A-6FDEBEB57C47}"/>
                  </a:ext>
                </a:extLst>
              </p:cNvPr>
              <p:cNvSpPr txBox="1">
                <a:spLocks noRot="1" noChangeAspect="1" noMove="1" noResize="1" noEditPoints="1" noAdjustHandles="1" noChangeArrowheads="1" noChangeShapeType="1" noTextEdit="1"/>
              </p:cNvSpPr>
              <p:nvPr/>
            </p:nvSpPr>
            <p:spPr>
              <a:xfrm>
                <a:off x="4366958" y="4976336"/>
                <a:ext cx="77010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11D7724-D5DF-F72B-0D7D-95FA395B3B8B}"/>
                  </a:ext>
                </a:extLst>
              </p:cNvPr>
              <p:cNvSpPr txBox="1"/>
              <p:nvPr/>
            </p:nvSpPr>
            <p:spPr>
              <a:xfrm>
                <a:off x="4372617"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26" name="TextBox 25">
                <a:extLst>
                  <a:ext uri="{FF2B5EF4-FFF2-40B4-BE49-F238E27FC236}">
                    <a16:creationId xmlns:a16="http://schemas.microsoft.com/office/drawing/2014/main" id="{311D7724-D5DF-F72B-0D7D-95FA395B3B8B}"/>
                  </a:ext>
                </a:extLst>
              </p:cNvPr>
              <p:cNvSpPr txBox="1">
                <a:spLocks noRot="1" noChangeAspect="1" noMove="1" noResize="1" noEditPoints="1" noAdjustHandles="1" noChangeArrowheads="1" noChangeShapeType="1" noTextEdit="1"/>
              </p:cNvSpPr>
              <p:nvPr/>
            </p:nvSpPr>
            <p:spPr>
              <a:xfrm>
                <a:off x="4372617" y="2443717"/>
                <a:ext cx="77010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6DB4A6-57A8-C0A6-EE52-ECB07D4CD09B}"/>
                  </a:ext>
                </a:extLst>
              </p:cNvPr>
              <p:cNvSpPr txBox="1"/>
              <p:nvPr/>
            </p:nvSpPr>
            <p:spPr>
              <a:xfrm>
                <a:off x="2324909"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27" name="TextBox 26">
                <a:extLst>
                  <a:ext uri="{FF2B5EF4-FFF2-40B4-BE49-F238E27FC236}">
                    <a16:creationId xmlns:a16="http://schemas.microsoft.com/office/drawing/2014/main" id="{116DB4A6-57A8-C0A6-EE52-ECB07D4CD09B}"/>
                  </a:ext>
                </a:extLst>
              </p:cNvPr>
              <p:cNvSpPr txBox="1">
                <a:spLocks noRot="1" noChangeAspect="1" noMove="1" noResize="1" noEditPoints="1" noAdjustHandles="1" noChangeArrowheads="1" noChangeShapeType="1" noTextEdit="1"/>
              </p:cNvSpPr>
              <p:nvPr/>
            </p:nvSpPr>
            <p:spPr>
              <a:xfrm>
                <a:off x="2324909" y="2443717"/>
                <a:ext cx="770107" cy="523220"/>
              </a:xfrm>
              <a:prstGeom prst="rect">
                <a:avLst/>
              </a:prstGeom>
              <a:blipFill>
                <a:blip r:embed="rId7"/>
                <a:stretch>
                  <a:fillRect/>
                </a:stretch>
              </a:blipFill>
            </p:spPr>
            <p:txBody>
              <a:bodyPr/>
              <a:lstStyle/>
              <a:p>
                <a:r>
                  <a:rPr lang="en-US">
                    <a:noFill/>
                  </a:rPr>
                  <a:t> </a:t>
                </a:r>
              </a:p>
            </p:txBody>
          </p:sp>
        </mc:Fallback>
      </mc:AlternateContent>
      <p:pic>
        <p:nvPicPr>
          <p:cNvPr id="29" name="Picture 28" descr="Icon&#10;&#10;Description automatically generated">
            <a:extLst>
              <a:ext uri="{FF2B5EF4-FFF2-40B4-BE49-F238E27FC236}">
                <a16:creationId xmlns:a16="http://schemas.microsoft.com/office/drawing/2014/main" id="{EAD11A94-7A27-F3F6-4575-34C916B15A7E}"/>
              </a:ext>
            </a:extLst>
          </p:cNvPr>
          <p:cNvPicPr>
            <a:picLocks noChangeAspect="1"/>
          </p:cNvPicPr>
          <p:nvPr/>
        </p:nvPicPr>
        <p:blipFill>
          <a:blip r:embed="rId2"/>
          <a:stretch>
            <a:fillRect/>
          </a:stretch>
        </p:blipFill>
        <p:spPr>
          <a:xfrm flipV="1">
            <a:off x="7140852" y="2609725"/>
            <a:ext cx="2723823" cy="2723823"/>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4D7DCD0-6435-DAC0-A1D4-8F8F01151879}"/>
                  </a:ext>
                </a:extLst>
              </p:cNvPr>
              <p:cNvSpPr txBox="1"/>
              <p:nvPr/>
            </p:nvSpPr>
            <p:spPr>
              <a:xfrm>
                <a:off x="704927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30" name="TextBox 29">
                <a:extLst>
                  <a:ext uri="{FF2B5EF4-FFF2-40B4-BE49-F238E27FC236}">
                    <a16:creationId xmlns:a16="http://schemas.microsoft.com/office/drawing/2014/main" id="{04D7DCD0-6435-DAC0-A1D4-8F8F01151879}"/>
                  </a:ext>
                </a:extLst>
              </p:cNvPr>
              <p:cNvSpPr txBox="1">
                <a:spLocks noRot="1" noChangeAspect="1" noMove="1" noResize="1" noEditPoints="1" noAdjustHandles="1" noChangeArrowheads="1" noChangeShapeType="1" noTextEdit="1"/>
              </p:cNvSpPr>
              <p:nvPr/>
            </p:nvSpPr>
            <p:spPr>
              <a:xfrm>
                <a:off x="7049278" y="4976336"/>
                <a:ext cx="77010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A33A496-EC9A-6F07-811C-6847F34ACF2F}"/>
                  </a:ext>
                </a:extLst>
              </p:cNvPr>
              <p:cNvSpPr txBox="1"/>
              <p:nvPr/>
            </p:nvSpPr>
            <p:spPr>
              <a:xfrm>
                <a:off x="909132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31" name="TextBox 30">
                <a:extLst>
                  <a:ext uri="{FF2B5EF4-FFF2-40B4-BE49-F238E27FC236}">
                    <a16:creationId xmlns:a16="http://schemas.microsoft.com/office/drawing/2014/main" id="{5A33A496-EC9A-6F07-811C-6847F34ACF2F}"/>
                  </a:ext>
                </a:extLst>
              </p:cNvPr>
              <p:cNvSpPr txBox="1">
                <a:spLocks noRot="1" noChangeAspect="1" noMove="1" noResize="1" noEditPoints="1" noAdjustHandles="1" noChangeArrowheads="1" noChangeShapeType="1" noTextEdit="1"/>
              </p:cNvSpPr>
              <p:nvPr/>
            </p:nvSpPr>
            <p:spPr>
              <a:xfrm>
                <a:off x="9091328" y="4976336"/>
                <a:ext cx="77010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9E82BCA-0E23-0572-7506-4847F2AF8119}"/>
                  </a:ext>
                </a:extLst>
              </p:cNvPr>
              <p:cNvSpPr txBox="1"/>
              <p:nvPr/>
            </p:nvSpPr>
            <p:spPr>
              <a:xfrm>
                <a:off x="9096987"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32" name="TextBox 31">
                <a:extLst>
                  <a:ext uri="{FF2B5EF4-FFF2-40B4-BE49-F238E27FC236}">
                    <a16:creationId xmlns:a16="http://schemas.microsoft.com/office/drawing/2014/main" id="{29E82BCA-0E23-0572-7506-4847F2AF8119}"/>
                  </a:ext>
                </a:extLst>
              </p:cNvPr>
              <p:cNvSpPr txBox="1">
                <a:spLocks noRot="1" noChangeAspect="1" noMove="1" noResize="1" noEditPoints="1" noAdjustHandles="1" noChangeArrowheads="1" noChangeShapeType="1" noTextEdit="1"/>
              </p:cNvSpPr>
              <p:nvPr/>
            </p:nvSpPr>
            <p:spPr>
              <a:xfrm>
                <a:off x="9096987" y="2443717"/>
                <a:ext cx="77010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43F110F-F23A-53B1-BBE1-BC807134C9D3}"/>
                  </a:ext>
                </a:extLst>
              </p:cNvPr>
              <p:cNvSpPr txBox="1"/>
              <p:nvPr/>
            </p:nvSpPr>
            <p:spPr>
              <a:xfrm>
                <a:off x="7049279"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33" name="TextBox 32">
                <a:extLst>
                  <a:ext uri="{FF2B5EF4-FFF2-40B4-BE49-F238E27FC236}">
                    <a16:creationId xmlns:a16="http://schemas.microsoft.com/office/drawing/2014/main" id="{C43F110F-F23A-53B1-BBE1-BC807134C9D3}"/>
                  </a:ext>
                </a:extLst>
              </p:cNvPr>
              <p:cNvSpPr txBox="1">
                <a:spLocks noRot="1" noChangeAspect="1" noMove="1" noResize="1" noEditPoints="1" noAdjustHandles="1" noChangeArrowheads="1" noChangeShapeType="1" noTextEdit="1"/>
              </p:cNvSpPr>
              <p:nvPr/>
            </p:nvSpPr>
            <p:spPr>
              <a:xfrm>
                <a:off x="7049279" y="2443717"/>
                <a:ext cx="770107" cy="523220"/>
              </a:xfrm>
              <a:prstGeom prst="rect">
                <a:avLst/>
              </a:prstGeom>
              <a:blipFill>
                <a:blip r:embed="rId11"/>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E2ECF55-0F0A-F3BC-24DE-31BF2DC6BB85}"/>
              </a:ext>
            </a:extLst>
          </p:cNvPr>
          <p:cNvSpPr>
            <a:spLocks noGrp="1"/>
          </p:cNvSpPr>
          <p:nvPr>
            <p:ph type="sldNum" sz="quarter" idx="12"/>
          </p:nvPr>
        </p:nvSpPr>
        <p:spPr/>
        <p:txBody>
          <a:bodyPr/>
          <a:lstStyle/>
          <a:p>
            <a:fld id="{48F63A3B-78C7-47BE-AE5E-E10140E04643}" type="slidenum">
              <a:rPr lang="en-US" smtClean="0"/>
              <a:t>51</a:t>
            </a:fld>
            <a:endParaRPr lang="en-US"/>
          </a:p>
        </p:txBody>
      </p:sp>
    </p:spTree>
    <p:extLst>
      <p:ext uri="{BB962C8B-B14F-4D97-AF65-F5344CB8AC3E}">
        <p14:creationId xmlns:p14="http://schemas.microsoft.com/office/powerpoint/2010/main" val="4206324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4A60741-A6AE-F498-A77C-EEDEA6072F5D}"/>
              </a:ext>
            </a:extLst>
          </p:cNvPr>
          <p:cNvPicPr>
            <a:picLocks noChangeAspect="1"/>
          </p:cNvPicPr>
          <p:nvPr/>
        </p:nvPicPr>
        <p:blipFill>
          <a:blip r:embed="rId2"/>
          <a:stretch>
            <a:fillRect/>
          </a:stretch>
        </p:blipFill>
        <p:spPr>
          <a:xfrm rot="16200000">
            <a:off x="2416482" y="2609725"/>
            <a:ext cx="2723823" cy="2723823"/>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3"/>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87C231-07F2-5401-B2AA-1E4AFEE8A44B}"/>
                  </a:ext>
                </a:extLst>
              </p:cNvPr>
              <p:cNvSpPr txBox="1"/>
              <p:nvPr/>
            </p:nvSpPr>
            <p:spPr>
              <a:xfrm>
                <a:off x="232490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23" name="TextBox 22">
                <a:extLst>
                  <a:ext uri="{FF2B5EF4-FFF2-40B4-BE49-F238E27FC236}">
                    <a16:creationId xmlns:a16="http://schemas.microsoft.com/office/drawing/2014/main" id="{ED87C231-07F2-5401-B2AA-1E4AFEE8A44B}"/>
                  </a:ext>
                </a:extLst>
              </p:cNvPr>
              <p:cNvSpPr txBox="1">
                <a:spLocks noRot="1" noChangeAspect="1" noMove="1" noResize="1" noEditPoints="1" noAdjustHandles="1" noChangeArrowheads="1" noChangeShapeType="1" noTextEdit="1"/>
              </p:cNvSpPr>
              <p:nvPr/>
            </p:nvSpPr>
            <p:spPr>
              <a:xfrm>
                <a:off x="2324908" y="4976336"/>
                <a:ext cx="770107"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5D6AD3-FBAE-86F7-662A-6FDEBEB57C47}"/>
                  </a:ext>
                </a:extLst>
              </p:cNvPr>
              <p:cNvSpPr txBox="1"/>
              <p:nvPr/>
            </p:nvSpPr>
            <p:spPr>
              <a:xfrm>
                <a:off x="436695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5" name="TextBox 24">
                <a:extLst>
                  <a:ext uri="{FF2B5EF4-FFF2-40B4-BE49-F238E27FC236}">
                    <a16:creationId xmlns:a16="http://schemas.microsoft.com/office/drawing/2014/main" id="{F75D6AD3-FBAE-86F7-662A-6FDEBEB57C47}"/>
                  </a:ext>
                </a:extLst>
              </p:cNvPr>
              <p:cNvSpPr txBox="1">
                <a:spLocks noRot="1" noChangeAspect="1" noMove="1" noResize="1" noEditPoints="1" noAdjustHandles="1" noChangeArrowheads="1" noChangeShapeType="1" noTextEdit="1"/>
              </p:cNvSpPr>
              <p:nvPr/>
            </p:nvSpPr>
            <p:spPr>
              <a:xfrm>
                <a:off x="4366958" y="4976336"/>
                <a:ext cx="77010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11D7724-D5DF-F72B-0D7D-95FA395B3B8B}"/>
                  </a:ext>
                </a:extLst>
              </p:cNvPr>
              <p:cNvSpPr txBox="1"/>
              <p:nvPr/>
            </p:nvSpPr>
            <p:spPr>
              <a:xfrm>
                <a:off x="4372617"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26" name="TextBox 25">
                <a:extLst>
                  <a:ext uri="{FF2B5EF4-FFF2-40B4-BE49-F238E27FC236}">
                    <a16:creationId xmlns:a16="http://schemas.microsoft.com/office/drawing/2014/main" id="{311D7724-D5DF-F72B-0D7D-95FA395B3B8B}"/>
                  </a:ext>
                </a:extLst>
              </p:cNvPr>
              <p:cNvSpPr txBox="1">
                <a:spLocks noRot="1" noChangeAspect="1" noMove="1" noResize="1" noEditPoints="1" noAdjustHandles="1" noChangeArrowheads="1" noChangeShapeType="1" noTextEdit="1"/>
              </p:cNvSpPr>
              <p:nvPr/>
            </p:nvSpPr>
            <p:spPr>
              <a:xfrm>
                <a:off x="4372617" y="2443717"/>
                <a:ext cx="77010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6DB4A6-57A8-C0A6-EE52-ECB07D4CD09B}"/>
                  </a:ext>
                </a:extLst>
              </p:cNvPr>
              <p:cNvSpPr txBox="1"/>
              <p:nvPr/>
            </p:nvSpPr>
            <p:spPr>
              <a:xfrm>
                <a:off x="2324909"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27" name="TextBox 26">
                <a:extLst>
                  <a:ext uri="{FF2B5EF4-FFF2-40B4-BE49-F238E27FC236}">
                    <a16:creationId xmlns:a16="http://schemas.microsoft.com/office/drawing/2014/main" id="{116DB4A6-57A8-C0A6-EE52-ECB07D4CD09B}"/>
                  </a:ext>
                </a:extLst>
              </p:cNvPr>
              <p:cNvSpPr txBox="1">
                <a:spLocks noRot="1" noChangeAspect="1" noMove="1" noResize="1" noEditPoints="1" noAdjustHandles="1" noChangeArrowheads="1" noChangeShapeType="1" noTextEdit="1"/>
              </p:cNvSpPr>
              <p:nvPr/>
            </p:nvSpPr>
            <p:spPr>
              <a:xfrm>
                <a:off x="2324909" y="2443717"/>
                <a:ext cx="770107" cy="523220"/>
              </a:xfrm>
              <a:prstGeom prst="rect">
                <a:avLst/>
              </a:prstGeom>
              <a:blipFill>
                <a:blip r:embed="rId7"/>
                <a:stretch>
                  <a:fillRect/>
                </a:stretch>
              </a:blipFill>
            </p:spPr>
            <p:txBody>
              <a:bodyPr/>
              <a:lstStyle/>
              <a:p>
                <a:r>
                  <a:rPr lang="en-US">
                    <a:noFill/>
                  </a:rPr>
                  <a:t> </a:t>
                </a:r>
              </a:p>
            </p:txBody>
          </p:sp>
        </mc:Fallback>
      </mc:AlternateContent>
      <p:pic>
        <p:nvPicPr>
          <p:cNvPr id="29" name="Picture 28" descr="Icon&#10;&#10;Description automatically generated">
            <a:extLst>
              <a:ext uri="{FF2B5EF4-FFF2-40B4-BE49-F238E27FC236}">
                <a16:creationId xmlns:a16="http://schemas.microsoft.com/office/drawing/2014/main" id="{EAD11A94-7A27-F3F6-4575-34C916B15A7E}"/>
              </a:ext>
            </a:extLst>
          </p:cNvPr>
          <p:cNvPicPr>
            <a:picLocks noChangeAspect="1"/>
          </p:cNvPicPr>
          <p:nvPr/>
        </p:nvPicPr>
        <p:blipFill>
          <a:blip r:embed="rId2"/>
          <a:stretch>
            <a:fillRect/>
          </a:stretch>
        </p:blipFill>
        <p:spPr>
          <a:xfrm flipV="1">
            <a:off x="7140852" y="2609725"/>
            <a:ext cx="2723823" cy="2723823"/>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4D7DCD0-6435-DAC0-A1D4-8F8F01151879}"/>
                  </a:ext>
                </a:extLst>
              </p:cNvPr>
              <p:cNvSpPr txBox="1"/>
              <p:nvPr/>
            </p:nvSpPr>
            <p:spPr>
              <a:xfrm>
                <a:off x="704927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30" name="TextBox 29">
                <a:extLst>
                  <a:ext uri="{FF2B5EF4-FFF2-40B4-BE49-F238E27FC236}">
                    <a16:creationId xmlns:a16="http://schemas.microsoft.com/office/drawing/2014/main" id="{04D7DCD0-6435-DAC0-A1D4-8F8F01151879}"/>
                  </a:ext>
                </a:extLst>
              </p:cNvPr>
              <p:cNvSpPr txBox="1">
                <a:spLocks noRot="1" noChangeAspect="1" noMove="1" noResize="1" noEditPoints="1" noAdjustHandles="1" noChangeArrowheads="1" noChangeShapeType="1" noTextEdit="1"/>
              </p:cNvSpPr>
              <p:nvPr/>
            </p:nvSpPr>
            <p:spPr>
              <a:xfrm>
                <a:off x="7049278" y="4976336"/>
                <a:ext cx="77010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A33A496-EC9A-6F07-811C-6847F34ACF2F}"/>
                  </a:ext>
                </a:extLst>
              </p:cNvPr>
              <p:cNvSpPr txBox="1"/>
              <p:nvPr/>
            </p:nvSpPr>
            <p:spPr>
              <a:xfrm>
                <a:off x="909132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31" name="TextBox 30">
                <a:extLst>
                  <a:ext uri="{FF2B5EF4-FFF2-40B4-BE49-F238E27FC236}">
                    <a16:creationId xmlns:a16="http://schemas.microsoft.com/office/drawing/2014/main" id="{5A33A496-EC9A-6F07-811C-6847F34ACF2F}"/>
                  </a:ext>
                </a:extLst>
              </p:cNvPr>
              <p:cNvSpPr txBox="1">
                <a:spLocks noRot="1" noChangeAspect="1" noMove="1" noResize="1" noEditPoints="1" noAdjustHandles="1" noChangeArrowheads="1" noChangeShapeType="1" noTextEdit="1"/>
              </p:cNvSpPr>
              <p:nvPr/>
            </p:nvSpPr>
            <p:spPr>
              <a:xfrm>
                <a:off x="9091328" y="4976336"/>
                <a:ext cx="77010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9E82BCA-0E23-0572-7506-4847F2AF8119}"/>
                  </a:ext>
                </a:extLst>
              </p:cNvPr>
              <p:cNvSpPr txBox="1"/>
              <p:nvPr/>
            </p:nvSpPr>
            <p:spPr>
              <a:xfrm>
                <a:off x="9096987"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32" name="TextBox 31">
                <a:extLst>
                  <a:ext uri="{FF2B5EF4-FFF2-40B4-BE49-F238E27FC236}">
                    <a16:creationId xmlns:a16="http://schemas.microsoft.com/office/drawing/2014/main" id="{29E82BCA-0E23-0572-7506-4847F2AF8119}"/>
                  </a:ext>
                </a:extLst>
              </p:cNvPr>
              <p:cNvSpPr txBox="1">
                <a:spLocks noRot="1" noChangeAspect="1" noMove="1" noResize="1" noEditPoints="1" noAdjustHandles="1" noChangeArrowheads="1" noChangeShapeType="1" noTextEdit="1"/>
              </p:cNvSpPr>
              <p:nvPr/>
            </p:nvSpPr>
            <p:spPr>
              <a:xfrm>
                <a:off x="9096987" y="2443717"/>
                <a:ext cx="77010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43F110F-F23A-53B1-BBE1-BC807134C9D3}"/>
                  </a:ext>
                </a:extLst>
              </p:cNvPr>
              <p:cNvSpPr txBox="1"/>
              <p:nvPr/>
            </p:nvSpPr>
            <p:spPr>
              <a:xfrm>
                <a:off x="7049279"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33" name="TextBox 32">
                <a:extLst>
                  <a:ext uri="{FF2B5EF4-FFF2-40B4-BE49-F238E27FC236}">
                    <a16:creationId xmlns:a16="http://schemas.microsoft.com/office/drawing/2014/main" id="{C43F110F-F23A-53B1-BBE1-BC807134C9D3}"/>
                  </a:ext>
                </a:extLst>
              </p:cNvPr>
              <p:cNvSpPr txBox="1">
                <a:spLocks noRot="1" noChangeAspect="1" noMove="1" noResize="1" noEditPoints="1" noAdjustHandles="1" noChangeArrowheads="1" noChangeShapeType="1" noTextEdit="1"/>
              </p:cNvSpPr>
              <p:nvPr/>
            </p:nvSpPr>
            <p:spPr>
              <a:xfrm>
                <a:off x="7049279" y="2443717"/>
                <a:ext cx="770107" cy="523220"/>
              </a:xfrm>
              <a:prstGeom prst="rect">
                <a:avLst/>
              </a:prstGeom>
              <a:blipFill>
                <a:blip r:embed="rId11"/>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E2ECF55-0F0A-F3BC-24DE-31BF2DC6BB85}"/>
              </a:ext>
            </a:extLst>
          </p:cNvPr>
          <p:cNvSpPr>
            <a:spLocks noGrp="1"/>
          </p:cNvSpPr>
          <p:nvPr>
            <p:ph type="sldNum" sz="quarter" idx="12"/>
          </p:nvPr>
        </p:nvSpPr>
        <p:spPr/>
        <p:txBody>
          <a:bodyPr/>
          <a:lstStyle/>
          <a:p>
            <a:fld id="{48F63A3B-78C7-47BE-AE5E-E10140E04643}" type="slidenum">
              <a:rPr lang="en-US" smtClean="0"/>
              <a:t>52</a:t>
            </a:fld>
            <a:endParaRPr lang="en-US"/>
          </a:p>
        </p:txBody>
      </p:sp>
      <p:cxnSp>
        <p:nvCxnSpPr>
          <p:cNvPr id="5" name="Connector: Curved 4">
            <a:extLst>
              <a:ext uri="{FF2B5EF4-FFF2-40B4-BE49-F238E27FC236}">
                <a16:creationId xmlns:a16="http://schemas.microsoft.com/office/drawing/2014/main" id="{887E76A5-E10E-394A-AA50-88FDDDA1557D}"/>
              </a:ext>
            </a:extLst>
          </p:cNvPr>
          <p:cNvCxnSpPr>
            <a:cxnSpLocks/>
            <a:endCxn id="29" idx="3"/>
          </p:cNvCxnSpPr>
          <p:nvPr/>
        </p:nvCxnSpPr>
        <p:spPr>
          <a:xfrm>
            <a:off x="5140305" y="3971636"/>
            <a:ext cx="4724370" cy="12700"/>
          </a:xfrm>
          <a:prstGeom prst="curvedConnector5">
            <a:avLst>
              <a:gd name="adj1" fmla="val 21173"/>
              <a:gd name="adj2" fmla="val 19336614"/>
              <a:gd name="adj3" fmla="val 122113"/>
            </a:avLst>
          </a:prstGeom>
          <a:ln w="5715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2261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4A60741-A6AE-F498-A77C-EEDEA6072F5D}"/>
              </a:ext>
            </a:extLst>
          </p:cNvPr>
          <p:cNvPicPr>
            <a:picLocks noChangeAspect="1"/>
          </p:cNvPicPr>
          <p:nvPr/>
        </p:nvPicPr>
        <p:blipFill>
          <a:blip r:embed="rId2"/>
          <a:stretch>
            <a:fillRect/>
          </a:stretch>
        </p:blipFill>
        <p:spPr>
          <a:xfrm rot="16200000">
            <a:off x="2416482" y="2609725"/>
            <a:ext cx="2723823" cy="2723823"/>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3"/>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87C231-07F2-5401-B2AA-1E4AFEE8A44B}"/>
                  </a:ext>
                </a:extLst>
              </p:cNvPr>
              <p:cNvSpPr txBox="1"/>
              <p:nvPr/>
            </p:nvSpPr>
            <p:spPr>
              <a:xfrm>
                <a:off x="232490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23" name="TextBox 22">
                <a:extLst>
                  <a:ext uri="{FF2B5EF4-FFF2-40B4-BE49-F238E27FC236}">
                    <a16:creationId xmlns:a16="http://schemas.microsoft.com/office/drawing/2014/main" id="{ED87C231-07F2-5401-B2AA-1E4AFEE8A44B}"/>
                  </a:ext>
                </a:extLst>
              </p:cNvPr>
              <p:cNvSpPr txBox="1">
                <a:spLocks noRot="1" noChangeAspect="1" noMove="1" noResize="1" noEditPoints="1" noAdjustHandles="1" noChangeArrowheads="1" noChangeShapeType="1" noTextEdit="1"/>
              </p:cNvSpPr>
              <p:nvPr/>
            </p:nvSpPr>
            <p:spPr>
              <a:xfrm>
                <a:off x="2324908" y="4976336"/>
                <a:ext cx="770107"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5D6AD3-FBAE-86F7-662A-6FDEBEB57C47}"/>
                  </a:ext>
                </a:extLst>
              </p:cNvPr>
              <p:cNvSpPr txBox="1"/>
              <p:nvPr/>
            </p:nvSpPr>
            <p:spPr>
              <a:xfrm>
                <a:off x="436695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5" name="TextBox 24">
                <a:extLst>
                  <a:ext uri="{FF2B5EF4-FFF2-40B4-BE49-F238E27FC236}">
                    <a16:creationId xmlns:a16="http://schemas.microsoft.com/office/drawing/2014/main" id="{F75D6AD3-FBAE-86F7-662A-6FDEBEB57C47}"/>
                  </a:ext>
                </a:extLst>
              </p:cNvPr>
              <p:cNvSpPr txBox="1">
                <a:spLocks noRot="1" noChangeAspect="1" noMove="1" noResize="1" noEditPoints="1" noAdjustHandles="1" noChangeArrowheads="1" noChangeShapeType="1" noTextEdit="1"/>
              </p:cNvSpPr>
              <p:nvPr/>
            </p:nvSpPr>
            <p:spPr>
              <a:xfrm>
                <a:off x="4366958" y="4976336"/>
                <a:ext cx="77010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11D7724-D5DF-F72B-0D7D-95FA395B3B8B}"/>
                  </a:ext>
                </a:extLst>
              </p:cNvPr>
              <p:cNvSpPr txBox="1"/>
              <p:nvPr/>
            </p:nvSpPr>
            <p:spPr>
              <a:xfrm>
                <a:off x="4372617"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26" name="TextBox 25">
                <a:extLst>
                  <a:ext uri="{FF2B5EF4-FFF2-40B4-BE49-F238E27FC236}">
                    <a16:creationId xmlns:a16="http://schemas.microsoft.com/office/drawing/2014/main" id="{311D7724-D5DF-F72B-0D7D-95FA395B3B8B}"/>
                  </a:ext>
                </a:extLst>
              </p:cNvPr>
              <p:cNvSpPr txBox="1">
                <a:spLocks noRot="1" noChangeAspect="1" noMove="1" noResize="1" noEditPoints="1" noAdjustHandles="1" noChangeArrowheads="1" noChangeShapeType="1" noTextEdit="1"/>
              </p:cNvSpPr>
              <p:nvPr/>
            </p:nvSpPr>
            <p:spPr>
              <a:xfrm>
                <a:off x="4372617" y="2443717"/>
                <a:ext cx="77010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16DB4A6-57A8-C0A6-EE52-ECB07D4CD09B}"/>
                  </a:ext>
                </a:extLst>
              </p:cNvPr>
              <p:cNvSpPr txBox="1"/>
              <p:nvPr/>
            </p:nvSpPr>
            <p:spPr>
              <a:xfrm>
                <a:off x="2324909"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27" name="TextBox 26">
                <a:extLst>
                  <a:ext uri="{FF2B5EF4-FFF2-40B4-BE49-F238E27FC236}">
                    <a16:creationId xmlns:a16="http://schemas.microsoft.com/office/drawing/2014/main" id="{116DB4A6-57A8-C0A6-EE52-ECB07D4CD09B}"/>
                  </a:ext>
                </a:extLst>
              </p:cNvPr>
              <p:cNvSpPr txBox="1">
                <a:spLocks noRot="1" noChangeAspect="1" noMove="1" noResize="1" noEditPoints="1" noAdjustHandles="1" noChangeArrowheads="1" noChangeShapeType="1" noTextEdit="1"/>
              </p:cNvSpPr>
              <p:nvPr/>
            </p:nvSpPr>
            <p:spPr>
              <a:xfrm>
                <a:off x="2324909" y="2443717"/>
                <a:ext cx="770107" cy="523220"/>
              </a:xfrm>
              <a:prstGeom prst="rect">
                <a:avLst/>
              </a:prstGeom>
              <a:blipFill>
                <a:blip r:embed="rId7"/>
                <a:stretch>
                  <a:fillRect/>
                </a:stretch>
              </a:blipFill>
            </p:spPr>
            <p:txBody>
              <a:bodyPr/>
              <a:lstStyle/>
              <a:p>
                <a:r>
                  <a:rPr lang="en-US">
                    <a:noFill/>
                  </a:rPr>
                  <a:t> </a:t>
                </a:r>
              </a:p>
            </p:txBody>
          </p:sp>
        </mc:Fallback>
      </mc:AlternateContent>
      <p:pic>
        <p:nvPicPr>
          <p:cNvPr id="29" name="Picture 28" descr="Icon&#10;&#10;Description automatically generated">
            <a:extLst>
              <a:ext uri="{FF2B5EF4-FFF2-40B4-BE49-F238E27FC236}">
                <a16:creationId xmlns:a16="http://schemas.microsoft.com/office/drawing/2014/main" id="{EAD11A94-7A27-F3F6-4575-34C916B15A7E}"/>
              </a:ext>
            </a:extLst>
          </p:cNvPr>
          <p:cNvPicPr>
            <a:picLocks noChangeAspect="1"/>
          </p:cNvPicPr>
          <p:nvPr/>
        </p:nvPicPr>
        <p:blipFill>
          <a:blip r:embed="rId2"/>
          <a:stretch>
            <a:fillRect/>
          </a:stretch>
        </p:blipFill>
        <p:spPr>
          <a:xfrm flipV="1">
            <a:off x="7140852" y="2609725"/>
            <a:ext cx="2723823" cy="2723823"/>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4D7DCD0-6435-DAC0-A1D4-8F8F01151879}"/>
                  </a:ext>
                </a:extLst>
              </p:cNvPr>
              <p:cNvSpPr txBox="1"/>
              <p:nvPr/>
            </p:nvSpPr>
            <p:spPr>
              <a:xfrm>
                <a:off x="704927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30" name="TextBox 29">
                <a:extLst>
                  <a:ext uri="{FF2B5EF4-FFF2-40B4-BE49-F238E27FC236}">
                    <a16:creationId xmlns:a16="http://schemas.microsoft.com/office/drawing/2014/main" id="{04D7DCD0-6435-DAC0-A1D4-8F8F01151879}"/>
                  </a:ext>
                </a:extLst>
              </p:cNvPr>
              <p:cNvSpPr txBox="1">
                <a:spLocks noRot="1" noChangeAspect="1" noMove="1" noResize="1" noEditPoints="1" noAdjustHandles="1" noChangeArrowheads="1" noChangeShapeType="1" noTextEdit="1"/>
              </p:cNvSpPr>
              <p:nvPr/>
            </p:nvSpPr>
            <p:spPr>
              <a:xfrm>
                <a:off x="7049278" y="4976336"/>
                <a:ext cx="77010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A33A496-EC9A-6F07-811C-6847F34ACF2F}"/>
                  </a:ext>
                </a:extLst>
              </p:cNvPr>
              <p:cNvSpPr txBox="1"/>
              <p:nvPr/>
            </p:nvSpPr>
            <p:spPr>
              <a:xfrm>
                <a:off x="9091328" y="4976336"/>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31" name="TextBox 30">
                <a:extLst>
                  <a:ext uri="{FF2B5EF4-FFF2-40B4-BE49-F238E27FC236}">
                    <a16:creationId xmlns:a16="http://schemas.microsoft.com/office/drawing/2014/main" id="{5A33A496-EC9A-6F07-811C-6847F34ACF2F}"/>
                  </a:ext>
                </a:extLst>
              </p:cNvPr>
              <p:cNvSpPr txBox="1">
                <a:spLocks noRot="1" noChangeAspect="1" noMove="1" noResize="1" noEditPoints="1" noAdjustHandles="1" noChangeArrowheads="1" noChangeShapeType="1" noTextEdit="1"/>
              </p:cNvSpPr>
              <p:nvPr/>
            </p:nvSpPr>
            <p:spPr>
              <a:xfrm>
                <a:off x="9091328" y="4976336"/>
                <a:ext cx="77010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9E82BCA-0E23-0572-7506-4847F2AF8119}"/>
                  </a:ext>
                </a:extLst>
              </p:cNvPr>
              <p:cNvSpPr txBox="1"/>
              <p:nvPr/>
            </p:nvSpPr>
            <p:spPr>
              <a:xfrm>
                <a:off x="9096987"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32" name="TextBox 31">
                <a:extLst>
                  <a:ext uri="{FF2B5EF4-FFF2-40B4-BE49-F238E27FC236}">
                    <a16:creationId xmlns:a16="http://schemas.microsoft.com/office/drawing/2014/main" id="{29E82BCA-0E23-0572-7506-4847F2AF8119}"/>
                  </a:ext>
                </a:extLst>
              </p:cNvPr>
              <p:cNvSpPr txBox="1">
                <a:spLocks noRot="1" noChangeAspect="1" noMove="1" noResize="1" noEditPoints="1" noAdjustHandles="1" noChangeArrowheads="1" noChangeShapeType="1" noTextEdit="1"/>
              </p:cNvSpPr>
              <p:nvPr/>
            </p:nvSpPr>
            <p:spPr>
              <a:xfrm>
                <a:off x="9096987" y="2443717"/>
                <a:ext cx="77010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43F110F-F23A-53B1-BBE1-BC807134C9D3}"/>
                  </a:ext>
                </a:extLst>
              </p:cNvPr>
              <p:cNvSpPr txBox="1"/>
              <p:nvPr/>
            </p:nvSpPr>
            <p:spPr>
              <a:xfrm>
                <a:off x="7049279" y="2443717"/>
                <a:ext cx="7701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33" name="TextBox 32">
                <a:extLst>
                  <a:ext uri="{FF2B5EF4-FFF2-40B4-BE49-F238E27FC236}">
                    <a16:creationId xmlns:a16="http://schemas.microsoft.com/office/drawing/2014/main" id="{C43F110F-F23A-53B1-BBE1-BC807134C9D3}"/>
                  </a:ext>
                </a:extLst>
              </p:cNvPr>
              <p:cNvSpPr txBox="1">
                <a:spLocks noRot="1" noChangeAspect="1" noMove="1" noResize="1" noEditPoints="1" noAdjustHandles="1" noChangeArrowheads="1" noChangeShapeType="1" noTextEdit="1"/>
              </p:cNvSpPr>
              <p:nvPr/>
            </p:nvSpPr>
            <p:spPr>
              <a:xfrm>
                <a:off x="7049279" y="2443717"/>
                <a:ext cx="770107" cy="523220"/>
              </a:xfrm>
              <a:prstGeom prst="rect">
                <a:avLst/>
              </a:prstGeom>
              <a:blipFill>
                <a:blip r:embed="rId11"/>
                <a:stretch>
                  <a:fillRect/>
                </a:stretch>
              </a:blipFill>
            </p:spPr>
            <p:txBody>
              <a:bodyPr/>
              <a:lstStyle/>
              <a:p>
                <a:r>
                  <a:rPr lang="en-US">
                    <a:noFill/>
                  </a:rPr>
                  <a:t> </a:t>
                </a:r>
              </a:p>
            </p:txBody>
          </p:sp>
        </mc:Fallback>
      </mc:AlternateContent>
      <p:cxnSp>
        <p:nvCxnSpPr>
          <p:cNvPr id="5" name="Connector: Curved 4">
            <a:extLst>
              <a:ext uri="{FF2B5EF4-FFF2-40B4-BE49-F238E27FC236}">
                <a16:creationId xmlns:a16="http://schemas.microsoft.com/office/drawing/2014/main" id="{4546A698-8635-AA66-BCF9-E652B3060982}"/>
              </a:ext>
            </a:extLst>
          </p:cNvPr>
          <p:cNvCxnSpPr>
            <a:cxnSpLocks/>
            <a:stCxn id="6" idx="2"/>
            <a:endCxn id="29" idx="1"/>
          </p:cNvCxnSpPr>
          <p:nvPr/>
        </p:nvCxnSpPr>
        <p:spPr>
          <a:xfrm>
            <a:off x="5140305" y="3971636"/>
            <a:ext cx="2000547" cy="12700"/>
          </a:xfrm>
          <a:prstGeom prst="curvedConnector3">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0FEF35E5-0515-9465-D691-C9F893679930}"/>
              </a:ext>
            </a:extLst>
          </p:cNvPr>
          <p:cNvSpPr>
            <a:spLocks noGrp="1"/>
          </p:cNvSpPr>
          <p:nvPr>
            <p:ph type="sldNum" sz="quarter" idx="12"/>
          </p:nvPr>
        </p:nvSpPr>
        <p:spPr/>
        <p:txBody>
          <a:bodyPr/>
          <a:lstStyle/>
          <a:p>
            <a:fld id="{48F63A3B-78C7-47BE-AE5E-E10140E04643}" type="slidenum">
              <a:rPr lang="en-US" smtClean="0"/>
              <a:t>53</a:t>
            </a:fld>
            <a:endParaRPr lang="en-US"/>
          </a:p>
        </p:txBody>
      </p:sp>
    </p:spTree>
    <p:extLst>
      <p:ext uri="{BB962C8B-B14F-4D97-AF65-F5344CB8AC3E}">
        <p14:creationId xmlns:p14="http://schemas.microsoft.com/office/powerpoint/2010/main" val="4082441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2"/>
                <a:stretch>
                  <a:fillRect b="-1053"/>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86579045-73A9-AF4F-CA5F-65BE90A6E8C7}"/>
              </a:ext>
            </a:extLst>
          </p:cNvPr>
          <p:cNvPicPr>
            <a:picLocks noChangeAspect="1"/>
          </p:cNvPicPr>
          <p:nvPr/>
        </p:nvPicPr>
        <p:blipFill>
          <a:blip r:embed="rId3"/>
          <a:stretch>
            <a:fillRect/>
          </a:stretch>
        </p:blipFill>
        <p:spPr>
          <a:xfrm>
            <a:off x="4335122" y="2312736"/>
            <a:ext cx="3521755" cy="352175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ADE2567-7283-30F4-6E3F-2FE00C8EF8CF}"/>
                  </a:ext>
                </a:extLst>
              </p:cNvPr>
              <p:cNvSpPr txBox="1"/>
              <p:nvPr/>
            </p:nvSpPr>
            <p:spPr>
              <a:xfrm>
                <a:off x="4324445" y="5572881"/>
                <a:ext cx="9534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6" name="TextBox 5">
                <a:extLst>
                  <a:ext uri="{FF2B5EF4-FFF2-40B4-BE49-F238E27FC236}">
                    <a16:creationId xmlns:a16="http://schemas.microsoft.com/office/drawing/2014/main" id="{6ADE2567-7283-30F4-6E3F-2FE00C8EF8CF}"/>
                  </a:ext>
                </a:extLst>
              </p:cNvPr>
              <p:cNvSpPr txBox="1">
                <a:spLocks noRot="1" noChangeAspect="1" noMove="1" noResize="1" noEditPoints="1" noAdjustHandles="1" noChangeArrowheads="1" noChangeShapeType="1" noTextEdit="1"/>
              </p:cNvSpPr>
              <p:nvPr/>
            </p:nvSpPr>
            <p:spPr>
              <a:xfrm>
                <a:off x="4324445" y="5572881"/>
                <a:ext cx="953449"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F2BD5D-CA98-1214-8067-CA737E7CC276}"/>
                  </a:ext>
                </a:extLst>
              </p:cNvPr>
              <p:cNvSpPr txBox="1"/>
              <p:nvPr/>
            </p:nvSpPr>
            <p:spPr>
              <a:xfrm>
                <a:off x="6843217" y="5572881"/>
                <a:ext cx="9534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8" name="TextBox 7">
                <a:extLst>
                  <a:ext uri="{FF2B5EF4-FFF2-40B4-BE49-F238E27FC236}">
                    <a16:creationId xmlns:a16="http://schemas.microsoft.com/office/drawing/2014/main" id="{8BF2BD5D-CA98-1214-8067-CA737E7CC276}"/>
                  </a:ext>
                </a:extLst>
              </p:cNvPr>
              <p:cNvSpPr txBox="1">
                <a:spLocks noRot="1" noChangeAspect="1" noMove="1" noResize="1" noEditPoints="1" noAdjustHandles="1" noChangeArrowheads="1" noChangeShapeType="1" noTextEdit="1"/>
              </p:cNvSpPr>
              <p:nvPr/>
            </p:nvSpPr>
            <p:spPr>
              <a:xfrm>
                <a:off x="6843217" y="5572881"/>
                <a:ext cx="953449"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75FE92-5514-C123-93D8-71F1F0561109}"/>
                  </a:ext>
                </a:extLst>
              </p:cNvPr>
              <p:cNvSpPr txBox="1"/>
              <p:nvPr/>
            </p:nvSpPr>
            <p:spPr>
              <a:xfrm>
                <a:off x="6843218" y="2100387"/>
                <a:ext cx="9534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9" name="TextBox 8">
                <a:extLst>
                  <a:ext uri="{FF2B5EF4-FFF2-40B4-BE49-F238E27FC236}">
                    <a16:creationId xmlns:a16="http://schemas.microsoft.com/office/drawing/2014/main" id="{7775FE92-5514-C123-93D8-71F1F0561109}"/>
                  </a:ext>
                </a:extLst>
              </p:cNvPr>
              <p:cNvSpPr txBox="1">
                <a:spLocks noRot="1" noChangeAspect="1" noMove="1" noResize="1" noEditPoints="1" noAdjustHandles="1" noChangeArrowheads="1" noChangeShapeType="1" noTextEdit="1"/>
              </p:cNvSpPr>
              <p:nvPr/>
            </p:nvSpPr>
            <p:spPr>
              <a:xfrm>
                <a:off x="6843218" y="2100387"/>
                <a:ext cx="953449"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3AA838-57A3-0ABA-7F48-1DD5C70DF373}"/>
                  </a:ext>
                </a:extLst>
              </p:cNvPr>
              <p:cNvSpPr txBox="1"/>
              <p:nvPr/>
            </p:nvSpPr>
            <p:spPr>
              <a:xfrm>
                <a:off x="4324444" y="2100387"/>
                <a:ext cx="9534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10" name="TextBox 9">
                <a:extLst>
                  <a:ext uri="{FF2B5EF4-FFF2-40B4-BE49-F238E27FC236}">
                    <a16:creationId xmlns:a16="http://schemas.microsoft.com/office/drawing/2014/main" id="{B83AA838-57A3-0ABA-7F48-1DD5C70DF373}"/>
                  </a:ext>
                </a:extLst>
              </p:cNvPr>
              <p:cNvSpPr txBox="1">
                <a:spLocks noRot="1" noChangeAspect="1" noMove="1" noResize="1" noEditPoints="1" noAdjustHandles="1" noChangeArrowheads="1" noChangeShapeType="1" noTextEdit="1"/>
              </p:cNvSpPr>
              <p:nvPr/>
            </p:nvSpPr>
            <p:spPr>
              <a:xfrm>
                <a:off x="4324444" y="2100387"/>
                <a:ext cx="953449" cy="523220"/>
              </a:xfrm>
              <a:prstGeom prst="rect">
                <a:avLst/>
              </a:prstGeom>
              <a:blipFill>
                <a:blip r:embed="rId7"/>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533864B-79ED-105E-A266-05CB36CAFB02}"/>
              </a:ext>
            </a:extLst>
          </p:cNvPr>
          <p:cNvSpPr>
            <a:spLocks noGrp="1"/>
          </p:cNvSpPr>
          <p:nvPr>
            <p:ph type="sldNum" sz="quarter" idx="12"/>
          </p:nvPr>
        </p:nvSpPr>
        <p:spPr/>
        <p:txBody>
          <a:bodyPr/>
          <a:lstStyle/>
          <a:p>
            <a:fld id="{48F63A3B-78C7-47BE-AE5E-E10140E04643}" type="slidenum">
              <a:rPr lang="en-US" smtClean="0"/>
              <a:t>54</a:t>
            </a:fld>
            <a:endParaRPr lang="en-US"/>
          </a:p>
        </p:txBody>
      </p:sp>
    </p:spTree>
    <p:extLst>
      <p:ext uri="{BB962C8B-B14F-4D97-AF65-F5344CB8AC3E}">
        <p14:creationId xmlns:p14="http://schemas.microsoft.com/office/powerpoint/2010/main" val="144522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2"/>
                <a:stretch>
                  <a:fillRect b="-1053"/>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86579045-73A9-AF4F-CA5F-65BE90A6E8C7}"/>
              </a:ext>
            </a:extLst>
          </p:cNvPr>
          <p:cNvPicPr>
            <a:picLocks noChangeAspect="1"/>
          </p:cNvPicPr>
          <p:nvPr/>
        </p:nvPicPr>
        <p:blipFill>
          <a:blip r:embed="rId3"/>
          <a:stretch>
            <a:fillRect/>
          </a:stretch>
        </p:blipFill>
        <p:spPr>
          <a:xfrm>
            <a:off x="4335122" y="2312736"/>
            <a:ext cx="3521755" cy="352175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ADE2567-7283-30F4-6E3F-2FE00C8EF8CF}"/>
                  </a:ext>
                </a:extLst>
              </p:cNvPr>
              <p:cNvSpPr txBox="1"/>
              <p:nvPr/>
            </p:nvSpPr>
            <p:spPr>
              <a:xfrm>
                <a:off x="4324445" y="5572881"/>
                <a:ext cx="9534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6" name="TextBox 5">
                <a:extLst>
                  <a:ext uri="{FF2B5EF4-FFF2-40B4-BE49-F238E27FC236}">
                    <a16:creationId xmlns:a16="http://schemas.microsoft.com/office/drawing/2014/main" id="{6ADE2567-7283-30F4-6E3F-2FE00C8EF8CF}"/>
                  </a:ext>
                </a:extLst>
              </p:cNvPr>
              <p:cNvSpPr txBox="1">
                <a:spLocks noRot="1" noChangeAspect="1" noMove="1" noResize="1" noEditPoints="1" noAdjustHandles="1" noChangeArrowheads="1" noChangeShapeType="1" noTextEdit="1"/>
              </p:cNvSpPr>
              <p:nvPr/>
            </p:nvSpPr>
            <p:spPr>
              <a:xfrm>
                <a:off x="4324445" y="5572881"/>
                <a:ext cx="953449"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F2BD5D-CA98-1214-8067-CA737E7CC276}"/>
                  </a:ext>
                </a:extLst>
              </p:cNvPr>
              <p:cNvSpPr txBox="1"/>
              <p:nvPr/>
            </p:nvSpPr>
            <p:spPr>
              <a:xfrm>
                <a:off x="6843217" y="5572881"/>
                <a:ext cx="9534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8" name="TextBox 7">
                <a:extLst>
                  <a:ext uri="{FF2B5EF4-FFF2-40B4-BE49-F238E27FC236}">
                    <a16:creationId xmlns:a16="http://schemas.microsoft.com/office/drawing/2014/main" id="{8BF2BD5D-CA98-1214-8067-CA737E7CC276}"/>
                  </a:ext>
                </a:extLst>
              </p:cNvPr>
              <p:cNvSpPr txBox="1">
                <a:spLocks noRot="1" noChangeAspect="1" noMove="1" noResize="1" noEditPoints="1" noAdjustHandles="1" noChangeArrowheads="1" noChangeShapeType="1" noTextEdit="1"/>
              </p:cNvSpPr>
              <p:nvPr/>
            </p:nvSpPr>
            <p:spPr>
              <a:xfrm>
                <a:off x="6843217" y="5572881"/>
                <a:ext cx="953449"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75FE92-5514-C123-93D8-71F1F0561109}"/>
                  </a:ext>
                </a:extLst>
              </p:cNvPr>
              <p:cNvSpPr txBox="1"/>
              <p:nvPr/>
            </p:nvSpPr>
            <p:spPr>
              <a:xfrm>
                <a:off x="6843218" y="2100387"/>
                <a:ext cx="9534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9" name="TextBox 8">
                <a:extLst>
                  <a:ext uri="{FF2B5EF4-FFF2-40B4-BE49-F238E27FC236}">
                    <a16:creationId xmlns:a16="http://schemas.microsoft.com/office/drawing/2014/main" id="{7775FE92-5514-C123-93D8-71F1F0561109}"/>
                  </a:ext>
                </a:extLst>
              </p:cNvPr>
              <p:cNvSpPr txBox="1">
                <a:spLocks noRot="1" noChangeAspect="1" noMove="1" noResize="1" noEditPoints="1" noAdjustHandles="1" noChangeArrowheads="1" noChangeShapeType="1" noTextEdit="1"/>
              </p:cNvSpPr>
              <p:nvPr/>
            </p:nvSpPr>
            <p:spPr>
              <a:xfrm>
                <a:off x="6843218" y="2100387"/>
                <a:ext cx="953449"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3AA838-57A3-0ABA-7F48-1DD5C70DF373}"/>
                  </a:ext>
                </a:extLst>
              </p:cNvPr>
              <p:cNvSpPr txBox="1"/>
              <p:nvPr/>
            </p:nvSpPr>
            <p:spPr>
              <a:xfrm>
                <a:off x="4324444" y="2100387"/>
                <a:ext cx="9534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10" name="TextBox 9">
                <a:extLst>
                  <a:ext uri="{FF2B5EF4-FFF2-40B4-BE49-F238E27FC236}">
                    <a16:creationId xmlns:a16="http://schemas.microsoft.com/office/drawing/2014/main" id="{B83AA838-57A3-0ABA-7F48-1DD5C70DF373}"/>
                  </a:ext>
                </a:extLst>
              </p:cNvPr>
              <p:cNvSpPr txBox="1">
                <a:spLocks noRot="1" noChangeAspect="1" noMove="1" noResize="1" noEditPoints="1" noAdjustHandles="1" noChangeArrowheads="1" noChangeShapeType="1" noTextEdit="1"/>
              </p:cNvSpPr>
              <p:nvPr/>
            </p:nvSpPr>
            <p:spPr>
              <a:xfrm>
                <a:off x="4324444" y="2100387"/>
                <a:ext cx="953449" cy="523220"/>
              </a:xfrm>
              <a:prstGeom prst="rect">
                <a:avLst/>
              </a:prstGeom>
              <a:blipFill>
                <a:blip r:embed="rId7"/>
                <a:stretch>
                  <a:fillRect/>
                </a:stretch>
              </a:blipFill>
            </p:spPr>
            <p:txBody>
              <a:bodyPr/>
              <a:lstStyle/>
              <a:p>
                <a:r>
                  <a:rPr lang="en-US">
                    <a:noFill/>
                  </a:rPr>
                  <a:t> </a:t>
                </a:r>
              </a:p>
            </p:txBody>
          </p:sp>
        </mc:Fallback>
      </mc:AlternateContent>
      <p:cxnSp>
        <p:nvCxnSpPr>
          <p:cNvPr id="5" name="Connector: Curved 4">
            <a:extLst>
              <a:ext uri="{FF2B5EF4-FFF2-40B4-BE49-F238E27FC236}">
                <a16:creationId xmlns:a16="http://schemas.microsoft.com/office/drawing/2014/main" id="{CA50520D-B6E1-51BD-4A61-EE3F4A50EA7C}"/>
              </a:ext>
            </a:extLst>
          </p:cNvPr>
          <p:cNvCxnSpPr>
            <a:cxnSpLocks/>
            <a:stCxn id="6" idx="1"/>
            <a:endCxn id="8" idx="3"/>
          </p:cNvCxnSpPr>
          <p:nvPr/>
        </p:nvCxnSpPr>
        <p:spPr>
          <a:xfrm rot="10800000" flipH="1">
            <a:off x="4324444" y="5834491"/>
            <a:ext cx="3472221" cy="12700"/>
          </a:xfrm>
          <a:prstGeom prst="curvedConnector5">
            <a:avLst>
              <a:gd name="adj1" fmla="val -6584"/>
              <a:gd name="adj2" fmla="val -5791150"/>
              <a:gd name="adj3" fmla="val 106584"/>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Connector: Curved 12">
            <a:extLst>
              <a:ext uri="{FF2B5EF4-FFF2-40B4-BE49-F238E27FC236}">
                <a16:creationId xmlns:a16="http://schemas.microsoft.com/office/drawing/2014/main" id="{9B1E256D-2D82-FCA7-275D-3DAB4DF839ED}"/>
              </a:ext>
            </a:extLst>
          </p:cNvPr>
          <p:cNvCxnSpPr>
            <a:cxnSpLocks/>
          </p:cNvCxnSpPr>
          <p:nvPr/>
        </p:nvCxnSpPr>
        <p:spPr>
          <a:xfrm rot="10800000" flipH="1">
            <a:off x="4233652" y="2358618"/>
            <a:ext cx="3472221" cy="12700"/>
          </a:xfrm>
          <a:prstGeom prst="curvedConnector5">
            <a:avLst>
              <a:gd name="adj1" fmla="val -6584"/>
              <a:gd name="adj2" fmla="val 6770551"/>
              <a:gd name="adj3" fmla="val 106584"/>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4E3EA723-ECF0-BABA-3F6D-BB6AF190183E}"/>
              </a:ext>
            </a:extLst>
          </p:cNvPr>
          <p:cNvSpPr>
            <a:spLocks noGrp="1"/>
          </p:cNvSpPr>
          <p:nvPr>
            <p:ph type="sldNum" sz="quarter" idx="12"/>
          </p:nvPr>
        </p:nvSpPr>
        <p:spPr/>
        <p:txBody>
          <a:bodyPr/>
          <a:lstStyle/>
          <a:p>
            <a:fld id="{48F63A3B-78C7-47BE-AE5E-E10140E04643}" type="slidenum">
              <a:rPr lang="en-US" smtClean="0"/>
              <a:t>55</a:t>
            </a:fld>
            <a:endParaRPr lang="en-US"/>
          </a:p>
        </p:txBody>
      </p:sp>
    </p:spTree>
    <p:extLst>
      <p:ext uri="{BB962C8B-B14F-4D97-AF65-F5344CB8AC3E}">
        <p14:creationId xmlns:p14="http://schemas.microsoft.com/office/powerpoint/2010/main" val="1077242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9010" y="911087"/>
                <a:ext cx="10513980" cy="574274"/>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𝟏</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𝟓</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𝟔</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𝟒</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𝟐</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𝟕</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𝟑</m:t>
                      </m:r>
                      <m:r>
                        <a:rPr lang="en-US" b="1" i="1" dirty="0" smtClean="0">
                          <a:latin typeface="Cambria Math" panose="02040503050406030204" pitchFamily="18" charset="0"/>
                          <a:ea typeface="+mn-lt"/>
                          <a:cs typeface="+mn-lt"/>
                        </a:rPr>
                        <m:t>,</m:t>
                      </m:r>
                      <m:r>
                        <a:rPr lang="en-US" b="1" i="1" dirty="0" smtClean="0">
                          <a:latin typeface="Cambria Math" panose="02040503050406030204" pitchFamily="18" charset="0"/>
                          <a:ea typeface="+mn-lt"/>
                          <a:cs typeface="+mn-lt"/>
                        </a:rPr>
                        <m:t>𝟖</m:t>
                      </m:r>
                      <m:r>
                        <a:rPr lang="en-US" b="1" i="1" dirty="0" smtClean="0">
                          <a:latin typeface="Cambria Math" panose="02040503050406030204" pitchFamily="18" charset="0"/>
                          <a:ea typeface="+mn-lt"/>
                          <a:cs typeface="+mn-lt"/>
                        </a:rPr>
                        <m:t>]]</m:t>
                      </m:r>
                    </m:oMath>
                  </m:oMathPara>
                </a14:m>
                <a:endParaRPr lang="en-US" b="1" dirty="0">
                  <a:ea typeface="+mn-lt"/>
                  <a:cs typeface="+mn-lt"/>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9010" y="911087"/>
                <a:ext cx="10513980" cy="574274"/>
              </a:xfrm>
              <a:blipFill>
                <a:blip r:embed="rId2"/>
                <a:stretch>
                  <a:fillRect b="-1053"/>
                </a:stretch>
              </a:blipFill>
            </p:spPr>
            <p:txBody>
              <a:bodyPr/>
              <a:lstStyle/>
              <a:p>
                <a:r>
                  <a:rPr lang="en-US">
                    <a:noFill/>
                  </a:rPr>
                  <a:t> </a:t>
                </a:r>
              </a:p>
            </p:txBody>
          </p:sp>
        </mc:Fallback>
      </mc:AlternateContent>
      <p:pic>
        <p:nvPicPr>
          <p:cNvPr id="12" name="Picture 11" descr="Icon&#10;&#10;Description automatically generated">
            <a:extLst>
              <a:ext uri="{FF2B5EF4-FFF2-40B4-BE49-F238E27FC236}">
                <a16:creationId xmlns:a16="http://schemas.microsoft.com/office/drawing/2014/main" id="{04603C8C-A965-D6F7-59B9-1DEB0E69C72F}"/>
              </a:ext>
            </a:extLst>
          </p:cNvPr>
          <p:cNvPicPr>
            <a:picLocks noChangeAspect="1"/>
          </p:cNvPicPr>
          <p:nvPr/>
        </p:nvPicPr>
        <p:blipFill>
          <a:blip r:embed="rId3"/>
          <a:stretch>
            <a:fillRect/>
          </a:stretch>
        </p:blipFill>
        <p:spPr>
          <a:xfrm>
            <a:off x="3966453" y="1987756"/>
            <a:ext cx="4259094" cy="4259094"/>
          </a:xfrm>
          <a:prstGeom prst="rect">
            <a:avLst/>
          </a:prstGeom>
        </p:spPr>
      </p:pic>
      <p:sp>
        <p:nvSpPr>
          <p:cNvPr id="4" name="Slide Number Placeholder 3">
            <a:extLst>
              <a:ext uri="{FF2B5EF4-FFF2-40B4-BE49-F238E27FC236}">
                <a16:creationId xmlns:a16="http://schemas.microsoft.com/office/drawing/2014/main" id="{17C8D201-510C-E8AE-FD42-7C51ED8BD14B}"/>
              </a:ext>
            </a:extLst>
          </p:cNvPr>
          <p:cNvSpPr>
            <a:spLocks noGrp="1"/>
          </p:cNvSpPr>
          <p:nvPr>
            <p:ph type="sldNum" sz="quarter" idx="12"/>
          </p:nvPr>
        </p:nvSpPr>
        <p:spPr/>
        <p:txBody>
          <a:bodyPr/>
          <a:lstStyle/>
          <a:p>
            <a:fld id="{48F63A3B-78C7-47BE-AE5E-E10140E04643}" type="slidenum">
              <a:rPr lang="en-US" smtClean="0"/>
              <a:t>56</a:t>
            </a:fld>
            <a:endParaRPr lang="en-US"/>
          </a:p>
        </p:txBody>
      </p:sp>
    </p:spTree>
    <p:extLst>
      <p:ext uri="{BB962C8B-B14F-4D97-AF65-F5344CB8AC3E}">
        <p14:creationId xmlns:p14="http://schemas.microsoft.com/office/powerpoint/2010/main" val="1207073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0" y="1182242"/>
            <a:ext cx="6096000" cy="5471477"/>
          </a:xfrm>
        </p:spPr>
        <p:txBody>
          <a:bodyPr>
            <a:normAutofit/>
          </a:bodyPr>
          <a:lstStyle/>
          <a:p>
            <a:pPr marL="0" indent="0" algn="ctr">
              <a:buNone/>
            </a:pPr>
            <a:r>
              <a:rPr lang="en-US" dirty="0">
                <a:cs typeface="Calibri"/>
              </a:rPr>
              <a:t>The Planar Diagram notation for a knot is not unique due to the freedom in enumerating the edges and crossings.</a:t>
            </a:r>
          </a:p>
          <a:p>
            <a:pPr marL="0" indent="0" algn="ctr">
              <a:buNone/>
            </a:pPr>
            <a:endParaRPr lang="en-US" dirty="0">
              <a:cs typeface="Calibri"/>
            </a:endParaRPr>
          </a:p>
          <a:p>
            <a:pPr marL="0" indent="0" algn="ctr">
              <a:buNone/>
            </a:pPr>
            <a:r>
              <a:rPr lang="en-US" dirty="0">
                <a:cs typeface="Calibri"/>
              </a:rPr>
              <a:t>Start by identifying all crossings and labeling the edges connecting them.</a:t>
            </a:r>
          </a:p>
          <a:p>
            <a:pPr marL="0" indent="0" algn="ctr">
              <a:buNone/>
            </a:pPr>
            <a:endParaRPr lang="en-US" dirty="0">
              <a:cs typeface="Calibri"/>
            </a:endParaRPr>
          </a:p>
          <a:p>
            <a:pPr marL="0" indent="0" algn="ctr">
              <a:buNone/>
            </a:pPr>
            <a:r>
              <a:rPr lang="en-US" dirty="0">
                <a:cs typeface="Calibri"/>
              </a:rPr>
              <a:t>There are twice as many distinct edges as there are crossings.</a:t>
            </a:r>
          </a:p>
        </p:txBody>
      </p:sp>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ChangeAspect="1"/>
          </p:cNvPicPr>
          <p:nvPr/>
        </p:nvPicPr>
        <p:blipFill>
          <a:blip r:embed="rId2"/>
          <a:stretch>
            <a:fillRect/>
          </a:stretch>
        </p:blipFill>
        <p:spPr>
          <a:xfrm>
            <a:off x="6382487" y="948778"/>
            <a:ext cx="5704941" cy="5704941"/>
          </a:xfrm>
          <a:prstGeom prst="rect">
            <a:avLst/>
          </a:prstGeom>
        </p:spPr>
      </p:pic>
      <p:sp>
        <p:nvSpPr>
          <p:cNvPr id="4" name="Slide Number Placeholder 3">
            <a:extLst>
              <a:ext uri="{FF2B5EF4-FFF2-40B4-BE49-F238E27FC236}">
                <a16:creationId xmlns:a16="http://schemas.microsoft.com/office/drawing/2014/main" id="{8262D52E-BC8C-5D11-434A-75C6AEBFB82D}"/>
              </a:ext>
            </a:extLst>
          </p:cNvPr>
          <p:cNvSpPr>
            <a:spLocks noGrp="1"/>
          </p:cNvSpPr>
          <p:nvPr>
            <p:ph type="sldNum" sz="quarter" idx="12"/>
          </p:nvPr>
        </p:nvSpPr>
        <p:spPr/>
        <p:txBody>
          <a:bodyPr/>
          <a:lstStyle/>
          <a:p>
            <a:fld id="{48F63A3B-78C7-47BE-AE5E-E10140E04643}" type="slidenum">
              <a:rPr lang="en-US" smtClean="0"/>
              <a:t>57</a:t>
            </a:fld>
            <a:endParaRPr lang="en-US"/>
          </a:p>
        </p:txBody>
      </p:sp>
    </p:spTree>
    <p:extLst>
      <p:ext uri="{BB962C8B-B14F-4D97-AF65-F5344CB8AC3E}">
        <p14:creationId xmlns:p14="http://schemas.microsoft.com/office/powerpoint/2010/main" val="2316349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0" y="1182242"/>
            <a:ext cx="6096000" cy="5471477"/>
          </a:xfrm>
        </p:spPr>
        <p:txBody>
          <a:bodyPr>
            <a:normAutofit/>
          </a:bodyPr>
          <a:lstStyle/>
          <a:p>
            <a:pPr marL="0" indent="0" algn="ctr">
              <a:buNone/>
            </a:pPr>
            <a:r>
              <a:rPr lang="en-US" dirty="0">
                <a:cs typeface="Calibri"/>
              </a:rPr>
              <a:t>The Planar Diagram notation for a knot is not unique due to the freedom in enumerating the edges and crossings.</a:t>
            </a:r>
          </a:p>
          <a:p>
            <a:pPr marL="0" indent="0" algn="ctr">
              <a:buNone/>
            </a:pPr>
            <a:endParaRPr lang="en-US" dirty="0">
              <a:cs typeface="Calibri"/>
            </a:endParaRPr>
          </a:p>
          <a:p>
            <a:pPr marL="0" indent="0" algn="ctr">
              <a:buNone/>
            </a:pPr>
            <a:r>
              <a:rPr lang="en-US" dirty="0">
                <a:cs typeface="Calibri"/>
              </a:rPr>
              <a:t>Start by identifying all crossings and labeling the edges connecting them.</a:t>
            </a:r>
          </a:p>
          <a:p>
            <a:pPr marL="0" indent="0" algn="ctr">
              <a:buNone/>
            </a:pPr>
            <a:endParaRPr lang="en-US" dirty="0">
              <a:cs typeface="Calibri"/>
            </a:endParaRPr>
          </a:p>
          <a:p>
            <a:pPr marL="0" indent="0" algn="ctr">
              <a:buNone/>
            </a:pPr>
            <a:r>
              <a:rPr lang="en-US" dirty="0">
                <a:cs typeface="Calibri"/>
              </a:rPr>
              <a:t>There are twice as many distinct edges as there are crossings.</a:t>
            </a:r>
          </a:p>
        </p:txBody>
      </p:sp>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ChangeAspect="1"/>
          </p:cNvPicPr>
          <p:nvPr/>
        </p:nvPicPr>
        <p:blipFill>
          <a:blip r:embed="rId2"/>
          <a:stretch>
            <a:fillRect/>
          </a:stretch>
        </p:blipFill>
        <p:spPr>
          <a:xfrm>
            <a:off x="6382487" y="948778"/>
            <a:ext cx="5704941" cy="5704941"/>
          </a:xfrm>
          <a:prstGeom prst="rect">
            <a:avLst/>
          </a:prstGeom>
        </p:spPr>
      </p:pic>
      <p:sp>
        <p:nvSpPr>
          <p:cNvPr id="4" name="Oval 3">
            <a:extLst>
              <a:ext uri="{FF2B5EF4-FFF2-40B4-BE49-F238E27FC236}">
                <a16:creationId xmlns:a16="http://schemas.microsoft.com/office/drawing/2014/main" id="{0C8EE691-CEFF-26AD-900D-56DCB749A2BE}"/>
              </a:ext>
            </a:extLst>
          </p:cNvPr>
          <p:cNvSpPr/>
          <p:nvPr/>
        </p:nvSpPr>
        <p:spPr>
          <a:xfrm>
            <a:off x="7898860" y="1750978"/>
            <a:ext cx="1097280" cy="109728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214760" y="2703968"/>
            <a:ext cx="1097280" cy="109728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308792" y="3936143"/>
            <a:ext cx="1097280" cy="109728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7882731" y="4986731"/>
            <a:ext cx="1097280" cy="109728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186236" y="3245477"/>
            <a:ext cx="1097280" cy="109728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392467" y="3196843"/>
            <a:ext cx="1097280" cy="109728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5EFAA88-00BE-47EE-700F-0206020FE902}"/>
              </a:ext>
            </a:extLst>
          </p:cNvPr>
          <p:cNvSpPr>
            <a:spLocks noGrp="1"/>
          </p:cNvSpPr>
          <p:nvPr>
            <p:ph type="sldNum" sz="quarter" idx="12"/>
          </p:nvPr>
        </p:nvSpPr>
        <p:spPr/>
        <p:txBody>
          <a:bodyPr/>
          <a:lstStyle/>
          <a:p>
            <a:fld id="{48F63A3B-78C7-47BE-AE5E-E10140E04643}" type="slidenum">
              <a:rPr lang="en-US" smtClean="0"/>
              <a:t>58</a:t>
            </a:fld>
            <a:endParaRPr lang="en-US"/>
          </a:p>
        </p:txBody>
      </p:sp>
    </p:spTree>
    <p:extLst>
      <p:ext uri="{BB962C8B-B14F-4D97-AF65-F5344CB8AC3E}">
        <p14:creationId xmlns:p14="http://schemas.microsoft.com/office/powerpoint/2010/main" val="3678868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0" y="1182242"/>
            <a:ext cx="6096000" cy="5471477"/>
          </a:xfrm>
        </p:spPr>
        <p:txBody>
          <a:bodyPr>
            <a:normAutofit/>
          </a:bodyPr>
          <a:lstStyle/>
          <a:p>
            <a:pPr marL="0" indent="0" algn="ctr">
              <a:buNone/>
            </a:pPr>
            <a:r>
              <a:rPr lang="en-US" dirty="0">
                <a:cs typeface="Calibri"/>
              </a:rPr>
              <a:t>The Planar Diagram notation for a knot is not unique due to the freedom in enumerating the edges and crossings.</a:t>
            </a:r>
          </a:p>
          <a:p>
            <a:pPr marL="0" indent="0" algn="ctr">
              <a:buNone/>
            </a:pPr>
            <a:endParaRPr lang="en-US" dirty="0">
              <a:cs typeface="Calibri"/>
            </a:endParaRPr>
          </a:p>
          <a:p>
            <a:pPr marL="0" indent="0" algn="ctr">
              <a:buNone/>
            </a:pPr>
            <a:r>
              <a:rPr lang="en-US" dirty="0">
                <a:cs typeface="Calibri"/>
              </a:rPr>
              <a:t>Start by identifying all crossings and labeling the edges connecting them.</a:t>
            </a:r>
          </a:p>
          <a:p>
            <a:pPr marL="0" indent="0" algn="ctr">
              <a:buNone/>
            </a:pPr>
            <a:endParaRPr lang="en-US" dirty="0">
              <a:cs typeface="Calibri"/>
            </a:endParaRPr>
          </a:p>
          <a:p>
            <a:pPr marL="0" indent="0" algn="ctr">
              <a:buNone/>
            </a:pPr>
            <a:r>
              <a:rPr lang="en-US" dirty="0">
                <a:cs typeface="Calibri"/>
              </a:rPr>
              <a:t>There are twice as many distinct edges as there are crossings.</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CBDB1B9A-0854-2ABF-FD59-1B311B5796FC}"/>
              </a:ext>
            </a:extLst>
          </p:cNvPr>
          <p:cNvSpPr/>
          <p:nvPr/>
        </p:nvSpPr>
        <p:spPr>
          <a:xfrm>
            <a:off x="8478879" y="1138681"/>
            <a:ext cx="2481730" cy="2359894"/>
          </a:xfrm>
          <a:custGeom>
            <a:avLst/>
            <a:gdLst>
              <a:gd name="connsiteX0" fmla="*/ 0 w 2480365"/>
              <a:gd name="connsiteY0" fmla="*/ 700058 h 2171049"/>
              <a:gd name="connsiteX1" fmla="*/ 59635 w 2480365"/>
              <a:gd name="connsiteY1" fmla="*/ 342249 h 2171049"/>
              <a:gd name="connsiteX2" fmla="*/ 278295 w 2480365"/>
              <a:gd name="connsiteY2" fmla="*/ 54015 h 2171049"/>
              <a:gd name="connsiteX3" fmla="*/ 725556 w 2480365"/>
              <a:gd name="connsiteY3" fmla="*/ 24197 h 2171049"/>
              <a:gd name="connsiteX4" fmla="*/ 1351721 w 2480365"/>
              <a:gd name="connsiteY4" fmla="*/ 322371 h 2171049"/>
              <a:gd name="connsiteX5" fmla="*/ 2077278 w 2480365"/>
              <a:gd name="connsiteY5" fmla="*/ 1047928 h 2171049"/>
              <a:gd name="connsiteX6" fmla="*/ 2425148 w 2480365"/>
              <a:gd name="connsiteY6" fmla="*/ 1743667 h 2171049"/>
              <a:gd name="connsiteX7" fmla="*/ 2474843 w 2480365"/>
              <a:gd name="connsiteY7" fmla="*/ 2171049 h 21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365" h="2171049">
                <a:moveTo>
                  <a:pt x="0" y="700058"/>
                </a:moveTo>
                <a:cubicBezTo>
                  <a:pt x="6626" y="574990"/>
                  <a:pt x="13253" y="449923"/>
                  <a:pt x="59635" y="342249"/>
                </a:cubicBezTo>
                <a:cubicBezTo>
                  <a:pt x="106017" y="234575"/>
                  <a:pt x="167308" y="107024"/>
                  <a:pt x="278295" y="54015"/>
                </a:cubicBezTo>
                <a:cubicBezTo>
                  <a:pt x="389282" y="1006"/>
                  <a:pt x="546652" y="-20529"/>
                  <a:pt x="725556" y="24197"/>
                </a:cubicBezTo>
                <a:cubicBezTo>
                  <a:pt x="904460" y="68923"/>
                  <a:pt x="1126434" y="151749"/>
                  <a:pt x="1351721" y="322371"/>
                </a:cubicBezTo>
                <a:cubicBezTo>
                  <a:pt x="1577008" y="492993"/>
                  <a:pt x="1898374" y="811045"/>
                  <a:pt x="2077278" y="1047928"/>
                </a:cubicBezTo>
                <a:cubicBezTo>
                  <a:pt x="2256182" y="1284811"/>
                  <a:pt x="2358887" y="1556480"/>
                  <a:pt x="2425148" y="1743667"/>
                </a:cubicBezTo>
                <a:cubicBezTo>
                  <a:pt x="2491409" y="1930854"/>
                  <a:pt x="2483126" y="2050951"/>
                  <a:pt x="2474843" y="2171049"/>
                </a:cubicBezTo>
              </a:path>
            </a:pathLst>
          </a:custGeom>
          <a:noFill/>
          <a:ln w="282575">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BE285B0-853C-4BEC-10E6-67188D5E93AB}"/>
              </a:ext>
            </a:extLst>
          </p:cNvPr>
          <p:cNvSpPr/>
          <p:nvPr/>
        </p:nvSpPr>
        <p:spPr>
          <a:xfrm>
            <a:off x="10393239" y="3265223"/>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83D7B1C-FBC8-944D-9FA9-91F42FFE3DC0}"/>
              </a:ext>
            </a:extLst>
          </p:cNvPr>
          <p:cNvSpPr/>
          <p:nvPr/>
        </p:nvSpPr>
        <p:spPr>
          <a:xfrm>
            <a:off x="7967959" y="1799195"/>
            <a:ext cx="914400" cy="914400"/>
          </a:xfrm>
          <a:prstGeom prst="ellipse">
            <a:avLst/>
          </a:prstGeom>
          <a:solidFill>
            <a:srgbClr val="C00000"/>
          </a:solidFill>
          <a:ln w="57150">
            <a:noFill/>
            <a:prstDash val="dash"/>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29F4853-B647-6DDE-43B1-43E9F7D708CF}"/>
              </a:ext>
            </a:extLst>
          </p:cNvPr>
          <p:cNvSpPr/>
          <p:nvPr/>
        </p:nvSpPr>
        <p:spPr>
          <a:xfrm>
            <a:off x="9374384" y="3295040"/>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373129B-6BCF-731B-42E6-14ACCA337839}"/>
              </a:ext>
            </a:extLst>
          </p:cNvPr>
          <p:cNvSpPr/>
          <p:nvPr/>
        </p:nvSpPr>
        <p:spPr>
          <a:xfrm>
            <a:off x="7959848" y="5125355"/>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903319E-85A4-4C84-4FC2-0E8759FC7B19}"/>
              </a:ext>
            </a:extLst>
          </p:cNvPr>
          <p:cNvSpPr/>
          <p:nvPr/>
        </p:nvSpPr>
        <p:spPr>
          <a:xfrm>
            <a:off x="7405383" y="4008742"/>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945C9-1370-EBE0-0038-6EBDB128124D}"/>
              </a:ext>
            </a:extLst>
          </p:cNvPr>
          <p:cNvSpPr/>
          <p:nvPr/>
        </p:nvSpPr>
        <p:spPr>
          <a:xfrm>
            <a:off x="7392292" y="2793278"/>
            <a:ext cx="914400" cy="914400"/>
          </a:xfrm>
          <a:prstGeom prst="ellipse">
            <a:avLst/>
          </a:prstGeom>
          <a:solidFill>
            <a:srgbClr val="C00000"/>
          </a:solidFill>
          <a:ln w="57150">
            <a:noFill/>
            <a:prstDash val="dash"/>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7EDF0A3-3154-5C62-EA3E-93EDEAAA09EF}"/>
              </a:ext>
            </a:extLst>
          </p:cNvPr>
          <p:cNvSpPr/>
          <p:nvPr/>
        </p:nvSpPr>
        <p:spPr>
          <a:xfrm>
            <a:off x="7969390" y="1794849"/>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726F752-7146-3464-1F66-5104E86FFB2C}"/>
              </a:ext>
            </a:extLst>
          </p:cNvPr>
          <p:cNvSpPr/>
          <p:nvPr/>
        </p:nvSpPr>
        <p:spPr>
          <a:xfrm>
            <a:off x="7393723" y="2788932"/>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a:extLst>
              <a:ext uri="{FF2B5EF4-FFF2-40B4-BE49-F238E27FC236}">
                <a16:creationId xmlns:a16="http://schemas.microsoft.com/office/drawing/2014/main" id="{F355E8BF-20CF-15C6-DE10-9170D26F154B}"/>
              </a:ext>
            </a:extLst>
          </p:cNvPr>
          <p:cNvSpPr>
            <a:spLocks noGrp="1"/>
          </p:cNvSpPr>
          <p:nvPr>
            <p:ph type="sldNum" sz="quarter" idx="12"/>
          </p:nvPr>
        </p:nvSpPr>
        <p:spPr/>
        <p:txBody>
          <a:bodyPr/>
          <a:lstStyle/>
          <a:p>
            <a:fld id="{48F63A3B-78C7-47BE-AE5E-E10140E04643}" type="slidenum">
              <a:rPr lang="en-US" smtClean="0"/>
              <a:t>59</a:t>
            </a:fld>
            <a:endParaRPr lang="en-US" dirty="0"/>
          </a:p>
        </p:txBody>
      </p:sp>
    </p:spTree>
    <p:extLst>
      <p:ext uri="{BB962C8B-B14F-4D97-AF65-F5344CB8AC3E}">
        <p14:creationId xmlns:p14="http://schemas.microsoft.com/office/powerpoint/2010/main" val="228221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Tangle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32048"/>
                <a:ext cx="10543162" cy="1551231"/>
              </a:xfrm>
            </p:spPr>
            <p:txBody>
              <a:bodyPr>
                <a:normAutofit/>
              </a:bodyPr>
              <a:lstStyle/>
              <a:p>
                <a:pPr marL="0" indent="0" algn="ctr">
                  <a:buNone/>
                </a:pPr>
                <a:r>
                  <a:rPr lang="en-US" dirty="0"/>
                  <a:t>The </a:t>
                </a:r>
                <a:r>
                  <a:rPr lang="en-US" u="sng" dirty="0"/>
                  <a:t>product</a:t>
                </a:r>
                <a:r>
                  <a:rPr lang="en-US" dirty="0"/>
                  <a:t> of two tangles </a:t>
                </a:r>
                <a14:m>
                  <m:oMath xmlns:m="http://schemas.openxmlformats.org/officeDocument/2006/math">
                    <m:r>
                      <a:rPr lang="en-US" i="1">
                        <a:latin typeface="Cambria Math" panose="02040503050406030204" pitchFamily="18" charset="0"/>
                      </a:rPr>
                      <m:t>𝐴</m:t>
                    </m:r>
                  </m:oMath>
                </a14:m>
                <a:r>
                  <a:rPr lang="en-US" dirty="0"/>
                  <a:t> and </a:t>
                </a:r>
                <a14:m>
                  <m:oMath xmlns:m="http://schemas.openxmlformats.org/officeDocument/2006/math">
                    <m:r>
                      <a:rPr lang="en-US" i="1">
                        <a:latin typeface="Cambria Math" panose="02040503050406030204" pitchFamily="18" charset="0"/>
                      </a:rPr>
                      <m:t>𝐵</m:t>
                    </m:r>
                  </m:oMath>
                </a14:m>
                <a:r>
                  <a:rPr lang="en-US" dirty="0"/>
                  <a:t> is performed by laying them in a column (</a:t>
                </a:r>
                <a14:m>
                  <m:oMath xmlns:m="http://schemas.openxmlformats.org/officeDocument/2006/math">
                    <m:r>
                      <a:rPr lang="en-US" i="1">
                        <a:latin typeface="Cambria Math" panose="02040503050406030204" pitchFamily="18" charset="0"/>
                      </a:rPr>
                      <m:t>𝐴</m:t>
                    </m:r>
                  </m:oMath>
                </a14:m>
                <a:r>
                  <a:rPr lang="en-US" dirty="0"/>
                  <a:t> over </a:t>
                </a:r>
                <a14:m>
                  <m:oMath xmlns:m="http://schemas.openxmlformats.org/officeDocument/2006/math">
                    <m:r>
                      <a:rPr lang="en-US" i="1">
                        <a:latin typeface="Cambria Math" panose="02040503050406030204" pitchFamily="18" charset="0"/>
                      </a:rPr>
                      <m:t>𝐵</m:t>
                    </m:r>
                  </m:oMath>
                </a14:m>
                <a:r>
                  <a:rPr lang="en-US" dirty="0"/>
                  <a:t>) and connecting the four interior endpoints vertically.</a:t>
                </a: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832048"/>
                <a:ext cx="10543162" cy="1551231"/>
              </a:xfrm>
              <a:blipFill>
                <a:blip r:embed="rId2"/>
                <a:stretch>
                  <a:fillRect l="-983" t="-6275" r="-925"/>
                </a:stretch>
              </a:blipFill>
            </p:spPr>
            <p:txBody>
              <a:bodyPr/>
              <a:lstStyle/>
              <a:p>
                <a:r>
                  <a:rPr lang="en-US">
                    <a:noFill/>
                  </a:rPr>
                  <a:t> </a:t>
                </a:r>
              </a:p>
            </p:txBody>
          </p:sp>
        </mc:Fallback>
      </mc:AlternateContent>
      <p:pic>
        <p:nvPicPr>
          <p:cNvPr id="8" name="Picture 7" descr="Icon&#10;&#10;Description automatically generated">
            <a:extLst>
              <a:ext uri="{FF2B5EF4-FFF2-40B4-BE49-F238E27FC236}">
                <a16:creationId xmlns:a16="http://schemas.microsoft.com/office/drawing/2014/main" id="{8F69E013-03D5-4E4E-B766-A6008541955D}"/>
              </a:ext>
            </a:extLst>
          </p:cNvPr>
          <p:cNvPicPr>
            <a:picLocks noChangeAspect="1"/>
          </p:cNvPicPr>
          <p:nvPr/>
        </p:nvPicPr>
        <p:blipFill>
          <a:blip r:embed="rId3"/>
          <a:stretch>
            <a:fillRect/>
          </a:stretch>
        </p:blipFill>
        <p:spPr>
          <a:xfrm>
            <a:off x="263016" y="2467937"/>
            <a:ext cx="3107261" cy="3107261"/>
          </a:xfrm>
          <a:prstGeom prst="rect">
            <a:avLst/>
          </a:prstGeom>
        </p:spPr>
      </p:pic>
      <p:pic>
        <p:nvPicPr>
          <p:cNvPr id="9" name="Picture 8" descr="Icon&#10;&#10;Description automatically generated">
            <a:extLst>
              <a:ext uri="{FF2B5EF4-FFF2-40B4-BE49-F238E27FC236}">
                <a16:creationId xmlns:a16="http://schemas.microsoft.com/office/drawing/2014/main" id="{47F36D1C-29C4-9401-4636-4D3DD6FE1DAA}"/>
              </a:ext>
            </a:extLst>
          </p:cNvPr>
          <p:cNvPicPr>
            <a:picLocks noChangeAspect="1"/>
          </p:cNvPicPr>
          <p:nvPr/>
        </p:nvPicPr>
        <p:blipFill>
          <a:blip r:embed="rId3"/>
          <a:stretch>
            <a:fillRect/>
          </a:stretch>
        </p:blipFill>
        <p:spPr>
          <a:xfrm>
            <a:off x="4455862" y="2467938"/>
            <a:ext cx="3107261" cy="3107261"/>
          </a:xfrm>
          <a:prstGeom prst="rect">
            <a:avLst/>
          </a:prstGeom>
        </p:spPr>
      </p:pic>
      <p:pic>
        <p:nvPicPr>
          <p:cNvPr id="10" name="Picture 9" descr="Icon&#10;&#10;Description automatically generated">
            <a:extLst>
              <a:ext uri="{FF2B5EF4-FFF2-40B4-BE49-F238E27FC236}">
                <a16:creationId xmlns:a16="http://schemas.microsoft.com/office/drawing/2014/main" id="{030D57AF-1981-DA6F-EA24-273145A1E5F4}"/>
              </a:ext>
            </a:extLst>
          </p:cNvPr>
          <p:cNvPicPr>
            <a:picLocks noChangeAspect="1"/>
          </p:cNvPicPr>
          <p:nvPr/>
        </p:nvPicPr>
        <p:blipFill>
          <a:blip r:embed="rId4"/>
          <a:stretch>
            <a:fillRect/>
          </a:stretch>
        </p:blipFill>
        <p:spPr>
          <a:xfrm rot="5400000">
            <a:off x="8648706" y="2467938"/>
            <a:ext cx="3107261" cy="3107261"/>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713332-0B28-F923-AF56-464ED2F40F83}"/>
                  </a:ext>
                </a:extLst>
              </p:cNvPr>
              <p:cNvSpPr txBox="1"/>
              <p:nvPr/>
            </p:nvSpPr>
            <p:spPr>
              <a:xfrm>
                <a:off x="1427539" y="3696002"/>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𝑨</m:t>
                      </m:r>
                    </m:oMath>
                  </m:oMathPara>
                </a14:m>
                <a:endParaRPr lang="en-US" b="1" dirty="0"/>
              </a:p>
            </p:txBody>
          </p:sp>
        </mc:Choice>
        <mc:Fallback xmlns="">
          <p:sp>
            <p:nvSpPr>
              <p:cNvPr id="4" name="TextBox 3">
                <a:extLst>
                  <a:ext uri="{FF2B5EF4-FFF2-40B4-BE49-F238E27FC236}">
                    <a16:creationId xmlns:a16="http://schemas.microsoft.com/office/drawing/2014/main" id="{94713332-0B28-F923-AF56-464ED2F40F83}"/>
                  </a:ext>
                </a:extLst>
              </p:cNvPr>
              <p:cNvSpPr txBox="1">
                <a:spLocks noRot="1" noChangeAspect="1" noMove="1" noResize="1" noEditPoints="1" noAdjustHandles="1" noChangeArrowheads="1" noChangeShapeType="1" noTextEdit="1"/>
              </p:cNvSpPr>
              <p:nvPr/>
            </p:nvSpPr>
            <p:spPr>
              <a:xfrm>
                <a:off x="1427539" y="3696002"/>
                <a:ext cx="778213"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F7C6D83-E705-5AEB-684D-D7A78DD80A25}"/>
                  </a:ext>
                </a:extLst>
              </p:cNvPr>
              <p:cNvSpPr txBox="1"/>
              <p:nvPr/>
            </p:nvSpPr>
            <p:spPr>
              <a:xfrm>
                <a:off x="9813229" y="3001437"/>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𝑨</m:t>
                      </m:r>
                    </m:oMath>
                  </m:oMathPara>
                </a14:m>
                <a:endParaRPr lang="en-US" b="1" dirty="0"/>
              </a:p>
            </p:txBody>
          </p:sp>
        </mc:Choice>
        <mc:Fallback xmlns="">
          <p:sp>
            <p:nvSpPr>
              <p:cNvPr id="16" name="TextBox 15">
                <a:extLst>
                  <a:ext uri="{FF2B5EF4-FFF2-40B4-BE49-F238E27FC236}">
                    <a16:creationId xmlns:a16="http://schemas.microsoft.com/office/drawing/2014/main" id="{6F7C6D83-E705-5AEB-684D-D7A78DD80A25}"/>
                  </a:ext>
                </a:extLst>
              </p:cNvPr>
              <p:cNvSpPr txBox="1">
                <a:spLocks noRot="1" noChangeAspect="1" noMove="1" noResize="1" noEditPoints="1" noAdjustHandles="1" noChangeArrowheads="1" noChangeShapeType="1" noTextEdit="1"/>
              </p:cNvSpPr>
              <p:nvPr/>
            </p:nvSpPr>
            <p:spPr>
              <a:xfrm>
                <a:off x="9813229" y="3001437"/>
                <a:ext cx="778213"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140F7AA-0829-1611-EC54-3E4E0693199F}"/>
                  </a:ext>
                </a:extLst>
              </p:cNvPr>
              <p:cNvSpPr txBox="1"/>
              <p:nvPr/>
            </p:nvSpPr>
            <p:spPr>
              <a:xfrm>
                <a:off x="5620386" y="3690099"/>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𝑩</m:t>
                      </m:r>
                    </m:oMath>
                  </m:oMathPara>
                </a14:m>
                <a:endParaRPr lang="en-US" b="1" dirty="0"/>
              </a:p>
            </p:txBody>
          </p:sp>
        </mc:Choice>
        <mc:Fallback xmlns="">
          <p:sp>
            <p:nvSpPr>
              <p:cNvPr id="17" name="TextBox 16">
                <a:extLst>
                  <a:ext uri="{FF2B5EF4-FFF2-40B4-BE49-F238E27FC236}">
                    <a16:creationId xmlns:a16="http://schemas.microsoft.com/office/drawing/2014/main" id="{9140F7AA-0829-1611-EC54-3E4E0693199F}"/>
                  </a:ext>
                </a:extLst>
              </p:cNvPr>
              <p:cNvSpPr txBox="1">
                <a:spLocks noRot="1" noChangeAspect="1" noMove="1" noResize="1" noEditPoints="1" noAdjustHandles="1" noChangeArrowheads="1" noChangeShapeType="1" noTextEdit="1"/>
              </p:cNvSpPr>
              <p:nvPr/>
            </p:nvSpPr>
            <p:spPr>
              <a:xfrm>
                <a:off x="5620386" y="3690099"/>
                <a:ext cx="778213"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7CA6AC-6AA6-CAAA-79B8-B834A2253FE2}"/>
                  </a:ext>
                </a:extLst>
              </p:cNvPr>
              <p:cNvSpPr txBox="1"/>
              <p:nvPr/>
            </p:nvSpPr>
            <p:spPr>
              <a:xfrm>
                <a:off x="9813228" y="4398111"/>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𝑩</m:t>
                      </m:r>
                    </m:oMath>
                  </m:oMathPara>
                </a14:m>
                <a:endParaRPr lang="en-US" b="1" dirty="0"/>
              </a:p>
            </p:txBody>
          </p:sp>
        </mc:Choice>
        <mc:Fallback xmlns="">
          <p:sp>
            <p:nvSpPr>
              <p:cNvPr id="18" name="TextBox 17">
                <a:extLst>
                  <a:ext uri="{FF2B5EF4-FFF2-40B4-BE49-F238E27FC236}">
                    <a16:creationId xmlns:a16="http://schemas.microsoft.com/office/drawing/2014/main" id="{F47CA6AC-6AA6-CAAA-79B8-B834A2253FE2}"/>
                  </a:ext>
                </a:extLst>
              </p:cNvPr>
              <p:cNvSpPr txBox="1">
                <a:spLocks noRot="1" noChangeAspect="1" noMove="1" noResize="1" noEditPoints="1" noAdjustHandles="1" noChangeArrowheads="1" noChangeShapeType="1" noTextEdit="1"/>
              </p:cNvSpPr>
              <p:nvPr/>
            </p:nvSpPr>
            <p:spPr>
              <a:xfrm>
                <a:off x="9813228" y="4398111"/>
                <a:ext cx="778213"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4279632-49B0-71B2-75C9-29AB671439F9}"/>
                  </a:ext>
                </a:extLst>
              </p:cNvPr>
              <p:cNvSpPr txBox="1"/>
              <p:nvPr/>
            </p:nvSpPr>
            <p:spPr>
              <a:xfrm>
                <a:off x="3520721" y="3677637"/>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m:t>
                      </m:r>
                    </m:oMath>
                  </m:oMathPara>
                </a14:m>
                <a:endParaRPr lang="en-US" b="1" dirty="0"/>
              </a:p>
            </p:txBody>
          </p:sp>
        </mc:Choice>
        <mc:Fallback xmlns="">
          <p:sp>
            <p:nvSpPr>
              <p:cNvPr id="19" name="TextBox 18">
                <a:extLst>
                  <a:ext uri="{FF2B5EF4-FFF2-40B4-BE49-F238E27FC236}">
                    <a16:creationId xmlns:a16="http://schemas.microsoft.com/office/drawing/2014/main" id="{04279632-49B0-71B2-75C9-29AB671439F9}"/>
                  </a:ext>
                </a:extLst>
              </p:cNvPr>
              <p:cNvSpPr txBox="1">
                <a:spLocks noRot="1" noChangeAspect="1" noMove="1" noResize="1" noEditPoints="1" noAdjustHandles="1" noChangeArrowheads="1" noChangeShapeType="1" noTextEdit="1"/>
              </p:cNvSpPr>
              <p:nvPr/>
            </p:nvSpPr>
            <p:spPr>
              <a:xfrm>
                <a:off x="3520721" y="3677637"/>
                <a:ext cx="778213" cy="6463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E4FE6F2-3D53-EB4B-6DBC-D5EE6513976A}"/>
                  </a:ext>
                </a:extLst>
              </p:cNvPr>
              <p:cNvSpPr txBox="1"/>
              <p:nvPr/>
            </p:nvSpPr>
            <p:spPr>
              <a:xfrm>
                <a:off x="7728135" y="3699826"/>
                <a:ext cx="7782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m:t>
                      </m:r>
                    </m:oMath>
                  </m:oMathPara>
                </a14:m>
                <a:endParaRPr lang="en-US" b="1" dirty="0"/>
              </a:p>
            </p:txBody>
          </p:sp>
        </mc:Choice>
        <mc:Fallback xmlns="">
          <p:sp>
            <p:nvSpPr>
              <p:cNvPr id="20" name="TextBox 19">
                <a:extLst>
                  <a:ext uri="{FF2B5EF4-FFF2-40B4-BE49-F238E27FC236}">
                    <a16:creationId xmlns:a16="http://schemas.microsoft.com/office/drawing/2014/main" id="{6E4FE6F2-3D53-EB4B-6DBC-D5EE6513976A}"/>
                  </a:ext>
                </a:extLst>
              </p:cNvPr>
              <p:cNvSpPr txBox="1">
                <a:spLocks noRot="1" noChangeAspect="1" noMove="1" noResize="1" noEditPoints="1" noAdjustHandles="1" noChangeArrowheads="1" noChangeShapeType="1" noTextEdit="1"/>
              </p:cNvSpPr>
              <p:nvPr/>
            </p:nvSpPr>
            <p:spPr>
              <a:xfrm>
                <a:off x="7728135" y="3699826"/>
                <a:ext cx="778213" cy="646331"/>
              </a:xfrm>
              <a:prstGeom prst="rect">
                <a:avLst/>
              </a:prstGeom>
              <a:blipFill>
                <a:blip r:embed="rId10"/>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A6357B0-8708-7502-8528-0DC540347608}"/>
              </a:ext>
            </a:extLst>
          </p:cNvPr>
          <p:cNvSpPr>
            <a:spLocks noGrp="1"/>
          </p:cNvSpPr>
          <p:nvPr>
            <p:ph type="sldNum" sz="quarter" idx="12"/>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4294109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0" y="1182242"/>
            <a:ext cx="6096000" cy="5471477"/>
          </a:xfrm>
        </p:spPr>
        <p:txBody>
          <a:bodyPr>
            <a:normAutofit/>
          </a:bodyPr>
          <a:lstStyle/>
          <a:p>
            <a:pPr marL="0" indent="0" algn="ctr">
              <a:buNone/>
            </a:pPr>
            <a:r>
              <a:rPr lang="en-US" dirty="0">
                <a:cs typeface="Calibri"/>
              </a:rPr>
              <a:t>The Planar Diagram notation for a knot is not unique due to the freedom in enumerating the edges and crossings.</a:t>
            </a:r>
          </a:p>
          <a:p>
            <a:pPr marL="0" indent="0" algn="ctr">
              <a:buNone/>
            </a:pPr>
            <a:endParaRPr lang="en-US" dirty="0">
              <a:cs typeface="Calibri"/>
            </a:endParaRPr>
          </a:p>
          <a:p>
            <a:pPr marL="0" indent="0" algn="ctr">
              <a:buNone/>
            </a:pPr>
            <a:r>
              <a:rPr lang="en-US" dirty="0">
                <a:cs typeface="Calibri"/>
              </a:rPr>
              <a:t>Start by identifying all crossings and labeling the edges connecting them.</a:t>
            </a:r>
          </a:p>
          <a:p>
            <a:pPr marL="0" indent="0" algn="ctr">
              <a:buNone/>
            </a:pPr>
            <a:endParaRPr lang="en-US" dirty="0">
              <a:cs typeface="Calibri"/>
            </a:endParaRPr>
          </a:p>
          <a:p>
            <a:pPr marL="0" indent="0" algn="ctr">
              <a:buNone/>
            </a:pPr>
            <a:r>
              <a:rPr lang="en-US" dirty="0">
                <a:cs typeface="Calibri"/>
              </a:rPr>
              <a:t>There are twice as many distinct edges as there are crossings.</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282417"/>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282417"/>
                <a:ext cx="907998" cy="461665"/>
              </a:xfrm>
              <a:prstGeom prst="rect">
                <a:avLst/>
              </a:prstGeom>
              <a:blipFill>
                <a:blip r:embed="rId4"/>
                <a:stretch>
                  <a:fillRect/>
                </a:stretch>
              </a:blipFill>
            </p:spPr>
            <p:txBody>
              <a:bodyPr/>
              <a:lstStyle/>
              <a:p>
                <a:r>
                  <a:rPr lang="en-US">
                    <a:noFill/>
                  </a:rPr>
                  <a:t> </a:t>
                </a:r>
              </a:p>
            </p:txBody>
          </p:sp>
        </mc:Fallback>
      </mc:AlternateContent>
      <p:sp>
        <p:nvSpPr>
          <p:cNvPr id="18" name="Freeform: Shape 17">
            <a:extLst>
              <a:ext uri="{FF2B5EF4-FFF2-40B4-BE49-F238E27FC236}">
                <a16:creationId xmlns:a16="http://schemas.microsoft.com/office/drawing/2014/main" id="{276B6FFB-E4CA-9C5E-CAE5-E778E92B7891}"/>
              </a:ext>
            </a:extLst>
          </p:cNvPr>
          <p:cNvSpPr/>
          <p:nvPr/>
        </p:nvSpPr>
        <p:spPr>
          <a:xfrm>
            <a:off x="8478879" y="1138681"/>
            <a:ext cx="2481730" cy="2359894"/>
          </a:xfrm>
          <a:custGeom>
            <a:avLst/>
            <a:gdLst>
              <a:gd name="connsiteX0" fmla="*/ 0 w 2480365"/>
              <a:gd name="connsiteY0" fmla="*/ 700058 h 2171049"/>
              <a:gd name="connsiteX1" fmla="*/ 59635 w 2480365"/>
              <a:gd name="connsiteY1" fmla="*/ 342249 h 2171049"/>
              <a:gd name="connsiteX2" fmla="*/ 278295 w 2480365"/>
              <a:gd name="connsiteY2" fmla="*/ 54015 h 2171049"/>
              <a:gd name="connsiteX3" fmla="*/ 725556 w 2480365"/>
              <a:gd name="connsiteY3" fmla="*/ 24197 h 2171049"/>
              <a:gd name="connsiteX4" fmla="*/ 1351721 w 2480365"/>
              <a:gd name="connsiteY4" fmla="*/ 322371 h 2171049"/>
              <a:gd name="connsiteX5" fmla="*/ 2077278 w 2480365"/>
              <a:gd name="connsiteY5" fmla="*/ 1047928 h 2171049"/>
              <a:gd name="connsiteX6" fmla="*/ 2425148 w 2480365"/>
              <a:gd name="connsiteY6" fmla="*/ 1743667 h 2171049"/>
              <a:gd name="connsiteX7" fmla="*/ 2474843 w 2480365"/>
              <a:gd name="connsiteY7" fmla="*/ 2171049 h 21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365" h="2171049">
                <a:moveTo>
                  <a:pt x="0" y="700058"/>
                </a:moveTo>
                <a:cubicBezTo>
                  <a:pt x="6626" y="574990"/>
                  <a:pt x="13253" y="449923"/>
                  <a:pt x="59635" y="342249"/>
                </a:cubicBezTo>
                <a:cubicBezTo>
                  <a:pt x="106017" y="234575"/>
                  <a:pt x="167308" y="107024"/>
                  <a:pt x="278295" y="54015"/>
                </a:cubicBezTo>
                <a:cubicBezTo>
                  <a:pt x="389282" y="1006"/>
                  <a:pt x="546652" y="-20529"/>
                  <a:pt x="725556" y="24197"/>
                </a:cubicBezTo>
                <a:cubicBezTo>
                  <a:pt x="904460" y="68923"/>
                  <a:pt x="1126434" y="151749"/>
                  <a:pt x="1351721" y="322371"/>
                </a:cubicBezTo>
                <a:cubicBezTo>
                  <a:pt x="1577008" y="492993"/>
                  <a:pt x="1898374" y="811045"/>
                  <a:pt x="2077278" y="1047928"/>
                </a:cubicBezTo>
                <a:cubicBezTo>
                  <a:pt x="2256182" y="1284811"/>
                  <a:pt x="2358887" y="1556480"/>
                  <a:pt x="2425148" y="1743667"/>
                </a:cubicBezTo>
                <a:cubicBezTo>
                  <a:pt x="2491409" y="1930854"/>
                  <a:pt x="2483126" y="2050951"/>
                  <a:pt x="2474843" y="2171049"/>
                </a:cubicBezTo>
              </a:path>
            </a:pathLst>
          </a:custGeom>
          <a:noFill/>
          <a:ln w="282575">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a:extLst>
              <a:ext uri="{FF2B5EF4-FFF2-40B4-BE49-F238E27FC236}">
                <a16:creationId xmlns:a16="http://schemas.microsoft.com/office/drawing/2014/main" id="{2852CB28-D3B2-A080-9E6F-8859CCB49EFE}"/>
              </a:ext>
            </a:extLst>
          </p:cNvPr>
          <p:cNvSpPr/>
          <p:nvPr/>
        </p:nvSpPr>
        <p:spPr>
          <a:xfrm>
            <a:off x="10014868" y="3574173"/>
            <a:ext cx="756741" cy="624116"/>
          </a:xfrm>
          <a:prstGeom prst="arc">
            <a:avLst>
              <a:gd name="adj1" fmla="val 1257230"/>
              <a:gd name="adj2" fmla="val 9788939"/>
            </a:avLst>
          </a:prstGeom>
          <a:ln w="285750"/>
          <a:effectLst>
            <a:softEdge rad="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CD5469E6-5F3A-661A-1E0B-F7171538C988}"/>
              </a:ext>
            </a:extLst>
          </p:cNvPr>
          <p:cNvSpPr/>
          <p:nvPr/>
        </p:nvSpPr>
        <p:spPr>
          <a:xfrm>
            <a:off x="10393239" y="3265223"/>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F58ED3-EA16-B594-F003-37C9F92B3AE4}"/>
              </a:ext>
            </a:extLst>
          </p:cNvPr>
          <p:cNvSpPr/>
          <p:nvPr/>
        </p:nvSpPr>
        <p:spPr>
          <a:xfrm>
            <a:off x="9374384" y="3295040"/>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EBC65E3-A87E-A7FA-A11C-F0DADAA1FB2A}"/>
              </a:ext>
            </a:extLst>
          </p:cNvPr>
          <p:cNvSpPr/>
          <p:nvPr/>
        </p:nvSpPr>
        <p:spPr>
          <a:xfrm>
            <a:off x="7959848" y="5125355"/>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459E71-2501-6C5C-2AD2-ED9E8D96D234}"/>
              </a:ext>
            </a:extLst>
          </p:cNvPr>
          <p:cNvSpPr/>
          <p:nvPr/>
        </p:nvSpPr>
        <p:spPr>
          <a:xfrm>
            <a:off x="7405383" y="4008742"/>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77315A2-4B1A-A570-4FC7-F7088D7F3F7C}"/>
              </a:ext>
            </a:extLst>
          </p:cNvPr>
          <p:cNvSpPr/>
          <p:nvPr/>
        </p:nvSpPr>
        <p:spPr>
          <a:xfrm>
            <a:off x="7969390" y="1794849"/>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F775FDF-4B9B-CD80-A033-0FF0FD092A56}"/>
              </a:ext>
            </a:extLst>
          </p:cNvPr>
          <p:cNvSpPr/>
          <p:nvPr/>
        </p:nvSpPr>
        <p:spPr>
          <a:xfrm>
            <a:off x="7393723" y="2788932"/>
            <a:ext cx="914400" cy="914400"/>
          </a:xfrm>
          <a:prstGeom prst="ellipse">
            <a:avLst/>
          </a:prstGeom>
          <a:solidFill>
            <a:srgbClr val="C00000"/>
          </a:solidFill>
          <a:ln w="57150">
            <a:no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E38C8433-1CE0-C19A-D962-58B2BE9E1298}"/>
              </a:ext>
            </a:extLst>
          </p:cNvPr>
          <p:cNvSpPr>
            <a:spLocks noGrp="1"/>
          </p:cNvSpPr>
          <p:nvPr>
            <p:ph type="sldNum" sz="quarter" idx="12"/>
          </p:nvPr>
        </p:nvSpPr>
        <p:spPr/>
        <p:txBody>
          <a:bodyPr/>
          <a:lstStyle/>
          <a:p>
            <a:fld id="{48F63A3B-78C7-47BE-AE5E-E10140E04643}" type="slidenum">
              <a:rPr lang="en-US" smtClean="0"/>
              <a:t>60</a:t>
            </a:fld>
            <a:endParaRPr lang="en-US"/>
          </a:p>
        </p:txBody>
      </p:sp>
    </p:spTree>
    <p:extLst>
      <p:ext uri="{BB962C8B-B14F-4D97-AF65-F5344CB8AC3E}">
        <p14:creationId xmlns:p14="http://schemas.microsoft.com/office/powerpoint/2010/main" val="3902646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0" y="1182242"/>
            <a:ext cx="6096000" cy="5471477"/>
          </a:xfrm>
        </p:spPr>
        <p:txBody>
          <a:bodyPr>
            <a:normAutofit/>
          </a:bodyPr>
          <a:lstStyle/>
          <a:p>
            <a:pPr marL="0" indent="0" algn="ctr">
              <a:buNone/>
            </a:pPr>
            <a:r>
              <a:rPr lang="en-US" dirty="0">
                <a:cs typeface="Calibri"/>
              </a:rPr>
              <a:t>The Planar Diagram notation for a knot is not unique due to the freedom in enumerating the edges and crossings.</a:t>
            </a:r>
          </a:p>
          <a:p>
            <a:pPr marL="0" indent="0" algn="ctr">
              <a:buNone/>
            </a:pPr>
            <a:endParaRPr lang="en-US" dirty="0">
              <a:cs typeface="Calibri"/>
            </a:endParaRPr>
          </a:p>
          <a:p>
            <a:pPr marL="0" indent="0" algn="ctr">
              <a:buNone/>
            </a:pPr>
            <a:r>
              <a:rPr lang="en-US" dirty="0">
                <a:cs typeface="Calibri"/>
              </a:rPr>
              <a:t>Start by identifying all crossings and labeling the edges connecting them.</a:t>
            </a:r>
          </a:p>
          <a:p>
            <a:pPr marL="0" indent="0" algn="ctr">
              <a:buNone/>
            </a:pPr>
            <a:endParaRPr lang="en-US" dirty="0">
              <a:cs typeface="Calibri"/>
            </a:endParaRPr>
          </a:p>
          <a:p>
            <a:pPr marL="0" indent="0" algn="ctr">
              <a:buNone/>
            </a:pPr>
            <a:r>
              <a:rPr lang="en-US" dirty="0">
                <a:cs typeface="Calibri"/>
              </a:rPr>
              <a:t>There are twice as many distinct edges as there are crossings.</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p:sp>
        <p:nvSpPr>
          <p:cNvPr id="14" name="Slide Number Placeholder 13">
            <a:extLst>
              <a:ext uri="{FF2B5EF4-FFF2-40B4-BE49-F238E27FC236}">
                <a16:creationId xmlns:a16="http://schemas.microsoft.com/office/drawing/2014/main" id="{E462F74E-BC7B-BF91-EB18-B102A0D79F94}"/>
              </a:ext>
            </a:extLst>
          </p:cNvPr>
          <p:cNvSpPr>
            <a:spLocks noGrp="1"/>
          </p:cNvSpPr>
          <p:nvPr>
            <p:ph type="sldNum" sz="quarter" idx="12"/>
          </p:nvPr>
        </p:nvSpPr>
        <p:spPr/>
        <p:txBody>
          <a:bodyPr/>
          <a:lstStyle/>
          <a:p>
            <a:fld id="{48F63A3B-78C7-47BE-AE5E-E10140E04643}" type="slidenum">
              <a:rPr lang="en-US" smtClean="0"/>
              <a:t>61</a:t>
            </a:fld>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BC5F80A-DAEF-1910-C763-F6472C670705}"/>
                  </a:ext>
                </a:extLst>
              </p:cNvPr>
              <p:cNvSpPr txBox="1"/>
              <p:nvPr/>
            </p:nvSpPr>
            <p:spPr>
              <a:xfrm>
                <a:off x="9944100" y="4282417"/>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5" name="TextBox 14">
                <a:extLst>
                  <a:ext uri="{FF2B5EF4-FFF2-40B4-BE49-F238E27FC236}">
                    <a16:creationId xmlns:a16="http://schemas.microsoft.com/office/drawing/2014/main" id="{4BC5F80A-DAEF-1910-C763-F6472C670705}"/>
                  </a:ext>
                </a:extLst>
              </p:cNvPr>
              <p:cNvSpPr txBox="1">
                <a:spLocks noRot="1" noChangeAspect="1" noMove="1" noResize="1" noEditPoints="1" noAdjustHandles="1" noChangeArrowheads="1" noChangeShapeType="1" noTextEdit="1"/>
              </p:cNvSpPr>
              <p:nvPr/>
            </p:nvSpPr>
            <p:spPr>
              <a:xfrm>
                <a:off x="9944100" y="4282417"/>
                <a:ext cx="907998" cy="4616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8908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0" y="1182242"/>
            <a:ext cx="6096000" cy="5471477"/>
          </a:xfrm>
        </p:spPr>
        <p:txBody>
          <a:bodyPr>
            <a:normAutofit/>
          </a:bodyPr>
          <a:lstStyle/>
          <a:p>
            <a:pPr marL="0" indent="0" algn="ctr">
              <a:buNone/>
            </a:pPr>
            <a:r>
              <a:rPr lang="en-US" dirty="0">
                <a:cs typeface="Calibri"/>
              </a:rPr>
              <a:t>The Planar Diagram notation for a knot is not unique due to the freedom in enumerating the edges and crossings.</a:t>
            </a:r>
          </a:p>
          <a:p>
            <a:pPr marL="0" indent="0" algn="ctr">
              <a:buNone/>
            </a:pPr>
            <a:endParaRPr lang="en-US" dirty="0">
              <a:cs typeface="Calibri"/>
            </a:endParaRPr>
          </a:p>
          <a:p>
            <a:pPr marL="0" indent="0" algn="ctr">
              <a:buNone/>
            </a:pPr>
            <a:r>
              <a:rPr lang="en-US" dirty="0">
                <a:cs typeface="Calibri"/>
              </a:rPr>
              <a:t>Start by identifying all crossings and labeling the edges connecting them.</a:t>
            </a:r>
          </a:p>
          <a:p>
            <a:pPr marL="0" indent="0" algn="ctr">
              <a:buNone/>
            </a:pPr>
            <a:endParaRPr lang="en-US" dirty="0">
              <a:cs typeface="Calibri"/>
            </a:endParaRPr>
          </a:p>
          <a:p>
            <a:pPr marL="0" indent="0" algn="ctr">
              <a:buNone/>
            </a:pPr>
            <a:r>
              <a:rPr lang="en-US" dirty="0">
                <a:cs typeface="Calibri"/>
              </a:rPr>
              <a:t>There are twice as many distinct edges as there are crossings.</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6"/>
                <a:stretch>
                  <a:fillRect/>
                </a:stretch>
              </a:blipFill>
            </p:spPr>
            <p:txBody>
              <a:bodyPr/>
              <a:lstStyle/>
              <a:p>
                <a:r>
                  <a:rPr lang="en-US">
                    <a:noFill/>
                  </a:rPr>
                  <a:t> </a:t>
                </a:r>
              </a:p>
            </p:txBody>
          </p:sp>
        </mc:Fallback>
      </mc:AlternateContent>
      <p:sp>
        <p:nvSpPr>
          <p:cNvPr id="15" name="Slide Number Placeholder 14">
            <a:extLst>
              <a:ext uri="{FF2B5EF4-FFF2-40B4-BE49-F238E27FC236}">
                <a16:creationId xmlns:a16="http://schemas.microsoft.com/office/drawing/2014/main" id="{A465C488-A2AA-D169-736D-2318FC7603E6}"/>
              </a:ext>
            </a:extLst>
          </p:cNvPr>
          <p:cNvSpPr>
            <a:spLocks noGrp="1"/>
          </p:cNvSpPr>
          <p:nvPr>
            <p:ph type="sldNum" sz="quarter" idx="12"/>
          </p:nvPr>
        </p:nvSpPr>
        <p:spPr/>
        <p:txBody>
          <a:bodyPr/>
          <a:lstStyle/>
          <a:p>
            <a:fld id="{48F63A3B-78C7-47BE-AE5E-E10140E04643}" type="slidenum">
              <a:rPr lang="en-US" smtClean="0"/>
              <a:t>62</a:t>
            </a:fld>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7C5C22D-39A0-96B7-2752-C6C889FE99C6}"/>
                  </a:ext>
                </a:extLst>
              </p:cNvPr>
              <p:cNvSpPr txBox="1"/>
              <p:nvPr/>
            </p:nvSpPr>
            <p:spPr>
              <a:xfrm>
                <a:off x="9944100" y="4282417"/>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6" name="TextBox 15">
                <a:extLst>
                  <a:ext uri="{FF2B5EF4-FFF2-40B4-BE49-F238E27FC236}">
                    <a16:creationId xmlns:a16="http://schemas.microsoft.com/office/drawing/2014/main" id="{17C5C22D-39A0-96B7-2752-C6C889FE99C6}"/>
                  </a:ext>
                </a:extLst>
              </p:cNvPr>
              <p:cNvSpPr txBox="1">
                <a:spLocks noRot="1" noChangeAspect="1" noMove="1" noResize="1" noEditPoints="1" noAdjustHandles="1" noChangeArrowheads="1" noChangeShapeType="1" noTextEdit="1"/>
              </p:cNvSpPr>
              <p:nvPr/>
            </p:nvSpPr>
            <p:spPr>
              <a:xfrm>
                <a:off x="9944100" y="4282417"/>
                <a:ext cx="907998"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753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0" y="1182242"/>
            <a:ext cx="6096000" cy="5471477"/>
          </a:xfrm>
        </p:spPr>
        <p:txBody>
          <a:bodyPr>
            <a:normAutofit/>
          </a:bodyPr>
          <a:lstStyle/>
          <a:p>
            <a:pPr marL="0" indent="0" algn="ctr">
              <a:buNone/>
            </a:pPr>
            <a:r>
              <a:rPr lang="en-US" dirty="0">
                <a:cs typeface="Calibri"/>
              </a:rPr>
              <a:t>The Planar Diagram notation for a knot is not unique due to the freedom in enumerating the edges and crossings.</a:t>
            </a:r>
          </a:p>
          <a:p>
            <a:pPr marL="0" indent="0" algn="ctr">
              <a:buNone/>
            </a:pPr>
            <a:endParaRPr lang="en-US" dirty="0">
              <a:cs typeface="Calibri"/>
            </a:endParaRPr>
          </a:p>
          <a:p>
            <a:pPr marL="0" indent="0" algn="ctr">
              <a:buNone/>
            </a:pPr>
            <a:r>
              <a:rPr lang="en-US" dirty="0">
                <a:cs typeface="Calibri"/>
              </a:rPr>
              <a:t>Start by identifying all crossings and labeling the edges connecting them.</a:t>
            </a:r>
          </a:p>
          <a:p>
            <a:pPr marL="0" indent="0" algn="ctr">
              <a:buNone/>
            </a:pPr>
            <a:endParaRPr lang="en-US" dirty="0">
              <a:cs typeface="Calibri"/>
            </a:endParaRPr>
          </a:p>
          <a:p>
            <a:pPr marL="0" indent="0" algn="ctr">
              <a:buNone/>
            </a:pPr>
            <a:r>
              <a:rPr lang="en-US" dirty="0">
                <a:cs typeface="Calibri"/>
              </a:rPr>
              <a:t>There are twice as many distinct edges as there are crossings.</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4"/>
                <a:stretch>
                  <a:fillRect/>
                </a:stretch>
              </a:blipFill>
            </p:spPr>
            <p:txBody>
              <a:bodyPr/>
              <a:lstStyle/>
              <a:p>
                <a:r>
                  <a:rPr lang="en-US">
                    <a:noFill/>
                  </a:rPr>
                  <a:t> </a:t>
                </a:r>
              </a:p>
            </p:txBody>
          </p:sp>
        </mc:Fallback>
      </mc:AlternateContent>
      <p:sp>
        <p:nvSpPr>
          <p:cNvPr id="23" name="Slide Number Placeholder 22">
            <a:extLst>
              <a:ext uri="{FF2B5EF4-FFF2-40B4-BE49-F238E27FC236}">
                <a16:creationId xmlns:a16="http://schemas.microsoft.com/office/drawing/2014/main" id="{D4A74E76-E99B-E0FD-7C67-CBEEF1F0705B}"/>
              </a:ext>
            </a:extLst>
          </p:cNvPr>
          <p:cNvSpPr>
            <a:spLocks noGrp="1"/>
          </p:cNvSpPr>
          <p:nvPr>
            <p:ph type="sldNum" sz="quarter" idx="12"/>
          </p:nvPr>
        </p:nvSpPr>
        <p:spPr/>
        <p:txBody>
          <a:bodyPr/>
          <a:lstStyle/>
          <a:p>
            <a:fld id="{48F63A3B-78C7-47BE-AE5E-E10140E04643}" type="slidenum">
              <a:rPr lang="en-US" smtClean="0"/>
              <a:t>63</a:t>
            </a:fld>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A0C248A-05D0-9048-142B-9E4E4F374974}"/>
                  </a:ext>
                </a:extLst>
              </p:cNvPr>
              <p:cNvSpPr txBox="1"/>
              <p:nvPr/>
            </p:nvSpPr>
            <p:spPr>
              <a:xfrm>
                <a:off x="9944100" y="4282417"/>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24" name="TextBox 23">
                <a:extLst>
                  <a:ext uri="{FF2B5EF4-FFF2-40B4-BE49-F238E27FC236}">
                    <a16:creationId xmlns:a16="http://schemas.microsoft.com/office/drawing/2014/main" id="{7A0C248A-05D0-9048-142B-9E4E4F374974}"/>
                  </a:ext>
                </a:extLst>
              </p:cNvPr>
              <p:cNvSpPr txBox="1">
                <a:spLocks noRot="1" noChangeAspect="1" noMove="1" noResize="1" noEditPoints="1" noAdjustHandles="1" noChangeArrowheads="1" noChangeShapeType="1" noTextEdit="1"/>
              </p:cNvSpPr>
              <p:nvPr/>
            </p:nvSpPr>
            <p:spPr>
              <a:xfrm>
                <a:off x="9944100" y="4282417"/>
                <a:ext cx="907998" cy="461665"/>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341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4"/>
                <a:stretch>
                  <a:fillRect/>
                </a:stretch>
              </a:blipFill>
            </p:spPr>
            <p:txBody>
              <a:bodyPr/>
              <a:lstStyle/>
              <a:p>
                <a:r>
                  <a:rPr lang="en-US">
                    <a:noFill/>
                  </a:rPr>
                  <a:t> </a:t>
                </a:r>
              </a:p>
            </p:txBody>
          </p:sp>
        </mc:Fallback>
      </mc:AlternateContent>
      <p:pic>
        <p:nvPicPr>
          <p:cNvPr id="25" name="Picture 24" descr="A picture containing basketball, athletic game, sport&#10;&#10;Description automatically generated">
            <a:extLst>
              <a:ext uri="{FF2B5EF4-FFF2-40B4-BE49-F238E27FC236}">
                <a16:creationId xmlns:a16="http://schemas.microsoft.com/office/drawing/2014/main" id="{14D0358B-8CE1-71C9-63D1-CB8FAC5AAADC}"/>
              </a:ext>
            </a:extLst>
          </p:cNvPr>
          <p:cNvPicPr>
            <a:picLocks noChangeAspect="1"/>
          </p:cNvPicPr>
          <p:nvPr/>
        </p:nvPicPr>
        <p:blipFill>
          <a:blip r:embed="rId15"/>
          <a:stretch>
            <a:fillRect/>
          </a:stretch>
        </p:blipFill>
        <p:spPr>
          <a:xfrm>
            <a:off x="1894200" y="2871720"/>
            <a:ext cx="1815882" cy="1815882"/>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CDFF14-E239-D741-91DE-964EF5A62F4B}"/>
                  </a:ext>
                </a:extLst>
              </p:cNvPr>
              <p:cNvSpPr txBox="1"/>
              <p:nvPr/>
            </p:nvSpPr>
            <p:spPr>
              <a:xfrm>
                <a:off x="1805866"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26" name="TextBox 25">
                <a:extLst>
                  <a:ext uri="{FF2B5EF4-FFF2-40B4-BE49-F238E27FC236}">
                    <a16:creationId xmlns:a16="http://schemas.microsoft.com/office/drawing/2014/main" id="{A4CDFF14-E239-D741-91DE-964EF5A62F4B}"/>
                  </a:ext>
                </a:extLst>
              </p:cNvPr>
              <p:cNvSpPr txBox="1">
                <a:spLocks noRot="1" noChangeAspect="1" noMove="1" noResize="1" noEditPoints="1" noAdjustHandles="1" noChangeArrowheads="1" noChangeShapeType="1" noTextEdit="1"/>
              </p:cNvSpPr>
              <p:nvPr/>
            </p:nvSpPr>
            <p:spPr>
              <a:xfrm>
                <a:off x="1805866" y="4425992"/>
                <a:ext cx="554477"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8CD501F-63E6-6B9D-55DA-1FBD7BA53C64}"/>
                  </a:ext>
                </a:extLst>
              </p:cNvPr>
              <p:cNvSpPr txBox="1"/>
              <p:nvPr/>
            </p:nvSpPr>
            <p:spPr>
              <a:xfrm>
                <a:off x="3243939"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𝟏𝟐</m:t>
                      </m:r>
                    </m:oMath>
                  </m:oMathPara>
                </a14:m>
                <a:endParaRPr lang="en-US" b="1" dirty="0"/>
              </a:p>
            </p:txBody>
          </p:sp>
        </mc:Choice>
        <mc:Fallback xmlns="">
          <p:sp>
            <p:nvSpPr>
              <p:cNvPr id="27" name="TextBox 26">
                <a:extLst>
                  <a:ext uri="{FF2B5EF4-FFF2-40B4-BE49-F238E27FC236}">
                    <a16:creationId xmlns:a16="http://schemas.microsoft.com/office/drawing/2014/main" id="{A8CD501F-63E6-6B9D-55DA-1FBD7BA53C64}"/>
                  </a:ext>
                </a:extLst>
              </p:cNvPr>
              <p:cNvSpPr txBox="1">
                <a:spLocks noRot="1" noChangeAspect="1" noMove="1" noResize="1" noEditPoints="1" noAdjustHandles="1" noChangeArrowheads="1" noChangeShapeType="1" noTextEdit="1"/>
              </p:cNvSpPr>
              <p:nvPr/>
            </p:nvSpPr>
            <p:spPr>
              <a:xfrm>
                <a:off x="3243939" y="4425992"/>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06A56F0-853F-3D1B-BBDD-2F0F96061C6F}"/>
                  </a:ext>
                </a:extLst>
              </p:cNvPr>
              <p:cNvSpPr txBox="1"/>
              <p:nvPr/>
            </p:nvSpPr>
            <p:spPr>
              <a:xfrm>
                <a:off x="3243938"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28" name="TextBox 27">
                <a:extLst>
                  <a:ext uri="{FF2B5EF4-FFF2-40B4-BE49-F238E27FC236}">
                    <a16:creationId xmlns:a16="http://schemas.microsoft.com/office/drawing/2014/main" id="{D06A56F0-853F-3D1B-BBDD-2F0F96061C6F}"/>
                  </a:ext>
                </a:extLst>
              </p:cNvPr>
              <p:cNvSpPr txBox="1">
                <a:spLocks noRot="1" noChangeAspect="1" noMove="1" noResize="1" noEditPoints="1" noAdjustHandles="1" noChangeArrowheads="1" noChangeShapeType="1" noTextEdit="1"/>
              </p:cNvSpPr>
              <p:nvPr/>
            </p:nvSpPr>
            <p:spPr>
              <a:xfrm>
                <a:off x="3243938" y="2678203"/>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28D9D5-6757-A1D0-017C-2BFFB8C54DA3}"/>
                  </a:ext>
                </a:extLst>
              </p:cNvPr>
              <p:cNvSpPr txBox="1"/>
              <p:nvPr/>
            </p:nvSpPr>
            <p:spPr>
              <a:xfrm>
                <a:off x="1805866"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29" name="TextBox 28">
                <a:extLst>
                  <a:ext uri="{FF2B5EF4-FFF2-40B4-BE49-F238E27FC236}">
                    <a16:creationId xmlns:a16="http://schemas.microsoft.com/office/drawing/2014/main" id="{B528D9D5-6757-A1D0-017C-2BFFB8C54DA3}"/>
                  </a:ext>
                </a:extLst>
              </p:cNvPr>
              <p:cNvSpPr txBox="1">
                <a:spLocks noRot="1" noChangeAspect="1" noMove="1" noResize="1" noEditPoints="1" noAdjustHandles="1" noChangeArrowheads="1" noChangeShapeType="1" noTextEdit="1"/>
              </p:cNvSpPr>
              <p:nvPr/>
            </p:nvSpPr>
            <p:spPr>
              <a:xfrm>
                <a:off x="1805866" y="2678203"/>
                <a:ext cx="554477" cy="523220"/>
              </a:xfrm>
              <a:prstGeom prst="rect">
                <a:avLst/>
              </a:prstGeom>
              <a:blipFill>
                <a:blip r:embed="rId19"/>
                <a:stretch>
                  <a:fillRect/>
                </a:stretch>
              </a:blipFill>
            </p:spPr>
            <p:txBody>
              <a:bodyPr/>
              <a:lstStyle/>
              <a:p>
                <a:r>
                  <a:rPr lang="en-US">
                    <a:noFill/>
                  </a:rPr>
                  <a:t> </a:t>
                </a:r>
              </a:p>
            </p:txBody>
          </p:sp>
        </mc:Fallback>
      </mc:AlternateContent>
      <p:cxnSp>
        <p:nvCxnSpPr>
          <p:cNvPr id="36" name="Connector: Curved 35">
            <a:extLst>
              <a:ext uri="{FF2B5EF4-FFF2-40B4-BE49-F238E27FC236}">
                <a16:creationId xmlns:a16="http://schemas.microsoft.com/office/drawing/2014/main" id="{B7802185-F897-7125-C060-BF1F3D77BF7F}"/>
              </a:ext>
            </a:extLst>
          </p:cNvPr>
          <p:cNvCxnSpPr>
            <a:cxnSpLocks/>
          </p:cNvCxnSpPr>
          <p:nvPr/>
        </p:nvCxnSpPr>
        <p:spPr>
          <a:xfrm rot="10800000" flipV="1">
            <a:off x="4322078" y="1919720"/>
            <a:ext cx="3880043" cy="1877851"/>
          </a:xfrm>
          <a:prstGeom prst="curvedConnector3">
            <a:avLst>
              <a:gd name="adj1" fmla="val 62536"/>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596ABD2-D6BA-841E-0685-4FE9B757E1C2}"/>
                  </a:ext>
                </a:extLst>
              </p:cNvPr>
              <p:cNvSpPr txBox="1"/>
              <p:nvPr/>
            </p:nvSpPr>
            <p:spPr>
              <a:xfrm>
                <a:off x="1545119" y="5183241"/>
                <a:ext cx="25140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m:t>
                      </m:r>
                    </m:oMath>
                  </m:oMathPara>
                </a14:m>
                <a:endParaRPr lang="en-US" sz="2800" b="1" dirty="0"/>
              </a:p>
            </p:txBody>
          </p:sp>
        </mc:Choice>
        <mc:Fallback xmlns="">
          <p:sp>
            <p:nvSpPr>
              <p:cNvPr id="38" name="TextBox 37">
                <a:extLst>
                  <a:ext uri="{FF2B5EF4-FFF2-40B4-BE49-F238E27FC236}">
                    <a16:creationId xmlns:a16="http://schemas.microsoft.com/office/drawing/2014/main" id="{4596ABD2-D6BA-841E-0685-4FE9B757E1C2}"/>
                  </a:ext>
                </a:extLst>
              </p:cNvPr>
              <p:cNvSpPr txBox="1">
                <a:spLocks noRot="1" noChangeAspect="1" noMove="1" noResize="1" noEditPoints="1" noAdjustHandles="1" noChangeArrowheads="1" noChangeShapeType="1" noTextEdit="1"/>
              </p:cNvSpPr>
              <p:nvPr/>
            </p:nvSpPr>
            <p:spPr>
              <a:xfrm>
                <a:off x="1545119" y="5183241"/>
                <a:ext cx="2514043"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593387" y="948778"/>
                <a:ext cx="671208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e>
                      </m:d>
                      <m:r>
                        <a:rPr lang="en-US" sz="2800" b="1" i="1" smtClean="0">
                          <a:latin typeface="Cambria Math" panose="02040503050406030204" pitchFamily="18" charset="0"/>
                        </a:rPr>
                        <m:t>,…]</m:t>
                      </m:r>
                    </m:oMath>
                  </m:oMathPara>
                </a14:m>
                <a:endParaRPr lang="en-US"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593387" y="948778"/>
                <a:ext cx="6712085" cy="523220"/>
              </a:xfrm>
              <a:prstGeom prst="rect">
                <a:avLst/>
              </a:prstGeom>
              <a:blipFill>
                <a:blip r:embed="rId21"/>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750BE41-7B56-EE87-BD96-DF6FA5E28AA2}"/>
              </a:ext>
            </a:extLst>
          </p:cNvPr>
          <p:cNvSpPr>
            <a:spLocks noGrp="1"/>
          </p:cNvSpPr>
          <p:nvPr>
            <p:ph type="sldNum" sz="quarter" idx="12"/>
          </p:nvPr>
        </p:nvSpPr>
        <p:spPr/>
        <p:txBody>
          <a:bodyPr/>
          <a:lstStyle/>
          <a:p>
            <a:fld id="{48F63A3B-78C7-47BE-AE5E-E10140E04643}" type="slidenum">
              <a:rPr lang="en-US" smtClean="0"/>
              <a:t>64</a:t>
            </a:fld>
            <a:endParaRPr lang="en-US"/>
          </a:p>
        </p:txBody>
      </p:sp>
    </p:spTree>
    <p:extLst>
      <p:ext uri="{BB962C8B-B14F-4D97-AF65-F5344CB8AC3E}">
        <p14:creationId xmlns:p14="http://schemas.microsoft.com/office/powerpoint/2010/main" val="1104978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4"/>
                <a:stretch>
                  <a:fillRect/>
                </a:stretch>
              </a:blipFill>
            </p:spPr>
            <p:txBody>
              <a:bodyPr/>
              <a:lstStyle/>
              <a:p>
                <a:r>
                  <a:rPr lang="en-US">
                    <a:noFill/>
                  </a:rPr>
                  <a:t> </a:t>
                </a:r>
              </a:p>
            </p:txBody>
          </p:sp>
        </mc:Fallback>
      </mc:AlternateContent>
      <p:pic>
        <p:nvPicPr>
          <p:cNvPr id="25" name="Picture 24" descr="A picture containing basketball, athletic game, sport&#10;&#10;Description automatically generated">
            <a:extLst>
              <a:ext uri="{FF2B5EF4-FFF2-40B4-BE49-F238E27FC236}">
                <a16:creationId xmlns:a16="http://schemas.microsoft.com/office/drawing/2014/main" id="{14D0358B-8CE1-71C9-63D1-CB8FAC5AAADC}"/>
              </a:ext>
            </a:extLst>
          </p:cNvPr>
          <p:cNvPicPr>
            <a:picLocks noChangeAspect="1"/>
          </p:cNvPicPr>
          <p:nvPr/>
        </p:nvPicPr>
        <p:blipFill>
          <a:blip r:embed="rId15"/>
          <a:stretch>
            <a:fillRect/>
          </a:stretch>
        </p:blipFill>
        <p:spPr>
          <a:xfrm>
            <a:off x="1894200" y="2871720"/>
            <a:ext cx="1815882" cy="1815882"/>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CDFF14-E239-D741-91DE-964EF5A62F4B}"/>
                  </a:ext>
                </a:extLst>
              </p:cNvPr>
              <p:cNvSpPr txBox="1"/>
              <p:nvPr/>
            </p:nvSpPr>
            <p:spPr>
              <a:xfrm>
                <a:off x="1805866"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𝟏𝟏</m:t>
                      </m:r>
                    </m:oMath>
                  </m:oMathPara>
                </a14:m>
                <a:endParaRPr lang="en-US" b="1" dirty="0"/>
              </a:p>
            </p:txBody>
          </p:sp>
        </mc:Choice>
        <mc:Fallback xmlns="">
          <p:sp>
            <p:nvSpPr>
              <p:cNvPr id="26" name="TextBox 25">
                <a:extLst>
                  <a:ext uri="{FF2B5EF4-FFF2-40B4-BE49-F238E27FC236}">
                    <a16:creationId xmlns:a16="http://schemas.microsoft.com/office/drawing/2014/main" id="{A4CDFF14-E239-D741-91DE-964EF5A62F4B}"/>
                  </a:ext>
                </a:extLst>
              </p:cNvPr>
              <p:cNvSpPr txBox="1">
                <a:spLocks noRot="1" noChangeAspect="1" noMove="1" noResize="1" noEditPoints="1" noAdjustHandles="1" noChangeArrowheads="1" noChangeShapeType="1" noTextEdit="1"/>
              </p:cNvSpPr>
              <p:nvPr/>
            </p:nvSpPr>
            <p:spPr>
              <a:xfrm>
                <a:off x="1805866" y="4425992"/>
                <a:ext cx="554477"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8CD501F-63E6-6B9D-55DA-1FBD7BA53C64}"/>
                  </a:ext>
                </a:extLst>
              </p:cNvPr>
              <p:cNvSpPr txBox="1"/>
              <p:nvPr/>
            </p:nvSpPr>
            <p:spPr>
              <a:xfrm>
                <a:off x="3243939"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7" name="TextBox 26">
                <a:extLst>
                  <a:ext uri="{FF2B5EF4-FFF2-40B4-BE49-F238E27FC236}">
                    <a16:creationId xmlns:a16="http://schemas.microsoft.com/office/drawing/2014/main" id="{A8CD501F-63E6-6B9D-55DA-1FBD7BA53C64}"/>
                  </a:ext>
                </a:extLst>
              </p:cNvPr>
              <p:cNvSpPr txBox="1">
                <a:spLocks noRot="1" noChangeAspect="1" noMove="1" noResize="1" noEditPoints="1" noAdjustHandles="1" noChangeArrowheads="1" noChangeShapeType="1" noTextEdit="1"/>
              </p:cNvSpPr>
              <p:nvPr/>
            </p:nvSpPr>
            <p:spPr>
              <a:xfrm>
                <a:off x="3243939" y="4425992"/>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06A56F0-853F-3D1B-BBDD-2F0F96061C6F}"/>
                  </a:ext>
                </a:extLst>
              </p:cNvPr>
              <p:cNvSpPr txBox="1"/>
              <p:nvPr/>
            </p:nvSpPr>
            <p:spPr>
              <a:xfrm>
                <a:off x="3243938"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𝟏𝟐</m:t>
                      </m:r>
                    </m:oMath>
                  </m:oMathPara>
                </a14:m>
                <a:endParaRPr lang="en-US" b="1" dirty="0"/>
              </a:p>
            </p:txBody>
          </p:sp>
        </mc:Choice>
        <mc:Fallback xmlns="">
          <p:sp>
            <p:nvSpPr>
              <p:cNvPr id="28" name="TextBox 27">
                <a:extLst>
                  <a:ext uri="{FF2B5EF4-FFF2-40B4-BE49-F238E27FC236}">
                    <a16:creationId xmlns:a16="http://schemas.microsoft.com/office/drawing/2014/main" id="{D06A56F0-853F-3D1B-BBDD-2F0F96061C6F}"/>
                  </a:ext>
                </a:extLst>
              </p:cNvPr>
              <p:cNvSpPr txBox="1">
                <a:spLocks noRot="1" noChangeAspect="1" noMove="1" noResize="1" noEditPoints="1" noAdjustHandles="1" noChangeArrowheads="1" noChangeShapeType="1" noTextEdit="1"/>
              </p:cNvSpPr>
              <p:nvPr/>
            </p:nvSpPr>
            <p:spPr>
              <a:xfrm>
                <a:off x="3243938" y="2678203"/>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28D9D5-6757-A1D0-017C-2BFFB8C54DA3}"/>
                  </a:ext>
                </a:extLst>
              </p:cNvPr>
              <p:cNvSpPr txBox="1"/>
              <p:nvPr/>
            </p:nvSpPr>
            <p:spPr>
              <a:xfrm>
                <a:off x="1805866"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𝟒</m:t>
                      </m:r>
                    </m:oMath>
                  </m:oMathPara>
                </a14:m>
                <a:endParaRPr lang="en-US" b="1" dirty="0"/>
              </a:p>
            </p:txBody>
          </p:sp>
        </mc:Choice>
        <mc:Fallback xmlns="">
          <p:sp>
            <p:nvSpPr>
              <p:cNvPr id="29" name="TextBox 28">
                <a:extLst>
                  <a:ext uri="{FF2B5EF4-FFF2-40B4-BE49-F238E27FC236}">
                    <a16:creationId xmlns:a16="http://schemas.microsoft.com/office/drawing/2014/main" id="{B528D9D5-6757-A1D0-017C-2BFFB8C54DA3}"/>
                  </a:ext>
                </a:extLst>
              </p:cNvPr>
              <p:cNvSpPr txBox="1">
                <a:spLocks noRot="1" noChangeAspect="1" noMove="1" noResize="1" noEditPoints="1" noAdjustHandles="1" noChangeArrowheads="1" noChangeShapeType="1" noTextEdit="1"/>
              </p:cNvSpPr>
              <p:nvPr/>
            </p:nvSpPr>
            <p:spPr>
              <a:xfrm>
                <a:off x="1805866" y="2678203"/>
                <a:ext cx="554477" cy="523220"/>
              </a:xfrm>
              <a:prstGeom prst="rect">
                <a:avLst/>
              </a:prstGeom>
              <a:blipFill>
                <a:blip r:embed="rId19"/>
                <a:stretch>
                  <a:fillRect/>
                </a:stretch>
              </a:blipFill>
            </p:spPr>
            <p:txBody>
              <a:bodyPr/>
              <a:lstStyle/>
              <a:p>
                <a:r>
                  <a:rPr lang="en-US">
                    <a:noFill/>
                  </a:rPr>
                  <a:t> </a:t>
                </a:r>
              </a:p>
            </p:txBody>
          </p:sp>
        </mc:Fallback>
      </mc:AlternateContent>
      <p:cxnSp>
        <p:nvCxnSpPr>
          <p:cNvPr id="36" name="Connector: Curved 35">
            <a:extLst>
              <a:ext uri="{FF2B5EF4-FFF2-40B4-BE49-F238E27FC236}">
                <a16:creationId xmlns:a16="http://schemas.microsoft.com/office/drawing/2014/main" id="{B7802185-F897-7125-C060-BF1F3D77BF7F}"/>
              </a:ext>
            </a:extLst>
          </p:cNvPr>
          <p:cNvCxnSpPr>
            <a:cxnSpLocks/>
          </p:cNvCxnSpPr>
          <p:nvPr/>
        </p:nvCxnSpPr>
        <p:spPr>
          <a:xfrm rot="10800000" flipV="1">
            <a:off x="4322080" y="3190758"/>
            <a:ext cx="2983393" cy="606811"/>
          </a:xfrm>
          <a:prstGeom prst="curved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596ABD2-D6BA-841E-0685-4FE9B757E1C2}"/>
                  </a:ext>
                </a:extLst>
              </p:cNvPr>
              <p:cNvSpPr txBox="1"/>
              <p:nvPr/>
            </p:nvSpPr>
            <p:spPr>
              <a:xfrm>
                <a:off x="1545119" y="5183241"/>
                <a:ext cx="25140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p:txBody>
          </p:sp>
        </mc:Choice>
        <mc:Fallback xmlns="">
          <p:sp>
            <p:nvSpPr>
              <p:cNvPr id="38" name="TextBox 37">
                <a:extLst>
                  <a:ext uri="{FF2B5EF4-FFF2-40B4-BE49-F238E27FC236}">
                    <a16:creationId xmlns:a16="http://schemas.microsoft.com/office/drawing/2014/main" id="{4596ABD2-D6BA-841E-0685-4FE9B757E1C2}"/>
                  </a:ext>
                </a:extLst>
              </p:cNvPr>
              <p:cNvSpPr txBox="1">
                <a:spLocks noRot="1" noChangeAspect="1" noMove="1" noResize="1" noEditPoints="1" noAdjustHandles="1" noChangeArrowheads="1" noChangeShapeType="1" noTextEdit="1"/>
              </p:cNvSpPr>
              <p:nvPr/>
            </p:nvSpPr>
            <p:spPr>
              <a:xfrm>
                <a:off x="1545119" y="5183241"/>
                <a:ext cx="2514043"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593387" y="948778"/>
                <a:ext cx="671208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e>
                      </m:d>
                      <m:r>
                        <a:rPr lang="en-US" sz="2800" b="1" i="1" smtClean="0">
                          <a:latin typeface="Cambria Math" panose="02040503050406030204" pitchFamily="18" charset="0"/>
                        </a:rPr>
                        <m:t>,…]</m:t>
                      </m:r>
                    </m:oMath>
                  </m:oMathPara>
                </a14:m>
                <a:endParaRPr lang="en-US"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593387" y="948778"/>
                <a:ext cx="6712085" cy="523220"/>
              </a:xfrm>
              <a:prstGeom prst="rect">
                <a:avLst/>
              </a:prstGeom>
              <a:blipFill>
                <a:blip r:embed="rId21"/>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BBC6C07-AF37-5655-8440-EABFE25B3B5B}"/>
              </a:ext>
            </a:extLst>
          </p:cNvPr>
          <p:cNvSpPr>
            <a:spLocks noGrp="1"/>
          </p:cNvSpPr>
          <p:nvPr>
            <p:ph type="sldNum" sz="quarter" idx="12"/>
          </p:nvPr>
        </p:nvSpPr>
        <p:spPr/>
        <p:txBody>
          <a:bodyPr/>
          <a:lstStyle/>
          <a:p>
            <a:fld id="{48F63A3B-78C7-47BE-AE5E-E10140E04643}" type="slidenum">
              <a:rPr lang="en-US" smtClean="0"/>
              <a:t>65</a:t>
            </a:fld>
            <a:endParaRPr lang="en-US"/>
          </a:p>
        </p:txBody>
      </p:sp>
    </p:spTree>
    <p:extLst>
      <p:ext uri="{BB962C8B-B14F-4D97-AF65-F5344CB8AC3E}">
        <p14:creationId xmlns:p14="http://schemas.microsoft.com/office/powerpoint/2010/main" val="1324240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4"/>
                <a:stretch>
                  <a:fillRect/>
                </a:stretch>
              </a:blipFill>
            </p:spPr>
            <p:txBody>
              <a:bodyPr/>
              <a:lstStyle/>
              <a:p>
                <a:r>
                  <a:rPr lang="en-US">
                    <a:noFill/>
                  </a:rPr>
                  <a:t> </a:t>
                </a:r>
              </a:p>
            </p:txBody>
          </p:sp>
        </mc:Fallback>
      </mc:AlternateContent>
      <p:pic>
        <p:nvPicPr>
          <p:cNvPr id="25" name="Picture 24" descr="A picture containing basketball, athletic game, sport&#10;&#10;Description automatically generated">
            <a:extLst>
              <a:ext uri="{FF2B5EF4-FFF2-40B4-BE49-F238E27FC236}">
                <a16:creationId xmlns:a16="http://schemas.microsoft.com/office/drawing/2014/main" id="{14D0358B-8CE1-71C9-63D1-CB8FAC5AAADC}"/>
              </a:ext>
            </a:extLst>
          </p:cNvPr>
          <p:cNvPicPr>
            <a:picLocks noChangeAspect="1"/>
          </p:cNvPicPr>
          <p:nvPr/>
        </p:nvPicPr>
        <p:blipFill>
          <a:blip r:embed="rId15"/>
          <a:stretch>
            <a:fillRect/>
          </a:stretch>
        </p:blipFill>
        <p:spPr>
          <a:xfrm>
            <a:off x="1894200" y="2871720"/>
            <a:ext cx="1815882" cy="1815882"/>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CDFF14-E239-D741-91DE-964EF5A62F4B}"/>
                  </a:ext>
                </a:extLst>
              </p:cNvPr>
              <p:cNvSpPr txBox="1"/>
              <p:nvPr/>
            </p:nvSpPr>
            <p:spPr>
              <a:xfrm>
                <a:off x="1805866"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26" name="TextBox 25">
                <a:extLst>
                  <a:ext uri="{FF2B5EF4-FFF2-40B4-BE49-F238E27FC236}">
                    <a16:creationId xmlns:a16="http://schemas.microsoft.com/office/drawing/2014/main" id="{A4CDFF14-E239-D741-91DE-964EF5A62F4B}"/>
                  </a:ext>
                </a:extLst>
              </p:cNvPr>
              <p:cNvSpPr txBox="1">
                <a:spLocks noRot="1" noChangeAspect="1" noMove="1" noResize="1" noEditPoints="1" noAdjustHandles="1" noChangeArrowheads="1" noChangeShapeType="1" noTextEdit="1"/>
              </p:cNvSpPr>
              <p:nvPr/>
            </p:nvSpPr>
            <p:spPr>
              <a:xfrm>
                <a:off x="1805866" y="4425992"/>
                <a:ext cx="554477"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8CD501F-63E6-6B9D-55DA-1FBD7BA53C64}"/>
                  </a:ext>
                </a:extLst>
              </p:cNvPr>
              <p:cNvSpPr txBox="1"/>
              <p:nvPr/>
            </p:nvSpPr>
            <p:spPr>
              <a:xfrm>
                <a:off x="3243939"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27" name="TextBox 26">
                <a:extLst>
                  <a:ext uri="{FF2B5EF4-FFF2-40B4-BE49-F238E27FC236}">
                    <a16:creationId xmlns:a16="http://schemas.microsoft.com/office/drawing/2014/main" id="{A8CD501F-63E6-6B9D-55DA-1FBD7BA53C64}"/>
                  </a:ext>
                </a:extLst>
              </p:cNvPr>
              <p:cNvSpPr txBox="1">
                <a:spLocks noRot="1" noChangeAspect="1" noMove="1" noResize="1" noEditPoints="1" noAdjustHandles="1" noChangeArrowheads="1" noChangeShapeType="1" noTextEdit="1"/>
              </p:cNvSpPr>
              <p:nvPr/>
            </p:nvSpPr>
            <p:spPr>
              <a:xfrm>
                <a:off x="3243939" y="4425992"/>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06A56F0-853F-3D1B-BBDD-2F0F96061C6F}"/>
                  </a:ext>
                </a:extLst>
              </p:cNvPr>
              <p:cNvSpPr txBox="1"/>
              <p:nvPr/>
            </p:nvSpPr>
            <p:spPr>
              <a:xfrm>
                <a:off x="3243938"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8" name="TextBox 27">
                <a:extLst>
                  <a:ext uri="{FF2B5EF4-FFF2-40B4-BE49-F238E27FC236}">
                    <a16:creationId xmlns:a16="http://schemas.microsoft.com/office/drawing/2014/main" id="{D06A56F0-853F-3D1B-BBDD-2F0F96061C6F}"/>
                  </a:ext>
                </a:extLst>
              </p:cNvPr>
              <p:cNvSpPr txBox="1">
                <a:spLocks noRot="1" noChangeAspect="1" noMove="1" noResize="1" noEditPoints="1" noAdjustHandles="1" noChangeArrowheads="1" noChangeShapeType="1" noTextEdit="1"/>
              </p:cNvSpPr>
              <p:nvPr/>
            </p:nvSpPr>
            <p:spPr>
              <a:xfrm>
                <a:off x="3243938" y="2678203"/>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28D9D5-6757-A1D0-017C-2BFFB8C54DA3}"/>
                  </a:ext>
                </a:extLst>
              </p:cNvPr>
              <p:cNvSpPr txBox="1"/>
              <p:nvPr/>
            </p:nvSpPr>
            <p:spPr>
              <a:xfrm>
                <a:off x="1805866"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𝟏𝟏</m:t>
                      </m:r>
                    </m:oMath>
                  </m:oMathPara>
                </a14:m>
                <a:endParaRPr lang="en-US" b="1" dirty="0"/>
              </a:p>
            </p:txBody>
          </p:sp>
        </mc:Choice>
        <mc:Fallback xmlns="">
          <p:sp>
            <p:nvSpPr>
              <p:cNvPr id="29" name="TextBox 28">
                <a:extLst>
                  <a:ext uri="{FF2B5EF4-FFF2-40B4-BE49-F238E27FC236}">
                    <a16:creationId xmlns:a16="http://schemas.microsoft.com/office/drawing/2014/main" id="{B528D9D5-6757-A1D0-017C-2BFFB8C54DA3}"/>
                  </a:ext>
                </a:extLst>
              </p:cNvPr>
              <p:cNvSpPr txBox="1">
                <a:spLocks noRot="1" noChangeAspect="1" noMove="1" noResize="1" noEditPoints="1" noAdjustHandles="1" noChangeArrowheads="1" noChangeShapeType="1" noTextEdit="1"/>
              </p:cNvSpPr>
              <p:nvPr/>
            </p:nvSpPr>
            <p:spPr>
              <a:xfrm>
                <a:off x="1805866" y="2678203"/>
                <a:ext cx="554477" cy="523220"/>
              </a:xfrm>
              <a:prstGeom prst="rect">
                <a:avLst/>
              </a:prstGeom>
              <a:blipFill>
                <a:blip r:embed="rId19"/>
                <a:stretch>
                  <a:fillRect/>
                </a:stretch>
              </a:blipFill>
            </p:spPr>
            <p:txBody>
              <a:bodyPr/>
              <a:lstStyle/>
              <a:p>
                <a:r>
                  <a:rPr lang="en-US">
                    <a:noFill/>
                  </a:rPr>
                  <a:t> </a:t>
                </a:r>
              </a:p>
            </p:txBody>
          </p:sp>
        </mc:Fallback>
      </mc:AlternateContent>
      <p:cxnSp>
        <p:nvCxnSpPr>
          <p:cNvPr id="36" name="Connector: Curved 35">
            <a:extLst>
              <a:ext uri="{FF2B5EF4-FFF2-40B4-BE49-F238E27FC236}">
                <a16:creationId xmlns:a16="http://schemas.microsoft.com/office/drawing/2014/main" id="{B7802185-F897-7125-C060-BF1F3D77BF7F}"/>
              </a:ext>
            </a:extLst>
          </p:cNvPr>
          <p:cNvCxnSpPr>
            <a:cxnSpLocks/>
          </p:cNvCxnSpPr>
          <p:nvPr/>
        </p:nvCxnSpPr>
        <p:spPr>
          <a:xfrm rot="10800000">
            <a:off x="4322082" y="3797568"/>
            <a:ext cx="2983391" cy="716066"/>
          </a:xfrm>
          <a:prstGeom prst="curved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596ABD2-D6BA-841E-0685-4FE9B757E1C2}"/>
                  </a:ext>
                </a:extLst>
              </p:cNvPr>
              <p:cNvSpPr txBox="1"/>
              <p:nvPr/>
            </p:nvSpPr>
            <p:spPr>
              <a:xfrm>
                <a:off x="1545119" y="5183241"/>
                <a:ext cx="25140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m:t>
                      </m:r>
                    </m:oMath>
                  </m:oMathPara>
                </a14:m>
                <a:endParaRPr lang="en-US" sz="2800" b="1" dirty="0"/>
              </a:p>
            </p:txBody>
          </p:sp>
        </mc:Choice>
        <mc:Fallback xmlns="">
          <p:sp>
            <p:nvSpPr>
              <p:cNvPr id="38" name="TextBox 37">
                <a:extLst>
                  <a:ext uri="{FF2B5EF4-FFF2-40B4-BE49-F238E27FC236}">
                    <a16:creationId xmlns:a16="http://schemas.microsoft.com/office/drawing/2014/main" id="{4596ABD2-D6BA-841E-0685-4FE9B757E1C2}"/>
                  </a:ext>
                </a:extLst>
              </p:cNvPr>
              <p:cNvSpPr txBox="1">
                <a:spLocks noRot="1" noChangeAspect="1" noMove="1" noResize="1" noEditPoints="1" noAdjustHandles="1" noChangeArrowheads="1" noChangeShapeType="1" noTextEdit="1"/>
              </p:cNvSpPr>
              <p:nvPr/>
            </p:nvSpPr>
            <p:spPr>
              <a:xfrm>
                <a:off x="1545119" y="5183241"/>
                <a:ext cx="2514043"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593387" y="948778"/>
                <a:ext cx="671208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e>
                      </m:d>
                      <m:r>
                        <a:rPr lang="en-US" sz="2800" b="1" i="1" smtClean="0">
                          <a:latin typeface="Cambria Math" panose="02040503050406030204" pitchFamily="18" charset="0"/>
                        </a:rPr>
                        <m:t>,…]</m:t>
                      </m:r>
                    </m:oMath>
                  </m:oMathPara>
                </a14:m>
                <a:endParaRPr lang="en-US"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593387" y="948778"/>
                <a:ext cx="6712085" cy="523220"/>
              </a:xfrm>
              <a:prstGeom prst="rect">
                <a:avLst/>
              </a:prstGeom>
              <a:blipFill>
                <a:blip r:embed="rId21"/>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1AD4FE5-9665-16ED-C79E-C3746CA52DFF}"/>
              </a:ext>
            </a:extLst>
          </p:cNvPr>
          <p:cNvSpPr>
            <a:spLocks noGrp="1"/>
          </p:cNvSpPr>
          <p:nvPr>
            <p:ph type="sldNum" sz="quarter" idx="12"/>
          </p:nvPr>
        </p:nvSpPr>
        <p:spPr/>
        <p:txBody>
          <a:bodyPr/>
          <a:lstStyle/>
          <a:p>
            <a:fld id="{48F63A3B-78C7-47BE-AE5E-E10140E04643}" type="slidenum">
              <a:rPr lang="en-US" smtClean="0"/>
              <a:t>66</a:t>
            </a:fld>
            <a:endParaRPr lang="en-US"/>
          </a:p>
        </p:txBody>
      </p:sp>
    </p:spTree>
    <p:extLst>
      <p:ext uri="{BB962C8B-B14F-4D97-AF65-F5344CB8AC3E}">
        <p14:creationId xmlns:p14="http://schemas.microsoft.com/office/powerpoint/2010/main" val="2122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4"/>
                <a:stretch>
                  <a:fillRect/>
                </a:stretch>
              </a:blipFill>
            </p:spPr>
            <p:txBody>
              <a:bodyPr/>
              <a:lstStyle/>
              <a:p>
                <a:r>
                  <a:rPr lang="en-US">
                    <a:noFill/>
                  </a:rPr>
                  <a:t> </a:t>
                </a:r>
              </a:p>
            </p:txBody>
          </p:sp>
        </mc:Fallback>
      </mc:AlternateContent>
      <p:pic>
        <p:nvPicPr>
          <p:cNvPr id="25" name="Picture 24" descr="A picture containing basketball, athletic game, sport&#10;&#10;Description automatically generated">
            <a:extLst>
              <a:ext uri="{FF2B5EF4-FFF2-40B4-BE49-F238E27FC236}">
                <a16:creationId xmlns:a16="http://schemas.microsoft.com/office/drawing/2014/main" id="{14D0358B-8CE1-71C9-63D1-CB8FAC5AAADC}"/>
              </a:ext>
            </a:extLst>
          </p:cNvPr>
          <p:cNvPicPr>
            <a:picLocks noChangeAspect="1"/>
          </p:cNvPicPr>
          <p:nvPr/>
        </p:nvPicPr>
        <p:blipFill>
          <a:blip r:embed="rId15"/>
          <a:stretch>
            <a:fillRect/>
          </a:stretch>
        </p:blipFill>
        <p:spPr>
          <a:xfrm>
            <a:off x="1894200" y="2871720"/>
            <a:ext cx="1815882" cy="1815882"/>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CDFF14-E239-D741-91DE-964EF5A62F4B}"/>
                  </a:ext>
                </a:extLst>
              </p:cNvPr>
              <p:cNvSpPr txBox="1"/>
              <p:nvPr/>
            </p:nvSpPr>
            <p:spPr>
              <a:xfrm>
                <a:off x="1805866"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𝟗</m:t>
                      </m:r>
                    </m:oMath>
                  </m:oMathPara>
                </a14:m>
                <a:endParaRPr lang="en-US" b="1" dirty="0"/>
              </a:p>
            </p:txBody>
          </p:sp>
        </mc:Choice>
        <mc:Fallback xmlns="">
          <p:sp>
            <p:nvSpPr>
              <p:cNvPr id="26" name="TextBox 25">
                <a:extLst>
                  <a:ext uri="{FF2B5EF4-FFF2-40B4-BE49-F238E27FC236}">
                    <a16:creationId xmlns:a16="http://schemas.microsoft.com/office/drawing/2014/main" id="{A4CDFF14-E239-D741-91DE-964EF5A62F4B}"/>
                  </a:ext>
                </a:extLst>
              </p:cNvPr>
              <p:cNvSpPr txBox="1">
                <a:spLocks noRot="1" noChangeAspect="1" noMove="1" noResize="1" noEditPoints="1" noAdjustHandles="1" noChangeArrowheads="1" noChangeShapeType="1" noTextEdit="1"/>
              </p:cNvSpPr>
              <p:nvPr/>
            </p:nvSpPr>
            <p:spPr>
              <a:xfrm>
                <a:off x="1805866" y="4425992"/>
                <a:ext cx="554477"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8CD501F-63E6-6B9D-55DA-1FBD7BA53C64}"/>
                  </a:ext>
                </a:extLst>
              </p:cNvPr>
              <p:cNvSpPr txBox="1"/>
              <p:nvPr/>
            </p:nvSpPr>
            <p:spPr>
              <a:xfrm>
                <a:off x="3243939"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27" name="TextBox 26">
                <a:extLst>
                  <a:ext uri="{FF2B5EF4-FFF2-40B4-BE49-F238E27FC236}">
                    <a16:creationId xmlns:a16="http://schemas.microsoft.com/office/drawing/2014/main" id="{A8CD501F-63E6-6B9D-55DA-1FBD7BA53C64}"/>
                  </a:ext>
                </a:extLst>
              </p:cNvPr>
              <p:cNvSpPr txBox="1">
                <a:spLocks noRot="1" noChangeAspect="1" noMove="1" noResize="1" noEditPoints="1" noAdjustHandles="1" noChangeArrowheads="1" noChangeShapeType="1" noTextEdit="1"/>
              </p:cNvSpPr>
              <p:nvPr/>
            </p:nvSpPr>
            <p:spPr>
              <a:xfrm>
                <a:off x="3243939" y="4425992"/>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06A56F0-853F-3D1B-BBDD-2F0F96061C6F}"/>
                  </a:ext>
                </a:extLst>
              </p:cNvPr>
              <p:cNvSpPr txBox="1"/>
              <p:nvPr/>
            </p:nvSpPr>
            <p:spPr>
              <a:xfrm>
                <a:off x="3243938"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28" name="TextBox 27">
                <a:extLst>
                  <a:ext uri="{FF2B5EF4-FFF2-40B4-BE49-F238E27FC236}">
                    <a16:creationId xmlns:a16="http://schemas.microsoft.com/office/drawing/2014/main" id="{D06A56F0-853F-3D1B-BBDD-2F0F96061C6F}"/>
                  </a:ext>
                </a:extLst>
              </p:cNvPr>
              <p:cNvSpPr txBox="1">
                <a:spLocks noRot="1" noChangeAspect="1" noMove="1" noResize="1" noEditPoints="1" noAdjustHandles="1" noChangeArrowheads="1" noChangeShapeType="1" noTextEdit="1"/>
              </p:cNvSpPr>
              <p:nvPr/>
            </p:nvSpPr>
            <p:spPr>
              <a:xfrm>
                <a:off x="3243938" y="2678203"/>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28D9D5-6757-A1D0-017C-2BFFB8C54DA3}"/>
                  </a:ext>
                </a:extLst>
              </p:cNvPr>
              <p:cNvSpPr txBox="1"/>
              <p:nvPr/>
            </p:nvSpPr>
            <p:spPr>
              <a:xfrm>
                <a:off x="1805866"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𝟔</m:t>
                      </m:r>
                    </m:oMath>
                  </m:oMathPara>
                </a14:m>
                <a:endParaRPr lang="en-US" b="1" dirty="0"/>
              </a:p>
            </p:txBody>
          </p:sp>
        </mc:Choice>
        <mc:Fallback xmlns="">
          <p:sp>
            <p:nvSpPr>
              <p:cNvPr id="29" name="TextBox 28">
                <a:extLst>
                  <a:ext uri="{FF2B5EF4-FFF2-40B4-BE49-F238E27FC236}">
                    <a16:creationId xmlns:a16="http://schemas.microsoft.com/office/drawing/2014/main" id="{B528D9D5-6757-A1D0-017C-2BFFB8C54DA3}"/>
                  </a:ext>
                </a:extLst>
              </p:cNvPr>
              <p:cNvSpPr txBox="1">
                <a:spLocks noRot="1" noChangeAspect="1" noMove="1" noResize="1" noEditPoints="1" noAdjustHandles="1" noChangeArrowheads="1" noChangeShapeType="1" noTextEdit="1"/>
              </p:cNvSpPr>
              <p:nvPr/>
            </p:nvSpPr>
            <p:spPr>
              <a:xfrm>
                <a:off x="1805866" y="2678203"/>
                <a:ext cx="554477" cy="523220"/>
              </a:xfrm>
              <a:prstGeom prst="rect">
                <a:avLst/>
              </a:prstGeom>
              <a:blipFill>
                <a:blip r:embed="rId19"/>
                <a:stretch>
                  <a:fillRect/>
                </a:stretch>
              </a:blipFill>
            </p:spPr>
            <p:txBody>
              <a:bodyPr/>
              <a:lstStyle/>
              <a:p>
                <a:r>
                  <a:rPr lang="en-US">
                    <a:noFill/>
                  </a:rPr>
                  <a:t> </a:t>
                </a:r>
              </a:p>
            </p:txBody>
          </p:sp>
        </mc:Fallback>
      </mc:AlternateContent>
      <p:cxnSp>
        <p:nvCxnSpPr>
          <p:cNvPr id="36" name="Connector: Curved 35">
            <a:extLst>
              <a:ext uri="{FF2B5EF4-FFF2-40B4-BE49-F238E27FC236}">
                <a16:creationId xmlns:a16="http://schemas.microsoft.com/office/drawing/2014/main" id="{B7802185-F897-7125-C060-BF1F3D77BF7F}"/>
              </a:ext>
            </a:extLst>
          </p:cNvPr>
          <p:cNvCxnSpPr>
            <a:cxnSpLocks/>
          </p:cNvCxnSpPr>
          <p:nvPr/>
        </p:nvCxnSpPr>
        <p:spPr>
          <a:xfrm rot="10800000">
            <a:off x="4322084" y="3797568"/>
            <a:ext cx="3656119" cy="2111654"/>
          </a:xfrm>
          <a:prstGeom prst="curved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596ABD2-D6BA-841E-0685-4FE9B757E1C2}"/>
                  </a:ext>
                </a:extLst>
              </p:cNvPr>
              <p:cNvSpPr txBox="1"/>
              <p:nvPr/>
            </p:nvSpPr>
            <p:spPr>
              <a:xfrm>
                <a:off x="1545119" y="5183241"/>
                <a:ext cx="25140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m:t>
                      </m:r>
                    </m:oMath>
                  </m:oMathPara>
                </a14:m>
                <a:endParaRPr lang="en-US" sz="2800" b="1" dirty="0"/>
              </a:p>
            </p:txBody>
          </p:sp>
        </mc:Choice>
        <mc:Fallback xmlns="">
          <p:sp>
            <p:nvSpPr>
              <p:cNvPr id="38" name="TextBox 37">
                <a:extLst>
                  <a:ext uri="{FF2B5EF4-FFF2-40B4-BE49-F238E27FC236}">
                    <a16:creationId xmlns:a16="http://schemas.microsoft.com/office/drawing/2014/main" id="{4596ABD2-D6BA-841E-0685-4FE9B757E1C2}"/>
                  </a:ext>
                </a:extLst>
              </p:cNvPr>
              <p:cNvSpPr txBox="1">
                <a:spLocks noRot="1" noChangeAspect="1" noMove="1" noResize="1" noEditPoints="1" noAdjustHandles="1" noChangeArrowheads="1" noChangeShapeType="1" noTextEdit="1"/>
              </p:cNvSpPr>
              <p:nvPr/>
            </p:nvSpPr>
            <p:spPr>
              <a:xfrm>
                <a:off x="1545119" y="5183241"/>
                <a:ext cx="2514043"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593387" y="948778"/>
                <a:ext cx="6712085"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e>
                      </m:d>
                      <m:r>
                        <a:rPr lang="en-US" sz="2800" b="1" i="1" smtClean="0">
                          <a:latin typeface="Cambria Math" panose="02040503050406030204" pitchFamily="18" charset="0"/>
                        </a:rPr>
                        <m:t>,</m:t>
                      </m:r>
                    </m:oMath>
                  </m:oMathPara>
                </a14:m>
                <a:endParaRPr lang="en-US" sz="2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oMath>
                  </m:oMathPara>
                </a14:m>
                <a:endParaRPr lang="en-US"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593387" y="948778"/>
                <a:ext cx="6712085" cy="954107"/>
              </a:xfrm>
              <a:prstGeom prst="rect">
                <a:avLst/>
              </a:prstGeom>
              <a:blipFill>
                <a:blip r:embed="rId21"/>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2E36E11-891C-F938-42D9-B0D01108D799}"/>
              </a:ext>
            </a:extLst>
          </p:cNvPr>
          <p:cNvSpPr>
            <a:spLocks noGrp="1"/>
          </p:cNvSpPr>
          <p:nvPr>
            <p:ph type="sldNum" sz="quarter" idx="12"/>
          </p:nvPr>
        </p:nvSpPr>
        <p:spPr/>
        <p:txBody>
          <a:bodyPr/>
          <a:lstStyle/>
          <a:p>
            <a:fld id="{48F63A3B-78C7-47BE-AE5E-E10140E04643}" type="slidenum">
              <a:rPr lang="en-US" smtClean="0"/>
              <a:t>67</a:t>
            </a:fld>
            <a:endParaRPr lang="en-US"/>
          </a:p>
        </p:txBody>
      </p:sp>
    </p:spTree>
    <p:extLst>
      <p:ext uri="{BB962C8B-B14F-4D97-AF65-F5344CB8AC3E}">
        <p14:creationId xmlns:p14="http://schemas.microsoft.com/office/powerpoint/2010/main" val="25416102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4"/>
                <a:stretch>
                  <a:fillRect/>
                </a:stretch>
              </a:blipFill>
            </p:spPr>
            <p:txBody>
              <a:bodyPr/>
              <a:lstStyle/>
              <a:p>
                <a:r>
                  <a:rPr lang="en-US">
                    <a:noFill/>
                  </a:rPr>
                  <a:t> </a:t>
                </a:r>
              </a:p>
            </p:txBody>
          </p:sp>
        </mc:Fallback>
      </mc:AlternateContent>
      <p:pic>
        <p:nvPicPr>
          <p:cNvPr id="25" name="Picture 24" descr="A picture containing basketball, athletic game, sport&#10;&#10;Description automatically generated">
            <a:extLst>
              <a:ext uri="{FF2B5EF4-FFF2-40B4-BE49-F238E27FC236}">
                <a16:creationId xmlns:a16="http://schemas.microsoft.com/office/drawing/2014/main" id="{14D0358B-8CE1-71C9-63D1-CB8FAC5AAADC}"/>
              </a:ext>
            </a:extLst>
          </p:cNvPr>
          <p:cNvPicPr>
            <a:picLocks noChangeAspect="1"/>
          </p:cNvPicPr>
          <p:nvPr/>
        </p:nvPicPr>
        <p:blipFill>
          <a:blip r:embed="rId15"/>
          <a:stretch>
            <a:fillRect/>
          </a:stretch>
        </p:blipFill>
        <p:spPr>
          <a:xfrm>
            <a:off x="1894200" y="2871720"/>
            <a:ext cx="1815882" cy="1815882"/>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CDFF14-E239-D741-91DE-964EF5A62F4B}"/>
                  </a:ext>
                </a:extLst>
              </p:cNvPr>
              <p:cNvSpPr txBox="1"/>
              <p:nvPr/>
            </p:nvSpPr>
            <p:spPr>
              <a:xfrm>
                <a:off x="1805866"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𝟕</m:t>
                      </m:r>
                    </m:oMath>
                  </m:oMathPara>
                </a14:m>
                <a:endParaRPr lang="en-US" b="1" dirty="0"/>
              </a:p>
            </p:txBody>
          </p:sp>
        </mc:Choice>
        <mc:Fallback xmlns="">
          <p:sp>
            <p:nvSpPr>
              <p:cNvPr id="26" name="TextBox 25">
                <a:extLst>
                  <a:ext uri="{FF2B5EF4-FFF2-40B4-BE49-F238E27FC236}">
                    <a16:creationId xmlns:a16="http://schemas.microsoft.com/office/drawing/2014/main" id="{A4CDFF14-E239-D741-91DE-964EF5A62F4B}"/>
                  </a:ext>
                </a:extLst>
              </p:cNvPr>
              <p:cNvSpPr txBox="1">
                <a:spLocks noRot="1" noChangeAspect="1" noMove="1" noResize="1" noEditPoints="1" noAdjustHandles="1" noChangeArrowheads="1" noChangeShapeType="1" noTextEdit="1"/>
              </p:cNvSpPr>
              <p:nvPr/>
            </p:nvSpPr>
            <p:spPr>
              <a:xfrm>
                <a:off x="1805866" y="4425992"/>
                <a:ext cx="554477"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8CD501F-63E6-6B9D-55DA-1FBD7BA53C64}"/>
                  </a:ext>
                </a:extLst>
              </p:cNvPr>
              <p:cNvSpPr txBox="1"/>
              <p:nvPr/>
            </p:nvSpPr>
            <p:spPr>
              <a:xfrm>
                <a:off x="3243939"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7" name="TextBox 26">
                <a:extLst>
                  <a:ext uri="{FF2B5EF4-FFF2-40B4-BE49-F238E27FC236}">
                    <a16:creationId xmlns:a16="http://schemas.microsoft.com/office/drawing/2014/main" id="{A8CD501F-63E6-6B9D-55DA-1FBD7BA53C64}"/>
                  </a:ext>
                </a:extLst>
              </p:cNvPr>
              <p:cNvSpPr txBox="1">
                <a:spLocks noRot="1" noChangeAspect="1" noMove="1" noResize="1" noEditPoints="1" noAdjustHandles="1" noChangeArrowheads="1" noChangeShapeType="1" noTextEdit="1"/>
              </p:cNvSpPr>
              <p:nvPr/>
            </p:nvSpPr>
            <p:spPr>
              <a:xfrm>
                <a:off x="3243939" y="4425992"/>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06A56F0-853F-3D1B-BBDD-2F0F96061C6F}"/>
                  </a:ext>
                </a:extLst>
              </p:cNvPr>
              <p:cNvSpPr txBox="1"/>
              <p:nvPr/>
            </p:nvSpPr>
            <p:spPr>
              <a:xfrm>
                <a:off x="3243938"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28" name="TextBox 27">
                <a:extLst>
                  <a:ext uri="{FF2B5EF4-FFF2-40B4-BE49-F238E27FC236}">
                    <a16:creationId xmlns:a16="http://schemas.microsoft.com/office/drawing/2014/main" id="{D06A56F0-853F-3D1B-BBDD-2F0F96061C6F}"/>
                  </a:ext>
                </a:extLst>
              </p:cNvPr>
              <p:cNvSpPr txBox="1">
                <a:spLocks noRot="1" noChangeAspect="1" noMove="1" noResize="1" noEditPoints="1" noAdjustHandles="1" noChangeArrowheads="1" noChangeShapeType="1" noTextEdit="1"/>
              </p:cNvSpPr>
              <p:nvPr/>
            </p:nvSpPr>
            <p:spPr>
              <a:xfrm>
                <a:off x="3243938" y="2678203"/>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28D9D5-6757-A1D0-017C-2BFFB8C54DA3}"/>
                  </a:ext>
                </a:extLst>
              </p:cNvPr>
              <p:cNvSpPr txBox="1"/>
              <p:nvPr/>
            </p:nvSpPr>
            <p:spPr>
              <a:xfrm>
                <a:off x="1805866"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29" name="TextBox 28">
                <a:extLst>
                  <a:ext uri="{FF2B5EF4-FFF2-40B4-BE49-F238E27FC236}">
                    <a16:creationId xmlns:a16="http://schemas.microsoft.com/office/drawing/2014/main" id="{B528D9D5-6757-A1D0-017C-2BFFB8C54DA3}"/>
                  </a:ext>
                </a:extLst>
              </p:cNvPr>
              <p:cNvSpPr txBox="1">
                <a:spLocks noRot="1" noChangeAspect="1" noMove="1" noResize="1" noEditPoints="1" noAdjustHandles="1" noChangeArrowheads="1" noChangeShapeType="1" noTextEdit="1"/>
              </p:cNvSpPr>
              <p:nvPr/>
            </p:nvSpPr>
            <p:spPr>
              <a:xfrm>
                <a:off x="1805866" y="2678203"/>
                <a:ext cx="554477" cy="523220"/>
              </a:xfrm>
              <a:prstGeom prst="rect">
                <a:avLst/>
              </a:prstGeom>
              <a:blipFill>
                <a:blip r:embed="rId19"/>
                <a:stretch>
                  <a:fillRect/>
                </a:stretch>
              </a:blipFill>
            </p:spPr>
            <p:txBody>
              <a:bodyPr/>
              <a:lstStyle/>
              <a:p>
                <a:r>
                  <a:rPr lang="en-US">
                    <a:noFill/>
                  </a:rPr>
                  <a:t> </a:t>
                </a:r>
              </a:p>
            </p:txBody>
          </p:sp>
        </mc:Fallback>
      </mc:AlternateContent>
      <p:cxnSp>
        <p:nvCxnSpPr>
          <p:cNvPr id="36" name="Connector: Curved 35">
            <a:extLst>
              <a:ext uri="{FF2B5EF4-FFF2-40B4-BE49-F238E27FC236}">
                <a16:creationId xmlns:a16="http://schemas.microsoft.com/office/drawing/2014/main" id="{B7802185-F897-7125-C060-BF1F3D77BF7F}"/>
              </a:ext>
            </a:extLst>
          </p:cNvPr>
          <p:cNvCxnSpPr>
            <a:cxnSpLocks/>
          </p:cNvCxnSpPr>
          <p:nvPr/>
        </p:nvCxnSpPr>
        <p:spPr>
          <a:xfrm rot="10800000">
            <a:off x="4322086" y="3797569"/>
            <a:ext cx="5094289" cy="161589"/>
          </a:xfrm>
          <a:prstGeom prst="curvedConnector3">
            <a:avLst>
              <a:gd name="adj1" fmla="val 93728"/>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596ABD2-D6BA-841E-0685-4FE9B757E1C2}"/>
                  </a:ext>
                </a:extLst>
              </p:cNvPr>
              <p:cNvSpPr txBox="1"/>
              <p:nvPr/>
            </p:nvSpPr>
            <p:spPr>
              <a:xfrm>
                <a:off x="1545119" y="5183241"/>
                <a:ext cx="25140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m:t>
                      </m:r>
                    </m:oMath>
                  </m:oMathPara>
                </a14:m>
                <a:endParaRPr lang="en-US" sz="2800" b="1" dirty="0"/>
              </a:p>
            </p:txBody>
          </p:sp>
        </mc:Choice>
        <mc:Fallback xmlns="">
          <p:sp>
            <p:nvSpPr>
              <p:cNvPr id="38" name="TextBox 37">
                <a:extLst>
                  <a:ext uri="{FF2B5EF4-FFF2-40B4-BE49-F238E27FC236}">
                    <a16:creationId xmlns:a16="http://schemas.microsoft.com/office/drawing/2014/main" id="{4596ABD2-D6BA-841E-0685-4FE9B757E1C2}"/>
                  </a:ext>
                </a:extLst>
              </p:cNvPr>
              <p:cNvSpPr txBox="1">
                <a:spLocks noRot="1" noChangeAspect="1" noMove="1" noResize="1" noEditPoints="1" noAdjustHandles="1" noChangeArrowheads="1" noChangeShapeType="1" noTextEdit="1"/>
              </p:cNvSpPr>
              <p:nvPr/>
            </p:nvSpPr>
            <p:spPr>
              <a:xfrm>
                <a:off x="1545119" y="5183241"/>
                <a:ext cx="2514043"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593387" y="948778"/>
                <a:ext cx="6712085"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e>
                      </m:d>
                      <m:r>
                        <a:rPr lang="en-US" sz="2800" b="1" i="1" smtClean="0">
                          <a:latin typeface="Cambria Math" panose="02040503050406030204" pitchFamily="18" charset="0"/>
                        </a:rPr>
                        <m:t>,</m:t>
                      </m:r>
                    </m:oMath>
                  </m:oMathPara>
                </a14:m>
                <a:endParaRPr lang="en-US" sz="2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oMath>
                  </m:oMathPara>
                </a14:m>
                <a:endParaRPr lang="en-US"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593387" y="948778"/>
                <a:ext cx="6712085" cy="954107"/>
              </a:xfrm>
              <a:prstGeom prst="rect">
                <a:avLst/>
              </a:prstGeom>
              <a:blipFill>
                <a:blip r:embed="rId21"/>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C303581-705E-412C-9B87-55EC56A11DFF}"/>
              </a:ext>
            </a:extLst>
          </p:cNvPr>
          <p:cNvSpPr>
            <a:spLocks noGrp="1"/>
          </p:cNvSpPr>
          <p:nvPr>
            <p:ph type="sldNum" sz="quarter" idx="12"/>
          </p:nvPr>
        </p:nvSpPr>
        <p:spPr/>
        <p:txBody>
          <a:bodyPr/>
          <a:lstStyle/>
          <a:p>
            <a:fld id="{48F63A3B-78C7-47BE-AE5E-E10140E04643}" type="slidenum">
              <a:rPr lang="en-US" smtClean="0"/>
              <a:t>68</a:t>
            </a:fld>
            <a:endParaRPr lang="en-US"/>
          </a:p>
        </p:txBody>
      </p:sp>
    </p:spTree>
    <p:extLst>
      <p:ext uri="{BB962C8B-B14F-4D97-AF65-F5344CB8AC3E}">
        <p14:creationId xmlns:p14="http://schemas.microsoft.com/office/powerpoint/2010/main" val="3766033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4"/>
                <a:stretch>
                  <a:fillRect/>
                </a:stretch>
              </a:blipFill>
            </p:spPr>
            <p:txBody>
              <a:bodyPr/>
              <a:lstStyle/>
              <a:p>
                <a:r>
                  <a:rPr lang="en-US">
                    <a:noFill/>
                  </a:rPr>
                  <a:t> </a:t>
                </a:r>
              </a:p>
            </p:txBody>
          </p:sp>
        </mc:Fallback>
      </mc:AlternateContent>
      <p:pic>
        <p:nvPicPr>
          <p:cNvPr id="25" name="Picture 24" descr="A picture containing basketball, athletic game, sport&#10;&#10;Description automatically generated">
            <a:extLst>
              <a:ext uri="{FF2B5EF4-FFF2-40B4-BE49-F238E27FC236}">
                <a16:creationId xmlns:a16="http://schemas.microsoft.com/office/drawing/2014/main" id="{14D0358B-8CE1-71C9-63D1-CB8FAC5AAADC}"/>
              </a:ext>
            </a:extLst>
          </p:cNvPr>
          <p:cNvPicPr>
            <a:picLocks noChangeAspect="1"/>
          </p:cNvPicPr>
          <p:nvPr/>
        </p:nvPicPr>
        <p:blipFill>
          <a:blip r:embed="rId15"/>
          <a:stretch>
            <a:fillRect/>
          </a:stretch>
        </p:blipFill>
        <p:spPr>
          <a:xfrm>
            <a:off x="1894200" y="2871720"/>
            <a:ext cx="1815882" cy="1815882"/>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CDFF14-E239-D741-91DE-964EF5A62F4B}"/>
                  </a:ext>
                </a:extLst>
              </p:cNvPr>
              <p:cNvSpPr txBox="1"/>
              <p:nvPr/>
            </p:nvSpPr>
            <p:spPr>
              <a:xfrm>
                <a:off x="1805866"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6" name="TextBox 25">
                <a:extLst>
                  <a:ext uri="{FF2B5EF4-FFF2-40B4-BE49-F238E27FC236}">
                    <a16:creationId xmlns:a16="http://schemas.microsoft.com/office/drawing/2014/main" id="{A4CDFF14-E239-D741-91DE-964EF5A62F4B}"/>
                  </a:ext>
                </a:extLst>
              </p:cNvPr>
              <p:cNvSpPr txBox="1">
                <a:spLocks noRot="1" noChangeAspect="1" noMove="1" noResize="1" noEditPoints="1" noAdjustHandles="1" noChangeArrowheads="1" noChangeShapeType="1" noTextEdit="1"/>
              </p:cNvSpPr>
              <p:nvPr/>
            </p:nvSpPr>
            <p:spPr>
              <a:xfrm>
                <a:off x="1805866" y="4425992"/>
                <a:ext cx="554477"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8CD501F-63E6-6B9D-55DA-1FBD7BA53C64}"/>
                  </a:ext>
                </a:extLst>
              </p:cNvPr>
              <p:cNvSpPr txBox="1"/>
              <p:nvPr/>
            </p:nvSpPr>
            <p:spPr>
              <a:xfrm>
                <a:off x="3243939" y="4425992"/>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𝟗</m:t>
                      </m:r>
                    </m:oMath>
                  </m:oMathPara>
                </a14:m>
                <a:endParaRPr lang="en-US" b="1" dirty="0"/>
              </a:p>
            </p:txBody>
          </p:sp>
        </mc:Choice>
        <mc:Fallback xmlns="">
          <p:sp>
            <p:nvSpPr>
              <p:cNvPr id="27" name="TextBox 26">
                <a:extLst>
                  <a:ext uri="{FF2B5EF4-FFF2-40B4-BE49-F238E27FC236}">
                    <a16:creationId xmlns:a16="http://schemas.microsoft.com/office/drawing/2014/main" id="{A8CD501F-63E6-6B9D-55DA-1FBD7BA53C64}"/>
                  </a:ext>
                </a:extLst>
              </p:cNvPr>
              <p:cNvSpPr txBox="1">
                <a:spLocks noRot="1" noChangeAspect="1" noMove="1" noResize="1" noEditPoints="1" noAdjustHandles="1" noChangeArrowheads="1" noChangeShapeType="1" noTextEdit="1"/>
              </p:cNvSpPr>
              <p:nvPr/>
            </p:nvSpPr>
            <p:spPr>
              <a:xfrm>
                <a:off x="3243939" y="4425992"/>
                <a:ext cx="55447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06A56F0-853F-3D1B-BBDD-2F0F96061C6F}"/>
                  </a:ext>
                </a:extLst>
              </p:cNvPr>
              <p:cNvSpPr txBox="1"/>
              <p:nvPr/>
            </p:nvSpPr>
            <p:spPr>
              <a:xfrm>
                <a:off x="3243938"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28" name="TextBox 27">
                <a:extLst>
                  <a:ext uri="{FF2B5EF4-FFF2-40B4-BE49-F238E27FC236}">
                    <a16:creationId xmlns:a16="http://schemas.microsoft.com/office/drawing/2014/main" id="{D06A56F0-853F-3D1B-BBDD-2F0F96061C6F}"/>
                  </a:ext>
                </a:extLst>
              </p:cNvPr>
              <p:cNvSpPr txBox="1">
                <a:spLocks noRot="1" noChangeAspect="1" noMove="1" noResize="1" noEditPoints="1" noAdjustHandles="1" noChangeArrowheads="1" noChangeShapeType="1" noTextEdit="1"/>
              </p:cNvSpPr>
              <p:nvPr/>
            </p:nvSpPr>
            <p:spPr>
              <a:xfrm>
                <a:off x="3243938" y="2678203"/>
                <a:ext cx="554477"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28D9D5-6757-A1D0-017C-2BFFB8C54DA3}"/>
                  </a:ext>
                </a:extLst>
              </p:cNvPr>
              <p:cNvSpPr txBox="1"/>
              <p:nvPr/>
            </p:nvSpPr>
            <p:spPr>
              <a:xfrm>
                <a:off x="1805866" y="2678203"/>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29" name="TextBox 28">
                <a:extLst>
                  <a:ext uri="{FF2B5EF4-FFF2-40B4-BE49-F238E27FC236}">
                    <a16:creationId xmlns:a16="http://schemas.microsoft.com/office/drawing/2014/main" id="{B528D9D5-6757-A1D0-017C-2BFFB8C54DA3}"/>
                  </a:ext>
                </a:extLst>
              </p:cNvPr>
              <p:cNvSpPr txBox="1">
                <a:spLocks noRot="1" noChangeAspect="1" noMove="1" noResize="1" noEditPoints="1" noAdjustHandles="1" noChangeArrowheads="1" noChangeShapeType="1" noTextEdit="1"/>
              </p:cNvSpPr>
              <p:nvPr/>
            </p:nvSpPr>
            <p:spPr>
              <a:xfrm>
                <a:off x="1805866" y="2678203"/>
                <a:ext cx="554477" cy="523220"/>
              </a:xfrm>
              <a:prstGeom prst="rect">
                <a:avLst/>
              </a:prstGeom>
              <a:blipFill>
                <a:blip r:embed="rId19"/>
                <a:stretch>
                  <a:fillRect/>
                </a:stretch>
              </a:blipFill>
            </p:spPr>
            <p:txBody>
              <a:bodyPr/>
              <a:lstStyle/>
              <a:p>
                <a:r>
                  <a:rPr lang="en-US">
                    <a:noFill/>
                  </a:rPr>
                  <a:t> </a:t>
                </a:r>
              </a:p>
            </p:txBody>
          </p:sp>
        </mc:Fallback>
      </mc:AlternateContent>
      <p:cxnSp>
        <p:nvCxnSpPr>
          <p:cNvPr id="36" name="Connector: Curved 35">
            <a:extLst>
              <a:ext uri="{FF2B5EF4-FFF2-40B4-BE49-F238E27FC236}">
                <a16:creationId xmlns:a16="http://schemas.microsoft.com/office/drawing/2014/main" id="{B7802185-F897-7125-C060-BF1F3D77BF7F}"/>
              </a:ext>
            </a:extLst>
          </p:cNvPr>
          <p:cNvCxnSpPr>
            <a:cxnSpLocks/>
          </p:cNvCxnSpPr>
          <p:nvPr/>
        </p:nvCxnSpPr>
        <p:spPr>
          <a:xfrm rot="10800000">
            <a:off x="4322088" y="3797569"/>
            <a:ext cx="6187111" cy="112951"/>
          </a:xfrm>
          <a:prstGeom prst="curvedConnector3">
            <a:avLst>
              <a:gd name="adj1" fmla="val 88520"/>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596ABD2-D6BA-841E-0685-4FE9B757E1C2}"/>
                  </a:ext>
                </a:extLst>
              </p:cNvPr>
              <p:cNvSpPr txBox="1"/>
              <p:nvPr/>
            </p:nvSpPr>
            <p:spPr>
              <a:xfrm>
                <a:off x="1545119" y="5183241"/>
                <a:ext cx="25140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m:t>
                      </m:r>
                    </m:oMath>
                  </m:oMathPara>
                </a14:m>
                <a:endParaRPr lang="en-US" sz="2800" b="1" dirty="0"/>
              </a:p>
            </p:txBody>
          </p:sp>
        </mc:Choice>
        <mc:Fallback xmlns="">
          <p:sp>
            <p:nvSpPr>
              <p:cNvPr id="38" name="TextBox 37">
                <a:extLst>
                  <a:ext uri="{FF2B5EF4-FFF2-40B4-BE49-F238E27FC236}">
                    <a16:creationId xmlns:a16="http://schemas.microsoft.com/office/drawing/2014/main" id="{4596ABD2-D6BA-841E-0685-4FE9B757E1C2}"/>
                  </a:ext>
                </a:extLst>
              </p:cNvPr>
              <p:cNvSpPr txBox="1">
                <a:spLocks noRot="1" noChangeAspect="1" noMove="1" noResize="1" noEditPoints="1" noAdjustHandles="1" noChangeArrowheads="1" noChangeShapeType="1" noTextEdit="1"/>
              </p:cNvSpPr>
              <p:nvPr/>
            </p:nvSpPr>
            <p:spPr>
              <a:xfrm>
                <a:off x="1545119" y="5183241"/>
                <a:ext cx="2514043"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593387" y="948778"/>
                <a:ext cx="6712085"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e>
                      </m:d>
                      <m:r>
                        <a:rPr lang="en-US" sz="2800" b="1" i="1" smtClean="0">
                          <a:latin typeface="Cambria Math" panose="02040503050406030204" pitchFamily="18" charset="0"/>
                        </a:rPr>
                        <m:t>,</m:t>
                      </m:r>
                    </m:oMath>
                  </m:oMathPara>
                </a14:m>
                <a:endParaRPr lang="en-US" sz="2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m:t>
                      </m:r>
                    </m:oMath>
                  </m:oMathPara>
                </a14:m>
                <a:endParaRPr lang="en-US"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593387" y="948778"/>
                <a:ext cx="6712085" cy="954107"/>
              </a:xfrm>
              <a:prstGeom prst="rect">
                <a:avLst/>
              </a:prstGeom>
              <a:blipFill>
                <a:blip r:embed="rId21"/>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0AA4E6A-77BD-5B10-F5A3-4DDF1C127781}"/>
              </a:ext>
            </a:extLst>
          </p:cNvPr>
          <p:cNvSpPr>
            <a:spLocks noGrp="1"/>
          </p:cNvSpPr>
          <p:nvPr>
            <p:ph type="sldNum" sz="quarter" idx="12"/>
          </p:nvPr>
        </p:nvSpPr>
        <p:spPr/>
        <p:txBody>
          <a:bodyPr/>
          <a:lstStyle/>
          <a:p>
            <a:fld id="{48F63A3B-78C7-47BE-AE5E-E10140E04643}" type="slidenum">
              <a:rPr lang="en-US" smtClean="0"/>
              <a:t>69</a:t>
            </a:fld>
            <a:endParaRPr lang="en-US"/>
          </a:p>
        </p:txBody>
      </p:sp>
    </p:spTree>
    <p:extLst>
      <p:ext uri="{BB962C8B-B14F-4D97-AF65-F5344CB8AC3E}">
        <p14:creationId xmlns:p14="http://schemas.microsoft.com/office/powerpoint/2010/main" val="347348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Definition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32048"/>
            <a:ext cx="10515600" cy="1706873"/>
          </a:xfrm>
        </p:spPr>
        <p:txBody>
          <a:bodyPr>
            <a:normAutofit/>
          </a:bodyPr>
          <a:lstStyle/>
          <a:p>
            <a:pPr marL="0" indent="0" algn="ctr">
              <a:buNone/>
            </a:pPr>
            <a:r>
              <a:rPr lang="en-US" dirty="0"/>
              <a:t>Two tangles/knots/links are </a:t>
            </a:r>
            <a:r>
              <a:rPr lang="en-US" u="sng" dirty="0"/>
              <a:t>equivalent</a:t>
            </a:r>
            <a:r>
              <a:rPr lang="en-US" dirty="0"/>
              <a:t> if one can be continuously deformed into the other using </a:t>
            </a:r>
            <a:r>
              <a:rPr lang="en-US" u="sng" dirty="0"/>
              <a:t>Reidemeister moves</a:t>
            </a:r>
            <a:endParaRPr lang="en-US" dirty="0"/>
          </a:p>
        </p:txBody>
      </p:sp>
      <p:pic>
        <p:nvPicPr>
          <p:cNvPr id="5" name="Picture 4" descr="Icon&#10;&#10;Description automatically generated with medium confidence">
            <a:extLst>
              <a:ext uri="{FF2B5EF4-FFF2-40B4-BE49-F238E27FC236}">
                <a16:creationId xmlns:a16="http://schemas.microsoft.com/office/drawing/2014/main" id="{56151F55-59FE-C6F2-3391-2D0DF5C1E9D2}"/>
              </a:ext>
            </a:extLst>
          </p:cNvPr>
          <p:cNvPicPr>
            <a:picLocks noChangeAspect="1"/>
          </p:cNvPicPr>
          <p:nvPr/>
        </p:nvPicPr>
        <p:blipFill>
          <a:blip r:embed="rId3"/>
          <a:stretch>
            <a:fillRect/>
          </a:stretch>
        </p:blipFill>
        <p:spPr>
          <a:xfrm flipH="1">
            <a:off x="3146418" y="1910214"/>
            <a:ext cx="2217906" cy="2217906"/>
          </a:xfrm>
          <a:prstGeom prst="rect">
            <a:avLst/>
          </a:prstGeom>
        </p:spPr>
      </p:pic>
      <p:pic>
        <p:nvPicPr>
          <p:cNvPr id="7" name="Picture 6" descr="Icon&#10;&#10;Description automatically generated">
            <a:extLst>
              <a:ext uri="{FF2B5EF4-FFF2-40B4-BE49-F238E27FC236}">
                <a16:creationId xmlns:a16="http://schemas.microsoft.com/office/drawing/2014/main" id="{99769B1A-01CA-9098-3E0A-E92C5ECBDD67}"/>
              </a:ext>
            </a:extLst>
          </p:cNvPr>
          <p:cNvPicPr>
            <a:picLocks noChangeAspect="1"/>
          </p:cNvPicPr>
          <p:nvPr/>
        </p:nvPicPr>
        <p:blipFill>
          <a:blip r:embed="rId4"/>
          <a:stretch>
            <a:fillRect/>
          </a:stretch>
        </p:blipFill>
        <p:spPr>
          <a:xfrm>
            <a:off x="1008643" y="1910214"/>
            <a:ext cx="2217906" cy="2217906"/>
          </a:xfrm>
          <a:prstGeom prst="rect">
            <a:avLst/>
          </a:prstGeom>
        </p:spPr>
      </p:pic>
      <p:pic>
        <p:nvPicPr>
          <p:cNvPr id="15" name="Picture 14" descr="Icon&#10;&#10;Description automatically generated">
            <a:extLst>
              <a:ext uri="{FF2B5EF4-FFF2-40B4-BE49-F238E27FC236}">
                <a16:creationId xmlns:a16="http://schemas.microsoft.com/office/drawing/2014/main" id="{2F645C14-F6DC-0304-BFA5-BE0AEBA5B50D}"/>
              </a:ext>
            </a:extLst>
          </p:cNvPr>
          <p:cNvPicPr>
            <a:picLocks noChangeAspect="1"/>
          </p:cNvPicPr>
          <p:nvPr/>
        </p:nvPicPr>
        <p:blipFill>
          <a:blip r:embed="rId5"/>
          <a:stretch>
            <a:fillRect/>
          </a:stretch>
        </p:blipFill>
        <p:spPr>
          <a:xfrm>
            <a:off x="3503568" y="4156208"/>
            <a:ext cx="2299862" cy="2299862"/>
          </a:xfrm>
          <a:prstGeom prst="rect">
            <a:avLst/>
          </a:prstGeom>
        </p:spPr>
      </p:pic>
      <p:pic>
        <p:nvPicPr>
          <p:cNvPr id="17" name="Picture 16" descr="Icon&#10;&#10;Description automatically generated with low confidence">
            <a:extLst>
              <a:ext uri="{FF2B5EF4-FFF2-40B4-BE49-F238E27FC236}">
                <a16:creationId xmlns:a16="http://schemas.microsoft.com/office/drawing/2014/main" id="{8344037F-6811-7B41-1568-D4BA7C21C333}"/>
              </a:ext>
            </a:extLst>
          </p:cNvPr>
          <p:cNvPicPr>
            <a:picLocks noChangeAspect="1"/>
          </p:cNvPicPr>
          <p:nvPr/>
        </p:nvPicPr>
        <p:blipFill>
          <a:blip r:embed="rId6"/>
          <a:stretch>
            <a:fillRect/>
          </a:stretch>
        </p:blipFill>
        <p:spPr>
          <a:xfrm>
            <a:off x="6076336" y="4156210"/>
            <a:ext cx="2299863" cy="2299863"/>
          </a:xfrm>
          <a:prstGeom prst="rect">
            <a:avLst/>
          </a:prstGeom>
        </p:spPr>
      </p:pic>
      <p:pic>
        <p:nvPicPr>
          <p:cNvPr id="9" name="Picture 8" descr="Icon&#10;&#10;Description automatically generated">
            <a:extLst>
              <a:ext uri="{FF2B5EF4-FFF2-40B4-BE49-F238E27FC236}">
                <a16:creationId xmlns:a16="http://schemas.microsoft.com/office/drawing/2014/main" id="{8CA175DF-19A6-1F09-F1CF-3D40C255BE4F}"/>
              </a:ext>
            </a:extLst>
          </p:cNvPr>
          <p:cNvPicPr>
            <a:picLocks noChangeAspect="1"/>
          </p:cNvPicPr>
          <p:nvPr/>
        </p:nvPicPr>
        <p:blipFill>
          <a:blip r:embed="rId7"/>
          <a:stretch>
            <a:fillRect/>
          </a:stretch>
        </p:blipFill>
        <p:spPr>
          <a:xfrm>
            <a:off x="6582439" y="1929883"/>
            <a:ext cx="2217906" cy="2217906"/>
          </a:xfrm>
          <a:prstGeom prst="rect">
            <a:avLst/>
          </a:prstGeom>
        </p:spPr>
      </p:pic>
      <p:pic>
        <p:nvPicPr>
          <p:cNvPr id="11" name="Picture 10" descr="Icon&#10;&#10;Description automatically generated">
            <a:extLst>
              <a:ext uri="{FF2B5EF4-FFF2-40B4-BE49-F238E27FC236}">
                <a16:creationId xmlns:a16="http://schemas.microsoft.com/office/drawing/2014/main" id="{1BF82EE5-5B90-0239-152E-AB44BD21881F}"/>
              </a:ext>
            </a:extLst>
          </p:cNvPr>
          <p:cNvPicPr>
            <a:picLocks noChangeAspect="1"/>
          </p:cNvPicPr>
          <p:nvPr/>
        </p:nvPicPr>
        <p:blipFill>
          <a:blip r:embed="rId8"/>
          <a:stretch>
            <a:fillRect/>
          </a:stretch>
        </p:blipFill>
        <p:spPr>
          <a:xfrm>
            <a:off x="9291752" y="1950959"/>
            <a:ext cx="2196831" cy="2196831"/>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99E2C4E-EC41-48E7-6CB7-0481F493B38C}"/>
                  </a:ext>
                </a:extLst>
              </p:cNvPr>
              <p:cNvSpPr txBox="1"/>
              <p:nvPr/>
            </p:nvSpPr>
            <p:spPr>
              <a:xfrm>
                <a:off x="3049430" y="2607314"/>
                <a:ext cx="1018734" cy="1261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m:t>
                      </m:r>
                    </m:oMath>
                  </m:oMathPara>
                </a14:m>
                <a:endParaRPr lang="en-US" sz="4800" b="0" dirty="0"/>
              </a:p>
              <a:p>
                <a:endParaRPr lang="en-US" sz="2800" dirty="0"/>
              </a:p>
            </p:txBody>
          </p:sp>
        </mc:Choice>
        <mc:Fallback xmlns="">
          <p:sp>
            <p:nvSpPr>
              <p:cNvPr id="23" name="TextBox 22">
                <a:extLst>
                  <a:ext uri="{FF2B5EF4-FFF2-40B4-BE49-F238E27FC236}">
                    <a16:creationId xmlns:a16="http://schemas.microsoft.com/office/drawing/2014/main" id="{399E2C4E-EC41-48E7-6CB7-0481F493B38C}"/>
                  </a:ext>
                </a:extLst>
              </p:cNvPr>
              <p:cNvSpPr txBox="1">
                <a:spLocks noRot="1" noChangeAspect="1" noMove="1" noResize="1" noEditPoints="1" noAdjustHandles="1" noChangeArrowheads="1" noChangeShapeType="1" noTextEdit="1"/>
              </p:cNvSpPr>
              <p:nvPr/>
            </p:nvSpPr>
            <p:spPr>
              <a:xfrm>
                <a:off x="3049430" y="2607314"/>
                <a:ext cx="1018734" cy="126188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68F6DC-4ECC-0D62-7E7A-5DFAC969FC51}"/>
                  </a:ext>
                </a:extLst>
              </p:cNvPr>
              <p:cNvSpPr txBox="1"/>
              <p:nvPr/>
            </p:nvSpPr>
            <p:spPr>
              <a:xfrm>
                <a:off x="5506200" y="4885555"/>
                <a:ext cx="86736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m:t>
                      </m:r>
                    </m:oMath>
                  </m:oMathPara>
                </a14:m>
                <a:endParaRPr lang="en-US" sz="2800" dirty="0"/>
              </a:p>
            </p:txBody>
          </p:sp>
        </mc:Choice>
        <mc:Fallback xmlns="">
          <p:sp>
            <p:nvSpPr>
              <p:cNvPr id="24" name="TextBox 23">
                <a:extLst>
                  <a:ext uri="{FF2B5EF4-FFF2-40B4-BE49-F238E27FC236}">
                    <a16:creationId xmlns:a16="http://schemas.microsoft.com/office/drawing/2014/main" id="{1368F6DC-4ECC-0D62-7E7A-5DFAC969FC51}"/>
                  </a:ext>
                </a:extLst>
              </p:cNvPr>
              <p:cNvSpPr txBox="1">
                <a:spLocks noRot="1" noChangeAspect="1" noMove="1" noResize="1" noEditPoints="1" noAdjustHandles="1" noChangeArrowheads="1" noChangeShapeType="1" noTextEdit="1"/>
              </p:cNvSpPr>
              <p:nvPr/>
            </p:nvSpPr>
            <p:spPr>
              <a:xfrm>
                <a:off x="5506200" y="4885555"/>
                <a:ext cx="867367" cy="830997"/>
              </a:xfrm>
              <a:prstGeom prst="rect">
                <a:avLst/>
              </a:prstGeom>
              <a:blipFill>
                <a:blip r:embed="rId10"/>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9AF1B3-432B-A902-17F6-F83675E1D9E1}"/>
              </a:ext>
            </a:extLst>
          </p:cNvPr>
          <p:cNvSpPr>
            <a:spLocks noGrp="1"/>
          </p:cNvSpPr>
          <p:nvPr>
            <p:ph type="sldNum" sz="quarter" idx="12"/>
          </p:nvPr>
        </p:nvSpPr>
        <p:spPr/>
        <p:txBody>
          <a:bodyPr/>
          <a:lstStyle/>
          <a:p>
            <a:fld id="{48F63A3B-78C7-47BE-AE5E-E10140E04643}" type="slidenum">
              <a:rPr lang="en-US" smtClean="0"/>
              <a:t>7</a:t>
            </a:fld>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D0FCC1A-8519-9F15-005F-BB734A24389A}"/>
                  </a:ext>
                </a:extLst>
              </p:cNvPr>
              <p:cNvSpPr txBox="1"/>
              <p:nvPr/>
            </p:nvSpPr>
            <p:spPr>
              <a:xfrm>
                <a:off x="8659289" y="2623337"/>
                <a:ext cx="58366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m:t>
                      </m:r>
                    </m:oMath>
                  </m:oMathPara>
                </a14:m>
                <a:endParaRPr lang="en-US" sz="2800" dirty="0"/>
              </a:p>
            </p:txBody>
          </p:sp>
        </mc:Choice>
        <mc:Fallback xmlns="">
          <p:sp>
            <p:nvSpPr>
              <p:cNvPr id="25" name="TextBox 24">
                <a:extLst>
                  <a:ext uri="{FF2B5EF4-FFF2-40B4-BE49-F238E27FC236}">
                    <a16:creationId xmlns:a16="http://schemas.microsoft.com/office/drawing/2014/main" id="{FD0FCC1A-8519-9F15-005F-BB734A24389A}"/>
                  </a:ext>
                </a:extLst>
              </p:cNvPr>
              <p:cNvSpPr txBox="1">
                <a:spLocks noRot="1" noChangeAspect="1" noMove="1" noResize="1" noEditPoints="1" noAdjustHandles="1" noChangeArrowheads="1" noChangeShapeType="1" noTextEdit="1"/>
              </p:cNvSpPr>
              <p:nvPr/>
            </p:nvSpPr>
            <p:spPr>
              <a:xfrm>
                <a:off x="8659289" y="2623337"/>
                <a:ext cx="583660" cy="830997"/>
              </a:xfrm>
              <a:prstGeom prst="rect">
                <a:avLst/>
              </a:prstGeom>
              <a:blipFill>
                <a:blip r:embed="rId11"/>
                <a:stretch>
                  <a:fillRect r="-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BE5CD34-6903-1F3E-BA40-C05187A43213}"/>
                  </a:ext>
                </a:extLst>
              </p:cNvPr>
              <p:cNvSpPr txBox="1"/>
              <p:nvPr/>
            </p:nvSpPr>
            <p:spPr>
              <a:xfrm>
                <a:off x="2244826" y="2426312"/>
                <a:ext cx="26279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𝑹𝑰</m:t>
                      </m:r>
                    </m:oMath>
                  </m:oMathPara>
                </a14:m>
                <a:endParaRPr lang="en-US" b="1" dirty="0"/>
              </a:p>
            </p:txBody>
          </p:sp>
        </mc:Choice>
        <mc:Fallback xmlns="">
          <p:sp>
            <p:nvSpPr>
              <p:cNvPr id="10" name="TextBox 9">
                <a:extLst>
                  <a:ext uri="{FF2B5EF4-FFF2-40B4-BE49-F238E27FC236}">
                    <a16:creationId xmlns:a16="http://schemas.microsoft.com/office/drawing/2014/main" id="{ABE5CD34-6903-1F3E-BA40-C05187A43213}"/>
                  </a:ext>
                </a:extLst>
              </p:cNvPr>
              <p:cNvSpPr txBox="1">
                <a:spLocks noRot="1" noChangeAspect="1" noMove="1" noResize="1" noEditPoints="1" noAdjustHandles="1" noChangeArrowheads="1" noChangeShapeType="1" noTextEdit="1"/>
              </p:cNvSpPr>
              <p:nvPr/>
            </p:nvSpPr>
            <p:spPr>
              <a:xfrm>
                <a:off x="2244826" y="2426312"/>
                <a:ext cx="2627941"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DC6016-BB8F-3C01-C276-072447486F2B}"/>
                  </a:ext>
                </a:extLst>
              </p:cNvPr>
              <p:cNvSpPr txBox="1"/>
              <p:nvPr/>
            </p:nvSpPr>
            <p:spPr>
              <a:xfrm>
                <a:off x="4653499" y="4674771"/>
                <a:ext cx="26279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𝑹𝑰𝑰</m:t>
                      </m:r>
                    </m:oMath>
                  </m:oMathPara>
                </a14:m>
                <a:endParaRPr lang="en-US" b="1" dirty="0"/>
              </a:p>
            </p:txBody>
          </p:sp>
        </mc:Choice>
        <mc:Fallback xmlns="">
          <p:sp>
            <p:nvSpPr>
              <p:cNvPr id="12" name="TextBox 11">
                <a:extLst>
                  <a:ext uri="{FF2B5EF4-FFF2-40B4-BE49-F238E27FC236}">
                    <a16:creationId xmlns:a16="http://schemas.microsoft.com/office/drawing/2014/main" id="{D3DC6016-BB8F-3C01-C276-072447486F2B}"/>
                  </a:ext>
                </a:extLst>
              </p:cNvPr>
              <p:cNvSpPr txBox="1">
                <a:spLocks noRot="1" noChangeAspect="1" noMove="1" noResize="1" noEditPoints="1" noAdjustHandles="1" noChangeArrowheads="1" noChangeShapeType="1" noTextEdit="1"/>
              </p:cNvSpPr>
              <p:nvPr/>
            </p:nvSpPr>
            <p:spPr>
              <a:xfrm>
                <a:off x="4653499" y="4674771"/>
                <a:ext cx="2627941"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1637D5E-7621-5682-78A4-6FD7919637C9}"/>
                  </a:ext>
                </a:extLst>
              </p:cNvPr>
              <p:cNvSpPr txBox="1"/>
              <p:nvPr/>
            </p:nvSpPr>
            <p:spPr>
              <a:xfrm>
                <a:off x="7732078" y="2375099"/>
                <a:ext cx="26279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𝑹𝑰𝑰𝑰</m:t>
                      </m:r>
                    </m:oMath>
                  </m:oMathPara>
                </a14:m>
                <a:endParaRPr lang="en-US" b="1" dirty="0"/>
              </a:p>
            </p:txBody>
          </p:sp>
        </mc:Choice>
        <mc:Fallback xmlns="">
          <p:sp>
            <p:nvSpPr>
              <p:cNvPr id="13" name="TextBox 12">
                <a:extLst>
                  <a:ext uri="{FF2B5EF4-FFF2-40B4-BE49-F238E27FC236}">
                    <a16:creationId xmlns:a16="http://schemas.microsoft.com/office/drawing/2014/main" id="{E1637D5E-7621-5682-78A4-6FD7919637C9}"/>
                  </a:ext>
                </a:extLst>
              </p:cNvPr>
              <p:cNvSpPr txBox="1">
                <a:spLocks noRot="1" noChangeAspect="1" noMove="1" noResize="1" noEditPoints="1" noAdjustHandles="1" noChangeArrowheads="1" noChangeShapeType="1" noTextEdit="1"/>
              </p:cNvSpPr>
              <p:nvPr/>
            </p:nvSpPr>
            <p:spPr>
              <a:xfrm>
                <a:off x="7732078" y="2375099"/>
                <a:ext cx="2627941" cy="523220"/>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5658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09349" y="2190337"/>
                <a:ext cx="6229954" cy="2523768"/>
              </a:xfrm>
              <a:prstGeom prst="rect">
                <a:avLst/>
              </a:prstGeom>
              <a:noFill/>
            </p:spPr>
            <p:txBody>
              <a:bodyPr wrap="square" rtlCol="0">
                <a:spAutoFit/>
              </a:bodyPr>
              <a:lstStyle/>
              <a:p>
                <a:pPr algn="ctr"/>
                <a:r>
                  <a:rPr lang="en-US" sz="2800" dirty="0"/>
                  <a:t>So we have</a:t>
                </a:r>
              </a:p>
              <a:p>
                <a:pPr algn="ctr"/>
                <a:r>
                  <a:rPr lang="en-US" sz="2800" dirty="0"/>
                  <a:t> </a:t>
                </a:r>
                <a:endParaRPr lang="en-US" sz="2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e>
                      </m:d>
                      <m:r>
                        <a:rPr lang="en-US" sz="2800" b="1" i="1" smtClean="0">
                          <a:latin typeface="Cambria Math" panose="02040503050406030204" pitchFamily="18" charset="0"/>
                        </a:rPr>
                        <m:t>,</m:t>
                      </m:r>
                    </m:oMath>
                  </m:oMathPara>
                </a14:m>
                <a:endParaRPr lang="en-US" sz="2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m:t>
                      </m:r>
                    </m:oMath>
                  </m:oMathPara>
                </a14:m>
                <a:endParaRPr lang="en-US" sz="2800" b="1" dirty="0"/>
              </a:p>
              <a:p>
                <a:endParaRPr lang="en-US" b="1" dirty="0"/>
              </a:p>
              <a:p>
                <a:pPr algn="ctr"/>
                <a:r>
                  <a:rPr lang="en-US" sz="2800" dirty="0"/>
                  <a:t>as Planar Diagram notation for this knot.</a:t>
                </a:r>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09349" y="2190337"/>
                <a:ext cx="6229954" cy="2523768"/>
              </a:xfrm>
              <a:prstGeom prst="rect">
                <a:avLst/>
              </a:prstGeom>
              <a:blipFill>
                <a:blip r:embed="rId15"/>
                <a:stretch>
                  <a:fillRect l="-196" t="-2174" r="-294" b="-603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38CC98B-B05A-F54C-5599-5B8663B002C7}"/>
              </a:ext>
            </a:extLst>
          </p:cNvPr>
          <p:cNvSpPr>
            <a:spLocks noGrp="1"/>
          </p:cNvSpPr>
          <p:nvPr>
            <p:ph type="sldNum" sz="quarter" idx="12"/>
          </p:nvPr>
        </p:nvSpPr>
        <p:spPr/>
        <p:txBody>
          <a:bodyPr/>
          <a:lstStyle/>
          <a:p>
            <a:fld id="{48F63A3B-78C7-47BE-AE5E-E10140E04643}" type="slidenum">
              <a:rPr lang="en-US" smtClean="0"/>
              <a:t>70</a:t>
            </a:fld>
            <a:endParaRPr lang="en-US"/>
          </a:p>
        </p:txBody>
      </p:sp>
    </p:spTree>
    <p:extLst>
      <p:ext uri="{BB962C8B-B14F-4D97-AF65-F5344CB8AC3E}">
        <p14:creationId xmlns:p14="http://schemas.microsoft.com/office/powerpoint/2010/main" val="920349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2"/>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0" y="1182242"/>
            <a:ext cx="7607030" cy="3195205"/>
          </a:xfrm>
        </p:spPr>
        <p:txBody>
          <a:bodyPr>
            <a:normAutofit/>
          </a:bodyPr>
          <a:lstStyle/>
          <a:p>
            <a:pPr marL="0" indent="0" algn="ctr">
              <a:buNone/>
            </a:pPr>
            <a:r>
              <a:rPr lang="en-US" dirty="0">
                <a:cs typeface="Calibri"/>
              </a:rPr>
              <a:t>With Planar Diagram notation, we can </a:t>
            </a:r>
            <a:r>
              <a:rPr lang="en-US" b="1" dirty="0">
                <a:cs typeface="Calibri"/>
              </a:rPr>
              <a:t>choose</a:t>
            </a:r>
            <a:r>
              <a:rPr lang="en-US" dirty="0">
                <a:cs typeface="Calibri"/>
              </a:rPr>
              <a:t> to indicate an orientation.</a:t>
            </a:r>
          </a:p>
          <a:p>
            <a:pPr marL="0" indent="0" algn="ctr">
              <a:buNone/>
            </a:pPr>
            <a:r>
              <a:rPr lang="en-US" dirty="0">
                <a:cs typeface="Calibri"/>
              </a:rPr>
              <a:t>In this case we take each crossing to be positioned with the </a:t>
            </a:r>
            <a:r>
              <a:rPr lang="en-US" dirty="0" err="1">
                <a:cs typeface="Calibri"/>
              </a:rPr>
              <a:t>overstrand</a:t>
            </a:r>
            <a:r>
              <a:rPr lang="en-US" dirty="0">
                <a:cs typeface="Calibri"/>
              </a:rPr>
              <a:t> pointing northeast.</a:t>
            </a:r>
          </a:p>
        </p:txBody>
      </p:sp>
      <p:pic>
        <p:nvPicPr>
          <p:cNvPr id="7" name="Picture 6" descr="A picture containing basketball, athletic game, sport&#10;&#10;Description automatically generated">
            <a:extLst>
              <a:ext uri="{FF2B5EF4-FFF2-40B4-BE49-F238E27FC236}">
                <a16:creationId xmlns:a16="http://schemas.microsoft.com/office/drawing/2014/main" id="{13E258A7-C447-8962-7C9E-7606063DFD21}"/>
              </a:ext>
            </a:extLst>
          </p:cNvPr>
          <p:cNvPicPr>
            <a:picLocks noChangeAspect="1"/>
          </p:cNvPicPr>
          <p:nvPr/>
        </p:nvPicPr>
        <p:blipFill>
          <a:blip r:embed="rId3"/>
          <a:stretch>
            <a:fillRect/>
          </a:stretch>
        </p:blipFill>
        <p:spPr>
          <a:xfrm>
            <a:off x="3699461" y="4149412"/>
            <a:ext cx="1815882" cy="181588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AE1594-7171-F626-B0DF-EB43DE8D10A0}"/>
                  </a:ext>
                </a:extLst>
              </p:cNvPr>
              <p:cNvSpPr txBox="1"/>
              <p:nvPr/>
            </p:nvSpPr>
            <p:spPr>
              <a:xfrm>
                <a:off x="3611127" y="5703684"/>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rPr>
                        <m:t>𝒂</m:t>
                      </m:r>
                    </m:oMath>
                  </m:oMathPara>
                </a14:m>
                <a:endParaRPr lang="en-US" b="1" dirty="0"/>
              </a:p>
            </p:txBody>
          </p:sp>
        </mc:Choice>
        <mc:Fallback xmlns="">
          <p:sp>
            <p:nvSpPr>
              <p:cNvPr id="8" name="TextBox 7">
                <a:extLst>
                  <a:ext uri="{FF2B5EF4-FFF2-40B4-BE49-F238E27FC236}">
                    <a16:creationId xmlns:a16="http://schemas.microsoft.com/office/drawing/2014/main" id="{65AE1594-7171-F626-B0DF-EB43DE8D10A0}"/>
                  </a:ext>
                </a:extLst>
              </p:cNvPr>
              <p:cNvSpPr txBox="1">
                <a:spLocks noRot="1" noChangeAspect="1" noMove="1" noResize="1" noEditPoints="1" noAdjustHandles="1" noChangeArrowheads="1" noChangeShapeType="1" noTextEdit="1"/>
              </p:cNvSpPr>
              <p:nvPr/>
            </p:nvSpPr>
            <p:spPr>
              <a:xfrm>
                <a:off x="3611127" y="5703684"/>
                <a:ext cx="554477"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E9CA326-CE85-B144-CA6C-C0E0BC4E16CA}"/>
                  </a:ext>
                </a:extLst>
              </p:cNvPr>
              <p:cNvSpPr txBox="1"/>
              <p:nvPr/>
            </p:nvSpPr>
            <p:spPr>
              <a:xfrm>
                <a:off x="5049200" y="5703684"/>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𝒃</m:t>
                      </m:r>
                    </m:oMath>
                  </m:oMathPara>
                </a14:m>
                <a:endParaRPr lang="en-US" b="1" dirty="0"/>
              </a:p>
            </p:txBody>
          </p:sp>
        </mc:Choice>
        <mc:Fallback xmlns="">
          <p:sp>
            <p:nvSpPr>
              <p:cNvPr id="9" name="TextBox 8">
                <a:extLst>
                  <a:ext uri="{FF2B5EF4-FFF2-40B4-BE49-F238E27FC236}">
                    <a16:creationId xmlns:a16="http://schemas.microsoft.com/office/drawing/2014/main" id="{4E9CA326-CE85-B144-CA6C-C0E0BC4E16CA}"/>
                  </a:ext>
                </a:extLst>
              </p:cNvPr>
              <p:cNvSpPr txBox="1">
                <a:spLocks noRot="1" noChangeAspect="1" noMove="1" noResize="1" noEditPoints="1" noAdjustHandles="1" noChangeArrowheads="1" noChangeShapeType="1" noTextEdit="1"/>
              </p:cNvSpPr>
              <p:nvPr/>
            </p:nvSpPr>
            <p:spPr>
              <a:xfrm>
                <a:off x="5049200" y="5703684"/>
                <a:ext cx="55447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40F4EE1-46E1-DB4E-DB6B-00A833BCBE76}"/>
                  </a:ext>
                </a:extLst>
              </p:cNvPr>
              <p:cNvSpPr txBox="1"/>
              <p:nvPr/>
            </p:nvSpPr>
            <p:spPr>
              <a:xfrm>
                <a:off x="5049199" y="395589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0070C0"/>
                          </a:solidFill>
                          <a:latin typeface="Cambria Math" panose="02040503050406030204" pitchFamily="18" charset="0"/>
                        </a:rPr>
                        <m:t>𝒄</m:t>
                      </m:r>
                    </m:oMath>
                  </m:oMathPara>
                </a14:m>
                <a:endParaRPr lang="en-US" b="1" dirty="0"/>
              </a:p>
            </p:txBody>
          </p:sp>
        </mc:Choice>
        <mc:Fallback xmlns="">
          <p:sp>
            <p:nvSpPr>
              <p:cNvPr id="10" name="TextBox 9">
                <a:extLst>
                  <a:ext uri="{FF2B5EF4-FFF2-40B4-BE49-F238E27FC236}">
                    <a16:creationId xmlns:a16="http://schemas.microsoft.com/office/drawing/2014/main" id="{640F4EE1-46E1-DB4E-DB6B-00A833BCBE76}"/>
                  </a:ext>
                </a:extLst>
              </p:cNvPr>
              <p:cNvSpPr txBox="1">
                <a:spLocks noRot="1" noChangeAspect="1" noMove="1" noResize="1" noEditPoints="1" noAdjustHandles="1" noChangeArrowheads="1" noChangeShapeType="1" noTextEdit="1"/>
              </p:cNvSpPr>
              <p:nvPr/>
            </p:nvSpPr>
            <p:spPr>
              <a:xfrm>
                <a:off x="5049199" y="3955895"/>
                <a:ext cx="55447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DFE5168-2331-AFCC-ACFF-C4142599025B}"/>
                  </a:ext>
                </a:extLst>
              </p:cNvPr>
              <p:cNvSpPr txBox="1"/>
              <p:nvPr/>
            </p:nvSpPr>
            <p:spPr>
              <a:xfrm>
                <a:off x="3611127" y="395589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𝒅</m:t>
                      </m:r>
                    </m:oMath>
                  </m:oMathPara>
                </a14:m>
                <a:endParaRPr lang="en-US" b="1" dirty="0"/>
              </a:p>
            </p:txBody>
          </p:sp>
        </mc:Choice>
        <mc:Fallback xmlns="">
          <p:sp>
            <p:nvSpPr>
              <p:cNvPr id="12" name="TextBox 11">
                <a:extLst>
                  <a:ext uri="{FF2B5EF4-FFF2-40B4-BE49-F238E27FC236}">
                    <a16:creationId xmlns:a16="http://schemas.microsoft.com/office/drawing/2014/main" id="{DDFE5168-2331-AFCC-ACFF-C4142599025B}"/>
                  </a:ext>
                </a:extLst>
              </p:cNvPr>
              <p:cNvSpPr txBox="1">
                <a:spLocks noRot="1" noChangeAspect="1" noMove="1" noResize="1" noEditPoints="1" noAdjustHandles="1" noChangeArrowheads="1" noChangeShapeType="1" noTextEdit="1"/>
              </p:cNvSpPr>
              <p:nvPr/>
            </p:nvSpPr>
            <p:spPr>
              <a:xfrm>
                <a:off x="3611127" y="3955895"/>
                <a:ext cx="554477" cy="523220"/>
              </a:xfrm>
              <a:prstGeom prst="rect">
                <a:avLst/>
              </a:prstGeom>
              <a:blipFill>
                <a:blip r:embed="rId7"/>
                <a:stretch>
                  <a:fillRect/>
                </a:stretch>
              </a:blipFill>
            </p:spPr>
            <p:txBody>
              <a:bodyPr/>
              <a:lstStyle/>
              <a:p>
                <a:r>
                  <a:rPr lang="en-US">
                    <a:noFill/>
                  </a:rPr>
                  <a:t> </a:t>
                </a:r>
              </a:p>
            </p:txBody>
          </p:sp>
        </mc:Fallback>
      </mc:AlternateContent>
      <p:sp>
        <p:nvSpPr>
          <p:cNvPr id="5" name="Isosceles Triangle 4">
            <a:extLst>
              <a:ext uri="{FF2B5EF4-FFF2-40B4-BE49-F238E27FC236}">
                <a16:creationId xmlns:a16="http://schemas.microsoft.com/office/drawing/2014/main" id="{9B3BA517-E745-095C-82BA-1ED0DFC0F2B5}"/>
              </a:ext>
            </a:extLst>
          </p:cNvPr>
          <p:cNvSpPr/>
          <p:nvPr/>
        </p:nvSpPr>
        <p:spPr>
          <a:xfrm rot="13017985" flipV="1">
            <a:off x="4804527" y="4535524"/>
            <a:ext cx="243192" cy="336578"/>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332F91-53B2-9F92-2669-7BDD523C25CA}"/>
                  </a:ext>
                </a:extLst>
              </p:cNvPr>
              <p:cNvSpPr txBox="1"/>
              <p:nvPr/>
            </p:nvSpPr>
            <p:spPr>
              <a:xfrm>
                <a:off x="1327713" y="4795743"/>
                <a:ext cx="181588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solidFill>
                            <a:srgbClr val="C00000"/>
                          </a:solidFill>
                          <a:latin typeface="Cambria Math" panose="02040503050406030204" pitchFamily="18" charset="0"/>
                        </a:rPr>
                        <m:t>𝒂</m:t>
                      </m:r>
                      <m:r>
                        <a:rPr lang="en-US" sz="2800" b="1" i="1" smtClean="0">
                          <a:latin typeface="Cambria Math" panose="02040503050406030204" pitchFamily="18" charset="0"/>
                        </a:rPr>
                        <m:t>, </m:t>
                      </m:r>
                      <m:r>
                        <a:rPr lang="en-US" sz="2800" b="1" i="1" smtClean="0">
                          <a:latin typeface="Cambria Math" panose="02040503050406030204" pitchFamily="18" charset="0"/>
                        </a:rPr>
                        <m:t>𝒃</m:t>
                      </m:r>
                      <m:r>
                        <a:rPr lang="en-US" sz="2800" b="1" i="1" smtClean="0">
                          <a:latin typeface="Cambria Math" panose="02040503050406030204" pitchFamily="18" charset="0"/>
                        </a:rPr>
                        <m:t>, </m:t>
                      </m:r>
                      <m:r>
                        <a:rPr lang="en-US" sz="2800" b="1" i="1" smtClean="0">
                          <a:solidFill>
                            <a:srgbClr val="0070C0"/>
                          </a:solidFill>
                          <a:latin typeface="Cambria Math" panose="02040503050406030204" pitchFamily="18" charset="0"/>
                        </a:rPr>
                        <m:t>𝒄</m:t>
                      </m:r>
                      <m:r>
                        <a:rPr lang="en-US" sz="2800" b="1" i="1" smtClean="0">
                          <a:latin typeface="Cambria Math" panose="02040503050406030204" pitchFamily="18" charset="0"/>
                        </a:rPr>
                        <m:t>, </m:t>
                      </m:r>
                      <m:r>
                        <a:rPr lang="en-US" sz="2800" b="1" i="1" smtClean="0">
                          <a:latin typeface="Cambria Math" panose="02040503050406030204" pitchFamily="18" charset="0"/>
                        </a:rPr>
                        <m:t>𝒅</m:t>
                      </m:r>
                      <m:r>
                        <a:rPr lang="en-US" sz="2800" b="1" i="1" smtClean="0">
                          <a:latin typeface="Cambria Math" panose="02040503050406030204" pitchFamily="18" charset="0"/>
                        </a:rPr>
                        <m:t>]</m:t>
                      </m:r>
                    </m:oMath>
                  </m:oMathPara>
                </a14:m>
                <a:endParaRPr lang="en-US" sz="2800" b="1" dirty="0"/>
              </a:p>
            </p:txBody>
          </p:sp>
        </mc:Choice>
        <mc:Fallback xmlns="">
          <p:sp>
            <p:nvSpPr>
              <p:cNvPr id="13" name="TextBox 12">
                <a:extLst>
                  <a:ext uri="{FF2B5EF4-FFF2-40B4-BE49-F238E27FC236}">
                    <a16:creationId xmlns:a16="http://schemas.microsoft.com/office/drawing/2014/main" id="{F6332F91-53B2-9F92-2669-7BDD523C25CA}"/>
                  </a:ext>
                </a:extLst>
              </p:cNvPr>
              <p:cNvSpPr txBox="1">
                <a:spLocks noRot="1" noChangeAspect="1" noMove="1" noResize="1" noEditPoints="1" noAdjustHandles="1" noChangeArrowheads="1" noChangeShapeType="1" noTextEdit="1"/>
              </p:cNvSpPr>
              <p:nvPr/>
            </p:nvSpPr>
            <p:spPr>
              <a:xfrm>
                <a:off x="1327713" y="4795743"/>
                <a:ext cx="1815882" cy="523220"/>
              </a:xfrm>
              <a:prstGeom prst="rect">
                <a:avLst/>
              </a:prstGeom>
              <a:blipFill>
                <a:blip r:embed="rId8"/>
                <a:stretch>
                  <a:fillRect/>
                </a:stretch>
              </a:blipFill>
            </p:spPr>
            <p:txBody>
              <a:bodyPr/>
              <a:lstStyle/>
              <a:p>
                <a:r>
                  <a:rPr lang="en-US">
                    <a:noFill/>
                  </a:rPr>
                  <a:t> </a:t>
                </a:r>
              </a:p>
            </p:txBody>
          </p:sp>
        </mc:Fallback>
      </mc:AlternateContent>
      <p:sp>
        <p:nvSpPr>
          <p:cNvPr id="15" name="Isosceles Triangle 14">
            <a:extLst>
              <a:ext uri="{FF2B5EF4-FFF2-40B4-BE49-F238E27FC236}">
                <a16:creationId xmlns:a16="http://schemas.microsoft.com/office/drawing/2014/main" id="{29FC6B99-041D-0085-50E5-399C5C2C40B8}"/>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B58440B3-C7CC-9F48-5BA6-98B60FC8A461}"/>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or: Curved 5">
            <a:extLst>
              <a:ext uri="{FF2B5EF4-FFF2-40B4-BE49-F238E27FC236}">
                <a16:creationId xmlns:a16="http://schemas.microsoft.com/office/drawing/2014/main" id="{35CEEA3D-E3CA-EC37-BAEE-EE6B8A6D7FE1}"/>
              </a:ext>
            </a:extLst>
          </p:cNvPr>
          <p:cNvCxnSpPr>
            <a:endCxn id="8" idx="1"/>
          </p:cNvCxnSpPr>
          <p:nvPr/>
        </p:nvCxnSpPr>
        <p:spPr>
          <a:xfrm>
            <a:off x="1692613" y="5318963"/>
            <a:ext cx="1918514" cy="646331"/>
          </a:xfrm>
          <a:prstGeom prst="curvedConnector3">
            <a:avLst>
              <a:gd name="adj1" fmla="val 2845"/>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95E22EF-DFCE-0865-F40F-D84019D4A8E9}"/>
              </a:ext>
            </a:extLst>
          </p:cNvPr>
          <p:cNvSpPr txBox="1"/>
          <p:nvPr/>
        </p:nvSpPr>
        <p:spPr>
          <a:xfrm>
            <a:off x="342744" y="6060424"/>
            <a:ext cx="3927646" cy="646331"/>
          </a:xfrm>
          <a:prstGeom prst="rect">
            <a:avLst/>
          </a:prstGeom>
          <a:noFill/>
        </p:spPr>
        <p:txBody>
          <a:bodyPr wrap="square" rtlCol="0">
            <a:spAutoFit/>
          </a:bodyPr>
          <a:lstStyle/>
          <a:p>
            <a:r>
              <a:rPr lang="en-US" dirty="0">
                <a:solidFill>
                  <a:srgbClr val="C00000"/>
                </a:solidFill>
              </a:rPr>
              <a:t>The first label corresponds to the entrance of the </a:t>
            </a:r>
            <a:r>
              <a:rPr lang="en-US" dirty="0" err="1">
                <a:solidFill>
                  <a:srgbClr val="C00000"/>
                </a:solidFill>
              </a:rPr>
              <a:t>overstrand</a:t>
            </a:r>
            <a:r>
              <a:rPr lang="en-US" dirty="0">
                <a:solidFill>
                  <a:srgbClr val="C00000"/>
                </a:solidFill>
              </a:rPr>
              <a:t>.</a:t>
            </a:r>
          </a:p>
        </p:txBody>
      </p:sp>
      <p:sp>
        <p:nvSpPr>
          <p:cNvPr id="19" name="TextBox 18">
            <a:extLst>
              <a:ext uri="{FF2B5EF4-FFF2-40B4-BE49-F238E27FC236}">
                <a16:creationId xmlns:a16="http://schemas.microsoft.com/office/drawing/2014/main" id="{33A01178-D169-2A76-785E-954598F833C9}"/>
              </a:ext>
            </a:extLst>
          </p:cNvPr>
          <p:cNvSpPr txBox="1"/>
          <p:nvPr/>
        </p:nvSpPr>
        <p:spPr>
          <a:xfrm>
            <a:off x="219267" y="3549247"/>
            <a:ext cx="2264968" cy="923330"/>
          </a:xfrm>
          <a:prstGeom prst="rect">
            <a:avLst/>
          </a:prstGeom>
          <a:noFill/>
        </p:spPr>
        <p:txBody>
          <a:bodyPr wrap="square" rtlCol="0">
            <a:spAutoFit/>
          </a:bodyPr>
          <a:lstStyle/>
          <a:p>
            <a:r>
              <a:rPr lang="en-US" dirty="0">
                <a:solidFill>
                  <a:srgbClr val="0070C0"/>
                </a:solidFill>
              </a:rPr>
              <a:t>The third label corresponds to the exit of the </a:t>
            </a:r>
            <a:r>
              <a:rPr lang="en-US" dirty="0" err="1">
                <a:solidFill>
                  <a:srgbClr val="0070C0"/>
                </a:solidFill>
              </a:rPr>
              <a:t>overstrand</a:t>
            </a:r>
            <a:r>
              <a:rPr lang="en-US" dirty="0">
                <a:solidFill>
                  <a:srgbClr val="0070C0"/>
                </a:solidFill>
              </a:rPr>
              <a:t>.</a:t>
            </a:r>
          </a:p>
        </p:txBody>
      </p:sp>
      <p:cxnSp>
        <p:nvCxnSpPr>
          <p:cNvPr id="21" name="Connector: Curved 20">
            <a:extLst>
              <a:ext uri="{FF2B5EF4-FFF2-40B4-BE49-F238E27FC236}">
                <a16:creationId xmlns:a16="http://schemas.microsoft.com/office/drawing/2014/main" id="{834E1E2E-6F9C-4843-866E-7DD1A6C86EB1}"/>
              </a:ext>
            </a:extLst>
          </p:cNvPr>
          <p:cNvCxnSpPr>
            <a:cxnSpLocks/>
            <a:stCxn id="10" idx="0"/>
          </p:cNvCxnSpPr>
          <p:nvPr/>
        </p:nvCxnSpPr>
        <p:spPr>
          <a:xfrm rot="16200000" flipH="1" flipV="1">
            <a:off x="3485512" y="2954817"/>
            <a:ext cx="839848" cy="2842004"/>
          </a:xfrm>
          <a:prstGeom prst="curvedConnector4">
            <a:avLst>
              <a:gd name="adj1" fmla="val -23744"/>
              <a:gd name="adj2" fmla="val 98690"/>
            </a:avLst>
          </a:prstGeom>
          <a:ln w="5715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456C44F8-A5DB-ADB4-6DBB-EB53C60FA048}"/>
              </a:ext>
            </a:extLst>
          </p:cNvPr>
          <p:cNvSpPr>
            <a:spLocks noGrp="1"/>
          </p:cNvSpPr>
          <p:nvPr>
            <p:ph type="sldNum" sz="quarter" idx="12"/>
          </p:nvPr>
        </p:nvSpPr>
        <p:spPr/>
        <p:txBody>
          <a:bodyPr/>
          <a:lstStyle/>
          <a:p>
            <a:fld id="{48F63A3B-78C7-47BE-AE5E-E10140E04643}" type="slidenum">
              <a:rPr lang="en-US" smtClean="0"/>
              <a:t>71</a:t>
            </a:fld>
            <a:endParaRPr lang="en-US"/>
          </a:p>
        </p:txBody>
      </p:sp>
    </p:spTree>
    <p:extLst>
      <p:ext uri="{BB962C8B-B14F-4D97-AF65-F5344CB8AC3E}">
        <p14:creationId xmlns:p14="http://schemas.microsoft.com/office/powerpoint/2010/main" val="441324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21221" y="1254949"/>
                <a:ext cx="6229954" cy="4247317"/>
              </a:xfrm>
              <a:prstGeom prst="rect">
                <a:avLst/>
              </a:prstGeom>
              <a:noFill/>
            </p:spPr>
            <p:txBody>
              <a:bodyPr wrap="square" rtlCol="0">
                <a:spAutoFit/>
              </a:bodyPr>
              <a:lstStyle/>
              <a:p>
                <a:pPr algn="ctr"/>
                <a:r>
                  <a:rPr lang="en-US" sz="2800" dirty="0"/>
                  <a:t>To include this shown orientation, the Planar Diagram notation changes from</a:t>
                </a:r>
              </a:p>
              <a:p>
                <a:pPr algn="ctr"/>
                <a:r>
                  <a:rPr lang="en-US" sz="2800" dirty="0"/>
                  <a:t> </a:t>
                </a:r>
                <a:endParaRPr lang="en-US" sz="2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e>
                      </m:d>
                      <m:r>
                        <a:rPr lang="en-US" sz="2800" b="1" i="1" smtClean="0">
                          <a:latin typeface="Cambria Math" panose="02040503050406030204" pitchFamily="18" charset="0"/>
                        </a:rPr>
                        <m:t>,</m:t>
                      </m:r>
                    </m:oMath>
                  </m:oMathPara>
                </a14:m>
                <a:endParaRPr lang="en-US" sz="2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m:t>
                      </m:r>
                    </m:oMath>
                  </m:oMathPara>
                </a14:m>
                <a:endParaRPr lang="en-US" sz="2800" b="1" dirty="0"/>
              </a:p>
              <a:p>
                <a:endParaRPr lang="en-US" b="1" dirty="0"/>
              </a:p>
              <a:p>
                <a:pPr algn="ctr"/>
                <a:r>
                  <a:rPr lang="en-US" sz="2800" dirty="0"/>
                  <a:t>to</a:t>
                </a:r>
              </a:p>
              <a:p>
                <a:pPr algn="ctr"/>
                <a:endParaRPr lang="en-US" sz="2800" dirty="0"/>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21221" y="1254949"/>
                <a:ext cx="6229954" cy="4247317"/>
              </a:xfrm>
              <a:prstGeom prst="rect">
                <a:avLst/>
              </a:prstGeom>
              <a:blipFill>
                <a:blip r:embed="rId16"/>
                <a:stretch>
                  <a:fillRect t="-1435"/>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1D4F55F-9BA2-CE5F-9198-81F485FE9E65}"/>
              </a:ext>
            </a:extLst>
          </p:cNvPr>
          <p:cNvSpPr>
            <a:spLocks noGrp="1"/>
          </p:cNvSpPr>
          <p:nvPr>
            <p:ph type="sldNum" sz="quarter" idx="12"/>
          </p:nvPr>
        </p:nvSpPr>
        <p:spPr/>
        <p:txBody>
          <a:bodyPr/>
          <a:lstStyle/>
          <a:p>
            <a:fld id="{48F63A3B-78C7-47BE-AE5E-E10140E04643}" type="slidenum">
              <a:rPr lang="en-US" smtClean="0"/>
              <a:t>72</a:t>
            </a:fld>
            <a:endParaRPr lang="en-US"/>
          </a:p>
        </p:txBody>
      </p:sp>
    </p:spTree>
    <p:extLst>
      <p:ext uri="{BB962C8B-B14F-4D97-AF65-F5344CB8AC3E}">
        <p14:creationId xmlns:p14="http://schemas.microsoft.com/office/powerpoint/2010/main" val="1129088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21221" y="1443841"/>
                <a:ext cx="6229954" cy="39703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a:p>
                <a:pPr algn="ctr"/>
                <a:endParaRPr lang="en-US" sz="2800" dirty="0"/>
              </a:p>
              <a:p>
                <a:pPr algn="ctr"/>
                <a:r>
                  <a:rPr lang="en-US" sz="2800" dirty="0"/>
                  <a:t>We order the crossings so that edge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flows into crossing </a:t>
                </a:r>
                <a14:m>
                  <m:oMath xmlns:m="http://schemas.openxmlformats.org/officeDocument/2006/math">
                    <m:r>
                      <a:rPr lang="en-US" sz="2800" b="1" i="1" smtClean="0">
                        <a:latin typeface="Cambria Math" panose="02040503050406030204" pitchFamily="18" charset="0"/>
                      </a:rPr>
                      <m:t>𝟏</m:t>
                    </m:r>
                  </m:oMath>
                </a14:m>
                <a:endParaRPr lang="en-US" sz="2800" b="1" dirty="0"/>
              </a:p>
              <a:p>
                <a:pPr algn="ctr"/>
                <a:endParaRPr lang="en-US" sz="2800" b="1" dirty="0"/>
              </a:p>
              <a:p>
                <a:pPr algn="ctr"/>
                <a:r>
                  <a:rPr lang="en-US" sz="2800" dirty="0"/>
                  <a:t>Crossing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is the next crossing where this strand is on top, following the chosen orientation</a:t>
                </a:r>
                <a:endParaRPr lang="en-US" sz="2800"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21221" y="1443841"/>
                <a:ext cx="6229954" cy="3970318"/>
              </a:xfrm>
              <a:prstGeom prst="rect">
                <a:avLst/>
              </a:prstGeom>
              <a:blipFill>
                <a:blip r:embed="rId16"/>
                <a:stretch>
                  <a:fillRect l="-978" r="-2544" b="-3533"/>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04DF3D1-2E65-78AF-266A-4BE63868BE58}"/>
              </a:ext>
            </a:extLst>
          </p:cNvPr>
          <p:cNvSpPr>
            <a:spLocks noGrp="1"/>
          </p:cNvSpPr>
          <p:nvPr>
            <p:ph type="sldNum" sz="quarter" idx="12"/>
          </p:nvPr>
        </p:nvSpPr>
        <p:spPr/>
        <p:txBody>
          <a:bodyPr/>
          <a:lstStyle/>
          <a:p>
            <a:fld id="{48F63A3B-78C7-47BE-AE5E-E10140E04643}" type="slidenum">
              <a:rPr lang="en-US" smtClean="0"/>
              <a:t>73</a:t>
            </a:fld>
            <a:endParaRPr lang="en-US"/>
          </a:p>
        </p:txBody>
      </p:sp>
    </p:spTree>
    <p:extLst>
      <p:ext uri="{BB962C8B-B14F-4D97-AF65-F5344CB8AC3E}">
        <p14:creationId xmlns:p14="http://schemas.microsoft.com/office/powerpoint/2010/main" val="2242370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solidFill>
            <a:schemeClr val="bg1"/>
          </a:solidFill>
          <a:ln w="571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21221" y="1443841"/>
                <a:ext cx="6229954" cy="39703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a:p>
                <a:pPr algn="ctr"/>
                <a:endParaRPr lang="en-US" sz="2800" dirty="0"/>
              </a:p>
              <a:p>
                <a:pPr algn="ctr"/>
                <a:r>
                  <a:rPr lang="en-US" sz="2800" dirty="0"/>
                  <a:t>We order the crossings so that edge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flows into crossing </a:t>
                </a:r>
                <a14:m>
                  <m:oMath xmlns:m="http://schemas.openxmlformats.org/officeDocument/2006/math">
                    <m:r>
                      <a:rPr lang="en-US" sz="2800" b="1" i="1" smtClean="0">
                        <a:latin typeface="Cambria Math" panose="02040503050406030204" pitchFamily="18" charset="0"/>
                      </a:rPr>
                      <m:t>𝟏</m:t>
                    </m:r>
                  </m:oMath>
                </a14:m>
                <a:endParaRPr lang="en-US" sz="2800" b="1" dirty="0"/>
              </a:p>
              <a:p>
                <a:pPr algn="ctr"/>
                <a:endParaRPr lang="en-US" sz="2800" b="1" dirty="0"/>
              </a:p>
              <a:p>
                <a:pPr algn="ctr"/>
                <a:r>
                  <a:rPr lang="en-US" sz="2800" dirty="0"/>
                  <a:t>Crossing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is the next crossing where this strand is on top, following the chosen orientation</a:t>
                </a:r>
                <a:endParaRPr lang="en-US" sz="2800"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21221" y="1443841"/>
                <a:ext cx="6229954" cy="3970318"/>
              </a:xfrm>
              <a:prstGeom prst="rect">
                <a:avLst/>
              </a:prstGeom>
              <a:blipFill>
                <a:blip r:embed="rId16"/>
                <a:stretch>
                  <a:fillRect l="-978" r="-2544" b="-3533"/>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BBB8119-2068-3433-8F74-D5F81FDD2965}"/>
                  </a:ext>
                </a:extLst>
              </p:cNvPr>
              <p:cNvSpPr txBox="1"/>
              <p:nvPr/>
            </p:nvSpPr>
            <p:spPr>
              <a:xfrm>
                <a:off x="10602579" y="3472687"/>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𝟏</m:t>
                      </m:r>
                    </m:oMath>
                  </m:oMathPara>
                </a14:m>
                <a:endParaRPr lang="en-US" b="1" dirty="0"/>
              </a:p>
            </p:txBody>
          </p:sp>
        </mc:Choice>
        <mc:Fallback xmlns="">
          <p:sp>
            <p:nvSpPr>
              <p:cNvPr id="3" name="TextBox 2">
                <a:extLst>
                  <a:ext uri="{FF2B5EF4-FFF2-40B4-BE49-F238E27FC236}">
                    <a16:creationId xmlns:a16="http://schemas.microsoft.com/office/drawing/2014/main" id="{4BBB8119-2068-3433-8F74-D5F81FDD2965}"/>
                  </a:ext>
                </a:extLst>
              </p:cNvPr>
              <p:cNvSpPr txBox="1">
                <a:spLocks noRot="1" noChangeAspect="1" noMove="1" noResize="1" noEditPoints="1" noAdjustHandles="1" noChangeArrowheads="1" noChangeShapeType="1" noTextEdit="1"/>
              </p:cNvSpPr>
              <p:nvPr/>
            </p:nvSpPr>
            <p:spPr>
              <a:xfrm>
                <a:off x="10602579" y="3472687"/>
                <a:ext cx="491541" cy="523220"/>
              </a:xfrm>
              <a:prstGeom prst="rect">
                <a:avLst/>
              </a:prstGeom>
              <a:blipFill>
                <a:blip r:embed="rId17"/>
                <a:stretch>
                  <a:fillRect/>
                </a:stretch>
              </a:blipFill>
            </p:spPr>
            <p:txBody>
              <a:bodyPr/>
              <a:lstStyle/>
              <a:p>
                <a:r>
                  <a:rPr lang="en-US">
                    <a:noFill/>
                  </a:rPr>
                  <a:t> </a:t>
                </a:r>
              </a:p>
            </p:txBody>
          </p:sp>
        </mc:Fallback>
      </mc:AlternateContent>
      <p:sp>
        <p:nvSpPr>
          <p:cNvPr id="25" name="Slide Number Placeholder 24">
            <a:extLst>
              <a:ext uri="{FF2B5EF4-FFF2-40B4-BE49-F238E27FC236}">
                <a16:creationId xmlns:a16="http://schemas.microsoft.com/office/drawing/2014/main" id="{736B9B85-6EC6-F1A3-93A5-C770886DB120}"/>
              </a:ext>
            </a:extLst>
          </p:cNvPr>
          <p:cNvSpPr>
            <a:spLocks noGrp="1"/>
          </p:cNvSpPr>
          <p:nvPr>
            <p:ph type="sldNum" sz="quarter" idx="12"/>
          </p:nvPr>
        </p:nvSpPr>
        <p:spPr/>
        <p:txBody>
          <a:bodyPr/>
          <a:lstStyle/>
          <a:p>
            <a:fld id="{48F63A3B-78C7-47BE-AE5E-E10140E04643}" type="slidenum">
              <a:rPr lang="en-US" smtClean="0"/>
              <a:t>74</a:t>
            </a:fld>
            <a:endParaRPr lang="en-US"/>
          </a:p>
        </p:txBody>
      </p:sp>
    </p:spTree>
    <p:extLst>
      <p:ext uri="{BB962C8B-B14F-4D97-AF65-F5344CB8AC3E}">
        <p14:creationId xmlns:p14="http://schemas.microsoft.com/office/powerpoint/2010/main" val="1461973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solidFill>
            <a:schemeClr val="bg1"/>
          </a:solidFill>
          <a:ln w="571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21221" y="1443841"/>
                <a:ext cx="6229954" cy="39703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a:p>
                <a:pPr algn="ctr"/>
                <a:endParaRPr lang="en-US" sz="2800" dirty="0"/>
              </a:p>
              <a:p>
                <a:pPr algn="ctr"/>
                <a:r>
                  <a:rPr lang="en-US" sz="2800" dirty="0"/>
                  <a:t>We order the crossings so that edge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flows into crossing </a:t>
                </a:r>
                <a14:m>
                  <m:oMath xmlns:m="http://schemas.openxmlformats.org/officeDocument/2006/math">
                    <m:r>
                      <a:rPr lang="en-US" sz="2800" b="1" i="1" smtClean="0">
                        <a:latin typeface="Cambria Math" panose="02040503050406030204" pitchFamily="18" charset="0"/>
                      </a:rPr>
                      <m:t>𝟏</m:t>
                    </m:r>
                  </m:oMath>
                </a14:m>
                <a:endParaRPr lang="en-US" sz="2800" b="1" dirty="0"/>
              </a:p>
              <a:p>
                <a:pPr algn="ctr"/>
                <a:endParaRPr lang="en-US" sz="2800" b="1" dirty="0"/>
              </a:p>
              <a:p>
                <a:pPr algn="ctr"/>
                <a:r>
                  <a:rPr lang="en-US" sz="2800" dirty="0"/>
                  <a:t>Crossing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is the next crossing where this strand is on top, following the chosen orientation</a:t>
                </a:r>
                <a:endParaRPr lang="en-US" sz="2800"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21221" y="1443841"/>
                <a:ext cx="6229954" cy="3970318"/>
              </a:xfrm>
              <a:prstGeom prst="rect">
                <a:avLst/>
              </a:prstGeom>
              <a:blipFill>
                <a:blip r:embed="rId16"/>
                <a:stretch>
                  <a:fillRect l="-978" r="-2544" b="-3533"/>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BBB8119-2068-3433-8F74-D5F81FDD2965}"/>
                  </a:ext>
                </a:extLst>
              </p:cNvPr>
              <p:cNvSpPr txBox="1"/>
              <p:nvPr/>
            </p:nvSpPr>
            <p:spPr>
              <a:xfrm>
                <a:off x="10602579" y="3472687"/>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𝟏</m:t>
                      </m:r>
                    </m:oMath>
                  </m:oMathPara>
                </a14:m>
                <a:endParaRPr lang="en-US" b="1" dirty="0"/>
              </a:p>
            </p:txBody>
          </p:sp>
        </mc:Choice>
        <mc:Fallback xmlns="">
          <p:sp>
            <p:nvSpPr>
              <p:cNvPr id="3" name="TextBox 2">
                <a:extLst>
                  <a:ext uri="{FF2B5EF4-FFF2-40B4-BE49-F238E27FC236}">
                    <a16:creationId xmlns:a16="http://schemas.microsoft.com/office/drawing/2014/main" id="{4BBB8119-2068-3433-8F74-D5F81FDD2965}"/>
                  </a:ext>
                </a:extLst>
              </p:cNvPr>
              <p:cNvSpPr txBox="1">
                <a:spLocks noRot="1" noChangeAspect="1" noMove="1" noResize="1" noEditPoints="1" noAdjustHandles="1" noChangeArrowheads="1" noChangeShapeType="1" noTextEdit="1"/>
              </p:cNvSpPr>
              <p:nvPr/>
            </p:nvSpPr>
            <p:spPr>
              <a:xfrm>
                <a:off x="10602579" y="3472687"/>
                <a:ext cx="491541"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D8F29DA-03AF-6CCE-0D5F-73DCB2B8DD26}"/>
                  </a:ext>
                </a:extLst>
              </p:cNvPr>
              <p:cNvSpPr txBox="1"/>
              <p:nvPr/>
            </p:nvSpPr>
            <p:spPr>
              <a:xfrm>
                <a:off x="8172965" y="2012181"/>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𝟐</m:t>
                      </m:r>
                    </m:oMath>
                  </m:oMathPara>
                </a14:m>
                <a:endParaRPr lang="en-US" b="1" dirty="0"/>
              </a:p>
            </p:txBody>
          </p:sp>
        </mc:Choice>
        <mc:Fallback xmlns="">
          <p:sp>
            <p:nvSpPr>
              <p:cNvPr id="26" name="TextBox 25">
                <a:extLst>
                  <a:ext uri="{FF2B5EF4-FFF2-40B4-BE49-F238E27FC236}">
                    <a16:creationId xmlns:a16="http://schemas.microsoft.com/office/drawing/2014/main" id="{CD8F29DA-03AF-6CCE-0D5F-73DCB2B8DD26}"/>
                  </a:ext>
                </a:extLst>
              </p:cNvPr>
              <p:cNvSpPr txBox="1">
                <a:spLocks noRot="1" noChangeAspect="1" noMove="1" noResize="1" noEditPoints="1" noAdjustHandles="1" noChangeArrowheads="1" noChangeShapeType="1" noTextEdit="1"/>
              </p:cNvSpPr>
              <p:nvPr/>
            </p:nvSpPr>
            <p:spPr>
              <a:xfrm>
                <a:off x="8172965" y="2012181"/>
                <a:ext cx="491541" cy="523220"/>
              </a:xfrm>
              <a:prstGeom prst="rect">
                <a:avLst/>
              </a:prstGeom>
              <a:blipFill>
                <a:blip r:embed="rId18"/>
                <a:stretch>
                  <a:fillRect/>
                </a:stretch>
              </a:blipFill>
            </p:spPr>
            <p:txBody>
              <a:bodyPr/>
              <a:lstStyle/>
              <a:p>
                <a:r>
                  <a:rPr lang="en-US">
                    <a:noFill/>
                  </a:rPr>
                  <a:t> </a:t>
                </a:r>
              </a:p>
            </p:txBody>
          </p:sp>
        </mc:Fallback>
      </mc:AlternateContent>
      <p:sp>
        <p:nvSpPr>
          <p:cNvPr id="25" name="Slide Number Placeholder 24">
            <a:extLst>
              <a:ext uri="{FF2B5EF4-FFF2-40B4-BE49-F238E27FC236}">
                <a16:creationId xmlns:a16="http://schemas.microsoft.com/office/drawing/2014/main" id="{D613BBE7-9644-79A3-1EC2-CEC0884B820B}"/>
              </a:ext>
            </a:extLst>
          </p:cNvPr>
          <p:cNvSpPr>
            <a:spLocks noGrp="1"/>
          </p:cNvSpPr>
          <p:nvPr>
            <p:ph type="sldNum" sz="quarter" idx="12"/>
          </p:nvPr>
        </p:nvSpPr>
        <p:spPr/>
        <p:txBody>
          <a:bodyPr/>
          <a:lstStyle/>
          <a:p>
            <a:fld id="{48F63A3B-78C7-47BE-AE5E-E10140E04643}" type="slidenum">
              <a:rPr lang="en-US" smtClean="0"/>
              <a:t>75</a:t>
            </a:fld>
            <a:endParaRPr lang="en-US"/>
          </a:p>
        </p:txBody>
      </p:sp>
    </p:spTree>
    <p:extLst>
      <p:ext uri="{BB962C8B-B14F-4D97-AF65-F5344CB8AC3E}">
        <p14:creationId xmlns:p14="http://schemas.microsoft.com/office/powerpoint/2010/main" val="7931510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solidFill>
            <a:schemeClr val="bg1"/>
          </a:solidFill>
          <a:ln w="571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21221" y="1443841"/>
                <a:ext cx="6229954" cy="39703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a:p>
                <a:pPr algn="ctr"/>
                <a:endParaRPr lang="en-US" sz="2800" dirty="0"/>
              </a:p>
              <a:p>
                <a:pPr algn="ctr"/>
                <a:r>
                  <a:rPr lang="en-US" sz="2800" dirty="0"/>
                  <a:t>We order the crossings so that edge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flows into crossing </a:t>
                </a:r>
                <a14:m>
                  <m:oMath xmlns:m="http://schemas.openxmlformats.org/officeDocument/2006/math">
                    <m:r>
                      <a:rPr lang="en-US" sz="2800" b="1" i="1" smtClean="0">
                        <a:latin typeface="Cambria Math" panose="02040503050406030204" pitchFamily="18" charset="0"/>
                      </a:rPr>
                      <m:t>𝟏</m:t>
                    </m:r>
                  </m:oMath>
                </a14:m>
                <a:endParaRPr lang="en-US" sz="2800" b="1" dirty="0"/>
              </a:p>
              <a:p>
                <a:pPr algn="ctr"/>
                <a:endParaRPr lang="en-US" sz="2800" b="1" dirty="0"/>
              </a:p>
              <a:p>
                <a:pPr algn="ctr"/>
                <a:r>
                  <a:rPr lang="en-US" sz="2800" dirty="0"/>
                  <a:t>Crossing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is the next crossing where this strand is on top, following the chosen orientation</a:t>
                </a:r>
                <a:endParaRPr lang="en-US" sz="2800"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21221" y="1443841"/>
                <a:ext cx="6229954" cy="3970318"/>
              </a:xfrm>
              <a:prstGeom prst="rect">
                <a:avLst/>
              </a:prstGeom>
              <a:blipFill>
                <a:blip r:embed="rId16"/>
                <a:stretch>
                  <a:fillRect l="-978" r="-2544" b="-3533"/>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BBB8119-2068-3433-8F74-D5F81FDD2965}"/>
                  </a:ext>
                </a:extLst>
              </p:cNvPr>
              <p:cNvSpPr txBox="1"/>
              <p:nvPr/>
            </p:nvSpPr>
            <p:spPr>
              <a:xfrm>
                <a:off x="10602579" y="3472687"/>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𝟏</m:t>
                      </m:r>
                    </m:oMath>
                  </m:oMathPara>
                </a14:m>
                <a:endParaRPr lang="en-US" b="1" dirty="0"/>
              </a:p>
            </p:txBody>
          </p:sp>
        </mc:Choice>
        <mc:Fallback xmlns="">
          <p:sp>
            <p:nvSpPr>
              <p:cNvPr id="3" name="TextBox 2">
                <a:extLst>
                  <a:ext uri="{FF2B5EF4-FFF2-40B4-BE49-F238E27FC236}">
                    <a16:creationId xmlns:a16="http://schemas.microsoft.com/office/drawing/2014/main" id="{4BBB8119-2068-3433-8F74-D5F81FDD2965}"/>
                  </a:ext>
                </a:extLst>
              </p:cNvPr>
              <p:cNvSpPr txBox="1">
                <a:spLocks noRot="1" noChangeAspect="1" noMove="1" noResize="1" noEditPoints="1" noAdjustHandles="1" noChangeArrowheads="1" noChangeShapeType="1" noTextEdit="1"/>
              </p:cNvSpPr>
              <p:nvPr/>
            </p:nvSpPr>
            <p:spPr>
              <a:xfrm>
                <a:off x="10602579" y="3472687"/>
                <a:ext cx="491541"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D8F29DA-03AF-6CCE-0D5F-73DCB2B8DD26}"/>
                  </a:ext>
                </a:extLst>
              </p:cNvPr>
              <p:cNvSpPr txBox="1"/>
              <p:nvPr/>
            </p:nvSpPr>
            <p:spPr>
              <a:xfrm>
                <a:off x="8172965" y="2012181"/>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𝟐</m:t>
                      </m:r>
                    </m:oMath>
                  </m:oMathPara>
                </a14:m>
                <a:endParaRPr lang="en-US" b="1" dirty="0"/>
              </a:p>
            </p:txBody>
          </p:sp>
        </mc:Choice>
        <mc:Fallback xmlns="">
          <p:sp>
            <p:nvSpPr>
              <p:cNvPr id="26" name="TextBox 25">
                <a:extLst>
                  <a:ext uri="{FF2B5EF4-FFF2-40B4-BE49-F238E27FC236}">
                    <a16:creationId xmlns:a16="http://schemas.microsoft.com/office/drawing/2014/main" id="{CD8F29DA-03AF-6CCE-0D5F-73DCB2B8DD26}"/>
                  </a:ext>
                </a:extLst>
              </p:cNvPr>
              <p:cNvSpPr txBox="1">
                <a:spLocks noRot="1" noChangeAspect="1" noMove="1" noResize="1" noEditPoints="1" noAdjustHandles="1" noChangeArrowheads="1" noChangeShapeType="1" noTextEdit="1"/>
              </p:cNvSpPr>
              <p:nvPr/>
            </p:nvSpPr>
            <p:spPr>
              <a:xfrm>
                <a:off x="8172965" y="2012181"/>
                <a:ext cx="491541"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E2B3C9-3B85-6452-1131-2FC1B20902C0}"/>
                  </a:ext>
                </a:extLst>
              </p:cNvPr>
              <p:cNvSpPr txBox="1"/>
              <p:nvPr/>
            </p:nvSpPr>
            <p:spPr>
              <a:xfrm>
                <a:off x="7641364" y="420934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𝟑</m:t>
                      </m:r>
                    </m:oMath>
                  </m:oMathPara>
                </a14:m>
                <a:endParaRPr lang="en-US" b="1" dirty="0"/>
              </a:p>
            </p:txBody>
          </p:sp>
        </mc:Choice>
        <mc:Fallback xmlns="">
          <p:sp>
            <p:nvSpPr>
              <p:cNvPr id="27" name="TextBox 26">
                <a:extLst>
                  <a:ext uri="{FF2B5EF4-FFF2-40B4-BE49-F238E27FC236}">
                    <a16:creationId xmlns:a16="http://schemas.microsoft.com/office/drawing/2014/main" id="{38E2B3C9-3B85-6452-1131-2FC1B20902C0}"/>
                  </a:ext>
                </a:extLst>
              </p:cNvPr>
              <p:cNvSpPr txBox="1">
                <a:spLocks noRot="1" noChangeAspect="1" noMove="1" noResize="1" noEditPoints="1" noAdjustHandles="1" noChangeArrowheads="1" noChangeShapeType="1" noTextEdit="1"/>
              </p:cNvSpPr>
              <p:nvPr/>
            </p:nvSpPr>
            <p:spPr>
              <a:xfrm>
                <a:off x="7641364" y="4209346"/>
                <a:ext cx="491541" cy="523220"/>
              </a:xfrm>
              <a:prstGeom prst="rect">
                <a:avLst/>
              </a:prstGeom>
              <a:blipFill>
                <a:blip r:embed="rId19"/>
                <a:stretch>
                  <a:fillRect/>
                </a:stretch>
              </a:blipFill>
            </p:spPr>
            <p:txBody>
              <a:bodyPr/>
              <a:lstStyle/>
              <a:p>
                <a:r>
                  <a:rPr lang="en-US">
                    <a:noFill/>
                  </a:rPr>
                  <a:t> </a:t>
                </a:r>
              </a:p>
            </p:txBody>
          </p:sp>
        </mc:Fallback>
      </mc:AlternateContent>
      <p:sp>
        <p:nvSpPr>
          <p:cNvPr id="25" name="Slide Number Placeholder 24">
            <a:extLst>
              <a:ext uri="{FF2B5EF4-FFF2-40B4-BE49-F238E27FC236}">
                <a16:creationId xmlns:a16="http://schemas.microsoft.com/office/drawing/2014/main" id="{0126D106-3AF9-473E-FC44-71AE30C729DA}"/>
              </a:ext>
            </a:extLst>
          </p:cNvPr>
          <p:cNvSpPr>
            <a:spLocks noGrp="1"/>
          </p:cNvSpPr>
          <p:nvPr>
            <p:ph type="sldNum" sz="quarter" idx="12"/>
          </p:nvPr>
        </p:nvSpPr>
        <p:spPr/>
        <p:txBody>
          <a:bodyPr/>
          <a:lstStyle/>
          <a:p>
            <a:fld id="{48F63A3B-78C7-47BE-AE5E-E10140E04643}" type="slidenum">
              <a:rPr lang="en-US" smtClean="0"/>
              <a:t>76</a:t>
            </a:fld>
            <a:endParaRPr lang="en-US"/>
          </a:p>
        </p:txBody>
      </p:sp>
    </p:spTree>
    <p:extLst>
      <p:ext uri="{BB962C8B-B14F-4D97-AF65-F5344CB8AC3E}">
        <p14:creationId xmlns:p14="http://schemas.microsoft.com/office/powerpoint/2010/main" val="1299195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solidFill>
            <a:schemeClr val="bg1"/>
          </a:solidFill>
          <a:ln w="571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21221" y="1443841"/>
                <a:ext cx="6229954" cy="39703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a:p>
                <a:pPr algn="ctr"/>
                <a:endParaRPr lang="en-US" sz="2800" dirty="0"/>
              </a:p>
              <a:p>
                <a:pPr algn="ctr"/>
                <a:r>
                  <a:rPr lang="en-US" sz="2800" dirty="0"/>
                  <a:t>We order the crossings so that edge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flows into crossing </a:t>
                </a:r>
                <a14:m>
                  <m:oMath xmlns:m="http://schemas.openxmlformats.org/officeDocument/2006/math">
                    <m:r>
                      <a:rPr lang="en-US" sz="2800" b="1" i="1" smtClean="0">
                        <a:latin typeface="Cambria Math" panose="02040503050406030204" pitchFamily="18" charset="0"/>
                      </a:rPr>
                      <m:t>𝟏</m:t>
                    </m:r>
                  </m:oMath>
                </a14:m>
                <a:endParaRPr lang="en-US" sz="2800" b="1" dirty="0"/>
              </a:p>
              <a:p>
                <a:pPr algn="ctr"/>
                <a:endParaRPr lang="en-US" sz="2800" b="1" dirty="0"/>
              </a:p>
              <a:p>
                <a:pPr algn="ctr"/>
                <a:r>
                  <a:rPr lang="en-US" sz="2800" dirty="0"/>
                  <a:t>Crossing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is the next crossing where this strand is on top, following the chosen orientation</a:t>
                </a:r>
                <a:endParaRPr lang="en-US" sz="2800"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21221" y="1443841"/>
                <a:ext cx="6229954" cy="3970318"/>
              </a:xfrm>
              <a:prstGeom prst="rect">
                <a:avLst/>
              </a:prstGeom>
              <a:blipFill>
                <a:blip r:embed="rId16"/>
                <a:stretch>
                  <a:fillRect l="-978" r="-2544" b="-3533"/>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BBB8119-2068-3433-8F74-D5F81FDD2965}"/>
                  </a:ext>
                </a:extLst>
              </p:cNvPr>
              <p:cNvSpPr txBox="1"/>
              <p:nvPr/>
            </p:nvSpPr>
            <p:spPr>
              <a:xfrm>
                <a:off x="10602579" y="3472687"/>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𝟏</m:t>
                      </m:r>
                    </m:oMath>
                  </m:oMathPara>
                </a14:m>
                <a:endParaRPr lang="en-US" b="1" dirty="0"/>
              </a:p>
            </p:txBody>
          </p:sp>
        </mc:Choice>
        <mc:Fallback xmlns="">
          <p:sp>
            <p:nvSpPr>
              <p:cNvPr id="3" name="TextBox 2">
                <a:extLst>
                  <a:ext uri="{FF2B5EF4-FFF2-40B4-BE49-F238E27FC236}">
                    <a16:creationId xmlns:a16="http://schemas.microsoft.com/office/drawing/2014/main" id="{4BBB8119-2068-3433-8F74-D5F81FDD2965}"/>
                  </a:ext>
                </a:extLst>
              </p:cNvPr>
              <p:cNvSpPr txBox="1">
                <a:spLocks noRot="1" noChangeAspect="1" noMove="1" noResize="1" noEditPoints="1" noAdjustHandles="1" noChangeArrowheads="1" noChangeShapeType="1" noTextEdit="1"/>
              </p:cNvSpPr>
              <p:nvPr/>
            </p:nvSpPr>
            <p:spPr>
              <a:xfrm>
                <a:off x="10602579" y="3472687"/>
                <a:ext cx="491541"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D8F29DA-03AF-6CCE-0D5F-73DCB2B8DD26}"/>
                  </a:ext>
                </a:extLst>
              </p:cNvPr>
              <p:cNvSpPr txBox="1"/>
              <p:nvPr/>
            </p:nvSpPr>
            <p:spPr>
              <a:xfrm>
                <a:off x="8172965" y="2012181"/>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𝟐</m:t>
                      </m:r>
                    </m:oMath>
                  </m:oMathPara>
                </a14:m>
                <a:endParaRPr lang="en-US" b="1" dirty="0"/>
              </a:p>
            </p:txBody>
          </p:sp>
        </mc:Choice>
        <mc:Fallback xmlns="">
          <p:sp>
            <p:nvSpPr>
              <p:cNvPr id="26" name="TextBox 25">
                <a:extLst>
                  <a:ext uri="{FF2B5EF4-FFF2-40B4-BE49-F238E27FC236}">
                    <a16:creationId xmlns:a16="http://schemas.microsoft.com/office/drawing/2014/main" id="{CD8F29DA-03AF-6CCE-0D5F-73DCB2B8DD26}"/>
                  </a:ext>
                </a:extLst>
              </p:cNvPr>
              <p:cNvSpPr txBox="1">
                <a:spLocks noRot="1" noChangeAspect="1" noMove="1" noResize="1" noEditPoints="1" noAdjustHandles="1" noChangeArrowheads="1" noChangeShapeType="1" noTextEdit="1"/>
              </p:cNvSpPr>
              <p:nvPr/>
            </p:nvSpPr>
            <p:spPr>
              <a:xfrm>
                <a:off x="8172965" y="2012181"/>
                <a:ext cx="491541"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E2B3C9-3B85-6452-1131-2FC1B20902C0}"/>
                  </a:ext>
                </a:extLst>
              </p:cNvPr>
              <p:cNvSpPr txBox="1"/>
              <p:nvPr/>
            </p:nvSpPr>
            <p:spPr>
              <a:xfrm>
                <a:off x="7641364" y="420934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𝟑</m:t>
                      </m:r>
                    </m:oMath>
                  </m:oMathPara>
                </a14:m>
                <a:endParaRPr lang="en-US" b="1" dirty="0"/>
              </a:p>
            </p:txBody>
          </p:sp>
        </mc:Choice>
        <mc:Fallback xmlns="">
          <p:sp>
            <p:nvSpPr>
              <p:cNvPr id="27" name="TextBox 26">
                <a:extLst>
                  <a:ext uri="{FF2B5EF4-FFF2-40B4-BE49-F238E27FC236}">
                    <a16:creationId xmlns:a16="http://schemas.microsoft.com/office/drawing/2014/main" id="{38E2B3C9-3B85-6452-1131-2FC1B20902C0}"/>
                  </a:ext>
                </a:extLst>
              </p:cNvPr>
              <p:cNvSpPr txBox="1">
                <a:spLocks noRot="1" noChangeAspect="1" noMove="1" noResize="1" noEditPoints="1" noAdjustHandles="1" noChangeArrowheads="1" noChangeShapeType="1" noTextEdit="1"/>
              </p:cNvSpPr>
              <p:nvPr/>
            </p:nvSpPr>
            <p:spPr>
              <a:xfrm>
                <a:off x="7641364" y="4209346"/>
                <a:ext cx="491541"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B42CBF2-B59C-FC60-FB70-87EAE38D3C87}"/>
                  </a:ext>
                </a:extLst>
              </p:cNvPr>
              <p:cNvSpPr txBox="1"/>
              <p:nvPr/>
            </p:nvSpPr>
            <p:spPr>
              <a:xfrm>
                <a:off x="9584924" y="3502532"/>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𝟒</m:t>
                      </m:r>
                    </m:oMath>
                  </m:oMathPara>
                </a14:m>
                <a:endParaRPr lang="en-US" b="1" dirty="0"/>
              </a:p>
            </p:txBody>
          </p:sp>
        </mc:Choice>
        <mc:Fallback xmlns="">
          <p:sp>
            <p:nvSpPr>
              <p:cNvPr id="28" name="TextBox 27">
                <a:extLst>
                  <a:ext uri="{FF2B5EF4-FFF2-40B4-BE49-F238E27FC236}">
                    <a16:creationId xmlns:a16="http://schemas.microsoft.com/office/drawing/2014/main" id="{BB42CBF2-B59C-FC60-FB70-87EAE38D3C87}"/>
                  </a:ext>
                </a:extLst>
              </p:cNvPr>
              <p:cNvSpPr txBox="1">
                <a:spLocks noRot="1" noChangeAspect="1" noMove="1" noResize="1" noEditPoints="1" noAdjustHandles="1" noChangeArrowheads="1" noChangeShapeType="1" noTextEdit="1"/>
              </p:cNvSpPr>
              <p:nvPr/>
            </p:nvSpPr>
            <p:spPr>
              <a:xfrm>
                <a:off x="9584924" y="3502532"/>
                <a:ext cx="491541" cy="523220"/>
              </a:xfrm>
              <a:prstGeom prst="rect">
                <a:avLst/>
              </a:prstGeom>
              <a:blipFill>
                <a:blip r:embed="rId20"/>
                <a:stretch>
                  <a:fillRect/>
                </a:stretch>
              </a:blipFill>
            </p:spPr>
            <p:txBody>
              <a:bodyPr/>
              <a:lstStyle/>
              <a:p>
                <a:r>
                  <a:rPr lang="en-US">
                    <a:noFill/>
                  </a:rPr>
                  <a:t> </a:t>
                </a:r>
              </a:p>
            </p:txBody>
          </p:sp>
        </mc:Fallback>
      </mc:AlternateContent>
      <p:sp>
        <p:nvSpPr>
          <p:cNvPr id="25" name="Slide Number Placeholder 24">
            <a:extLst>
              <a:ext uri="{FF2B5EF4-FFF2-40B4-BE49-F238E27FC236}">
                <a16:creationId xmlns:a16="http://schemas.microsoft.com/office/drawing/2014/main" id="{2934D8E4-4DD7-7B62-14D0-A4A76CD13B83}"/>
              </a:ext>
            </a:extLst>
          </p:cNvPr>
          <p:cNvSpPr>
            <a:spLocks noGrp="1"/>
          </p:cNvSpPr>
          <p:nvPr>
            <p:ph type="sldNum" sz="quarter" idx="12"/>
          </p:nvPr>
        </p:nvSpPr>
        <p:spPr/>
        <p:txBody>
          <a:bodyPr/>
          <a:lstStyle/>
          <a:p>
            <a:fld id="{48F63A3B-78C7-47BE-AE5E-E10140E04643}" type="slidenum">
              <a:rPr lang="en-US" smtClean="0"/>
              <a:t>77</a:t>
            </a:fld>
            <a:endParaRPr lang="en-US"/>
          </a:p>
        </p:txBody>
      </p:sp>
    </p:spTree>
    <p:extLst>
      <p:ext uri="{BB962C8B-B14F-4D97-AF65-F5344CB8AC3E}">
        <p14:creationId xmlns:p14="http://schemas.microsoft.com/office/powerpoint/2010/main" val="992300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solidFill>
            <a:schemeClr val="bg1"/>
          </a:solidFill>
          <a:ln w="571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21221" y="1443841"/>
                <a:ext cx="6229954" cy="39703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a:p>
                <a:pPr algn="ctr"/>
                <a:endParaRPr lang="en-US" sz="2800" dirty="0"/>
              </a:p>
              <a:p>
                <a:pPr algn="ctr"/>
                <a:r>
                  <a:rPr lang="en-US" sz="2800" dirty="0"/>
                  <a:t>We order the crossings so that edge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flows into crossing </a:t>
                </a:r>
                <a14:m>
                  <m:oMath xmlns:m="http://schemas.openxmlformats.org/officeDocument/2006/math">
                    <m:r>
                      <a:rPr lang="en-US" sz="2800" b="1" i="1" smtClean="0">
                        <a:latin typeface="Cambria Math" panose="02040503050406030204" pitchFamily="18" charset="0"/>
                      </a:rPr>
                      <m:t>𝟏</m:t>
                    </m:r>
                  </m:oMath>
                </a14:m>
                <a:endParaRPr lang="en-US" sz="2800" b="1" dirty="0"/>
              </a:p>
              <a:p>
                <a:pPr algn="ctr"/>
                <a:endParaRPr lang="en-US" sz="2800" b="1" dirty="0"/>
              </a:p>
              <a:p>
                <a:pPr algn="ctr"/>
                <a:r>
                  <a:rPr lang="en-US" sz="2800" dirty="0"/>
                  <a:t>Crossing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is the next crossing where this strand is on top, following the chosen orientation</a:t>
                </a:r>
                <a:endParaRPr lang="en-US" sz="2800"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21221" y="1443841"/>
                <a:ext cx="6229954" cy="3970318"/>
              </a:xfrm>
              <a:prstGeom prst="rect">
                <a:avLst/>
              </a:prstGeom>
              <a:blipFill>
                <a:blip r:embed="rId16"/>
                <a:stretch>
                  <a:fillRect l="-978" r="-2544" b="-3533"/>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BBB8119-2068-3433-8F74-D5F81FDD2965}"/>
                  </a:ext>
                </a:extLst>
              </p:cNvPr>
              <p:cNvSpPr txBox="1"/>
              <p:nvPr/>
            </p:nvSpPr>
            <p:spPr>
              <a:xfrm>
                <a:off x="10602579" y="3472687"/>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𝟏</m:t>
                      </m:r>
                    </m:oMath>
                  </m:oMathPara>
                </a14:m>
                <a:endParaRPr lang="en-US" b="1" dirty="0"/>
              </a:p>
            </p:txBody>
          </p:sp>
        </mc:Choice>
        <mc:Fallback xmlns="">
          <p:sp>
            <p:nvSpPr>
              <p:cNvPr id="3" name="TextBox 2">
                <a:extLst>
                  <a:ext uri="{FF2B5EF4-FFF2-40B4-BE49-F238E27FC236}">
                    <a16:creationId xmlns:a16="http://schemas.microsoft.com/office/drawing/2014/main" id="{4BBB8119-2068-3433-8F74-D5F81FDD2965}"/>
                  </a:ext>
                </a:extLst>
              </p:cNvPr>
              <p:cNvSpPr txBox="1">
                <a:spLocks noRot="1" noChangeAspect="1" noMove="1" noResize="1" noEditPoints="1" noAdjustHandles="1" noChangeArrowheads="1" noChangeShapeType="1" noTextEdit="1"/>
              </p:cNvSpPr>
              <p:nvPr/>
            </p:nvSpPr>
            <p:spPr>
              <a:xfrm>
                <a:off x="10602579" y="3472687"/>
                <a:ext cx="491541"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D8F29DA-03AF-6CCE-0D5F-73DCB2B8DD26}"/>
                  </a:ext>
                </a:extLst>
              </p:cNvPr>
              <p:cNvSpPr txBox="1"/>
              <p:nvPr/>
            </p:nvSpPr>
            <p:spPr>
              <a:xfrm>
                <a:off x="8172965" y="2012181"/>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𝟐</m:t>
                      </m:r>
                    </m:oMath>
                  </m:oMathPara>
                </a14:m>
                <a:endParaRPr lang="en-US" b="1" dirty="0"/>
              </a:p>
            </p:txBody>
          </p:sp>
        </mc:Choice>
        <mc:Fallback xmlns="">
          <p:sp>
            <p:nvSpPr>
              <p:cNvPr id="26" name="TextBox 25">
                <a:extLst>
                  <a:ext uri="{FF2B5EF4-FFF2-40B4-BE49-F238E27FC236}">
                    <a16:creationId xmlns:a16="http://schemas.microsoft.com/office/drawing/2014/main" id="{CD8F29DA-03AF-6CCE-0D5F-73DCB2B8DD26}"/>
                  </a:ext>
                </a:extLst>
              </p:cNvPr>
              <p:cNvSpPr txBox="1">
                <a:spLocks noRot="1" noChangeAspect="1" noMove="1" noResize="1" noEditPoints="1" noAdjustHandles="1" noChangeArrowheads="1" noChangeShapeType="1" noTextEdit="1"/>
              </p:cNvSpPr>
              <p:nvPr/>
            </p:nvSpPr>
            <p:spPr>
              <a:xfrm>
                <a:off x="8172965" y="2012181"/>
                <a:ext cx="491541"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E2B3C9-3B85-6452-1131-2FC1B20902C0}"/>
                  </a:ext>
                </a:extLst>
              </p:cNvPr>
              <p:cNvSpPr txBox="1"/>
              <p:nvPr/>
            </p:nvSpPr>
            <p:spPr>
              <a:xfrm>
                <a:off x="7641364" y="420934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𝟑</m:t>
                      </m:r>
                    </m:oMath>
                  </m:oMathPara>
                </a14:m>
                <a:endParaRPr lang="en-US" b="1" dirty="0"/>
              </a:p>
            </p:txBody>
          </p:sp>
        </mc:Choice>
        <mc:Fallback xmlns="">
          <p:sp>
            <p:nvSpPr>
              <p:cNvPr id="27" name="TextBox 26">
                <a:extLst>
                  <a:ext uri="{FF2B5EF4-FFF2-40B4-BE49-F238E27FC236}">
                    <a16:creationId xmlns:a16="http://schemas.microsoft.com/office/drawing/2014/main" id="{38E2B3C9-3B85-6452-1131-2FC1B20902C0}"/>
                  </a:ext>
                </a:extLst>
              </p:cNvPr>
              <p:cNvSpPr txBox="1">
                <a:spLocks noRot="1" noChangeAspect="1" noMove="1" noResize="1" noEditPoints="1" noAdjustHandles="1" noChangeArrowheads="1" noChangeShapeType="1" noTextEdit="1"/>
              </p:cNvSpPr>
              <p:nvPr/>
            </p:nvSpPr>
            <p:spPr>
              <a:xfrm>
                <a:off x="7641364" y="4209346"/>
                <a:ext cx="491541"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B42CBF2-B59C-FC60-FB70-87EAE38D3C87}"/>
                  </a:ext>
                </a:extLst>
              </p:cNvPr>
              <p:cNvSpPr txBox="1"/>
              <p:nvPr/>
            </p:nvSpPr>
            <p:spPr>
              <a:xfrm>
                <a:off x="9584924" y="3502532"/>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𝟒</m:t>
                      </m:r>
                    </m:oMath>
                  </m:oMathPara>
                </a14:m>
                <a:endParaRPr lang="en-US" b="1" dirty="0"/>
              </a:p>
            </p:txBody>
          </p:sp>
        </mc:Choice>
        <mc:Fallback xmlns="">
          <p:sp>
            <p:nvSpPr>
              <p:cNvPr id="28" name="TextBox 27">
                <a:extLst>
                  <a:ext uri="{FF2B5EF4-FFF2-40B4-BE49-F238E27FC236}">
                    <a16:creationId xmlns:a16="http://schemas.microsoft.com/office/drawing/2014/main" id="{BB42CBF2-B59C-FC60-FB70-87EAE38D3C87}"/>
                  </a:ext>
                </a:extLst>
              </p:cNvPr>
              <p:cNvSpPr txBox="1">
                <a:spLocks noRot="1" noChangeAspect="1" noMove="1" noResize="1" noEditPoints="1" noAdjustHandles="1" noChangeArrowheads="1" noChangeShapeType="1" noTextEdit="1"/>
              </p:cNvSpPr>
              <p:nvPr/>
            </p:nvSpPr>
            <p:spPr>
              <a:xfrm>
                <a:off x="9584924" y="3502532"/>
                <a:ext cx="491541"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B150D7B-476E-D3CA-2E00-E1703AE04F6D}"/>
                  </a:ext>
                </a:extLst>
              </p:cNvPr>
              <p:cNvSpPr txBox="1"/>
              <p:nvPr/>
            </p:nvSpPr>
            <p:spPr>
              <a:xfrm>
                <a:off x="8170072" y="532359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𝟓</m:t>
                      </m:r>
                    </m:oMath>
                  </m:oMathPara>
                </a14:m>
                <a:endParaRPr lang="en-US" b="1" dirty="0"/>
              </a:p>
            </p:txBody>
          </p:sp>
        </mc:Choice>
        <mc:Fallback xmlns="">
          <p:sp>
            <p:nvSpPr>
              <p:cNvPr id="29" name="TextBox 28">
                <a:extLst>
                  <a:ext uri="{FF2B5EF4-FFF2-40B4-BE49-F238E27FC236}">
                    <a16:creationId xmlns:a16="http://schemas.microsoft.com/office/drawing/2014/main" id="{8B150D7B-476E-D3CA-2E00-E1703AE04F6D}"/>
                  </a:ext>
                </a:extLst>
              </p:cNvPr>
              <p:cNvSpPr txBox="1">
                <a:spLocks noRot="1" noChangeAspect="1" noMove="1" noResize="1" noEditPoints="1" noAdjustHandles="1" noChangeArrowheads="1" noChangeShapeType="1" noTextEdit="1"/>
              </p:cNvSpPr>
              <p:nvPr/>
            </p:nvSpPr>
            <p:spPr>
              <a:xfrm>
                <a:off x="8170072" y="5323596"/>
                <a:ext cx="491541" cy="523220"/>
              </a:xfrm>
              <a:prstGeom prst="rect">
                <a:avLst/>
              </a:prstGeom>
              <a:blipFill>
                <a:blip r:embed="rId21"/>
                <a:stretch>
                  <a:fillRect/>
                </a:stretch>
              </a:blipFill>
            </p:spPr>
            <p:txBody>
              <a:bodyPr/>
              <a:lstStyle/>
              <a:p>
                <a:r>
                  <a:rPr lang="en-US">
                    <a:noFill/>
                  </a:rPr>
                  <a:t> </a:t>
                </a:r>
              </a:p>
            </p:txBody>
          </p:sp>
        </mc:Fallback>
      </mc:AlternateContent>
      <p:sp>
        <p:nvSpPr>
          <p:cNvPr id="25" name="Slide Number Placeholder 24">
            <a:extLst>
              <a:ext uri="{FF2B5EF4-FFF2-40B4-BE49-F238E27FC236}">
                <a16:creationId xmlns:a16="http://schemas.microsoft.com/office/drawing/2014/main" id="{BE94325F-2A5A-ABEF-09BA-D680035A35EF}"/>
              </a:ext>
            </a:extLst>
          </p:cNvPr>
          <p:cNvSpPr>
            <a:spLocks noGrp="1"/>
          </p:cNvSpPr>
          <p:nvPr>
            <p:ph type="sldNum" sz="quarter" idx="12"/>
          </p:nvPr>
        </p:nvSpPr>
        <p:spPr/>
        <p:txBody>
          <a:bodyPr/>
          <a:lstStyle/>
          <a:p>
            <a:fld id="{48F63A3B-78C7-47BE-AE5E-E10140E04643}" type="slidenum">
              <a:rPr lang="en-US" smtClean="0"/>
              <a:t>78</a:t>
            </a:fld>
            <a:endParaRPr lang="en-US"/>
          </a:p>
        </p:txBody>
      </p:sp>
    </p:spTree>
    <p:extLst>
      <p:ext uri="{BB962C8B-B14F-4D97-AF65-F5344CB8AC3E}">
        <p14:creationId xmlns:p14="http://schemas.microsoft.com/office/powerpoint/2010/main" val="4252009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Notation</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solidFill>
            <a:schemeClr val="bg1"/>
          </a:solidFill>
          <a:ln w="571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21221" y="1443841"/>
                <a:ext cx="6229954" cy="39703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a:p>
                <a:pPr algn="ctr"/>
                <a:endParaRPr lang="en-US" sz="2800" dirty="0"/>
              </a:p>
              <a:p>
                <a:pPr algn="ctr"/>
                <a:r>
                  <a:rPr lang="en-US" sz="2800" dirty="0"/>
                  <a:t>We order the crossings so that edge </a:t>
                </a:r>
                <a14:m>
                  <m:oMath xmlns:m="http://schemas.openxmlformats.org/officeDocument/2006/math">
                    <m:r>
                      <a:rPr lang="en-US" sz="2800" b="1" i="1" smtClean="0">
                        <a:latin typeface="Cambria Math" panose="02040503050406030204" pitchFamily="18" charset="0"/>
                      </a:rPr>
                      <m:t>𝟏</m:t>
                    </m:r>
                  </m:oMath>
                </a14:m>
                <a:r>
                  <a:rPr lang="en-US" sz="2800" b="1" dirty="0"/>
                  <a:t> </a:t>
                </a:r>
                <a:r>
                  <a:rPr lang="en-US" sz="2800" dirty="0"/>
                  <a:t>flows into crossing </a:t>
                </a:r>
                <a14:m>
                  <m:oMath xmlns:m="http://schemas.openxmlformats.org/officeDocument/2006/math">
                    <m:r>
                      <a:rPr lang="en-US" sz="2800" b="1" i="1" smtClean="0">
                        <a:latin typeface="Cambria Math" panose="02040503050406030204" pitchFamily="18" charset="0"/>
                      </a:rPr>
                      <m:t>𝟏</m:t>
                    </m:r>
                  </m:oMath>
                </a14:m>
                <a:endParaRPr lang="en-US" sz="2800" b="1" dirty="0"/>
              </a:p>
              <a:p>
                <a:pPr algn="ctr"/>
                <a:endParaRPr lang="en-US" sz="2800" b="1" dirty="0"/>
              </a:p>
              <a:p>
                <a:pPr algn="ctr"/>
                <a:r>
                  <a:rPr lang="en-US" sz="2800" dirty="0"/>
                  <a:t>Crossing </a:t>
                </a:r>
                <a14:m>
                  <m:oMath xmlns:m="http://schemas.openxmlformats.org/officeDocument/2006/math">
                    <m:r>
                      <a:rPr lang="en-US" sz="2800" b="1" i="1" smtClean="0">
                        <a:latin typeface="Cambria Math" panose="02040503050406030204" pitchFamily="18" charset="0"/>
                      </a:rPr>
                      <m:t>𝟐</m:t>
                    </m:r>
                  </m:oMath>
                </a14:m>
                <a:r>
                  <a:rPr lang="en-US" sz="2800" b="1" dirty="0"/>
                  <a:t> </a:t>
                </a:r>
                <a:r>
                  <a:rPr lang="en-US" sz="2800" dirty="0"/>
                  <a:t>is the next crossing where this strand is on top, following the chosen orientation</a:t>
                </a:r>
                <a:endParaRPr lang="en-US" sz="2800"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21221" y="1443841"/>
                <a:ext cx="6229954" cy="3970318"/>
              </a:xfrm>
              <a:prstGeom prst="rect">
                <a:avLst/>
              </a:prstGeom>
              <a:blipFill>
                <a:blip r:embed="rId16"/>
                <a:stretch>
                  <a:fillRect l="-978" r="-2544" b="-3533"/>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BBB8119-2068-3433-8F74-D5F81FDD2965}"/>
                  </a:ext>
                </a:extLst>
              </p:cNvPr>
              <p:cNvSpPr txBox="1"/>
              <p:nvPr/>
            </p:nvSpPr>
            <p:spPr>
              <a:xfrm>
                <a:off x="10602579" y="3472687"/>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𝟏</m:t>
                      </m:r>
                    </m:oMath>
                  </m:oMathPara>
                </a14:m>
                <a:endParaRPr lang="en-US" b="1" dirty="0"/>
              </a:p>
            </p:txBody>
          </p:sp>
        </mc:Choice>
        <mc:Fallback xmlns="">
          <p:sp>
            <p:nvSpPr>
              <p:cNvPr id="3" name="TextBox 2">
                <a:extLst>
                  <a:ext uri="{FF2B5EF4-FFF2-40B4-BE49-F238E27FC236}">
                    <a16:creationId xmlns:a16="http://schemas.microsoft.com/office/drawing/2014/main" id="{4BBB8119-2068-3433-8F74-D5F81FDD2965}"/>
                  </a:ext>
                </a:extLst>
              </p:cNvPr>
              <p:cNvSpPr txBox="1">
                <a:spLocks noRot="1" noChangeAspect="1" noMove="1" noResize="1" noEditPoints="1" noAdjustHandles="1" noChangeArrowheads="1" noChangeShapeType="1" noTextEdit="1"/>
              </p:cNvSpPr>
              <p:nvPr/>
            </p:nvSpPr>
            <p:spPr>
              <a:xfrm>
                <a:off x="10602579" y="3472687"/>
                <a:ext cx="491541"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D8F29DA-03AF-6CCE-0D5F-73DCB2B8DD26}"/>
                  </a:ext>
                </a:extLst>
              </p:cNvPr>
              <p:cNvSpPr txBox="1"/>
              <p:nvPr/>
            </p:nvSpPr>
            <p:spPr>
              <a:xfrm>
                <a:off x="8172965" y="2012181"/>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𝟐</m:t>
                      </m:r>
                    </m:oMath>
                  </m:oMathPara>
                </a14:m>
                <a:endParaRPr lang="en-US" b="1" dirty="0"/>
              </a:p>
            </p:txBody>
          </p:sp>
        </mc:Choice>
        <mc:Fallback xmlns="">
          <p:sp>
            <p:nvSpPr>
              <p:cNvPr id="26" name="TextBox 25">
                <a:extLst>
                  <a:ext uri="{FF2B5EF4-FFF2-40B4-BE49-F238E27FC236}">
                    <a16:creationId xmlns:a16="http://schemas.microsoft.com/office/drawing/2014/main" id="{CD8F29DA-03AF-6CCE-0D5F-73DCB2B8DD26}"/>
                  </a:ext>
                </a:extLst>
              </p:cNvPr>
              <p:cNvSpPr txBox="1">
                <a:spLocks noRot="1" noChangeAspect="1" noMove="1" noResize="1" noEditPoints="1" noAdjustHandles="1" noChangeArrowheads="1" noChangeShapeType="1" noTextEdit="1"/>
              </p:cNvSpPr>
              <p:nvPr/>
            </p:nvSpPr>
            <p:spPr>
              <a:xfrm>
                <a:off x="8172965" y="2012181"/>
                <a:ext cx="491541"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E2B3C9-3B85-6452-1131-2FC1B20902C0}"/>
                  </a:ext>
                </a:extLst>
              </p:cNvPr>
              <p:cNvSpPr txBox="1"/>
              <p:nvPr/>
            </p:nvSpPr>
            <p:spPr>
              <a:xfrm>
                <a:off x="7641364" y="420934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𝟑</m:t>
                      </m:r>
                    </m:oMath>
                  </m:oMathPara>
                </a14:m>
                <a:endParaRPr lang="en-US" b="1" dirty="0"/>
              </a:p>
            </p:txBody>
          </p:sp>
        </mc:Choice>
        <mc:Fallback xmlns="">
          <p:sp>
            <p:nvSpPr>
              <p:cNvPr id="27" name="TextBox 26">
                <a:extLst>
                  <a:ext uri="{FF2B5EF4-FFF2-40B4-BE49-F238E27FC236}">
                    <a16:creationId xmlns:a16="http://schemas.microsoft.com/office/drawing/2014/main" id="{38E2B3C9-3B85-6452-1131-2FC1B20902C0}"/>
                  </a:ext>
                </a:extLst>
              </p:cNvPr>
              <p:cNvSpPr txBox="1">
                <a:spLocks noRot="1" noChangeAspect="1" noMove="1" noResize="1" noEditPoints="1" noAdjustHandles="1" noChangeArrowheads="1" noChangeShapeType="1" noTextEdit="1"/>
              </p:cNvSpPr>
              <p:nvPr/>
            </p:nvSpPr>
            <p:spPr>
              <a:xfrm>
                <a:off x="7641364" y="4209346"/>
                <a:ext cx="491541"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B42CBF2-B59C-FC60-FB70-87EAE38D3C87}"/>
                  </a:ext>
                </a:extLst>
              </p:cNvPr>
              <p:cNvSpPr txBox="1"/>
              <p:nvPr/>
            </p:nvSpPr>
            <p:spPr>
              <a:xfrm>
                <a:off x="9584924" y="3502532"/>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𝟒</m:t>
                      </m:r>
                    </m:oMath>
                  </m:oMathPara>
                </a14:m>
                <a:endParaRPr lang="en-US" b="1" dirty="0"/>
              </a:p>
            </p:txBody>
          </p:sp>
        </mc:Choice>
        <mc:Fallback xmlns="">
          <p:sp>
            <p:nvSpPr>
              <p:cNvPr id="28" name="TextBox 27">
                <a:extLst>
                  <a:ext uri="{FF2B5EF4-FFF2-40B4-BE49-F238E27FC236}">
                    <a16:creationId xmlns:a16="http://schemas.microsoft.com/office/drawing/2014/main" id="{BB42CBF2-B59C-FC60-FB70-87EAE38D3C87}"/>
                  </a:ext>
                </a:extLst>
              </p:cNvPr>
              <p:cNvSpPr txBox="1">
                <a:spLocks noRot="1" noChangeAspect="1" noMove="1" noResize="1" noEditPoints="1" noAdjustHandles="1" noChangeArrowheads="1" noChangeShapeType="1" noTextEdit="1"/>
              </p:cNvSpPr>
              <p:nvPr/>
            </p:nvSpPr>
            <p:spPr>
              <a:xfrm>
                <a:off x="9584924" y="3502532"/>
                <a:ext cx="491541"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B150D7B-476E-D3CA-2E00-E1703AE04F6D}"/>
                  </a:ext>
                </a:extLst>
              </p:cNvPr>
              <p:cNvSpPr txBox="1"/>
              <p:nvPr/>
            </p:nvSpPr>
            <p:spPr>
              <a:xfrm>
                <a:off x="8170072" y="532359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𝟓</m:t>
                      </m:r>
                    </m:oMath>
                  </m:oMathPara>
                </a14:m>
                <a:endParaRPr lang="en-US" b="1" dirty="0"/>
              </a:p>
            </p:txBody>
          </p:sp>
        </mc:Choice>
        <mc:Fallback xmlns="">
          <p:sp>
            <p:nvSpPr>
              <p:cNvPr id="29" name="TextBox 28">
                <a:extLst>
                  <a:ext uri="{FF2B5EF4-FFF2-40B4-BE49-F238E27FC236}">
                    <a16:creationId xmlns:a16="http://schemas.microsoft.com/office/drawing/2014/main" id="{8B150D7B-476E-D3CA-2E00-E1703AE04F6D}"/>
                  </a:ext>
                </a:extLst>
              </p:cNvPr>
              <p:cNvSpPr txBox="1">
                <a:spLocks noRot="1" noChangeAspect="1" noMove="1" noResize="1" noEditPoints="1" noAdjustHandles="1" noChangeArrowheads="1" noChangeShapeType="1" noTextEdit="1"/>
              </p:cNvSpPr>
              <p:nvPr/>
            </p:nvSpPr>
            <p:spPr>
              <a:xfrm>
                <a:off x="8170072" y="5323596"/>
                <a:ext cx="491541"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979F89-835A-3F5A-D6B3-5339EB8EE440}"/>
                  </a:ext>
                </a:extLst>
              </p:cNvPr>
              <p:cNvSpPr txBox="1"/>
              <p:nvPr/>
            </p:nvSpPr>
            <p:spPr>
              <a:xfrm>
                <a:off x="7601620" y="2993752"/>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𝟔</m:t>
                      </m:r>
                    </m:oMath>
                  </m:oMathPara>
                </a14:m>
                <a:endParaRPr lang="en-US" b="1" dirty="0"/>
              </a:p>
            </p:txBody>
          </p:sp>
        </mc:Choice>
        <mc:Fallback xmlns="">
          <p:sp>
            <p:nvSpPr>
              <p:cNvPr id="30" name="TextBox 29">
                <a:extLst>
                  <a:ext uri="{FF2B5EF4-FFF2-40B4-BE49-F238E27FC236}">
                    <a16:creationId xmlns:a16="http://schemas.microsoft.com/office/drawing/2014/main" id="{1A979F89-835A-3F5A-D6B3-5339EB8EE440}"/>
                  </a:ext>
                </a:extLst>
              </p:cNvPr>
              <p:cNvSpPr txBox="1">
                <a:spLocks noRot="1" noChangeAspect="1" noMove="1" noResize="1" noEditPoints="1" noAdjustHandles="1" noChangeArrowheads="1" noChangeShapeType="1" noTextEdit="1"/>
              </p:cNvSpPr>
              <p:nvPr/>
            </p:nvSpPr>
            <p:spPr>
              <a:xfrm>
                <a:off x="7601620" y="2993752"/>
                <a:ext cx="491541" cy="523220"/>
              </a:xfrm>
              <a:prstGeom prst="rect">
                <a:avLst/>
              </a:prstGeom>
              <a:blipFill>
                <a:blip r:embed="rId22"/>
                <a:stretch>
                  <a:fillRect/>
                </a:stretch>
              </a:blipFill>
            </p:spPr>
            <p:txBody>
              <a:bodyPr/>
              <a:lstStyle/>
              <a:p>
                <a:r>
                  <a:rPr lang="en-US">
                    <a:noFill/>
                  </a:rPr>
                  <a:t> </a:t>
                </a:r>
              </a:p>
            </p:txBody>
          </p:sp>
        </mc:Fallback>
      </mc:AlternateContent>
      <p:sp>
        <p:nvSpPr>
          <p:cNvPr id="25" name="Slide Number Placeholder 24">
            <a:extLst>
              <a:ext uri="{FF2B5EF4-FFF2-40B4-BE49-F238E27FC236}">
                <a16:creationId xmlns:a16="http://schemas.microsoft.com/office/drawing/2014/main" id="{85A101AA-64B3-B759-48E4-42FD280DA04C}"/>
              </a:ext>
            </a:extLst>
          </p:cNvPr>
          <p:cNvSpPr>
            <a:spLocks noGrp="1"/>
          </p:cNvSpPr>
          <p:nvPr>
            <p:ph type="sldNum" sz="quarter" idx="12"/>
          </p:nvPr>
        </p:nvSpPr>
        <p:spPr/>
        <p:txBody>
          <a:bodyPr/>
          <a:lstStyle/>
          <a:p>
            <a:fld id="{48F63A3B-78C7-47BE-AE5E-E10140E04643}" type="slidenum">
              <a:rPr lang="en-US" smtClean="0"/>
              <a:t>79</a:t>
            </a:fld>
            <a:endParaRPr lang="en-US"/>
          </a:p>
        </p:txBody>
      </p:sp>
    </p:spTree>
    <p:extLst>
      <p:ext uri="{BB962C8B-B14F-4D97-AF65-F5344CB8AC3E}">
        <p14:creationId xmlns:p14="http://schemas.microsoft.com/office/powerpoint/2010/main" val="2263663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Definition</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32048"/>
            <a:ext cx="10515600" cy="1706873"/>
          </a:xfrm>
        </p:spPr>
        <p:txBody>
          <a:bodyPr>
            <a:normAutofit/>
          </a:bodyPr>
          <a:lstStyle/>
          <a:p>
            <a:pPr marL="0" indent="0" algn="ctr">
              <a:buNone/>
            </a:pPr>
            <a:r>
              <a:rPr lang="en-US" dirty="0"/>
              <a:t>A </a:t>
            </a:r>
            <a:r>
              <a:rPr lang="en-US" u="sng" dirty="0" err="1"/>
              <a:t>flype</a:t>
            </a:r>
            <a:r>
              <a:rPr lang="en-US" dirty="0"/>
              <a:t> may be recreated through a series of Reidemeister moves and may be used for convenience to determine equivalences</a:t>
            </a:r>
          </a:p>
        </p:txBody>
      </p:sp>
      <p:pic>
        <p:nvPicPr>
          <p:cNvPr id="19" name="Picture 18" descr="Icon&#10;&#10;Description automatically generated">
            <a:extLst>
              <a:ext uri="{FF2B5EF4-FFF2-40B4-BE49-F238E27FC236}">
                <a16:creationId xmlns:a16="http://schemas.microsoft.com/office/drawing/2014/main" id="{1D955B19-200E-9CEE-67C4-9DDDA57F767F}"/>
              </a:ext>
            </a:extLst>
          </p:cNvPr>
          <p:cNvPicPr>
            <a:picLocks noChangeAspect="1"/>
          </p:cNvPicPr>
          <p:nvPr/>
        </p:nvPicPr>
        <p:blipFill>
          <a:blip r:embed="rId3"/>
          <a:stretch>
            <a:fillRect/>
          </a:stretch>
        </p:blipFill>
        <p:spPr>
          <a:xfrm>
            <a:off x="3029608" y="2972374"/>
            <a:ext cx="2299862" cy="2299862"/>
          </a:xfrm>
          <a:prstGeom prst="rect">
            <a:avLst/>
          </a:prstGeom>
        </p:spPr>
      </p:pic>
      <p:pic>
        <p:nvPicPr>
          <p:cNvPr id="20" name="Picture 19" descr="Icon&#10;&#10;Description automatically generated">
            <a:extLst>
              <a:ext uri="{FF2B5EF4-FFF2-40B4-BE49-F238E27FC236}">
                <a16:creationId xmlns:a16="http://schemas.microsoft.com/office/drawing/2014/main" id="{35B63F59-0F60-8D46-FF8A-90BEE6FDA1E0}"/>
              </a:ext>
            </a:extLst>
          </p:cNvPr>
          <p:cNvPicPr>
            <a:picLocks noChangeAspect="1"/>
          </p:cNvPicPr>
          <p:nvPr/>
        </p:nvPicPr>
        <p:blipFill>
          <a:blip r:embed="rId3"/>
          <a:stretch>
            <a:fillRect/>
          </a:stretch>
        </p:blipFill>
        <p:spPr>
          <a:xfrm rot="10800000">
            <a:off x="6862530" y="2972374"/>
            <a:ext cx="2299862" cy="229986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A545999-1B23-10D7-06B5-400C922C8637}"/>
                  </a:ext>
                </a:extLst>
              </p:cNvPr>
              <p:cNvSpPr txBox="1"/>
              <p:nvPr/>
            </p:nvSpPr>
            <p:spPr>
              <a:xfrm>
                <a:off x="3477806" y="3799141"/>
                <a:ext cx="5836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𝑳</m:t>
                      </m:r>
                    </m:oMath>
                  </m:oMathPara>
                </a14:m>
                <a:endParaRPr lang="en-US" b="1" dirty="0"/>
              </a:p>
            </p:txBody>
          </p:sp>
        </mc:Choice>
        <mc:Fallback xmlns="">
          <p:sp>
            <p:nvSpPr>
              <p:cNvPr id="21" name="TextBox 20">
                <a:extLst>
                  <a:ext uri="{FF2B5EF4-FFF2-40B4-BE49-F238E27FC236}">
                    <a16:creationId xmlns:a16="http://schemas.microsoft.com/office/drawing/2014/main" id="{FA545999-1B23-10D7-06B5-400C922C8637}"/>
                  </a:ext>
                </a:extLst>
              </p:cNvPr>
              <p:cNvSpPr txBox="1">
                <a:spLocks noRot="1" noChangeAspect="1" noMove="1" noResize="1" noEditPoints="1" noAdjustHandles="1" noChangeArrowheads="1" noChangeShapeType="1" noTextEdit="1"/>
              </p:cNvSpPr>
              <p:nvPr/>
            </p:nvSpPr>
            <p:spPr>
              <a:xfrm>
                <a:off x="3477806" y="3799141"/>
                <a:ext cx="583660"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1C17479-E5B4-43DD-92B3-BE593FC3F440}"/>
                  </a:ext>
                </a:extLst>
              </p:cNvPr>
              <p:cNvSpPr txBox="1"/>
              <p:nvPr/>
            </p:nvSpPr>
            <p:spPr>
              <a:xfrm flipV="1">
                <a:off x="8147882" y="3774572"/>
                <a:ext cx="524170" cy="646331"/>
              </a:xfrm>
              <a:prstGeom prst="rect">
                <a:avLst/>
              </a:prstGeom>
              <a:noFill/>
            </p:spPr>
            <p:txBody>
              <a:bodyPr wrap="square" rtlCol="0">
                <a:spAutoFit/>
                <a:scene3d>
                  <a:camera prst="orthographicFront">
                    <a:rot lat="0" lon="10800000" rev="0"/>
                  </a:camera>
                  <a:lightRig rig="threePt" dir="t"/>
                </a:scene3d>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𝑳</m:t>
                      </m:r>
                    </m:oMath>
                  </m:oMathPara>
                </a14:m>
                <a:endParaRPr lang="en-US" b="1" dirty="0"/>
              </a:p>
            </p:txBody>
          </p:sp>
        </mc:Choice>
        <mc:Fallback xmlns="">
          <p:sp>
            <p:nvSpPr>
              <p:cNvPr id="22" name="TextBox 21">
                <a:extLst>
                  <a:ext uri="{FF2B5EF4-FFF2-40B4-BE49-F238E27FC236}">
                    <a16:creationId xmlns:a16="http://schemas.microsoft.com/office/drawing/2014/main" id="{91C17479-E5B4-43DD-92B3-BE593FC3F440}"/>
                  </a:ext>
                </a:extLst>
              </p:cNvPr>
              <p:cNvSpPr txBox="1">
                <a:spLocks noRot="1" noChangeAspect="1" noMove="1" noResize="1" noEditPoints="1" noAdjustHandles="1" noChangeArrowheads="1" noChangeShapeType="1" noTextEdit="1"/>
              </p:cNvSpPr>
              <p:nvPr/>
            </p:nvSpPr>
            <p:spPr>
              <a:xfrm flipV="1">
                <a:off x="8147882" y="3774572"/>
                <a:ext cx="524170"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035B426-ED31-70F7-5C3D-E12866E7604E}"/>
                  </a:ext>
                </a:extLst>
              </p:cNvPr>
              <p:cNvSpPr txBox="1"/>
              <p:nvPr/>
            </p:nvSpPr>
            <p:spPr>
              <a:xfrm>
                <a:off x="5659944" y="3682238"/>
                <a:ext cx="8721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m:t>
                      </m:r>
                    </m:oMath>
                  </m:oMathPara>
                </a14:m>
                <a:endParaRPr lang="en-US" sz="2800" dirty="0"/>
              </a:p>
            </p:txBody>
          </p:sp>
        </mc:Choice>
        <mc:Fallback xmlns="">
          <p:sp>
            <p:nvSpPr>
              <p:cNvPr id="27" name="TextBox 26">
                <a:extLst>
                  <a:ext uri="{FF2B5EF4-FFF2-40B4-BE49-F238E27FC236}">
                    <a16:creationId xmlns:a16="http://schemas.microsoft.com/office/drawing/2014/main" id="{5035B426-ED31-70F7-5C3D-E12866E7604E}"/>
                  </a:ext>
                </a:extLst>
              </p:cNvPr>
              <p:cNvSpPr txBox="1">
                <a:spLocks noRot="1" noChangeAspect="1" noMove="1" noResize="1" noEditPoints="1" noAdjustHandles="1" noChangeArrowheads="1" noChangeShapeType="1" noTextEdit="1"/>
              </p:cNvSpPr>
              <p:nvPr/>
            </p:nvSpPr>
            <p:spPr>
              <a:xfrm>
                <a:off x="5659944" y="3682238"/>
                <a:ext cx="872111" cy="830997"/>
              </a:xfrm>
              <a:prstGeom prst="rect">
                <a:avLst/>
              </a:prstGeom>
              <a:blipFill>
                <a:blip r:embed="rId6"/>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252732D-3E54-0853-38DB-EEFDAE4DB248}"/>
              </a:ext>
            </a:extLst>
          </p:cNvPr>
          <p:cNvSpPr>
            <a:spLocks noGrp="1"/>
          </p:cNvSpPr>
          <p:nvPr>
            <p:ph type="sldNum" sz="quarter" idx="12"/>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1919761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6"/>
            <a:ext cx="10515600" cy="5697207"/>
          </a:xfrm>
        </p:spPr>
        <p:txBody>
          <a:bodyPr>
            <a:normAutofit/>
          </a:bodyPr>
          <a:lstStyle/>
          <a:p>
            <a:pPr marL="0" indent="0" algn="ctr">
              <a:buNone/>
            </a:pPr>
            <a:r>
              <a:rPr lang="en-US" b="1" dirty="0"/>
              <a:t>Program Overview</a:t>
            </a:r>
          </a:p>
          <a:p>
            <a:pPr marL="914400" lvl="1" indent="-457200" algn="ctr">
              <a:buFont typeface="+mj-lt"/>
              <a:buAutoNum type="arabicPeriod"/>
            </a:pPr>
            <a:r>
              <a:rPr lang="en-US" sz="2800" dirty="0">
                <a:cs typeface="Calibri"/>
              </a:rPr>
              <a:t>Take PD notation and add additional information.</a:t>
            </a:r>
          </a:p>
          <a:p>
            <a:pPr marL="914400" lvl="1" indent="-457200" algn="ctr">
              <a:buFont typeface="+mj-lt"/>
              <a:buAutoNum type="arabicPeriod"/>
            </a:pPr>
            <a:r>
              <a:rPr lang="en-US" sz="2800" dirty="0">
                <a:cs typeface="Calibri"/>
              </a:rPr>
              <a:t>Combine crossings to make integer and vertical tangles.</a:t>
            </a:r>
            <a:endParaRPr lang="en-US" sz="2800" b="1" dirty="0">
              <a:cs typeface="Calibri"/>
            </a:endParaRPr>
          </a:p>
          <a:p>
            <a:pPr marL="914400" lvl="1" indent="-457200" algn="ctr">
              <a:buFont typeface="+mj-lt"/>
              <a:buAutoNum type="arabicPeriod"/>
            </a:pPr>
            <a:r>
              <a:rPr lang="en-US" sz="2800" dirty="0">
                <a:cs typeface="Calibri"/>
              </a:rPr>
              <a:t>Combine integer and vertical tangles into rational tangles.</a:t>
            </a:r>
          </a:p>
          <a:p>
            <a:pPr marL="914400" lvl="1" indent="-457200" algn="ctr">
              <a:buFont typeface="+mj-lt"/>
              <a:buAutoNum type="arabicPeriod"/>
            </a:pPr>
            <a:r>
              <a:rPr lang="en-US" sz="2800" dirty="0">
                <a:cs typeface="Calibri"/>
              </a:rPr>
              <a:t>Combine rational tangles into Montesinos tangles.</a:t>
            </a:r>
          </a:p>
          <a:p>
            <a:pPr marL="914400" lvl="1" indent="-457200" algn="ctr">
              <a:buFont typeface="+mj-lt"/>
              <a:buAutoNum type="arabicPeriod"/>
            </a:pPr>
            <a:r>
              <a:rPr lang="en-US" sz="2800" dirty="0">
                <a:solidFill>
                  <a:schemeClr val="bg1">
                    <a:lumMod val="50000"/>
                  </a:schemeClr>
                </a:solidFill>
                <a:cs typeface="Calibri"/>
              </a:rPr>
              <a:t>Identify twists for Generalized Montesinos tangles.</a:t>
            </a:r>
          </a:p>
          <a:p>
            <a:pPr marL="914400" lvl="1" indent="-457200" algn="ctr">
              <a:buFont typeface="+mj-lt"/>
              <a:buAutoNum type="arabicPeriod"/>
            </a:pPr>
            <a:r>
              <a:rPr lang="en-US" sz="2800" dirty="0">
                <a:solidFill>
                  <a:schemeClr val="bg1">
                    <a:lumMod val="50000"/>
                  </a:schemeClr>
                </a:solidFill>
                <a:cs typeface="Calibri"/>
              </a:rPr>
              <a:t>Combine Montesinos tangles into algebraic tangles.</a:t>
            </a:r>
          </a:p>
          <a:p>
            <a:pPr marL="914400" lvl="1" indent="-457200" algn="ctr">
              <a:buFont typeface="+mj-lt"/>
              <a:buAutoNum type="arabicPeriod"/>
            </a:pPr>
            <a:r>
              <a:rPr lang="en-US" sz="2800" dirty="0">
                <a:solidFill>
                  <a:schemeClr val="bg1">
                    <a:lumMod val="50000"/>
                  </a:schemeClr>
                </a:solidFill>
                <a:cs typeface="Calibri"/>
              </a:rPr>
              <a:t>If non-algebraic, identify </a:t>
            </a:r>
            <a:r>
              <a:rPr lang="en-US" sz="2800" dirty="0" err="1">
                <a:solidFill>
                  <a:schemeClr val="bg1">
                    <a:lumMod val="50000"/>
                  </a:schemeClr>
                </a:solidFill>
                <a:cs typeface="Calibri"/>
              </a:rPr>
              <a:t>polyhedrals</a:t>
            </a:r>
            <a:r>
              <a:rPr lang="en-US" sz="2800" dirty="0">
                <a:solidFill>
                  <a:schemeClr val="bg1">
                    <a:lumMod val="50000"/>
                  </a:schemeClr>
                </a:solidFill>
                <a:cs typeface="Calibri"/>
              </a:rPr>
              <a:t>.</a:t>
            </a:r>
          </a:p>
        </p:txBody>
      </p:sp>
      <p:sp>
        <p:nvSpPr>
          <p:cNvPr id="4" name="Slide Number Placeholder 3">
            <a:extLst>
              <a:ext uri="{FF2B5EF4-FFF2-40B4-BE49-F238E27FC236}">
                <a16:creationId xmlns:a16="http://schemas.microsoft.com/office/drawing/2014/main" id="{6CC2C9FD-EE3B-465F-66AE-DB3022CFD9F5}"/>
              </a:ext>
            </a:extLst>
          </p:cNvPr>
          <p:cNvSpPr>
            <a:spLocks noGrp="1"/>
          </p:cNvSpPr>
          <p:nvPr>
            <p:ph type="sldNum" sz="quarter" idx="12"/>
          </p:nvPr>
        </p:nvSpPr>
        <p:spPr/>
        <p:txBody>
          <a:bodyPr/>
          <a:lstStyle/>
          <a:p>
            <a:fld id="{48F63A3B-78C7-47BE-AE5E-E10140E04643}" type="slidenum">
              <a:rPr lang="en-US" smtClean="0"/>
              <a:t>80</a:t>
            </a:fld>
            <a:endParaRPr lang="en-US"/>
          </a:p>
        </p:txBody>
      </p:sp>
    </p:spTree>
    <p:extLst>
      <p:ext uri="{BB962C8B-B14F-4D97-AF65-F5344CB8AC3E}">
        <p14:creationId xmlns:p14="http://schemas.microsoft.com/office/powerpoint/2010/main" val="39549302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45504" y="1627721"/>
                <a:ext cx="6096000" cy="3946227"/>
              </a:xfrm>
            </p:spPr>
            <p:txBody>
              <a:bodyPr>
                <a:normAutofit/>
              </a:bodyPr>
              <a:lstStyle/>
              <a:p>
                <a:pPr marL="0" indent="0" algn="ctr">
                  <a:buNone/>
                </a:pPr>
                <a:r>
                  <a:rPr lang="en-US" dirty="0">
                    <a:cs typeface="Calibri"/>
                  </a:rPr>
                  <a:t>PD Notation:</a:t>
                </a:r>
              </a:p>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𝟏𝟏</m:t>
                          </m:r>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𝟏𝟎</m:t>
                          </m:r>
                        </m:e>
                      </m:d>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𝟏𝟒</m:t>
                          </m:r>
                          <m:r>
                            <a:rPr lang="en-US" b="1" i="1" smtClean="0">
                              <a:latin typeface="Cambria Math" panose="02040503050406030204" pitchFamily="18" charset="0"/>
                            </a:rPr>
                            <m:t>,</m:t>
                          </m:r>
                          <m:r>
                            <a:rPr lang="en-US" b="1" i="1" smtClean="0">
                              <a:latin typeface="Cambria Math" panose="02040503050406030204" pitchFamily="18" charset="0"/>
                            </a:rPr>
                            <m:t>𝟒</m:t>
                          </m:r>
                          <m:r>
                            <a:rPr lang="en-US" b="1" i="1" smtClean="0">
                              <a:latin typeface="Cambria Math" panose="02040503050406030204" pitchFamily="18" charset="0"/>
                            </a:rPr>
                            <m:t>,</m:t>
                          </m:r>
                          <m:r>
                            <a:rPr lang="en-US" b="1" i="1" smtClean="0">
                              <a:latin typeface="Cambria Math" panose="02040503050406030204" pitchFamily="18" charset="0"/>
                            </a:rPr>
                            <m:t>𝟏𝟓</m:t>
                          </m:r>
                        </m:e>
                      </m:d>
                      <m:r>
                        <a:rPr lang="en-US" b="1" i="1" smtClean="0">
                          <a:latin typeface="Cambria Math" panose="02040503050406030204" pitchFamily="18" charset="0"/>
                        </a:rPr>
                        <m:t>,</m:t>
                      </m:r>
                    </m:oMath>
                  </m:oMathPara>
                </a14:m>
                <a:endParaRPr lang="en-US" b="1"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𝟓</m:t>
                          </m:r>
                          <m:r>
                            <a:rPr lang="en-US" b="1" i="1" smtClean="0">
                              <a:latin typeface="Cambria Math" panose="02040503050406030204" pitchFamily="18" charset="0"/>
                            </a:rPr>
                            <m:t>,</m:t>
                          </m:r>
                          <m:r>
                            <a:rPr lang="en-US" b="1" i="1" smtClean="0">
                              <a:latin typeface="Cambria Math" panose="02040503050406030204" pitchFamily="18" charset="0"/>
                            </a:rPr>
                            <m:t>𝟏𝟔</m:t>
                          </m:r>
                          <m:r>
                            <a:rPr lang="en-US" b="1" i="1" smtClean="0">
                              <a:latin typeface="Cambria Math" panose="02040503050406030204" pitchFamily="18" charset="0"/>
                            </a:rPr>
                            <m:t>,</m:t>
                          </m:r>
                          <m:r>
                            <a:rPr lang="en-US" b="1" i="1" smtClean="0">
                              <a:latin typeface="Cambria Math" panose="02040503050406030204" pitchFamily="18" charset="0"/>
                            </a:rPr>
                            <m:t>𝟔</m:t>
                          </m:r>
                          <m:r>
                            <a:rPr lang="en-US" b="1" i="1" smtClean="0">
                              <a:latin typeface="Cambria Math" panose="02040503050406030204" pitchFamily="18" charset="0"/>
                            </a:rPr>
                            <m:t>,</m:t>
                          </m:r>
                          <m:r>
                            <a:rPr lang="en-US" b="1" i="1" smtClean="0">
                              <a:latin typeface="Cambria Math" panose="02040503050406030204" pitchFamily="18" charset="0"/>
                            </a:rPr>
                            <m:t>𝟏</m:t>
                          </m:r>
                        </m:e>
                      </m:d>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𝟏𝟐</m:t>
                          </m:r>
                          <m:r>
                            <a:rPr lang="en-US" b="1" i="1" smtClean="0">
                              <a:latin typeface="Cambria Math" panose="02040503050406030204" pitchFamily="18" charset="0"/>
                            </a:rPr>
                            <m:t>,</m:t>
                          </m:r>
                          <m:r>
                            <a:rPr lang="en-US" b="1" i="1" smtClean="0">
                              <a:latin typeface="Cambria Math" panose="02040503050406030204" pitchFamily="18" charset="0"/>
                            </a:rPr>
                            <m:t>𝟖</m:t>
                          </m:r>
                          <m:r>
                            <a:rPr lang="en-US" b="1" i="1" smtClean="0">
                              <a:latin typeface="Cambria Math" panose="02040503050406030204" pitchFamily="18" charset="0"/>
                            </a:rPr>
                            <m:t>,</m:t>
                          </m:r>
                          <m:r>
                            <a:rPr lang="en-US" b="1" i="1" smtClean="0">
                              <a:latin typeface="Cambria Math" panose="02040503050406030204" pitchFamily="18" charset="0"/>
                            </a:rPr>
                            <m:t>𝟏𝟑</m:t>
                          </m:r>
                        </m:e>
                      </m:d>
                      <m:r>
                        <a:rPr lang="en-US" b="1" i="1" smtClean="0">
                          <a:latin typeface="Cambria Math" panose="02040503050406030204" pitchFamily="18" charset="0"/>
                        </a:rPr>
                        <m:t>,</m:t>
                      </m:r>
                    </m:oMath>
                  </m:oMathPara>
                </a14:m>
                <a:endParaRPr lang="en-US" b="1"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𝟗</m:t>
                          </m:r>
                          <m:r>
                            <a:rPr lang="en-US" b="1" i="1" smtClean="0">
                              <a:latin typeface="Cambria Math" panose="02040503050406030204" pitchFamily="18" charset="0"/>
                            </a:rPr>
                            <m:t>,</m:t>
                          </m:r>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𝟏𝟎</m:t>
                          </m:r>
                          <m:r>
                            <a:rPr lang="en-US" b="1" i="1" smtClean="0">
                              <a:latin typeface="Cambria Math" panose="02040503050406030204" pitchFamily="18" charset="0"/>
                            </a:rPr>
                            <m:t>,</m:t>
                          </m:r>
                          <m:r>
                            <a:rPr lang="en-US" b="1" i="1" smtClean="0">
                              <a:latin typeface="Cambria Math" panose="02040503050406030204" pitchFamily="18" charset="0"/>
                            </a:rPr>
                            <m:t>𝟐</m:t>
                          </m:r>
                        </m:e>
                      </m:d>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𝟏𝟏</m:t>
                          </m:r>
                          <m:r>
                            <a:rPr lang="en-US" b="1" i="1" smtClean="0">
                              <a:latin typeface="Cambria Math" panose="02040503050406030204" pitchFamily="18" charset="0"/>
                            </a:rPr>
                            <m:t>,</m:t>
                          </m:r>
                          <m:r>
                            <a:rPr lang="en-US" b="1" i="1" smtClean="0">
                              <a:latin typeface="Cambria Math" panose="02040503050406030204" pitchFamily="18" charset="0"/>
                            </a:rPr>
                            <m:t>𝟔</m:t>
                          </m:r>
                          <m:r>
                            <a:rPr lang="en-US" b="1" i="1" smtClean="0">
                              <a:latin typeface="Cambria Math" panose="02040503050406030204" pitchFamily="18" charset="0"/>
                            </a:rPr>
                            <m:t>,</m:t>
                          </m:r>
                          <m:r>
                            <a:rPr lang="en-US" b="1" i="1" smtClean="0">
                              <a:latin typeface="Cambria Math" panose="02040503050406030204" pitchFamily="18" charset="0"/>
                            </a:rPr>
                            <m:t>𝟏𝟐</m:t>
                          </m:r>
                          <m:r>
                            <a:rPr lang="en-US" b="1" i="1" smtClean="0">
                              <a:latin typeface="Cambria Math" panose="02040503050406030204" pitchFamily="18" charset="0"/>
                            </a:rPr>
                            <m:t>,</m:t>
                          </m:r>
                          <m:r>
                            <a:rPr lang="en-US" b="1" i="1" smtClean="0">
                              <a:latin typeface="Cambria Math" panose="02040503050406030204" pitchFamily="18" charset="0"/>
                            </a:rPr>
                            <m:t>𝟕</m:t>
                          </m:r>
                        </m:e>
                      </m:d>
                      <m:r>
                        <a:rPr lang="en-US" b="1" i="1" smtClean="0">
                          <a:latin typeface="Cambria Math" panose="02040503050406030204" pitchFamily="18" charset="0"/>
                        </a:rPr>
                        <m:t>,</m:t>
                      </m:r>
                    </m:oMath>
                  </m:oMathPara>
                </a14:m>
                <a:endParaRPr lang="en-US" b="1"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𝟏𝟑</m:t>
                          </m:r>
                          <m:r>
                            <a:rPr lang="en-US" b="1" i="1" smtClean="0">
                              <a:latin typeface="Cambria Math" panose="02040503050406030204" pitchFamily="18" charset="0"/>
                            </a:rPr>
                            <m:t>,</m:t>
                          </m:r>
                          <m:r>
                            <a:rPr lang="en-US" b="1" i="1" smtClean="0">
                              <a:latin typeface="Cambria Math" panose="02040503050406030204" pitchFamily="18" charset="0"/>
                            </a:rPr>
                            <m:t>𝟖</m:t>
                          </m:r>
                          <m:r>
                            <a:rPr lang="en-US" b="1" i="1" smtClean="0">
                              <a:latin typeface="Cambria Math" panose="02040503050406030204" pitchFamily="18" charset="0"/>
                            </a:rPr>
                            <m:t>,</m:t>
                          </m:r>
                          <m:r>
                            <a:rPr lang="en-US" b="1" i="1" smtClean="0">
                              <a:latin typeface="Cambria Math" panose="02040503050406030204" pitchFamily="18" charset="0"/>
                            </a:rPr>
                            <m:t>𝟏𝟒</m:t>
                          </m:r>
                          <m:r>
                            <a:rPr lang="en-US" b="1" i="1" smtClean="0">
                              <a:latin typeface="Cambria Math" panose="02040503050406030204" pitchFamily="18" charset="0"/>
                            </a:rPr>
                            <m:t>,</m:t>
                          </m:r>
                          <m:r>
                            <a:rPr lang="en-US" b="1" i="1" smtClean="0">
                              <a:latin typeface="Cambria Math" panose="02040503050406030204" pitchFamily="18" charset="0"/>
                            </a:rPr>
                            <m:t>𝟗</m:t>
                          </m:r>
                        </m:e>
                      </m:d>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𝟏𝟓</m:t>
                          </m:r>
                          <m:r>
                            <a:rPr lang="en-US" b="1" i="1" smtClean="0">
                              <a:latin typeface="Cambria Math" panose="02040503050406030204" pitchFamily="18" charset="0"/>
                            </a:rPr>
                            <m:t>,</m:t>
                          </m:r>
                          <m:r>
                            <a:rPr lang="en-US" b="1" i="1" smtClean="0">
                              <a:latin typeface="Cambria Math" panose="02040503050406030204" pitchFamily="18" charset="0"/>
                            </a:rPr>
                            <m:t>𝟒</m:t>
                          </m:r>
                          <m:r>
                            <a:rPr lang="en-US" b="1" i="1" smtClean="0">
                              <a:latin typeface="Cambria Math" panose="02040503050406030204" pitchFamily="18" charset="0"/>
                            </a:rPr>
                            <m:t>,</m:t>
                          </m:r>
                          <m:r>
                            <a:rPr lang="en-US" b="1" i="1" smtClean="0">
                              <a:latin typeface="Cambria Math" panose="02040503050406030204" pitchFamily="18" charset="0"/>
                            </a:rPr>
                            <m:t>𝟏𝟔</m:t>
                          </m:r>
                          <m:r>
                            <a:rPr lang="en-US" b="1" i="1" smtClean="0">
                              <a:latin typeface="Cambria Math" panose="02040503050406030204" pitchFamily="18" charset="0"/>
                            </a:rPr>
                            <m:t>,</m:t>
                          </m:r>
                          <m:r>
                            <a:rPr lang="en-US" b="1" i="1" smtClean="0">
                              <a:latin typeface="Cambria Math" panose="02040503050406030204" pitchFamily="18" charset="0"/>
                            </a:rPr>
                            <m:t>𝟓</m:t>
                          </m:r>
                        </m:e>
                      </m:d>
                      <m:r>
                        <a:rPr lang="en-US" b="1" i="1" smtClean="0">
                          <a:latin typeface="Cambria Math" panose="02040503050406030204" pitchFamily="18" charset="0"/>
                        </a:rPr>
                        <m:t>]"</m:t>
                      </m:r>
                    </m:oMath>
                  </m:oMathPara>
                </a14:m>
                <a:endParaRPr lang="en-US" b="1" dirty="0"/>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45504" y="1627721"/>
                <a:ext cx="6096000" cy="3946227"/>
              </a:xfrm>
              <a:blipFill>
                <a:blip r:embed="rId3"/>
                <a:stretch>
                  <a:fillRect t="-2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854038B-FE13-9552-A46A-D56F9591CC1B}"/>
                  </a:ext>
                </a:extLst>
              </p:cNvPr>
              <p:cNvSpPr txBox="1"/>
              <p:nvPr/>
            </p:nvSpPr>
            <p:spPr>
              <a:xfrm>
                <a:off x="1311977" y="4088288"/>
                <a:ext cx="3381037" cy="954107"/>
              </a:xfrm>
              <a:prstGeom prst="rect">
                <a:avLst/>
              </a:prstGeom>
              <a:noFill/>
            </p:spPr>
            <p:txBody>
              <a:bodyPr wrap="square" rtlCol="0">
                <a:spAutoFit/>
              </a:bodyPr>
              <a:lstStyle/>
              <a:p>
                <a:pPr algn="ctr"/>
                <a:r>
                  <a:rPr lang="en-US" sz="2800" dirty="0"/>
                  <a:t>Conway Notation:</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oMath>
                  </m:oMathPara>
                </a14:m>
                <a:endParaRPr lang="en-US" b="1" dirty="0"/>
              </a:p>
            </p:txBody>
          </p:sp>
        </mc:Choice>
        <mc:Fallback xmlns="">
          <p:sp>
            <p:nvSpPr>
              <p:cNvPr id="6" name="TextBox 5">
                <a:extLst>
                  <a:ext uri="{FF2B5EF4-FFF2-40B4-BE49-F238E27FC236}">
                    <a16:creationId xmlns:a16="http://schemas.microsoft.com/office/drawing/2014/main" id="{7854038B-FE13-9552-A46A-D56F9591CC1B}"/>
                  </a:ext>
                </a:extLst>
              </p:cNvPr>
              <p:cNvSpPr txBox="1">
                <a:spLocks noRot="1" noChangeAspect="1" noMove="1" noResize="1" noEditPoints="1" noAdjustHandles="1" noChangeArrowheads="1" noChangeShapeType="1" noTextEdit="1"/>
              </p:cNvSpPr>
              <p:nvPr/>
            </p:nvSpPr>
            <p:spPr>
              <a:xfrm>
                <a:off x="1311977" y="4088288"/>
                <a:ext cx="3381037" cy="954107"/>
              </a:xfrm>
              <a:prstGeom prst="rect">
                <a:avLst/>
              </a:prstGeom>
              <a:blipFill>
                <a:blip r:embed="rId4"/>
                <a:stretch>
                  <a:fillRect t="-6410"/>
                </a:stretch>
              </a:blipFill>
            </p:spPr>
            <p:txBody>
              <a:bodyPr/>
              <a:lstStyle/>
              <a:p>
                <a:r>
                  <a:rPr lang="en-US">
                    <a:noFill/>
                  </a:rPr>
                  <a:t> </a:t>
                </a:r>
              </a:p>
            </p:txBody>
          </p:sp>
        </mc:Fallback>
      </mc:AlternateContent>
      <p:pic>
        <p:nvPicPr>
          <p:cNvPr id="9" name="Picture 8" descr="Icon&#10;&#10;Description automatically generated">
            <a:extLst>
              <a:ext uri="{FF2B5EF4-FFF2-40B4-BE49-F238E27FC236}">
                <a16:creationId xmlns:a16="http://schemas.microsoft.com/office/drawing/2014/main" id="{01F1F773-2F9A-0280-CA88-2817D8203708}"/>
              </a:ext>
            </a:extLst>
          </p:cNvPr>
          <p:cNvPicPr>
            <a:picLocks noChangeAspect="1"/>
          </p:cNvPicPr>
          <p:nvPr/>
        </p:nvPicPr>
        <p:blipFill>
          <a:blip r:embed="rId5"/>
          <a:stretch>
            <a:fillRect/>
          </a:stretch>
        </p:blipFill>
        <p:spPr>
          <a:xfrm>
            <a:off x="6243252" y="1138237"/>
            <a:ext cx="5186747" cy="5186747"/>
          </a:xfrm>
          <a:prstGeom prst="rect">
            <a:avLst/>
          </a:prstGeom>
        </p:spPr>
      </p:pic>
      <p:sp>
        <p:nvSpPr>
          <p:cNvPr id="4" name="Slide Number Placeholder 3">
            <a:extLst>
              <a:ext uri="{FF2B5EF4-FFF2-40B4-BE49-F238E27FC236}">
                <a16:creationId xmlns:a16="http://schemas.microsoft.com/office/drawing/2014/main" id="{2FBCF4F0-5214-297B-6ABB-682EE5C21F62}"/>
              </a:ext>
            </a:extLst>
          </p:cNvPr>
          <p:cNvSpPr>
            <a:spLocks noGrp="1"/>
          </p:cNvSpPr>
          <p:nvPr>
            <p:ph type="sldNum" sz="quarter" idx="12"/>
          </p:nvPr>
        </p:nvSpPr>
        <p:spPr/>
        <p:txBody>
          <a:bodyPr/>
          <a:lstStyle/>
          <a:p>
            <a:fld id="{48F63A3B-78C7-47BE-AE5E-E10140E04643}" type="slidenum">
              <a:rPr lang="en-US" smtClean="0"/>
              <a:t>81</a:t>
            </a:fld>
            <a:endParaRPr lang="en-US"/>
          </a:p>
        </p:txBody>
      </p:sp>
    </p:spTree>
    <p:extLst>
      <p:ext uri="{BB962C8B-B14F-4D97-AF65-F5344CB8AC3E}">
        <p14:creationId xmlns:p14="http://schemas.microsoft.com/office/powerpoint/2010/main" val="37014002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6"/>
            <a:ext cx="10515600" cy="5697207"/>
          </a:xfrm>
        </p:spPr>
        <p:txBody>
          <a:bodyPr>
            <a:normAutofit/>
          </a:bodyPr>
          <a:lstStyle/>
          <a:p>
            <a:pPr marL="0" indent="0" algn="ctr">
              <a:buNone/>
            </a:pPr>
            <a:r>
              <a:rPr lang="en-US" b="1" dirty="0"/>
              <a:t>Program Overview</a:t>
            </a:r>
          </a:p>
          <a:p>
            <a:pPr marL="914400" lvl="1" indent="-457200" algn="ctr">
              <a:buFont typeface="+mj-lt"/>
              <a:buAutoNum type="arabicPeriod"/>
            </a:pPr>
            <a:r>
              <a:rPr lang="en-US" sz="2800" b="1" dirty="0">
                <a:cs typeface="Calibri"/>
              </a:rPr>
              <a:t>Take PD notation and add additional information.</a:t>
            </a:r>
          </a:p>
          <a:p>
            <a:pPr marL="914400" lvl="1" indent="-457200" algn="ctr">
              <a:buFont typeface="+mj-lt"/>
              <a:buAutoNum type="arabicPeriod"/>
            </a:pPr>
            <a:r>
              <a:rPr lang="en-US" sz="2800" dirty="0">
                <a:solidFill>
                  <a:schemeClr val="bg1">
                    <a:lumMod val="50000"/>
                  </a:schemeClr>
                </a:solidFill>
                <a:cs typeface="Calibri"/>
              </a:rPr>
              <a:t>Combine crossings to make integer and vertical tangles.</a:t>
            </a:r>
            <a:endParaRPr lang="en-US" sz="2800" b="1" dirty="0">
              <a:solidFill>
                <a:schemeClr val="bg1">
                  <a:lumMod val="50000"/>
                </a:schemeClr>
              </a:solidFill>
              <a:cs typeface="Calibri"/>
            </a:endParaRPr>
          </a:p>
          <a:p>
            <a:pPr marL="914400" lvl="1" indent="-457200" algn="ctr">
              <a:buFont typeface="+mj-lt"/>
              <a:buAutoNum type="arabicPeriod"/>
            </a:pPr>
            <a:r>
              <a:rPr lang="en-US" sz="2800" dirty="0">
                <a:solidFill>
                  <a:schemeClr val="bg1">
                    <a:lumMod val="50000"/>
                  </a:schemeClr>
                </a:solidFill>
                <a:cs typeface="Calibri"/>
              </a:rPr>
              <a:t>Combine integer and vertical tangles into rational tangles.</a:t>
            </a:r>
          </a:p>
          <a:p>
            <a:pPr marL="914400" lvl="1" indent="-457200" algn="ctr">
              <a:buFont typeface="+mj-lt"/>
              <a:buAutoNum type="arabicPeriod"/>
            </a:pPr>
            <a:r>
              <a:rPr lang="en-US" sz="2800" dirty="0">
                <a:solidFill>
                  <a:schemeClr val="bg1">
                    <a:lumMod val="50000"/>
                  </a:schemeClr>
                </a:solidFill>
                <a:cs typeface="Calibri"/>
              </a:rPr>
              <a:t>Combine rational tangles into Montesinos tangles.</a:t>
            </a:r>
          </a:p>
          <a:p>
            <a:pPr marL="914400" lvl="1" indent="-457200" algn="ctr">
              <a:buFont typeface="+mj-lt"/>
              <a:buAutoNum type="arabicPeriod"/>
            </a:pPr>
            <a:r>
              <a:rPr lang="en-US" sz="2800" dirty="0">
                <a:solidFill>
                  <a:schemeClr val="bg1">
                    <a:lumMod val="50000"/>
                  </a:schemeClr>
                </a:solidFill>
                <a:cs typeface="Calibri"/>
              </a:rPr>
              <a:t>Identify twists for Generalized Montesinos tangles.</a:t>
            </a:r>
          </a:p>
          <a:p>
            <a:pPr marL="914400" lvl="1" indent="-457200" algn="ctr">
              <a:buFont typeface="+mj-lt"/>
              <a:buAutoNum type="arabicPeriod"/>
            </a:pPr>
            <a:r>
              <a:rPr lang="en-US" sz="2800" dirty="0">
                <a:solidFill>
                  <a:schemeClr val="bg1">
                    <a:lumMod val="50000"/>
                  </a:schemeClr>
                </a:solidFill>
                <a:cs typeface="Calibri"/>
              </a:rPr>
              <a:t>Combine Montesinos tangles into algebraic tangles.</a:t>
            </a:r>
          </a:p>
          <a:p>
            <a:pPr marL="914400" lvl="1" indent="-457200" algn="ctr">
              <a:buFont typeface="+mj-lt"/>
              <a:buAutoNum type="arabicPeriod"/>
            </a:pPr>
            <a:r>
              <a:rPr lang="en-US" sz="2800" dirty="0">
                <a:solidFill>
                  <a:schemeClr val="bg1">
                    <a:lumMod val="50000"/>
                  </a:schemeClr>
                </a:solidFill>
                <a:cs typeface="Calibri"/>
              </a:rPr>
              <a:t>If non-algebraic, identify </a:t>
            </a:r>
            <a:r>
              <a:rPr lang="en-US" sz="2800" dirty="0" err="1">
                <a:solidFill>
                  <a:schemeClr val="bg1">
                    <a:lumMod val="50000"/>
                  </a:schemeClr>
                </a:solidFill>
                <a:cs typeface="Calibri"/>
              </a:rPr>
              <a:t>polyhedrals</a:t>
            </a:r>
            <a:r>
              <a:rPr lang="en-US" sz="2800" dirty="0">
                <a:solidFill>
                  <a:schemeClr val="bg1">
                    <a:lumMod val="50000"/>
                  </a:schemeClr>
                </a:solidFill>
                <a:cs typeface="Calibri"/>
              </a:rPr>
              <a:t>.</a:t>
            </a:r>
          </a:p>
        </p:txBody>
      </p:sp>
      <p:sp>
        <p:nvSpPr>
          <p:cNvPr id="4" name="Slide Number Placeholder 3">
            <a:extLst>
              <a:ext uri="{FF2B5EF4-FFF2-40B4-BE49-F238E27FC236}">
                <a16:creationId xmlns:a16="http://schemas.microsoft.com/office/drawing/2014/main" id="{04645CFB-201E-135A-ED59-1289F4C382DB}"/>
              </a:ext>
            </a:extLst>
          </p:cNvPr>
          <p:cNvSpPr>
            <a:spLocks noGrp="1"/>
          </p:cNvSpPr>
          <p:nvPr>
            <p:ph type="sldNum" sz="quarter" idx="12"/>
          </p:nvPr>
        </p:nvSpPr>
        <p:spPr/>
        <p:txBody>
          <a:bodyPr/>
          <a:lstStyle/>
          <a:p>
            <a:fld id="{48F63A3B-78C7-47BE-AE5E-E10140E04643}" type="slidenum">
              <a:rPr lang="en-US" smtClean="0"/>
              <a:t>82</a:t>
            </a:fld>
            <a:endParaRPr lang="en-US"/>
          </a:p>
        </p:txBody>
      </p:sp>
    </p:spTree>
    <p:extLst>
      <p:ext uri="{BB962C8B-B14F-4D97-AF65-F5344CB8AC3E}">
        <p14:creationId xmlns:p14="http://schemas.microsoft.com/office/powerpoint/2010/main" val="771521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Re-indexing Example</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𝟏𝟐</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1D4F55F-9BA2-CE5F-9198-81F485FE9E65}"/>
              </a:ext>
            </a:extLst>
          </p:cNvPr>
          <p:cNvSpPr>
            <a:spLocks noGrp="1"/>
          </p:cNvSpPr>
          <p:nvPr>
            <p:ph type="sldNum" sz="quarter" idx="12"/>
          </p:nvPr>
        </p:nvSpPr>
        <p:spPr/>
        <p:txBody>
          <a:bodyPr/>
          <a:lstStyle/>
          <a:p>
            <a:fld id="{48F63A3B-78C7-47BE-AE5E-E10140E04643}" type="slidenum">
              <a:rPr lang="en-US" smtClean="0"/>
              <a:t>83</a:t>
            </a:fld>
            <a:endParaRPr lang="en-US"/>
          </a:p>
        </p:txBody>
      </p:sp>
      <p:sp>
        <p:nvSpPr>
          <p:cNvPr id="31" name="Oval 30">
            <a:extLst>
              <a:ext uri="{FF2B5EF4-FFF2-40B4-BE49-F238E27FC236}">
                <a16:creationId xmlns:a16="http://schemas.microsoft.com/office/drawing/2014/main" id="{D034B69B-CF96-AC93-12E1-AB7EDE45B381}"/>
              </a:ext>
            </a:extLst>
          </p:cNvPr>
          <p:cNvSpPr/>
          <p:nvPr/>
        </p:nvSpPr>
        <p:spPr>
          <a:xfrm>
            <a:off x="8078778" y="1915340"/>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301338E-EC49-CAA0-9050-4927BA24525D}"/>
              </a:ext>
            </a:extLst>
          </p:cNvPr>
          <p:cNvSpPr/>
          <p:nvPr/>
        </p:nvSpPr>
        <p:spPr>
          <a:xfrm>
            <a:off x="7501680" y="2903339"/>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F2D2477-96FA-8ADB-C9CB-360012494075}"/>
              </a:ext>
            </a:extLst>
          </p:cNvPr>
          <p:cNvSpPr/>
          <p:nvPr/>
        </p:nvSpPr>
        <p:spPr>
          <a:xfrm>
            <a:off x="7511408" y="4109729"/>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E8D1054-D847-5BC3-6395-775A48387A57}"/>
              </a:ext>
            </a:extLst>
          </p:cNvPr>
          <p:cNvSpPr/>
          <p:nvPr/>
        </p:nvSpPr>
        <p:spPr>
          <a:xfrm>
            <a:off x="8072376" y="5234743"/>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A313125-D045-6C00-BDF8-56F6286AF814}"/>
              </a:ext>
            </a:extLst>
          </p:cNvPr>
          <p:cNvSpPr/>
          <p:nvPr/>
        </p:nvSpPr>
        <p:spPr>
          <a:xfrm>
            <a:off x="9482883" y="3425397"/>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4D18DA4-F440-B9B1-8504-75A61F9744D9}"/>
              </a:ext>
            </a:extLst>
          </p:cNvPr>
          <p:cNvSpPr/>
          <p:nvPr/>
        </p:nvSpPr>
        <p:spPr>
          <a:xfrm>
            <a:off x="10504286" y="3386485"/>
            <a:ext cx="685800" cy="685800"/>
          </a:xfrm>
          <a:prstGeom prst="ellipse">
            <a:avLst/>
          </a:prstGeom>
          <a:solidFill>
            <a:schemeClr val="bg1"/>
          </a:solidFill>
          <a:ln w="571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618EE41-5C28-D896-3B85-56CE763A0402}"/>
                  </a:ext>
                </a:extLst>
              </p:cNvPr>
              <p:cNvSpPr txBox="1"/>
              <p:nvPr/>
            </p:nvSpPr>
            <p:spPr>
              <a:xfrm>
                <a:off x="10602579" y="3472687"/>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𝟏</m:t>
                      </m:r>
                    </m:oMath>
                  </m:oMathPara>
                </a14:m>
                <a:endParaRPr lang="en-US" b="1" dirty="0"/>
              </a:p>
            </p:txBody>
          </p:sp>
        </mc:Choice>
        <mc:Fallback xmlns="">
          <p:sp>
            <p:nvSpPr>
              <p:cNvPr id="25" name="TextBox 24">
                <a:extLst>
                  <a:ext uri="{FF2B5EF4-FFF2-40B4-BE49-F238E27FC236}">
                    <a16:creationId xmlns:a16="http://schemas.microsoft.com/office/drawing/2014/main" id="{2618EE41-5C28-D896-3B85-56CE763A0402}"/>
                  </a:ext>
                </a:extLst>
              </p:cNvPr>
              <p:cNvSpPr txBox="1">
                <a:spLocks noRot="1" noChangeAspect="1" noMove="1" noResize="1" noEditPoints="1" noAdjustHandles="1" noChangeArrowheads="1" noChangeShapeType="1" noTextEdit="1"/>
              </p:cNvSpPr>
              <p:nvPr/>
            </p:nvSpPr>
            <p:spPr>
              <a:xfrm>
                <a:off x="10602579" y="3472687"/>
                <a:ext cx="491541"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5BF1CA3-8811-3BFF-4338-54B7392CD91F}"/>
                  </a:ext>
                </a:extLst>
              </p:cNvPr>
              <p:cNvSpPr txBox="1"/>
              <p:nvPr/>
            </p:nvSpPr>
            <p:spPr>
              <a:xfrm>
                <a:off x="8172965" y="2012181"/>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𝟐</m:t>
                      </m:r>
                    </m:oMath>
                  </m:oMathPara>
                </a14:m>
                <a:endParaRPr lang="en-US" b="1" dirty="0"/>
              </a:p>
            </p:txBody>
          </p:sp>
        </mc:Choice>
        <mc:Fallback xmlns="">
          <p:sp>
            <p:nvSpPr>
              <p:cNvPr id="26" name="TextBox 25">
                <a:extLst>
                  <a:ext uri="{FF2B5EF4-FFF2-40B4-BE49-F238E27FC236}">
                    <a16:creationId xmlns:a16="http://schemas.microsoft.com/office/drawing/2014/main" id="{65BF1CA3-8811-3BFF-4338-54B7392CD91F}"/>
                  </a:ext>
                </a:extLst>
              </p:cNvPr>
              <p:cNvSpPr txBox="1">
                <a:spLocks noRot="1" noChangeAspect="1" noMove="1" noResize="1" noEditPoints="1" noAdjustHandles="1" noChangeArrowheads="1" noChangeShapeType="1" noTextEdit="1"/>
              </p:cNvSpPr>
              <p:nvPr/>
            </p:nvSpPr>
            <p:spPr>
              <a:xfrm>
                <a:off x="8172965" y="2012181"/>
                <a:ext cx="491541"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B02F253-9CCF-7A2E-34CA-0903F5F1A20E}"/>
                  </a:ext>
                </a:extLst>
              </p:cNvPr>
              <p:cNvSpPr txBox="1"/>
              <p:nvPr/>
            </p:nvSpPr>
            <p:spPr>
              <a:xfrm>
                <a:off x="7641364" y="420934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𝟑</m:t>
                      </m:r>
                    </m:oMath>
                  </m:oMathPara>
                </a14:m>
                <a:endParaRPr lang="en-US" b="1" dirty="0"/>
              </a:p>
            </p:txBody>
          </p:sp>
        </mc:Choice>
        <mc:Fallback xmlns="">
          <p:sp>
            <p:nvSpPr>
              <p:cNvPr id="27" name="TextBox 26">
                <a:extLst>
                  <a:ext uri="{FF2B5EF4-FFF2-40B4-BE49-F238E27FC236}">
                    <a16:creationId xmlns:a16="http://schemas.microsoft.com/office/drawing/2014/main" id="{AB02F253-9CCF-7A2E-34CA-0903F5F1A20E}"/>
                  </a:ext>
                </a:extLst>
              </p:cNvPr>
              <p:cNvSpPr txBox="1">
                <a:spLocks noRot="1" noChangeAspect="1" noMove="1" noResize="1" noEditPoints="1" noAdjustHandles="1" noChangeArrowheads="1" noChangeShapeType="1" noTextEdit="1"/>
              </p:cNvSpPr>
              <p:nvPr/>
            </p:nvSpPr>
            <p:spPr>
              <a:xfrm>
                <a:off x="7641364" y="4209346"/>
                <a:ext cx="491541"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E1160DC-8E03-5108-F6D3-7200CAA30296}"/>
                  </a:ext>
                </a:extLst>
              </p:cNvPr>
              <p:cNvSpPr txBox="1"/>
              <p:nvPr/>
            </p:nvSpPr>
            <p:spPr>
              <a:xfrm>
                <a:off x="9584924" y="3502532"/>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𝟒</m:t>
                      </m:r>
                    </m:oMath>
                  </m:oMathPara>
                </a14:m>
                <a:endParaRPr lang="en-US" b="1" dirty="0"/>
              </a:p>
            </p:txBody>
          </p:sp>
        </mc:Choice>
        <mc:Fallback xmlns="">
          <p:sp>
            <p:nvSpPr>
              <p:cNvPr id="28" name="TextBox 27">
                <a:extLst>
                  <a:ext uri="{FF2B5EF4-FFF2-40B4-BE49-F238E27FC236}">
                    <a16:creationId xmlns:a16="http://schemas.microsoft.com/office/drawing/2014/main" id="{9E1160DC-8E03-5108-F6D3-7200CAA30296}"/>
                  </a:ext>
                </a:extLst>
              </p:cNvPr>
              <p:cNvSpPr txBox="1">
                <a:spLocks noRot="1" noChangeAspect="1" noMove="1" noResize="1" noEditPoints="1" noAdjustHandles="1" noChangeArrowheads="1" noChangeShapeType="1" noTextEdit="1"/>
              </p:cNvSpPr>
              <p:nvPr/>
            </p:nvSpPr>
            <p:spPr>
              <a:xfrm>
                <a:off x="9584924" y="3502532"/>
                <a:ext cx="491541"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9CC191F-858E-C5CB-A186-5008241E56DB}"/>
                  </a:ext>
                </a:extLst>
              </p:cNvPr>
              <p:cNvSpPr txBox="1"/>
              <p:nvPr/>
            </p:nvSpPr>
            <p:spPr>
              <a:xfrm>
                <a:off x="8170072" y="532359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𝟓</m:t>
                      </m:r>
                    </m:oMath>
                  </m:oMathPara>
                </a14:m>
                <a:endParaRPr lang="en-US" b="1" dirty="0"/>
              </a:p>
            </p:txBody>
          </p:sp>
        </mc:Choice>
        <mc:Fallback xmlns="">
          <p:sp>
            <p:nvSpPr>
              <p:cNvPr id="29" name="TextBox 28">
                <a:extLst>
                  <a:ext uri="{FF2B5EF4-FFF2-40B4-BE49-F238E27FC236}">
                    <a16:creationId xmlns:a16="http://schemas.microsoft.com/office/drawing/2014/main" id="{F9CC191F-858E-C5CB-A186-5008241E56DB}"/>
                  </a:ext>
                </a:extLst>
              </p:cNvPr>
              <p:cNvSpPr txBox="1">
                <a:spLocks noRot="1" noChangeAspect="1" noMove="1" noResize="1" noEditPoints="1" noAdjustHandles="1" noChangeArrowheads="1" noChangeShapeType="1" noTextEdit="1"/>
              </p:cNvSpPr>
              <p:nvPr/>
            </p:nvSpPr>
            <p:spPr>
              <a:xfrm>
                <a:off x="8170072" y="5323596"/>
                <a:ext cx="491541"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7AFDE81-451C-1065-6225-324B9D34EFB9}"/>
                  </a:ext>
                </a:extLst>
              </p:cNvPr>
              <p:cNvSpPr txBox="1"/>
              <p:nvPr/>
            </p:nvSpPr>
            <p:spPr>
              <a:xfrm>
                <a:off x="7601620" y="2993752"/>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𝟔</m:t>
                      </m:r>
                    </m:oMath>
                  </m:oMathPara>
                </a14:m>
                <a:endParaRPr lang="en-US" b="1" dirty="0"/>
              </a:p>
            </p:txBody>
          </p:sp>
        </mc:Choice>
        <mc:Fallback xmlns="">
          <p:sp>
            <p:nvSpPr>
              <p:cNvPr id="30" name="TextBox 29">
                <a:extLst>
                  <a:ext uri="{FF2B5EF4-FFF2-40B4-BE49-F238E27FC236}">
                    <a16:creationId xmlns:a16="http://schemas.microsoft.com/office/drawing/2014/main" id="{C7AFDE81-451C-1065-6225-324B9D34EFB9}"/>
                  </a:ext>
                </a:extLst>
              </p:cNvPr>
              <p:cNvSpPr txBox="1">
                <a:spLocks noRot="1" noChangeAspect="1" noMove="1" noResize="1" noEditPoints="1" noAdjustHandles="1" noChangeArrowheads="1" noChangeShapeType="1" noTextEdit="1"/>
              </p:cNvSpPr>
              <p:nvPr/>
            </p:nvSpPr>
            <p:spPr>
              <a:xfrm>
                <a:off x="7601620" y="2993752"/>
                <a:ext cx="491541"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7A33254-99AE-91EA-F118-7E3D620A8C65}"/>
                  </a:ext>
                </a:extLst>
              </p:cNvPr>
              <p:cNvSpPr txBox="1"/>
              <p:nvPr/>
            </p:nvSpPr>
            <p:spPr>
              <a:xfrm>
                <a:off x="221221" y="1443841"/>
                <a:ext cx="6229954" cy="4832092"/>
              </a:xfrm>
              <a:prstGeom prst="rect">
                <a:avLst/>
              </a:prstGeom>
              <a:noFill/>
            </p:spPr>
            <p:txBody>
              <a:bodyPr wrap="square" rtlCol="0">
                <a:spAutoFit/>
              </a:bodyPr>
              <a:lstStyle/>
              <a:p>
                <a:pPr algn="ctr"/>
                <a:r>
                  <a:rPr lang="en-US" sz="2800" dirty="0">
                    <a:latin typeface="Cambria Math" panose="02040503050406030204" pitchFamily="18" charset="0"/>
                  </a:rPr>
                  <a:t>Re-indexing drops all values by </a:t>
                </a:r>
                <a14:m>
                  <m:oMath xmlns:m="http://schemas.openxmlformats.org/officeDocument/2006/math">
                    <m:r>
                      <a:rPr lang="en-US" sz="2800" b="0" i="1" smtClean="0">
                        <a:latin typeface="Cambria Math" panose="02040503050406030204" pitchFamily="18" charset="0"/>
                      </a:rPr>
                      <m:t>1</m:t>
                    </m:r>
                  </m:oMath>
                </a14:m>
                <a:endParaRPr lang="en-US" sz="2800" dirty="0">
                  <a:latin typeface="Cambria Math" panose="02040503050406030204" pitchFamily="18" charset="0"/>
                </a:endParaRPr>
              </a:p>
              <a:p>
                <a:pPr algn="ctr"/>
                <a:endParaRPr lang="en-US" sz="280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a:p>
                <a:pPr algn="ctr"/>
                <a:endParaRPr lang="en-US" sz="2800" b="1" dirty="0"/>
              </a:p>
              <a:p>
                <a:pPr algn="ctr"/>
                <a:r>
                  <a:rPr lang="en-US" sz="2800" dirty="0"/>
                  <a:t>becomes</a:t>
                </a:r>
              </a:p>
              <a:p>
                <a:pPr algn="ctr"/>
                <a:endParaRPr lang="en-US" sz="2800" dirty="0"/>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𝟕</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𝟗</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𝟏𝟏</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m:t>
                          </m:r>
                          <m:r>
                            <a:rPr lang="en-US" sz="2800" b="1" i="1" smtClean="0">
                              <a:latin typeface="Cambria Math" panose="02040503050406030204" pitchFamily="18" charset="0"/>
                            </a:rPr>
                            <m:t>𝟏𝟎</m:t>
                          </m:r>
                          <m:r>
                            <a:rPr lang="en-US" sz="2800" b="1" i="1" smtClean="0">
                              <a:latin typeface="Cambria Math" panose="02040503050406030204" pitchFamily="18" charset="0"/>
                            </a:rPr>
                            <m:t>,</m:t>
                          </m:r>
                          <m:r>
                            <a:rPr lang="en-US" sz="2800" b="1" i="1" smtClean="0">
                              <a:latin typeface="Cambria Math" panose="02040503050406030204" pitchFamily="18" charset="0"/>
                            </a:rPr>
                            <m:t>𝟓</m:t>
                          </m:r>
                          <m:r>
                            <a:rPr lang="en-US" sz="2800" b="1" i="1" smtClean="0">
                              <a:latin typeface="Cambria Math" panose="02040503050406030204" pitchFamily="18" charset="0"/>
                            </a:rPr>
                            <m:t>,</m:t>
                          </m:r>
                          <m:r>
                            <a:rPr lang="en-US" sz="2800" b="1" i="1" smtClean="0">
                              <a:latin typeface="Cambria Math" panose="02040503050406030204" pitchFamily="18" charset="0"/>
                            </a:rPr>
                            <m:t>𝟗</m:t>
                          </m:r>
                        </m:e>
                      </m:d>
                      <m:r>
                        <a:rPr lang="en-US" sz="2800" b="1" i="1" smtClean="0">
                          <a:latin typeface="Cambria Math" panose="02040503050406030204" pitchFamily="18" charset="0"/>
                        </a:rPr>
                        <m:t>,</m:t>
                      </m:r>
                    </m:oMath>
                  </m:oMathPara>
                </a14:m>
                <a:endParaRPr lang="en-US" sz="2800" b="1" dirty="0"/>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𝟔</m:t>
                          </m:r>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𝟕</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𝟖</m:t>
                          </m:r>
                          <m:r>
                            <a:rPr lang="en-US" sz="2800" b="1" i="1" smtClean="0">
                              <a:latin typeface="Cambria Math" panose="02040503050406030204" pitchFamily="18" charset="0"/>
                            </a:rPr>
                            <m:t>,</m:t>
                          </m:r>
                          <m:r>
                            <a:rPr lang="en-US" sz="2800" b="1" i="1" smtClean="0">
                              <a:latin typeface="Cambria Math" panose="02040503050406030204" pitchFamily="18" charset="0"/>
                            </a:rPr>
                            <m:t>𝟔</m:t>
                          </m:r>
                          <m:r>
                            <a:rPr lang="en-US" sz="2800" b="1" i="1" smtClean="0">
                              <a:latin typeface="Cambria Math" panose="02040503050406030204" pitchFamily="18" charset="0"/>
                            </a:rPr>
                            <m:t>,</m:t>
                          </m:r>
                          <m:r>
                            <a:rPr lang="en-US" sz="2800" b="1" i="1" smtClean="0">
                              <a:latin typeface="Cambria Math" panose="02040503050406030204" pitchFamily="18" charset="0"/>
                            </a:rPr>
                            <m:t>𝟗</m:t>
                          </m:r>
                          <m:r>
                            <a:rPr lang="en-US" sz="2800" b="1" i="1" smtClean="0">
                              <a:latin typeface="Cambria Math" panose="02040503050406030204" pitchFamily="18" charset="0"/>
                            </a:rPr>
                            <m:t>,</m:t>
                          </m:r>
                          <m:r>
                            <a:rPr lang="en-US" sz="2800" b="1" i="1" smtClean="0">
                              <a:latin typeface="Cambria Math" panose="02040503050406030204" pitchFamily="18" charset="0"/>
                            </a:rPr>
                            <m:t>𝟓</m:t>
                          </m:r>
                        </m:e>
                      </m:d>
                      <m:r>
                        <a:rPr lang="en-US" sz="2800" b="1" i="1" smtClean="0">
                          <a:latin typeface="Cambria Math" panose="02040503050406030204" pitchFamily="18" charset="0"/>
                        </a:rPr>
                        <m:t>,[</m:t>
                      </m:r>
                      <m:r>
                        <a:rPr lang="en-US" sz="2800" b="1" i="1" smtClean="0">
                          <a:latin typeface="Cambria Math" panose="02040503050406030204" pitchFamily="18" charset="0"/>
                        </a:rPr>
                        <m:t>𝟏𝟎</m:t>
                      </m:r>
                      <m:r>
                        <a:rPr lang="en-US" sz="2800" b="1" i="1" smtClean="0">
                          <a:latin typeface="Cambria Math" panose="02040503050406030204" pitchFamily="18" charset="0"/>
                        </a:rPr>
                        <m:t>,</m:t>
                      </m:r>
                      <m:r>
                        <a:rPr lang="en-US" sz="2800" b="1" i="1" smtClean="0">
                          <a:latin typeface="Cambria Math" panose="02040503050406030204" pitchFamily="18" charset="0"/>
                        </a:rPr>
                        <m:t>𝟒</m:t>
                      </m:r>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oMath>
                  </m:oMathPara>
                </a14:m>
                <a:endParaRPr lang="en-US" sz="2800" b="1" dirty="0"/>
              </a:p>
              <a:p>
                <a:pPr algn="ctr"/>
                <a:endParaRPr lang="en-US" sz="2800" b="1" dirty="0"/>
              </a:p>
              <a:p>
                <a:pPr algn="ctr"/>
                <a:endParaRPr lang="en-US" sz="2800" b="1" dirty="0"/>
              </a:p>
            </p:txBody>
          </p:sp>
        </mc:Choice>
        <mc:Fallback xmlns="">
          <p:sp>
            <p:nvSpPr>
              <p:cNvPr id="37" name="TextBox 36">
                <a:extLst>
                  <a:ext uri="{FF2B5EF4-FFF2-40B4-BE49-F238E27FC236}">
                    <a16:creationId xmlns:a16="http://schemas.microsoft.com/office/drawing/2014/main" id="{97A33254-99AE-91EA-F118-7E3D620A8C65}"/>
                  </a:ext>
                </a:extLst>
              </p:cNvPr>
              <p:cNvSpPr txBox="1">
                <a:spLocks noRot="1" noChangeAspect="1" noMove="1" noResize="1" noEditPoints="1" noAdjustHandles="1" noChangeArrowheads="1" noChangeShapeType="1" noTextEdit="1"/>
              </p:cNvSpPr>
              <p:nvPr/>
            </p:nvSpPr>
            <p:spPr>
              <a:xfrm>
                <a:off x="221221" y="1443841"/>
                <a:ext cx="6229954" cy="4832092"/>
              </a:xfrm>
              <a:prstGeom prst="rect">
                <a:avLst/>
              </a:prstGeom>
              <a:blipFill>
                <a:blip r:embed="rId22"/>
                <a:stretch>
                  <a:fillRect t="-1387"/>
                </a:stretch>
              </a:blipFill>
            </p:spPr>
            <p:txBody>
              <a:bodyPr/>
              <a:lstStyle/>
              <a:p>
                <a:r>
                  <a:rPr lang="en-US">
                    <a:noFill/>
                  </a:rPr>
                  <a:t> </a:t>
                </a:r>
              </a:p>
            </p:txBody>
          </p:sp>
        </mc:Fallback>
      </mc:AlternateContent>
    </p:spTree>
    <p:extLst>
      <p:ext uri="{BB962C8B-B14F-4D97-AF65-F5344CB8AC3E}">
        <p14:creationId xmlns:p14="http://schemas.microsoft.com/office/powerpoint/2010/main" val="12700559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4141848-8956-72E3-3726-386A858799B1}"/>
              </a:ext>
            </a:extLst>
          </p:cNvPr>
          <p:cNvPicPr>
            <a:picLocks noGrp="1" noRot="1" noChangeAspect="1" noMove="1" noResize="1" noEditPoints="1" noAdjustHandles="1" noChangeArrowheads="1" noChangeShapeType="1" noCrop="1"/>
          </p:cNvPicPr>
          <p:nvPr/>
        </p:nvPicPr>
        <p:blipFill>
          <a:blip r:embed="rId3"/>
          <a:stretch>
            <a:fillRect/>
          </a:stretch>
        </p:blipFill>
        <p:spPr>
          <a:xfrm>
            <a:off x="6382487" y="948778"/>
            <a:ext cx="5704941" cy="5704941"/>
          </a:xfrm>
          <a:prstGeom prst="rect">
            <a:avLst/>
          </a:prstGeom>
        </p:spPr>
      </p:pic>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Planar Diagram Re-indexing Example</a:t>
            </a:r>
          </a:p>
        </p:txBody>
      </p:sp>
      <p:sp>
        <p:nvSpPr>
          <p:cNvPr id="4" name="Oval 3">
            <a:extLst>
              <a:ext uri="{FF2B5EF4-FFF2-40B4-BE49-F238E27FC236}">
                <a16:creationId xmlns:a16="http://schemas.microsoft.com/office/drawing/2014/main" id="{0C8EE691-CEFF-26AD-900D-56DCB749A2BE}"/>
              </a:ext>
            </a:extLst>
          </p:cNvPr>
          <p:cNvSpPr/>
          <p:nvPr/>
        </p:nvSpPr>
        <p:spPr>
          <a:xfrm>
            <a:off x="8083690" y="1920252"/>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8F82CB-B794-CD11-0176-B4101482EC16}"/>
              </a:ext>
            </a:extLst>
          </p:cNvPr>
          <p:cNvSpPr/>
          <p:nvPr/>
        </p:nvSpPr>
        <p:spPr>
          <a:xfrm>
            <a:off x="7506592" y="2908251"/>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222C03-25EA-B9FA-EB52-84AAA09719BD}"/>
              </a:ext>
            </a:extLst>
          </p:cNvPr>
          <p:cNvSpPr/>
          <p:nvPr/>
        </p:nvSpPr>
        <p:spPr>
          <a:xfrm>
            <a:off x="7516320" y="4114641"/>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4597C9-9674-8415-3A77-7373FDA21043}"/>
              </a:ext>
            </a:extLst>
          </p:cNvPr>
          <p:cNvSpPr/>
          <p:nvPr/>
        </p:nvSpPr>
        <p:spPr>
          <a:xfrm>
            <a:off x="8077288" y="5239655"/>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5532EC-D1DB-9CFC-17E1-778D074B56A0}"/>
              </a:ext>
            </a:extLst>
          </p:cNvPr>
          <p:cNvSpPr/>
          <p:nvPr/>
        </p:nvSpPr>
        <p:spPr>
          <a:xfrm>
            <a:off x="9487795" y="3430309"/>
            <a:ext cx="685800" cy="685800"/>
          </a:xfrm>
          <a:prstGeom prst="ellipse">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EB3788-811B-97A0-F4ED-C2D1BC2A3B8B}"/>
              </a:ext>
            </a:extLst>
          </p:cNvPr>
          <p:cNvSpPr/>
          <p:nvPr/>
        </p:nvSpPr>
        <p:spPr>
          <a:xfrm>
            <a:off x="10509198" y="3391397"/>
            <a:ext cx="685800" cy="685800"/>
          </a:xfrm>
          <a:prstGeom prst="ellipse">
            <a:avLst/>
          </a:prstGeom>
          <a:solidFill>
            <a:schemeClr val="bg1"/>
          </a:solidFill>
          <a:ln w="5715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0AA348-FC68-6187-BE11-17982254CA9D}"/>
                  </a:ext>
                </a:extLst>
              </p:cNvPr>
              <p:cNvSpPr txBox="1"/>
              <p:nvPr/>
            </p:nvSpPr>
            <p:spPr>
              <a:xfrm rot="2317574">
                <a:off x="9719596" y="118224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𝟎</m:t>
                      </m:r>
                    </m:oMath>
                  </m:oMathPara>
                </a14:m>
                <a:endParaRPr lang="en-US" b="1" dirty="0"/>
              </a:p>
            </p:txBody>
          </p:sp>
        </mc:Choice>
        <mc:Fallback xmlns="">
          <p:sp>
            <p:nvSpPr>
              <p:cNvPr id="5" name="TextBox 4">
                <a:extLst>
                  <a:ext uri="{FF2B5EF4-FFF2-40B4-BE49-F238E27FC236}">
                    <a16:creationId xmlns:a16="http://schemas.microsoft.com/office/drawing/2014/main" id="{BD0AA348-FC68-6187-BE11-17982254CA9D}"/>
                  </a:ext>
                </a:extLst>
              </p:cNvPr>
              <p:cNvSpPr txBox="1">
                <a:spLocks noRot="1" noChangeAspect="1" noMove="1" noResize="1" noEditPoints="1" noAdjustHandles="1" noChangeArrowheads="1" noChangeShapeType="1" noTextEdit="1"/>
              </p:cNvSpPr>
              <p:nvPr/>
            </p:nvSpPr>
            <p:spPr>
              <a:xfrm rot="2317574">
                <a:off x="9719596" y="1182242"/>
                <a:ext cx="90799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2654B3-3955-20DE-CAB2-344467E4F6CA}"/>
                  </a:ext>
                </a:extLst>
              </p:cNvPr>
              <p:cNvSpPr txBox="1"/>
              <p:nvPr/>
            </p:nvSpPr>
            <p:spPr>
              <a:xfrm>
                <a:off x="9944100" y="41939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b="1" dirty="0"/>
              </a:p>
            </p:txBody>
          </p:sp>
        </mc:Choice>
        <mc:Fallback xmlns="">
          <p:sp>
            <p:nvSpPr>
              <p:cNvPr id="12" name="TextBox 11">
                <a:extLst>
                  <a:ext uri="{FF2B5EF4-FFF2-40B4-BE49-F238E27FC236}">
                    <a16:creationId xmlns:a16="http://schemas.microsoft.com/office/drawing/2014/main" id="{6C2654B3-3955-20DE-CAB2-344467E4F6CA}"/>
                  </a:ext>
                </a:extLst>
              </p:cNvPr>
              <p:cNvSpPr txBox="1">
                <a:spLocks noRot="1" noChangeAspect="1" noMove="1" noResize="1" noEditPoints="1" noAdjustHandles="1" noChangeArrowheads="1" noChangeShapeType="1" noTextEdit="1"/>
              </p:cNvSpPr>
              <p:nvPr/>
            </p:nvSpPr>
            <p:spPr>
              <a:xfrm>
                <a:off x="9944100" y="4193929"/>
                <a:ext cx="90799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A6AB58-F363-A001-E221-35A9D060B30B}"/>
                  </a:ext>
                </a:extLst>
              </p:cNvPr>
              <p:cNvSpPr txBox="1"/>
              <p:nvPr/>
            </p:nvSpPr>
            <p:spPr>
              <a:xfrm rot="1920710">
                <a:off x="9033797" y="214972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b="1" dirty="0"/>
              </a:p>
            </p:txBody>
          </p:sp>
        </mc:Choice>
        <mc:Fallback xmlns="">
          <p:sp>
            <p:nvSpPr>
              <p:cNvPr id="13" name="TextBox 12">
                <a:extLst>
                  <a:ext uri="{FF2B5EF4-FFF2-40B4-BE49-F238E27FC236}">
                    <a16:creationId xmlns:a16="http://schemas.microsoft.com/office/drawing/2014/main" id="{15A6AB58-F363-A001-E221-35A9D060B30B}"/>
                  </a:ext>
                </a:extLst>
              </p:cNvPr>
              <p:cNvSpPr txBox="1">
                <a:spLocks noRot="1" noChangeAspect="1" noMove="1" noResize="1" noEditPoints="1" noAdjustHandles="1" noChangeArrowheads="1" noChangeShapeType="1" noTextEdit="1"/>
              </p:cNvSpPr>
              <p:nvPr/>
            </p:nvSpPr>
            <p:spPr>
              <a:xfrm rot="1920710">
                <a:off x="9033797" y="2149729"/>
                <a:ext cx="90799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A0D9FC-B0AA-34BE-B90C-A429B0AA2248}"/>
                  </a:ext>
                </a:extLst>
              </p:cNvPr>
              <p:cNvSpPr txBox="1"/>
              <p:nvPr/>
            </p:nvSpPr>
            <p:spPr>
              <a:xfrm rot="19250075">
                <a:off x="7026420" y="1947806"/>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oMath>
                  </m:oMathPara>
                </a14:m>
                <a:endParaRPr lang="en-US" b="1" dirty="0"/>
              </a:p>
            </p:txBody>
          </p:sp>
        </mc:Choice>
        <mc:Fallback xmlns="">
          <p:sp>
            <p:nvSpPr>
              <p:cNvPr id="14" name="TextBox 13">
                <a:extLst>
                  <a:ext uri="{FF2B5EF4-FFF2-40B4-BE49-F238E27FC236}">
                    <a16:creationId xmlns:a16="http://schemas.microsoft.com/office/drawing/2014/main" id="{50A0D9FC-B0AA-34BE-B90C-A429B0AA2248}"/>
                  </a:ext>
                </a:extLst>
              </p:cNvPr>
              <p:cNvSpPr txBox="1">
                <a:spLocks noRot="1" noChangeAspect="1" noMove="1" noResize="1" noEditPoints="1" noAdjustHandles="1" noChangeArrowheads="1" noChangeShapeType="1" noTextEdit="1"/>
              </p:cNvSpPr>
              <p:nvPr/>
            </p:nvSpPr>
            <p:spPr>
              <a:xfrm rot="19250075">
                <a:off x="7026420" y="1947806"/>
                <a:ext cx="907998"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309598-96B1-B848-2251-9C8A7A6F30CE}"/>
                  </a:ext>
                </a:extLst>
              </p:cNvPr>
              <p:cNvSpPr txBox="1"/>
              <p:nvPr/>
            </p:nvSpPr>
            <p:spPr>
              <a:xfrm rot="4148396">
                <a:off x="8013594" y="350346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𝟒</m:t>
                      </m:r>
                    </m:oMath>
                  </m:oMathPara>
                </a14:m>
                <a:endParaRPr lang="en-US" b="1" dirty="0"/>
              </a:p>
            </p:txBody>
          </p:sp>
        </mc:Choice>
        <mc:Fallback xmlns="">
          <p:sp>
            <p:nvSpPr>
              <p:cNvPr id="15" name="TextBox 14">
                <a:extLst>
                  <a:ext uri="{FF2B5EF4-FFF2-40B4-BE49-F238E27FC236}">
                    <a16:creationId xmlns:a16="http://schemas.microsoft.com/office/drawing/2014/main" id="{28309598-96B1-B848-2251-9C8A7A6F30CE}"/>
                  </a:ext>
                </a:extLst>
              </p:cNvPr>
              <p:cNvSpPr txBox="1">
                <a:spLocks noRot="1" noChangeAspect="1" noMove="1" noResize="1" noEditPoints="1" noAdjustHandles="1" noChangeArrowheads="1" noChangeShapeType="1" noTextEdit="1"/>
              </p:cNvSpPr>
              <p:nvPr/>
            </p:nvSpPr>
            <p:spPr>
              <a:xfrm rot="4148396">
                <a:off x="8013594" y="3503465"/>
                <a:ext cx="907998"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1EDE8-76C6-855E-4B78-368E7EB05956}"/>
                  </a:ext>
                </a:extLst>
              </p:cNvPr>
              <p:cNvSpPr txBox="1"/>
              <p:nvPr/>
            </p:nvSpPr>
            <p:spPr>
              <a:xfrm rot="17464839">
                <a:off x="6827297" y="4989605"/>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b="1" dirty="0"/>
              </a:p>
            </p:txBody>
          </p:sp>
        </mc:Choice>
        <mc:Fallback xmlns="">
          <p:sp>
            <p:nvSpPr>
              <p:cNvPr id="16" name="TextBox 15">
                <a:extLst>
                  <a:ext uri="{FF2B5EF4-FFF2-40B4-BE49-F238E27FC236}">
                    <a16:creationId xmlns:a16="http://schemas.microsoft.com/office/drawing/2014/main" id="{3C91EDE8-76C6-855E-4B78-368E7EB05956}"/>
                  </a:ext>
                </a:extLst>
              </p:cNvPr>
              <p:cNvSpPr txBox="1">
                <a:spLocks noRot="1" noChangeAspect="1" noMove="1" noResize="1" noEditPoints="1" noAdjustHandles="1" noChangeArrowheads="1" noChangeShapeType="1" noTextEdit="1"/>
              </p:cNvSpPr>
              <p:nvPr/>
            </p:nvSpPr>
            <p:spPr>
              <a:xfrm rot="17464839">
                <a:off x="6827297" y="4989605"/>
                <a:ext cx="90799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AFE9C7-3C49-06E6-F158-DCC5064D5462}"/>
                  </a:ext>
                </a:extLst>
              </p:cNvPr>
              <p:cNvSpPr txBox="1"/>
              <p:nvPr/>
            </p:nvSpPr>
            <p:spPr>
              <a:xfrm rot="18522314">
                <a:off x="8677447" y="439011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𝟔</m:t>
                      </m:r>
                    </m:oMath>
                  </m:oMathPara>
                </a14:m>
                <a:endParaRPr lang="en-US" b="1" dirty="0"/>
              </a:p>
            </p:txBody>
          </p:sp>
        </mc:Choice>
        <mc:Fallback xmlns="">
          <p:sp>
            <p:nvSpPr>
              <p:cNvPr id="17" name="TextBox 16">
                <a:extLst>
                  <a:ext uri="{FF2B5EF4-FFF2-40B4-BE49-F238E27FC236}">
                    <a16:creationId xmlns:a16="http://schemas.microsoft.com/office/drawing/2014/main" id="{7CAFE9C7-3C49-06E6-F158-DCC5064D5462}"/>
                  </a:ext>
                </a:extLst>
              </p:cNvPr>
              <p:cNvSpPr txBox="1">
                <a:spLocks noRot="1" noChangeAspect="1" noMove="1" noResize="1" noEditPoints="1" noAdjustHandles="1" noChangeArrowheads="1" noChangeShapeType="1" noTextEdit="1"/>
              </p:cNvSpPr>
              <p:nvPr/>
            </p:nvSpPr>
            <p:spPr>
              <a:xfrm rot="18522314">
                <a:off x="8677447" y="4390110"/>
                <a:ext cx="90799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60559E-B599-FCBB-481B-D65F9631DB43}"/>
                  </a:ext>
                </a:extLst>
              </p:cNvPr>
              <p:cNvSpPr txBox="1"/>
              <p:nvPr/>
            </p:nvSpPr>
            <p:spPr>
              <a:xfrm rot="21217746">
                <a:off x="9857254" y="2931869"/>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𝟕</m:t>
                      </m:r>
                    </m:oMath>
                  </m:oMathPara>
                </a14:m>
                <a:endParaRPr lang="en-US" b="1" dirty="0"/>
              </a:p>
            </p:txBody>
          </p:sp>
        </mc:Choice>
        <mc:Fallback xmlns="">
          <p:sp>
            <p:nvSpPr>
              <p:cNvPr id="18" name="TextBox 17">
                <a:extLst>
                  <a:ext uri="{FF2B5EF4-FFF2-40B4-BE49-F238E27FC236}">
                    <a16:creationId xmlns:a16="http://schemas.microsoft.com/office/drawing/2014/main" id="{B360559E-B599-FCBB-481B-D65F9631DB43}"/>
                  </a:ext>
                </a:extLst>
              </p:cNvPr>
              <p:cNvSpPr txBox="1">
                <a:spLocks noRot="1" noChangeAspect="1" noMove="1" noResize="1" noEditPoints="1" noAdjustHandles="1" noChangeArrowheads="1" noChangeShapeType="1" noTextEdit="1"/>
              </p:cNvSpPr>
              <p:nvPr/>
            </p:nvSpPr>
            <p:spPr>
              <a:xfrm rot="21217746">
                <a:off x="9857254" y="2931869"/>
                <a:ext cx="90799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8F39D63-80F9-F1CC-92DD-EEA4E75E3842}"/>
                  </a:ext>
                </a:extLst>
              </p:cNvPr>
              <p:cNvSpPr txBox="1"/>
              <p:nvPr/>
            </p:nvSpPr>
            <p:spPr>
              <a:xfrm rot="20031065">
                <a:off x="9679908" y="5396892"/>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𝟖</m:t>
                      </m:r>
                    </m:oMath>
                  </m:oMathPara>
                </a14:m>
                <a:endParaRPr lang="en-US" b="1" dirty="0"/>
              </a:p>
            </p:txBody>
          </p:sp>
        </mc:Choice>
        <mc:Fallback xmlns="">
          <p:sp>
            <p:nvSpPr>
              <p:cNvPr id="19" name="TextBox 18">
                <a:extLst>
                  <a:ext uri="{FF2B5EF4-FFF2-40B4-BE49-F238E27FC236}">
                    <a16:creationId xmlns:a16="http://schemas.microsoft.com/office/drawing/2014/main" id="{88F39D63-80F9-F1CC-92DD-EEA4E75E3842}"/>
                  </a:ext>
                </a:extLst>
              </p:cNvPr>
              <p:cNvSpPr txBox="1">
                <a:spLocks noRot="1" noChangeAspect="1" noMove="1" noResize="1" noEditPoints="1" noAdjustHandles="1" noChangeArrowheads="1" noChangeShapeType="1" noTextEdit="1"/>
              </p:cNvSpPr>
              <p:nvPr/>
            </p:nvSpPr>
            <p:spPr>
              <a:xfrm rot="20031065">
                <a:off x="9679908" y="5396892"/>
                <a:ext cx="90799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8DFE35-93A8-7459-42A1-2207DD71390C}"/>
                  </a:ext>
                </a:extLst>
              </p:cNvPr>
              <p:cNvSpPr txBox="1"/>
              <p:nvPr/>
            </p:nvSpPr>
            <p:spPr>
              <a:xfrm rot="2905592">
                <a:off x="8063864" y="441719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𝟗</m:t>
                      </m:r>
                    </m:oMath>
                  </m:oMathPara>
                </a14:m>
                <a:endParaRPr lang="en-US" b="1" dirty="0"/>
              </a:p>
            </p:txBody>
          </p:sp>
        </mc:Choice>
        <mc:Fallback xmlns="">
          <p:sp>
            <p:nvSpPr>
              <p:cNvPr id="20" name="TextBox 19">
                <a:extLst>
                  <a:ext uri="{FF2B5EF4-FFF2-40B4-BE49-F238E27FC236}">
                    <a16:creationId xmlns:a16="http://schemas.microsoft.com/office/drawing/2014/main" id="{278DFE35-93A8-7459-42A1-2207DD71390C}"/>
                  </a:ext>
                </a:extLst>
              </p:cNvPr>
              <p:cNvSpPr txBox="1">
                <a:spLocks noRot="1" noChangeAspect="1" noMove="1" noResize="1" noEditPoints="1" noAdjustHandles="1" noChangeArrowheads="1" noChangeShapeType="1" noTextEdit="1"/>
              </p:cNvSpPr>
              <p:nvPr/>
            </p:nvSpPr>
            <p:spPr>
              <a:xfrm rot="2905592">
                <a:off x="8063864" y="4417190"/>
                <a:ext cx="907998"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ECFB7A-DB7E-E79D-A497-6EA405FDADDB}"/>
                  </a:ext>
                </a:extLst>
              </p:cNvPr>
              <p:cNvSpPr txBox="1"/>
              <p:nvPr/>
            </p:nvSpPr>
            <p:spPr>
              <a:xfrm rot="17846936">
                <a:off x="6583713" y="3469220"/>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𝟏𝟎</m:t>
                      </m:r>
                    </m:oMath>
                  </m:oMathPara>
                </a14:m>
                <a:endParaRPr lang="en-US" b="1" dirty="0"/>
              </a:p>
            </p:txBody>
          </p:sp>
        </mc:Choice>
        <mc:Fallback xmlns="">
          <p:sp>
            <p:nvSpPr>
              <p:cNvPr id="21" name="TextBox 20">
                <a:extLst>
                  <a:ext uri="{FF2B5EF4-FFF2-40B4-BE49-F238E27FC236}">
                    <a16:creationId xmlns:a16="http://schemas.microsoft.com/office/drawing/2014/main" id="{25ECFB7A-DB7E-E79D-A497-6EA405FDADDB}"/>
                  </a:ext>
                </a:extLst>
              </p:cNvPr>
              <p:cNvSpPr txBox="1">
                <a:spLocks noRot="1" noChangeAspect="1" noMove="1" noResize="1" noEditPoints="1" noAdjustHandles="1" noChangeArrowheads="1" noChangeShapeType="1" noTextEdit="1"/>
              </p:cNvSpPr>
              <p:nvPr/>
            </p:nvSpPr>
            <p:spPr>
              <a:xfrm rot="17846936">
                <a:off x="6583713" y="3469220"/>
                <a:ext cx="907998"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39E18A-2740-B153-DDA7-801DDFEFF618}"/>
                  </a:ext>
                </a:extLst>
              </p:cNvPr>
              <p:cNvSpPr txBox="1"/>
              <p:nvPr/>
            </p:nvSpPr>
            <p:spPr>
              <a:xfrm rot="1643592">
                <a:off x="8173885" y="2692881"/>
                <a:ext cx="9079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𝟏𝟏</m:t>
                      </m:r>
                    </m:oMath>
                  </m:oMathPara>
                </a14:m>
                <a:endParaRPr lang="en-US" b="1" dirty="0"/>
              </a:p>
            </p:txBody>
          </p:sp>
        </mc:Choice>
        <mc:Fallback xmlns="">
          <p:sp>
            <p:nvSpPr>
              <p:cNvPr id="22" name="TextBox 21">
                <a:extLst>
                  <a:ext uri="{FF2B5EF4-FFF2-40B4-BE49-F238E27FC236}">
                    <a16:creationId xmlns:a16="http://schemas.microsoft.com/office/drawing/2014/main" id="{B339E18A-2740-B153-DDA7-801DDFEFF618}"/>
                  </a:ext>
                </a:extLst>
              </p:cNvPr>
              <p:cNvSpPr txBox="1">
                <a:spLocks noRot="1" noChangeAspect="1" noMove="1" noResize="1" noEditPoints="1" noAdjustHandles="1" noChangeArrowheads="1" noChangeShapeType="1" noTextEdit="1"/>
              </p:cNvSpPr>
              <p:nvPr/>
            </p:nvSpPr>
            <p:spPr>
              <a:xfrm rot="1643592">
                <a:off x="8173885" y="2692881"/>
                <a:ext cx="907998"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DAC68C-35CD-8528-354F-9222D53B8699}"/>
                  </a:ext>
                </a:extLst>
              </p:cNvPr>
              <p:cNvSpPr txBox="1"/>
              <p:nvPr/>
            </p:nvSpPr>
            <p:spPr>
              <a:xfrm>
                <a:off x="221221" y="1443841"/>
                <a:ext cx="6229954" cy="4832092"/>
              </a:xfrm>
              <a:prstGeom prst="rect">
                <a:avLst/>
              </a:prstGeom>
              <a:noFill/>
            </p:spPr>
            <p:txBody>
              <a:bodyPr wrap="square" rtlCol="0">
                <a:spAutoFit/>
              </a:bodyPr>
              <a:lstStyle/>
              <a:p>
                <a:pPr algn="ctr"/>
                <a:r>
                  <a:rPr lang="en-US" sz="2800" dirty="0">
                    <a:latin typeface="Cambria Math" panose="02040503050406030204" pitchFamily="18" charset="0"/>
                  </a:rPr>
                  <a:t>Re-indexing drops all values by </a:t>
                </a:r>
                <a14:m>
                  <m:oMath xmlns:m="http://schemas.openxmlformats.org/officeDocument/2006/math">
                    <m:r>
                      <a:rPr lang="en-US" sz="2800" b="0" i="1" smtClean="0">
                        <a:latin typeface="Cambria Math" panose="02040503050406030204" pitchFamily="18" charset="0"/>
                      </a:rPr>
                      <m:t>1</m:t>
                    </m:r>
                  </m:oMath>
                </a14:m>
                <a:endParaRPr lang="en-US" sz="2800" dirty="0">
                  <a:latin typeface="Cambria Math" panose="02040503050406030204" pitchFamily="18" charset="0"/>
                </a:endParaRPr>
              </a:p>
              <a:p>
                <a:pPr algn="ctr"/>
                <a:endParaRPr lang="en-US" sz="280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𝟗</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𝟑</m:t>
                          </m:r>
                          <m:r>
                            <a:rPr lang="en-US" sz="2800" b="1" i="1" smtClean="0">
                              <a:latin typeface="Cambria Math" panose="02040503050406030204" pitchFamily="18" charset="0"/>
                            </a:rPr>
                            <m:t>, </m:t>
                          </m:r>
                          <m:r>
                            <a:rPr lang="en-US" sz="2800" b="1" i="1" smtClean="0">
                              <a:latin typeface="Cambria Math" panose="02040503050406030204" pitchFamily="18" charset="0"/>
                            </a:rPr>
                            <m:t>𝟏</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 </m:t>
                          </m:r>
                          <m:r>
                            <a:rPr lang="en-US" sz="2800" b="1" i="1" smtClean="0">
                              <a:latin typeface="Cambria Math" panose="02040503050406030204" pitchFamily="18" charset="0"/>
                            </a:rPr>
                            <m:t>𝟏𝟐</m:t>
                          </m:r>
                        </m:e>
                      </m:d>
                      <m:r>
                        <a:rPr lang="en-US" sz="2800" b="1" i="1" smtClean="0">
                          <a:latin typeface="Cambria Math" panose="02040503050406030204" pitchFamily="18" charset="0"/>
                        </a:rPr>
                        <m:t>, </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𝟔</m:t>
                          </m:r>
                          <m:r>
                            <a:rPr lang="en-US" sz="2800" b="1" i="1" smtClean="0">
                              <a:latin typeface="Cambria Math" panose="02040503050406030204" pitchFamily="18" charset="0"/>
                            </a:rPr>
                            <m:t>, </m:t>
                          </m:r>
                          <m:r>
                            <a:rPr lang="en-US" sz="2800" b="1" i="1" smtClean="0">
                              <a:latin typeface="Cambria Math" panose="02040503050406030204" pitchFamily="18" charset="0"/>
                            </a:rPr>
                            <m:t>𝟏𝟎</m:t>
                          </m:r>
                        </m:e>
                      </m:d>
                      <m:r>
                        <a:rPr lang="en-US" sz="2800" b="1" i="1" smtClean="0">
                          <a:latin typeface="Cambria Math" panose="02040503050406030204" pitchFamily="18" charset="0"/>
                        </a:rPr>
                        <m:t>, </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𝟐</m:t>
                          </m:r>
                          <m:r>
                            <a:rPr lang="en-US" sz="2800" b="1" i="1" smtClean="0">
                              <a:latin typeface="Cambria Math" panose="02040503050406030204" pitchFamily="18" charset="0"/>
                            </a:rPr>
                            <m:t>, </m:t>
                          </m:r>
                          <m:r>
                            <a:rPr lang="en-US" sz="2800" b="1" i="1" smtClean="0">
                              <a:latin typeface="Cambria Math" panose="02040503050406030204" pitchFamily="18" charset="0"/>
                            </a:rPr>
                            <m:t>𝟖</m:t>
                          </m:r>
                          <m:r>
                            <a:rPr lang="en-US" sz="2800" b="1" i="1" smtClean="0">
                              <a:latin typeface="Cambria Math" panose="02040503050406030204" pitchFamily="18" charset="0"/>
                            </a:rPr>
                            <m:t>, </m:t>
                          </m:r>
                          <m:r>
                            <a:rPr lang="en-US" sz="2800" b="1" i="1" smtClean="0">
                              <a:latin typeface="Cambria Math" panose="02040503050406030204" pitchFamily="18" charset="0"/>
                            </a:rPr>
                            <m:t>𝟑</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panose="02040503050406030204" pitchFamily="18" charset="0"/>
                            </a:rPr>
                            <m:t>, </m:t>
                          </m:r>
                          <m:r>
                            <a:rPr lang="en-US" sz="2800" b="1" i="1" smtClean="0">
                              <a:latin typeface="Cambria Math" panose="02040503050406030204" pitchFamily="18" charset="0"/>
                            </a:rPr>
                            <m:t>𝟕</m:t>
                          </m:r>
                          <m:r>
                            <a:rPr lang="en-US" sz="2800" b="1" i="1" smtClean="0">
                              <a:latin typeface="Cambria Math" panose="02040503050406030204" pitchFamily="18" charset="0"/>
                            </a:rPr>
                            <m:t>, </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𝟔</m:t>
                          </m:r>
                        </m:e>
                      </m:d>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 </m:t>
                      </m:r>
                      <m:r>
                        <a:rPr lang="en-US" sz="2800" b="1" i="1" smtClean="0">
                          <a:latin typeface="Cambria Math" panose="02040503050406030204" pitchFamily="18" charset="0"/>
                        </a:rPr>
                        <m:t>𝟓</m:t>
                      </m:r>
                      <m:r>
                        <a:rPr lang="en-US" sz="2800" b="1" i="1" smtClean="0">
                          <a:latin typeface="Cambria Math" panose="02040503050406030204" pitchFamily="18" charset="0"/>
                        </a:rPr>
                        <m:t>, </m:t>
                      </m:r>
                      <m:r>
                        <a:rPr lang="en-US" sz="2800" b="1" i="1" smtClean="0">
                          <a:latin typeface="Cambria Math" panose="02040503050406030204" pitchFamily="18" charset="0"/>
                        </a:rPr>
                        <m:t>𝟏𝟐</m:t>
                      </m:r>
                      <m:r>
                        <a:rPr lang="en-US" sz="2800" b="1" i="1" smtClean="0">
                          <a:latin typeface="Cambria Math" panose="02040503050406030204" pitchFamily="18" charset="0"/>
                        </a:rPr>
                        <m:t>, </m:t>
                      </m:r>
                      <m:r>
                        <a:rPr lang="en-US" sz="2800" b="1" i="1" smtClean="0">
                          <a:latin typeface="Cambria Math" panose="02040503050406030204" pitchFamily="18" charset="0"/>
                        </a:rPr>
                        <m:t>𝟒</m:t>
                      </m:r>
                      <m:r>
                        <a:rPr lang="en-US" sz="2800" b="1" i="1" smtClean="0">
                          <a:latin typeface="Cambria Math" panose="02040503050406030204" pitchFamily="18" charset="0"/>
                        </a:rPr>
                        <m:t>]]</m:t>
                      </m:r>
                    </m:oMath>
                  </m:oMathPara>
                </a14:m>
                <a:endParaRPr lang="en-US" sz="2800" b="1" dirty="0"/>
              </a:p>
              <a:p>
                <a:pPr algn="ctr"/>
                <a:endParaRPr lang="en-US" sz="2800" b="1" dirty="0"/>
              </a:p>
              <a:p>
                <a:pPr algn="ctr"/>
                <a:r>
                  <a:rPr lang="en-US" sz="2800" dirty="0"/>
                  <a:t>becomes</a:t>
                </a:r>
              </a:p>
              <a:p>
                <a:pPr algn="ctr"/>
                <a:endParaRPr lang="en-US" sz="2800" dirty="0"/>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𝟕</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𝟗</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r>
                            <a:rPr lang="en-US" sz="2800" b="1" i="1" smtClean="0">
                              <a:latin typeface="Cambria Math" panose="02040503050406030204" pitchFamily="18" charset="0"/>
                            </a:rPr>
                            <m:t>𝟏𝟏</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𝟒</m:t>
                          </m:r>
                          <m:r>
                            <a:rPr lang="en-US" sz="2800" b="1" i="1" smtClean="0">
                              <a:latin typeface="Cambria Math" panose="02040503050406030204" pitchFamily="18" charset="0"/>
                            </a:rPr>
                            <m:t>,</m:t>
                          </m:r>
                          <m:r>
                            <a:rPr lang="en-US" sz="2800" b="1" i="1" smtClean="0">
                              <a:latin typeface="Cambria Math" panose="02040503050406030204" pitchFamily="18" charset="0"/>
                            </a:rPr>
                            <m:t>𝟏𝟎</m:t>
                          </m:r>
                          <m:r>
                            <a:rPr lang="en-US" sz="2800" b="1" i="1" smtClean="0">
                              <a:latin typeface="Cambria Math" panose="02040503050406030204" pitchFamily="18" charset="0"/>
                            </a:rPr>
                            <m:t>,</m:t>
                          </m:r>
                          <m:r>
                            <a:rPr lang="en-US" sz="2800" b="1" i="1" smtClean="0">
                              <a:latin typeface="Cambria Math" panose="02040503050406030204" pitchFamily="18" charset="0"/>
                            </a:rPr>
                            <m:t>𝟓</m:t>
                          </m:r>
                          <m:r>
                            <a:rPr lang="en-US" sz="2800" b="1" i="1" smtClean="0">
                              <a:latin typeface="Cambria Math" panose="02040503050406030204" pitchFamily="18" charset="0"/>
                            </a:rPr>
                            <m:t>,</m:t>
                          </m:r>
                          <m:r>
                            <a:rPr lang="en-US" sz="2800" b="1" i="1" smtClean="0">
                              <a:latin typeface="Cambria Math" panose="02040503050406030204" pitchFamily="18" charset="0"/>
                            </a:rPr>
                            <m:t>𝟗</m:t>
                          </m:r>
                        </m:e>
                      </m:d>
                      <m:r>
                        <a:rPr lang="en-US" sz="2800" b="1" i="1" smtClean="0">
                          <a:latin typeface="Cambria Math" panose="02040503050406030204" pitchFamily="18" charset="0"/>
                        </a:rPr>
                        <m:t>,</m:t>
                      </m:r>
                    </m:oMath>
                  </m:oMathPara>
                </a14:m>
                <a:endParaRPr lang="en-US" sz="2800" b="1" dirty="0"/>
              </a:p>
              <a:p>
                <a:pPr algn="ct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𝟔</m:t>
                          </m:r>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𝟕</m:t>
                          </m:r>
                          <m:r>
                            <a:rPr lang="en-US" sz="2800" b="1" i="1" smtClean="0">
                              <a:latin typeface="Cambria Math" panose="02040503050406030204" pitchFamily="18" charset="0"/>
                            </a:rPr>
                            <m:t>,</m:t>
                          </m:r>
                          <m:r>
                            <a:rPr lang="en-US" sz="2800" b="1" i="1" smtClean="0">
                              <a:latin typeface="Cambria Math" panose="02040503050406030204" pitchFamily="18" charset="0"/>
                            </a:rPr>
                            <m:t>𝟐</m:t>
                          </m:r>
                        </m:e>
                      </m:d>
                      <m:r>
                        <a:rPr lang="en-US" sz="2800" b="1" i="1" smtClean="0">
                          <a:latin typeface="Cambria Math" panose="02040503050406030204" pitchFamily="18" charset="0"/>
                        </a:rPr>
                        <m:t>,</m:t>
                      </m:r>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𝟖</m:t>
                          </m:r>
                          <m:r>
                            <a:rPr lang="en-US" sz="2800" b="1" i="1" smtClean="0">
                              <a:latin typeface="Cambria Math" panose="02040503050406030204" pitchFamily="18" charset="0"/>
                            </a:rPr>
                            <m:t>,</m:t>
                          </m:r>
                          <m:r>
                            <a:rPr lang="en-US" sz="2800" b="1" i="1" smtClean="0">
                              <a:latin typeface="Cambria Math" panose="02040503050406030204" pitchFamily="18" charset="0"/>
                            </a:rPr>
                            <m:t>𝟔</m:t>
                          </m:r>
                          <m:r>
                            <a:rPr lang="en-US" sz="2800" b="1" i="1" smtClean="0">
                              <a:latin typeface="Cambria Math" panose="02040503050406030204" pitchFamily="18" charset="0"/>
                            </a:rPr>
                            <m:t>,</m:t>
                          </m:r>
                          <m:r>
                            <a:rPr lang="en-US" sz="2800" b="1" i="1" smtClean="0">
                              <a:latin typeface="Cambria Math" panose="02040503050406030204" pitchFamily="18" charset="0"/>
                            </a:rPr>
                            <m:t>𝟗</m:t>
                          </m:r>
                          <m:r>
                            <a:rPr lang="en-US" sz="2800" b="1" i="1" smtClean="0">
                              <a:latin typeface="Cambria Math" panose="02040503050406030204" pitchFamily="18" charset="0"/>
                            </a:rPr>
                            <m:t>,</m:t>
                          </m:r>
                          <m:r>
                            <a:rPr lang="en-US" sz="2800" b="1" i="1" smtClean="0">
                              <a:latin typeface="Cambria Math" panose="02040503050406030204" pitchFamily="18" charset="0"/>
                            </a:rPr>
                            <m:t>𝟓</m:t>
                          </m:r>
                        </m:e>
                      </m:d>
                      <m:r>
                        <a:rPr lang="en-US" sz="2800" b="1" i="1" smtClean="0">
                          <a:latin typeface="Cambria Math" panose="02040503050406030204" pitchFamily="18" charset="0"/>
                        </a:rPr>
                        <m:t>,[</m:t>
                      </m:r>
                      <m:r>
                        <a:rPr lang="en-US" sz="2800" b="1" i="1" smtClean="0">
                          <a:latin typeface="Cambria Math" panose="02040503050406030204" pitchFamily="18" charset="0"/>
                        </a:rPr>
                        <m:t>𝟏𝟎</m:t>
                      </m:r>
                      <m:r>
                        <a:rPr lang="en-US" sz="2800" b="1" i="1" smtClean="0">
                          <a:latin typeface="Cambria Math" panose="02040503050406030204" pitchFamily="18" charset="0"/>
                        </a:rPr>
                        <m:t>,</m:t>
                      </m:r>
                      <m:r>
                        <a:rPr lang="en-US" sz="2800" b="1" i="1" smtClean="0">
                          <a:latin typeface="Cambria Math" panose="02040503050406030204" pitchFamily="18" charset="0"/>
                        </a:rPr>
                        <m:t>𝟒</m:t>
                      </m:r>
                      <m:r>
                        <a:rPr lang="en-US" sz="2800" b="1" i="1" smtClean="0">
                          <a:latin typeface="Cambria Math" panose="02040503050406030204" pitchFamily="18" charset="0"/>
                        </a:rPr>
                        <m:t>,</m:t>
                      </m:r>
                      <m:r>
                        <a:rPr lang="en-US" sz="2800" b="1" i="1" smtClean="0">
                          <a:latin typeface="Cambria Math" panose="02040503050406030204" pitchFamily="18" charset="0"/>
                        </a:rPr>
                        <m:t>𝟏𝟏</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oMath>
                  </m:oMathPara>
                </a14:m>
                <a:endParaRPr lang="en-US" sz="2800" b="1" dirty="0"/>
              </a:p>
              <a:p>
                <a:pPr algn="ctr"/>
                <a:endParaRPr lang="en-US" sz="2800" b="1" dirty="0"/>
              </a:p>
              <a:p>
                <a:pPr algn="ctr"/>
                <a:endParaRPr lang="en-US" sz="2800" b="1" dirty="0"/>
              </a:p>
            </p:txBody>
          </p:sp>
        </mc:Choice>
        <mc:Fallback xmlns="">
          <p:sp>
            <p:nvSpPr>
              <p:cNvPr id="39" name="TextBox 38">
                <a:extLst>
                  <a:ext uri="{FF2B5EF4-FFF2-40B4-BE49-F238E27FC236}">
                    <a16:creationId xmlns:a16="http://schemas.microsoft.com/office/drawing/2014/main" id="{D9DAC68C-35CD-8528-354F-9222D53B8699}"/>
                  </a:ext>
                </a:extLst>
              </p:cNvPr>
              <p:cNvSpPr txBox="1">
                <a:spLocks noRot="1" noChangeAspect="1" noMove="1" noResize="1" noEditPoints="1" noAdjustHandles="1" noChangeArrowheads="1" noChangeShapeType="1" noTextEdit="1"/>
              </p:cNvSpPr>
              <p:nvPr/>
            </p:nvSpPr>
            <p:spPr>
              <a:xfrm>
                <a:off x="221221" y="1443841"/>
                <a:ext cx="6229954" cy="4832092"/>
              </a:xfrm>
              <a:prstGeom prst="rect">
                <a:avLst/>
              </a:prstGeom>
              <a:blipFill>
                <a:blip r:embed="rId16"/>
                <a:stretch>
                  <a:fillRect t="-1387"/>
                </a:stretch>
              </a:blipFill>
            </p:spPr>
            <p:txBody>
              <a:bodyPr/>
              <a:lstStyle/>
              <a:p>
                <a:r>
                  <a:rPr lang="en-US">
                    <a:noFill/>
                  </a:rPr>
                  <a:t> </a:t>
                </a:r>
              </a:p>
            </p:txBody>
          </p:sp>
        </mc:Fallback>
      </mc:AlternateContent>
      <p:sp>
        <p:nvSpPr>
          <p:cNvPr id="23" name="Isosceles Triangle 22">
            <a:extLst>
              <a:ext uri="{FF2B5EF4-FFF2-40B4-BE49-F238E27FC236}">
                <a16:creationId xmlns:a16="http://schemas.microsoft.com/office/drawing/2014/main" id="{7175A101-5DFB-6235-6E37-0E2D4BD5F023}"/>
              </a:ext>
            </a:extLst>
          </p:cNvPr>
          <p:cNvSpPr/>
          <p:nvPr/>
        </p:nvSpPr>
        <p:spPr>
          <a:xfrm rot="8232290">
            <a:off x="10086107" y="172000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25A8B50-F959-34C4-7526-E497C913A943}"/>
              </a:ext>
            </a:extLst>
          </p:cNvPr>
          <p:cNvSpPr/>
          <p:nvPr/>
        </p:nvSpPr>
        <p:spPr>
          <a:xfrm rot="13674524">
            <a:off x="10280803" y="5303363"/>
            <a:ext cx="607411" cy="702585"/>
          </a:xfrm>
          <a:prstGeom prst="triangle">
            <a:avLst/>
          </a:prstGeom>
          <a:solidFill>
            <a:srgbClr val="F48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BBB8119-2068-3433-8F74-D5F81FDD2965}"/>
                  </a:ext>
                </a:extLst>
              </p:cNvPr>
              <p:cNvSpPr txBox="1"/>
              <p:nvPr/>
            </p:nvSpPr>
            <p:spPr>
              <a:xfrm>
                <a:off x="10602579" y="3472687"/>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𝟎</m:t>
                      </m:r>
                    </m:oMath>
                  </m:oMathPara>
                </a14:m>
                <a:endParaRPr lang="en-US" b="1" dirty="0"/>
              </a:p>
            </p:txBody>
          </p:sp>
        </mc:Choice>
        <mc:Fallback xmlns="">
          <p:sp>
            <p:nvSpPr>
              <p:cNvPr id="3" name="TextBox 2">
                <a:extLst>
                  <a:ext uri="{FF2B5EF4-FFF2-40B4-BE49-F238E27FC236}">
                    <a16:creationId xmlns:a16="http://schemas.microsoft.com/office/drawing/2014/main" id="{4BBB8119-2068-3433-8F74-D5F81FDD2965}"/>
                  </a:ext>
                </a:extLst>
              </p:cNvPr>
              <p:cNvSpPr txBox="1">
                <a:spLocks noRot="1" noChangeAspect="1" noMove="1" noResize="1" noEditPoints="1" noAdjustHandles="1" noChangeArrowheads="1" noChangeShapeType="1" noTextEdit="1"/>
              </p:cNvSpPr>
              <p:nvPr/>
            </p:nvSpPr>
            <p:spPr>
              <a:xfrm>
                <a:off x="10602579" y="3472687"/>
                <a:ext cx="491541"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D8F29DA-03AF-6CCE-0D5F-73DCB2B8DD26}"/>
                  </a:ext>
                </a:extLst>
              </p:cNvPr>
              <p:cNvSpPr txBox="1"/>
              <p:nvPr/>
            </p:nvSpPr>
            <p:spPr>
              <a:xfrm>
                <a:off x="8172965" y="2012181"/>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𝟏</m:t>
                      </m:r>
                    </m:oMath>
                  </m:oMathPara>
                </a14:m>
                <a:endParaRPr lang="en-US" b="1" dirty="0"/>
              </a:p>
            </p:txBody>
          </p:sp>
        </mc:Choice>
        <mc:Fallback xmlns="">
          <p:sp>
            <p:nvSpPr>
              <p:cNvPr id="26" name="TextBox 25">
                <a:extLst>
                  <a:ext uri="{FF2B5EF4-FFF2-40B4-BE49-F238E27FC236}">
                    <a16:creationId xmlns:a16="http://schemas.microsoft.com/office/drawing/2014/main" id="{CD8F29DA-03AF-6CCE-0D5F-73DCB2B8DD26}"/>
                  </a:ext>
                </a:extLst>
              </p:cNvPr>
              <p:cNvSpPr txBox="1">
                <a:spLocks noRot="1" noChangeAspect="1" noMove="1" noResize="1" noEditPoints="1" noAdjustHandles="1" noChangeArrowheads="1" noChangeShapeType="1" noTextEdit="1"/>
              </p:cNvSpPr>
              <p:nvPr/>
            </p:nvSpPr>
            <p:spPr>
              <a:xfrm>
                <a:off x="8172965" y="2012181"/>
                <a:ext cx="491541"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E2B3C9-3B85-6452-1131-2FC1B20902C0}"/>
                  </a:ext>
                </a:extLst>
              </p:cNvPr>
              <p:cNvSpPr txBox="1"/>
              <p:nvPr/>
            </p:nvSpPr>
            <p:spPr>
              <a:xfrm>
                <a:off x="7641364" y="420934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𝟐</m:t>
                      </m:r>
                    </m:oMath>
                  </m:oMathPara>
                </a14:m>
                <a:endParaRPr lang="en-US" b="1" dirty="0"/>
              </a:p>
            </p:txBody>
          </p:sp>
        </mc:Choice>
        <mc:Fallback xmlns="">
          <p:sp>
            <p:nvSpPr>
              <p:cNvPr id="27" name="TextBox 26">
                <a:extLst>
                  <a:ext uri="{FF2B5EF4-FFF2-40B4-BE49-F238E27FC236}">
                    <a16:creationId xmlns:a16="http://schemas.microsoft.com/office/drawing/2014/main" id="{38E2B3C9-3B85-6452-1131-2FC1B20902C0}"/>
                  </a:ext>
                </a:extLst>
              </p:cNvPr>
              <p:cNvSpPr txBox="1">
                <a:spLocks noRot="1" noChangeAspect="1" noMove="1" noResize="1" noEditPoints="1" noAdjustHandles="1" noChangeArrowheads="1" noChangeShapeType="1" noTextEdit="1"/>
              </p:cNvSpPr>
              <p:nvPr/>
            </p:nvSpPr>
            <p:spPr>
              <a:xfrm>
                <a:off x="7641364" y="4209346"/>
                <a:ext cx="491541"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B42CBF2-B59C-FC60-FB70-87EAE38D3C87}"/>
                  </a:ext>
                </a:extLst>
              </p:cNvPr>
              <p:cNvSpPr txBox="1"/>
              <p:nvPr/>
            </p:nvSpPr>
            <p:spPr>
              <a:xfrm>
                <a:off x="9584924" y="3502532"/>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𝟑</m:t>
                      </m:r>
                    </m:oMath>
                  </m:oMathPara>
                </a14:m>
                <a:endParaRPr lang="en-US" b="1" dirty="0"/>
              </a:p>
            </p:txBody>
          </p:sp>
        </mc:Choice>
        <mc:Fallback xmlns="">
          <p:sp>
            <p:nvSpPr>
              <p:cNvPr id="28" name="TextBox 27">
                <a:extLst>
                  <a:ext uri="{FF2B5EF4-FFF2-40B4-BE49-F238E27FC236}">
                    <a16:creationId xmlns:a16="http://schemas.microsoft.com/office/drawing/2014/main" id="{BB42CBF2-B59C-FC60-FB70-87EAE38D3C87}"/>
                  </a:ext>
                </a:extLst>
              </p:cNvPr>
              <p:cNvSpPr txBox="1">
                <a:spLocks noRot="1" noChangeAspect="1" noMove="1" noResize="1" noEditPoints="1" noAdjustHandles="1" noChangeArrowheads="1" noChangeShapeType="1" noTextEdit="1"/>
              </p:cNvSpPr>
              <p:nvPr/>
            </p:nvSpPr>
            <p:spPr>
              <a:xfrm>
                <a:off x="9584924" y="3502532"/>
                <a:ext cx="491541"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B150D7B-476E-D3CA-2E00-E1703AE04F6D}"/>
                  </a:ext>
                </a:extLst>
              </p:cNvPr>
              <p:cNvSpPr txBox="1"/>
              <p:nvPr/>
            </p:nvSpPr>
            <p:spPr>
              <a:xfrm>
                <a:off x="8170072" y="5323596"/>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𝟒</m:t>
                      </m:r>
                    </m:oMath>
                  </m:oMathPara>
                </a14:m>
                <a:endParaRPr lang="en-US" b="1" dirty="0"/>
              </a:p>
            </p:txBody>
          </p:sp>
        </mc:Choice>
        <mc:Fallback xmlns="">
          <p:sp>
            <p:nvSpPr>
              <p:cNvPr id="29" name="TextBox 28">
                <a:extLst>
                  <a:ext uri="{FF2B5EF4-FFF2-40B4-BE49-F238E27FC236}">
                    <a16:creationId xmlns:a16="http://schemas.microsoft.com/office/drawing/2014/main" id="{8B150D7B-476E-D3CA-2E00-E1703AE04F6D}"/>
                  </a:ext>
                </a:extLst>
              </p:cNvPr>
              <p:cNvSpPr txBox="1">
                <a:spLocks noRot="1" noChangeAspect="1" noMove="1" noResize="1" noEditPoints="1" noAdjustHandles="1" noChangeArrowheads="1" noChangeShapeType="1" noTextEdit="1"/>
              </p:cNvSpPr>
              <p:nvPr/>
            </p:nvSpPr>
            <p:spPr>
              <a:xfrm>
                <a:off x="8170072" y="5323596"/>
                <a:ext cx="491541"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979F89-835A-3F5A-D6B3-5339EB8EE440}"/>
                  </a:ext>
                </a:extLst>
              </p:cNvPr>
              <p:cNvSpPr txBox="1"/>
              <p:nvPr/>
            </p:nvSpPr>
            <p:spPr>
              <a:xfrm>
                <a:off x="7601620" y="2993752"/>
                <a:ext cx="4915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𝟓</m:t>
                      </m:r>
                    </m:oMath>
                  </m:oMathPara>
                </a14:m>
                <a:endParaRPr lang="en-US" b="1" dirty="0"/>
              </a:p>
            </p:txBody>
          </p:sp>
        </mc:Choice>
        <mc:Fallback xmlns="">
          <p:sp>
            <p:nvSpPr>
              <p:cNvPr id="30" name="TextBox 29">
                <a:extLst>
                  <a:ext uri="{FF2B5EF4-FFF2-40B4-BE49-F238E27FC236}">
                    <a16:creationId xmlns:a16="http://schemas.microsoft.com/office/drawing/2014/main" id="{1A979F89-835A-3F5A-D6B3-5339EB8EE440}"/>
                  </a:ext>
                </a:extLst>
              </p:cNvPr>
              <p:cNvSpPr txBox="1">
                <a:spLocks noRot="1" noChangeAspect="1" noMove="1" noResize="1" noEditPoints="1" noAdjustHandles="1" noChangeArrowheads="1" noChangeShapeType="1" noTextEdit="1"/>
              </p:cNvSpPr>
              <p:nvPr/>
            </p:nvSpPr>
            <p:spPr>
              <a:xfrm>
                <a:off x="7601620" y="2993752"/>
                <a:ext cx="491541" cy="523220"/>
              </a:xfrm>
              <a:prstGeom prst="rect">
                <a:avLst/>
              </a:prstGeom>
              <a:blipFill>
                <a:blip r:embed="rId22"/>
                <a:stretch>
                  <a:fillRect/>
                </a:stretch>
              </a:blipFill>
            </p:spPr>
            <p:txBody>
              <a:bodyPr/>
              <a:lstStyle/>
              <a:p>
                <a:r>
                  <a:rPr lang="en-US">
                    <a:noFill/>
                  </a:rPr>
                  <a:t> </a:t>
                </a:r>
              </a:p>
            </p:txBody>
          </p:sp>
        </mc:Fallback>
      </mc:AlternateContent>
      <p:sp>
        <p:nvSpPr>
          <p:cNvPr id="25" name="Slide Number Placeholder 24">
            <a:extLst>
              <a:ext uri="{FF2B5EF4-FFF2-40B4-BE49-F238E27FC236}">
                <a16:creationId xmlns:a16="http://schemas.microsoft.com/office/drawing/2014/main" id="{924DA50E-7C74-1869-9AAC-E974DDB44394}"/>
              </a:ext>
            </a:extLst>
          </p:cNvPr>
          <p:cNvSpPr>
            <a:spLocks noGrp="1"/>
          </p:cNvSpPr>
          <p:nvPr>
            <p:ph type="sldNum" sz="quarter" idx="12"/>
          </p:nvPr>
        </p:nvSpPr>
        <p:spPr/>
        <p:txBody>
          <a:bodyPr/>
          <a:lstStyle/>
          <a:p>
            <a:fld id="{48F63A3B-78C7-47BE-AE5E-E10140E04643}" type="slidenum">
              <a:rPr lang="en-US" smtClean="0"/>
              <a:t>84</a:t>
            </a:fld>
            <a:endParaRPr lang="en-US"/>
          </a:p>
        </p:txBody>
      </p:sp>
    </p:spTree>
    <p:extLst>
      <p:ext uri="{BB962C8B-B14F-4D97-AF65-F5344CB8AC3E}">
        <p14:creationId xmlns:p14="http://schemas.microsoft.com/office/powerpoint/2010/main" val="13943163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0D0B628-8367-9A6C-59AB-E38A95CDFF14}"/>
                  </a:ext>
                </a:extLst>
              </p:cNvPr>
              <p:cNvSpPr txBox="1"/>
              <p:nvPr/>
            </p:nvSpPr>
            <p:spPr>
              <a:xfrm>
                <a:off x="4773038" y="2371491"/>
                <a:ext cx="3910519" cy="33736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𝟗</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𝟑</m:t>
                                </m:r>
                              </m:e>
                              <m:e>
                                <m:r>
                                  <a:rPr lang="en-US" sz="2800" b="1" i="1" smtClean="0">
                                    <a:latin typeface="Cambria Math" panose="02040503050406030204" pitchFamily="18" charset="0"/>
                                  </a:rPr>
                                  <m:t>𝟏𝟒</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𝟒</m:t>
                                </m:r>
                              </m:e>
                              <m:e>
                                <m:r>
                                  <a:rPr lang="en-US" sz="2800" b="1" i="1" smtClean="0">
                                    <a:latin typeface="Cambria Math" panose="02040503050406030204" pitchFamily="18" charset="0"/>
                                  </a:rPr>
                                  <m:t>𝟏𝟓</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𝟔</m:t>
                                </m:r>
                              </m:e>
                              <m:e>
                                <m:r>
                                  <a:rPr lang="en-US" sz="2800" b="1" i="1" smtClean="0">
                                    <a:latin typeface="Cambria Math" panose="02040503050406030204" pitchFamily="18" charset="0"/>
                                  </a:rPr>
                                  <m:t>𝟏𝟏</m:t>
                                </m:r>
                              </m:e>
                              <m:e>
                                <m:r>
                                  <a:rPr lang="en-US" sz="2800" b="1" i="1" smtClean="0">
                                    <a:latin typeface="Cambria Math" panose="02040503050406030204" pitchFamily="18" charset="0"/>
                                  </a:rPr>
                                  <m:t>𝟕</m:t>
                                </m:r>
                              </m:e>
                              <m:e>
                                <m:r>
                                  <a:rPr lang="en-US" sz="2800" b="1" i="1" smtClean="0">
                                    <a:latin typeface="Cambria Math" panose="02040503050406030204" pitchFamily="18" charset="0"/>
                                  </a:rPr>
                                  <m:t>𝟏𝟐</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𝟖</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𝟗</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𝟏𝟏</m:t>
                                </m:r>
                              </m:e>
                              <m:e>
                                <m:r>
                                  <a:rPr lang="en-US" sz="2800" b="1" i="1" smtClean="0">
                                    <a:latin typeface="Cambria Math" panose="02040503050406030204" pitchFamily="18" charset="0"/>
                                  </a:rPr>
                                  <m:t>𝟔</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𝟏𝟐</m:t>
                                </m:r>
                              </m:e>
                              <m:e>
                                <m:r>
                                  <a:rPr lang="en-US" sz="2800" b="1" i="1" smtClean="0">
                                    <a:latin typeface="Cambria Math" panose="02040503050406030204" pitchFamily="18" charset="0"/>
                                  </a:rPr>
                                  <m:t>𝟕</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𝟏𝟒</m:t>
                                </m:r>
                              </m:e>
                              <m:e>
                                <m:r>
                                  <a:rPr lang="en-US" sz="2800" b="1" i="1" smtClean="0">
                                    <a:latin typeface="Cambria Math" panose="02040503050406030204" pitchFamily="18" charset="0"/>
                                  </a:rPr>
                                  <m:t>𝟑</m:t>
                                </m:r>
                              </m:e>
                              <m:e>
                                <m:r>
                                  <a:rPr lang="en-US" sz="2800" b="1" i="1" smtClean="0">
                                    <a:latin typeface="Cambria Math" panose="02040503050406030204" pitchFamily="18" charset="0"/>
                                  </a:rPr>
                                  <m:t>𝟏𝟓</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
                        </m:e>
                      </m:d>
                      <m:r>
                        <a:rPr lang="en-US" sz="2800" b="1" i="1" smtClean="0">
                          <a:latin typeface="Cambria Math" panose="02040503050406030204" pitchFamily="18" charset="0"/>
                        </a:rPr>
                        <m:t> </m:t>
                      </m:r>
                    </m:oMath>
                  </m:oMathPara>
                </a14:m>
                <a:endParaRPr lang="en-US" b="1" dirty="0"/>
              </a:p>
            </p:txBody>
          </p:sp>
        </mc:Choice>
        <mc:Fallback xmlns="">
          <p:sp>
            <p:nvSpPr>
              <p:cNvPr id="15" name="TextBox 14">
                <a:extLst>
                  <a:ext uri="{FF2B5EF4-FFF2-40B4-BE49-F238E27FC236}">
                    <a16:creationId xmlns:a16="http://schemas.microsoft.com/office/drawing/2014/main" id="{B0D0B628-8367-9A6C-59AB-E38A95CDFF14}"/>
                  </a:ext>
                </a:extLst>
              </p:cNvPr>
              <p:cNvSpPr txBox="1">
                <a:spLocks noRot="1" noChangeAspect="1" noMove="1" noResize="1" noEditPoints="1" noAdjustHandles="1" noChangeArrowheads="1" noChangeShapeType="1" noTextEdit="1"/>
              </p:cNvSpPr>
              <p:nvPr/>
            </p:nvSpPr>
            <p:spPr>
              <a:xfrm>
                <a:off x="4773038" y="2371491"/>
                <a:ext cx="3910519" cy="3373680"/>
              </a:xfrm>
              <a:prstGeom prst="rect">
                <a:avLst/>
              </a:prstGeom>
              <a:blipFill>
                <a:blip r:embed="rId3"/>
                <a:stretch>
                  <a:fillRect r="-8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D78180C-FC6B-ADFA-EE34-F4BCD8F0B4B4}"/>
                  </a:ext>
                </a:extLst>
              </p:cNvPr>
              <p:cNvSpPr txBox="1"/>
              <p:nvPr/>
            </p:nvSpPr>
            <p:spPr>
              <a:xfrm>
                <a:off x="1319718" y="904162"/>
                <a:ext cx="9552563" cy="95410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𝟏</m:t>
                          </m:r>
                          <m:r>
                            <a:rPr lang="en-US" sz="2800" b="1" i="1">
                              <a:latin typeface="Cambria Math" panose="02040503050406030204" pitchFamily="18" charset="0"/>
                            </a:rPr>
                            <m:t>,</m:t>
                          </m:r>
                          <m:r>
                            <a:rPr lang="en-US" sz="2800" b="1" i="1">
                              <a:latin typeface="Cambria Math" panose="02040503050406030204" pitchFamily="18" charset="0"/>
                            </a:rPr>
                            <m:t>𝟏𝟏</m:t>
                          </m:r>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m:t>
                          </m:r>
                          <m:r>
                            <a:rPr lang="en-US" sz="2800" b="1" i="1">
                              <a:latin typeface="Cambria Math" panose="02040503050406030204" pitchFamily="18" charset="0"/>
                            </a:rPr>
                            <m:t>𝟏𝟎</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𝟑</m:t>
                          </m:r>
                          <m:r>
                            <a:rPr lang="en-US" sz="2800" b="1" i="1">
                              <a:latin typeface="Cambria Math" panose="02040503050406030204" pitchFamily="18" charset="0"/>
                            </a:rPr>
                            <m:t>,</m:t>
                          </m:r>
                          <m:r>
                            <a:rPr lang="en-US" sz="2800" b="1" i="1">
                              <a:latin typeface="Cambria Math" panose="02040503050406030204" pitchFamily="18" charset="0"/>
                            </a:rPr>
                            <m:t>𝟏𝟒</m:t>
                          </m:r>
                          <m:r>
                            <a:rPr lang="en-US" sz="2800" b="1" i="1">
                              <a:latin typeface="Cambria Math" panose="02040503050406030204" pitchFamily="18" charset="0"/>
                            </a:rPr>
                            <m:t>,</m:t>
                          </m:r>
                          <m:r>
                            <a:rPr lang="en-US" sz="2800" b="1" i="1">
                              <a:latin typeface="Cambria Math" panose="02040503050406030204" pitchFamily="18" charset="0"/>
                            </a:rPr>
                            <m:t>𝟒</m:t>
                          </m:r>
                          <m:r>
                            <a:rPr lang="en-US" sz="2800" b="1" i="1">
                              <a:latin typeface="Cambria Math" panose="02040503050406030204" pitchFamily="18" charset="0"/>
                            </a:rPr>
                            <m:t>,</m:t>
                          </m:r>
                          <m:r>
                            <a:rPr lang="en-US" sz="2800" b="1" i="1">
                              <a:latin typeface="Cambria Math" panose="02040503050406030204" pitchFamily="18" charset="0"/>
                            </a:rPr>
                            <m:t>𝟏𝟓</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𝟓</m:t>
                          </m:r>
                          <m:r>
                            <a:rPr lang="en-US" sz="2800" b="1" i="1">
                              <a:latin typeface="Cambria Math" panose="02040503050406030204" pitchFamily="18" charset="0"/>
                            </a:rPr>
                            <m:t>,</m:t>
                          </m:r>
                          <m:r>
                            <a:rPr lang="en-US" sz="2800" b="1" i="1">
                              <a:latin typeface="Cambria Math" panose="02040503050406030204" pitchFamily="18" charset="0"/>
                            </a:rPr>
                            <m:t>𝟏𝟔</m:t>
                          </m:r>
                          <m:r>
                            <a:rPr lang="en-US" sz="2800" b="1" i="1">
                              <a:latin typeface="Cambria Math" panose="02040503050406030204" pitchFamily="18" charset="0"/>
                            </a:rPr>
                            <m:t>,</m:t>
                          </m:r>
                          <m:r>
                            <a:rPr lang="en-US" sz="2800" b="1" i="1">
                              <a:latin typeface="Cambria Math" panose="02040503050406030204" pitchFamily="18" charset="0"/>
                            </a:rPr>
                            <m:t>𝟔</m:t>
                          </m:r>
                          <m:r>
                            <a:rPr lang="en-US" sz="2800" b="1" i="1">
                              <a:latin typeface="Cambria Math" panose="02040503050406030204" pitchFamily="18" charset="0"/>
                            </a:rPr>
                            <m:t>,</m:t>
                          </m:r>
                          <m:r>
                            <a:rPr lang="en-US" sz="2800" b="1" i="1">
                              <a:latin typeface="Cambria Math" panose="02040503050406030204" pitchFamily="18" charset="0"/>
                            </a:rPr>
                            <m:t>𝟏</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𝟕</m:t>
                          </m:r>
                          <m:r>
                            <a:rPr lang="en-US" sz="2800" b="1" i="1">
                              <a:latin typeface="Cambria Math" panose="02040503050406030204" pitchFamily="18" charset="0"/>
                            </a:rPr>
                            <m:t>,</m:t>
                          </m:r>
                          <m:r>
                            <a:rPr lang="en-US" sz="2800" b="1" i="1">
                              <a:latin typeface="Cambria Math" panose="02040503050406030204" pitchFamily="18" charset="0"/>
                            </a:rPr>
                            <m:t>𝟏𝟐</m:t>
                          </m:r>
                          <m:r>
                            <a:rPr lang="en-US" sz="2800" b="1" i="1">
                              <a:latin typeface="Cambria Math" panose="02040503050406030204" pitchFamily="18" charset="0"/>
                            </a:rPr>
                            <m:t>,</m:t>
                          </m:r>
                          <m:r>
                            <a:rPr lang="en-US" sz="2800" b="1" i="1">
                              <a:latin typeface="Cambria Math" panose="02040503050406030204" pitchFamily="18" charset="0"/>
                            </a:rPr>
                            <m:t>𝟖</m:t>
                          </m:r>
                          <m:r>
                            <a:rPr lang="en-US" sz="2800" b="1" i="1">
                              <a:latin typeface="Cambria Math" panose="02040503050406030204" pitchFamily="18" charset="0"/>
                            </a:rPr>
                            <m:t>,</m:t>
                          </m:r>
                          <m:r>
                            <a:rPr lang="en-US" sz="2800" b="1" i="1">
                              <a:latin typeface="Cambria Math" panose="02040503050406030204" pitchFamily="18" charset="0"/>
                            </a:rPr>
                            <m:t>𝟏𝟑</m:t>
                          </m:r>
                        </m:e>
                      </m:d>
                      <m:r>
                        <a:rPr lang="en-US" sz="2800" b="1" i="1">
                          <a:latin typeface="Cambria Math" panose="02040503050406030204" pitchFamily="18" charset="0"/>
                        </a:rPr>
                        <m:t>,</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𝟗</m:t>
                          </m:r>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m:t>
                          </m:r>
                          <m:r>
                            <a:rPr lang="en-US" sz="2800" b="1" i="1">
                              <a:latin typeface="Cambria Math" panose="02040503050406030204" pitchFamily="18" charset="0"/>
                            </a:rPr>
                            <m:t>𝟏𝟎</m:t>
                          </m:r>
                          <m:r>
                            <a:rPr lang="en-US" sz="2800" b="1" i="1">
                              <a:latin typeface="Cambria Math" panose="02040503050406030204" pitchFamily="18" charset="0"/>
                            </a:rPr>
                            <m:t>,</m:t>
                          </m:r>
                          <m:r>
                            <a:rPr lang="en-US" sz="2800" b="1" i="1">
                              <a:latin typeface="Cambria Math" panose="02040503050406030204" pitchFamily="18" charset="0"/>
                            </a:rPr>
                            <m:t>𝟐</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𝟏𝟏</m:t>
                          </m:r>
                          <m:r>
                            <a:rPr lang="en-US" sz="2800" b="1" i="1">
                              <a:latin typeface="Cambria Math" panose="02040503050406030204" pitchFamily="18" charset="0"/>
                            </a:rPr>
                            <m:t>,</m:t>
                          </m:r>
                          <m:r>
                            <a:rPr lang="en-US" sz="2800" b="1" i="1">
                              <a:latin typeface="Cambria Math" panose="02040503050406030204" pitchFamily="18" charset="0"/>
                            </a:rPr>
                            <m:t>𝟔</m:t>
                          </m:r>
                          <m:r>
                            <a:rPr lang="en-US" sz="2800" b="1" i="1">
                              <a:latin typeface="Cambria Math" panose="02040503050406030204" pitchFamily="18" charset="0"/>
                            </a:rPr>
                            <m:t>,</m:t>
                          </m:r>
                          <m:r>
                            <a:rPr lang="en-US" sz="2800" b="1" i="1">
                              <a:latin typeface="Cambria Math" panose="02040503050406030204" pitchFamily="18" charset="0"/>
                            </a:rPr>
                            <m:t>𝟏𝟐</m:t>
                          </m:r>
                          <m:r>
                            <a:rPr lang="en-US" sz="2800" b="1" i="1">
                              <a:latin typeface="Cambria Math" panose="02040503050406030204" pitchFamily="18" charset="0"/>
                            </a:rPr>
                            <m:t>,</m:t>
                          </m:r>
                          <m:r>
                            <a:rPr lang="en-US" sz="2800" b="1" i="1">
                              <a:latin typeface="Cambria Math" panose="02040503050406030204" pitchFamily="18" charset="0"/>
                            </a:rPr>
                            <m:t>𝟕</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𝟏𝟑</m:t>
                          </m:r>
                          <m:r>
                            <a:rPr lang="en-US" sz="2800" b="1" i="1">
                              <a:latin typeface="Cambria Math" panose="02040503050406030204" pitchFamily="18" charset="0"/>
                            </a:rPr>
                            <m:t>,</m:t>
                          </m:r>
                          <m:r>
                            <a:rPr lang="en-US" sz="2800" b="1" i="1">
                              <a:latin typeface="Cambria Math" panose="02040503050406030204" pitchFamily="18" charset="0"/>
                            </a:rPr>
                            <m:t>𝟖</m:t>
                          </m:r>
                          <m:r>
                            <a:rPr lang="en-US" sz="2800" b="1" i="1">
                              <a:latin typeface="Cambria Math" panose="02040503050406030204" pitchFamily="18" charset="0"/>
                            </a:rPr>
                            <m:t>,</m:t>
                          </m:r>
                          <m:r>
                            <a:rPr lang="en-US" sz="2800" b="1" i="1">
                              <a:latin typeface="Cambria Math" panose="02040503050406030204" pitchFamily="18" charset="0"/>
                            </a:rPr>
                            <m:t>𝟏𝟒</m:t>
                          </m:r>
                          <m:r>
                            <a:rPr lang="en-US" sz="2800" b="1" i="1">
                              <a:latin typeface="Cambria Math" panose="02040503050406030204" pitchFamily="18" charset="0"/>
                            </a:rPr>
                            <m:t>,</m:t>
                          </m:r>
                          <m:r>
                            <a:rPr lang="en-US" sz="2800" b="1" i="1">
                              <a:latin typeface="Cambria Math" panose="02040503050406030204" pitchFamily="18" charset="0"/>
                            </a:rPr>
                            <m:t>𝟗</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𝟏𝟓</m:t>
                          </m:r>
                          <m:r>
                            <a:rPr lang="en-US" sz="2800" b="1" i="1">
                              <a:latin typeface="Cambria Math" panose="02040503050406030204" pitchFamily="18" charset="0"/>
                            </a:rPr>
                            <m:t>,</m:t>
                          </m:r>
                          <m:r>
                            <a:rPr lang="en-US" sz="2800" b="1" i="1">
                              <a:latin typeface="Cambria Math" panose="02040503050406030204" pitchFamily="18" charset="0"/>
                            </a:rPr>
                            <m:t>𝟒</m:t>
                          </m:r>
                          <m:r>
                            <a:rPr lang="en-US" sz="2800" b="1" i="1">
                              <a:latin typeface="Cambria Math" panose="02040503050406030204" pitchFamily="18" charset="0"/>
                            </a:rPr>
                            <m:t>,</m:t>
                          </m:r>
                          <m:r>
                            <a:rPr lang="en-US" sz="2800" b="1" i="1">
                              <a:latin typeface="Cambria Math" panose="02040503050406030204" pitchFamily="18" charset="0"/>
                            </a:rPr>
                            <m:t>𝟏𝟔</m:t>
                          </m:r>
                          <m:r>
                            <a:rPr lang="en-US" sz="2800" b="1" i="1">
                              <a:latin typeface="Cambria Math" panose="02040503050406030204" pitchFamily="18" charset="0"/>
                            </a:rPr>
                            <m:t>,</m:t>
                          </m:r>
                          <m:r>
                            <a:rPr lang="en-US" sz="2800" b="1" i="1">
                              <a:latin typeface="Cambria Math" panose="02040503050406030204" pitchFamily="18" charset="0"/>
                            </a:rPr>
                            <m:t>𝟓</m:t>
                          </m:r>
                        </m:e>
                      </m:d>
                      <m:r>
                        <a:rPr lang="en-US" sz="2800" b="1" i="1">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6D78180C-FC6B-ADFA-EE34-F4BCD8F0B4B4}"/>
                  </a:ext>
                </a:extLst>
              </p:cNvPr>
              <p:cNvSpPr txBox="1">
                <a:spLocks noRot="1" noChangeAspect="1" noMove="1" noResize="1" noEditPoints="1" noAdjustHandles="1" noChangeArrowheads="1" noChangeShapeType="1" noTextEdit="1"/>
              </p:cNvSpPr>
              <p:nvPr/>
            </p:nvSpPr>
            <p:spPr>
              <a:xfrm>
                <a:off x="1319718" y="904162"/>
                <a:ext cx="9552563" cy="954107"/>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FB3A1AE-5B19-0354-E48A-EB424A20CB16}"/>
              </a:ext>
            </a:extLst>
          </p:cNvPr>
          <p:cNvSpPr txBox="1"/>
          <p:nvPr/>
        </p:nvSpPr>
        <p:spPr>
          <a:xfrm>
            <a:off x="2286001" y="2288616"/>
            <a:ext cx="2305456" cy="3539430"/>
          </a:xfrm>
          <a:prstGeom prst="rect">
            <a:avLst/>
          </a:prstGeom>
          <a:noFill/>
        </p:spPr>
        <p:txBody>
          <a:bodyPr wrap="square" rtlCol="0">
            <a:spAutoFit/>
          </a:bodyPr>
          <a:lstStyle/>
          <a:p>
            <a:pPr algn="r"/>
            <a:r>
              <a:rPr lang="en-US" sz="2800" dirty="0"/>
              <a:t>Tangle </a:t>
            </a:r>
            <a:r>
              <a:rPr lang="en-US" sz="2800" b="1" dirty="0"/>
              <a:t>0</a:t>
            </a:r>
          </a:p>
          <a:p>
            <a:pPr algn="r"/>
            <a:r>
              <a:rPr lang="en-US" sz="2800" dirty="0"/>
              <a:t>Tangle </a:t>
            </a:r>
            <a:r>
              <a:rPr lang="en-US" sz="2800" b="1" dirty="0"/>
              <a:t>1</a:t>
            </a:r>
          </a:p>
          <a:p>
            <a:pPr algn="r"/>
            <a:r>
              <a:rPr lang="en-US" sz="2800" dirty="0"/>
              <a:t>Tangle </a:t>
            </a:r>
            <a:r>
              <a:rPr lang="en-US" sz="2800" b="1" dirty="0"/>
              <a:t>2</a:t>
            </a:r>
          </a:p>
          <a:p>
            <a:pPr algn="r"/>
            <a:r>
              <a:rPr lang="en-US" sz="2800" dirty="0"/>
              <a:t>Tangle </a:t>
            </a:r>
            <a:r>
              <a:rPr lang="en-US" sz="2800" b="1" dirty="0"/>
              <a:t>3</a:t>
            </a:r>
          </a:p>
          <a:p>
            <a:pPr algn="r"/>
            <a:r>
              <a:rPr lang="en-US" sz="2800" dirty="0"/>
              <a:t>Tangle </a:t>
            </a:r>
            <a:r>
              <a:rPr lang="en-US" sz="2800" b="1" dirty="0"/>
              <a:t>4</a:t>
            </a:r>
          </a:p>
          <a:p>
            <a:pPr algn="r"/>
            <a:r>
              <a:rPr lang="en-US" sz="2800" dirty="0"/>
              <a:t>Tangle </a:t>
            </a:r>
            <a:r>
              <a:rPr lang="en-US" sz="2800" b="1" dirty="0"/>
              <a:t>5</a:t>
            </a:r>
          </a:p>
          <a:p>
            <a:pPr algn="r"/>
            <a:r>
              <a:rPr lang="en-US" sz="2800" dirty="0"/>
              <a:t>Tangle </a:t>
            </a:r>
            <a:r>
              <a:rPr lang="en-US" sz="2800" b="1" dirty="0"/>
              <a:t>6</a:t>
            </a:r>
          </a:p>
          <a:p>
            <a:pPr algn="r"/>
            <a:r>
              <a:rPr lang="en-US" sz="2800" dirty="0"/>
              <a:t>Tangle </a:t>
            </a:r>
            <a:r>
              <a:rPr lang="en-US" sz="2800" b="1" dirty="0"/>
              <a:t>7</a:t>
            </a:r>
          </a:p>
        </p:txBody>
      </p:sp>
      <p:cxnSp>
        <p:nvCxnSpPr>
          <p:cNvPr id="6" name="Straight Connector 5">
            <a:extLst>
              <a:ext uri="{FF2B5EF4-FFF2-40B4-BE49-F238E27FC236}">
                <a16:creationId xmlns:a16="http://schemas.microsoft.com/office/drawing/2014/main" id="{A4517246-6DF5-0EEF-1F33-EAB2BBEA2E01}"/>
              </a:ext>
            </a:extLst>
          </p:cNvPr>
          <p:cNvCxnSpPr/>
          <p:nvPr/>
        </p:nvCxnSpPr>
        <p:spPr>
          <a:xfrm>
            <a:off x="7909560" y="2514600"/>
            <a:ext cx="0" cy="3086100"/>
          </a:xfrm>
          <a:prstGeom prst="line">
            <a:avLst/>
          </a:prstGeom>
          <a:ln w="38100"/>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284AFD0F-305A-47E6-2505-3746CBB12E11}"/>
              </a:ext>
            </a:extLst>
          </p:cNvPr>
          <p:cNvSpPr>
            <a:spLocks noGrp="1"/>
          </p:cNvSpPr>
          <p:nvPr>
            <p:ph type="sldNum" sz="quarter" idx="12"/>
          </p:nvPr>
        </p:nvSpPr>
        <p:spPr/>
        <p:txBody>
          <a:bodyPr/>
          <a:lstStyle/>
          <a:p>
            <a:fld id="{48F63A3B-78C7-47BE-AE5E-E10140E04643}" type="slidenum">
              <a:rPr lang="en-US" smtClean="0"/>
              <a:t>85</a:t>
            </a:fld>
            <a:endParaRPr lang="en-US"/>
          </a:p>
        </p:txBody>
      </p:sp>
    </p:spTree>
    <p:extLst>
      <p:ext uri="{BB962C8B-B14F-4D97-AF65-F5344CB8AC3E}">
        <p14:creationId xmlns:p14="http://schemas.microsoft.com/office/powerpoint/2010/main" val="3302898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27DD91-5004-2CAE-E77E-008969E32A52}"/>
                  </a:ext>
                </a:extLst>
              </p:cNvPr>
              <p:cNvSpPr txBox="1"/>
              <p:nvPr/>
            </p:nvSpPr>
            <p:spPr>
              <a:xfrm>
                <a:off x="418068" y="1226316"/>
                <a:ext cx="5926091" cy="970330"/>
              </a:xfrm>
              <a:prstGeom prst="rect">
                <a:avLst/>
              </a:prstGeom>
              <a:noFill/>
            </p:spPr>
            <p:txBody>
              <a:bodyPr wrap="square" rtlCol="0">
                <a:spAutoFit/>
              </a:bodyPr>
              <a:lstStyle/>
              <a:p>
                <a:pPr algn="ctr"/>
                <a:r>
                  <a:rPr lang="en-US" sz="2800" dirty="0"/>
                  <a:t>For any </a:t>
                </a:r>
                <a14:m>
                  <m:oMath xmlns:m="http://schemas.openxmlformats.org/officeDocument/2006/math">
                    <m:r>
                      <a:rPr lang="en-US" sz="2800" b="1" i="1" smtClean="0">
                        <a:latin typeface="Cambria Math" panose="02040503050406030204" pitchFamily="18" charset="0"/>
                      </a:rPr>
                      <m:t>𝒋</m:t>
                    </m:r>
                    <m:r>
                      <a:rPr lang="en-US" sz="2800" b="1" i="1" smtClean="0">
                        <a:latin typeface="Cambria Math" panose="02040503050406030204" pitchFamily="18" charset="0"/>
                      </a:rPr>
                      <m:t>&lt;</m:t>
                    </m:r>
                    <m:r>
                      <a:rPr lang="en-US" sz="2800" b="1" i="1" smtClean="0">
                        <a:latin typeface="Cambria Math" panose="02040503050406030204" pitchFamily="18" charset="0"/>
                      </a:rPr>
                      <m:t>𝟒</m:t>
                    </m:r>
                  </m:oMath>
                </a14:m>
                <a:r>
                  <a:rPr lang="en-US" sz="2800" dirty="0"/>
                  <a:t>, the </a:t>
                </a:r>
                <a14:m>
                  <m:oMath xmlns:m="http://schemas.openxmlformats.org/officeDocument/2006/math">
                    <m:sSup>
                      <m:sSupPr>
                        <m:ctrlPr>
                          <a:rPr lang="en-US" sz="2800" b="1" i="1" smtClean="0">
                            <a:latin typeface="Cambria Math" panose="02040503050406030204" pitchFamily="18" charset="0"/>
                          </a:rPr>
                        </m:ctrlPr>
                      </m:sSupPr>
                      <m:e>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𝒊</m:t>
                            </m:r>
                            <m:r>
                              <a:rPr lang="en-US" sz="2800" b="1" i="1" smtClean="0">
                                <a:latin typeface="Cambria Math" panose="02040503050406030204" pitchFamily="18" charset="0"/>
                              </a:rPr>
                              <m:t>, </m:t>
                            </m:r>
                            <m:r>
                              <a:rPr lang="en-US" sz="2800" b="1" i="1" smtClean="0">
                                <a:latin typeface="Cambria Math" panose="02040503050406030204" pitchFamily="18" charset="0"/>
                              </a:rPr>
                              <m:t>𝒋</m:t>
                            </m:r>
                          </m:e>
                        </m:d>
                      </m:e>
                      <m:sup>
                        <m:r>
                          <a:rPr lang="en-US" sz="2800" b="1" i="1" smtClean="0">
                            <a:latin typeface="Cambria Math" panose="02040503050406030204" pitchFamily="18" charset="0"/>
                          </a:rPr>
                          <m:t>𝒕𝒉</m:t>
                        </m:r>
                      </m:sup>
                    </m:sSup>
                  </m:oMath>
                </a14:m>
                <a:r>
                  <a:rPr lang="en-US" sz="2800" dirty="0"/>
                  <a:t> entry is an edge belonging to Tangle </a:t>
                </a:r>
                <a14:m>
                  <m:oMath xmlns:m="http://schemas.openxmlformats.org/officeDocument/2006/math">
                    <m:r>
                      <a:rPr lang="en-US" sz="2800" b="1" i="1" smtClean="0">
                        <a:latin typeface="Cambria Math" panose="02040503050406030204" pitchFamily="18" charset="0"/>
                      </a:rPr>
                      <m:t>𝒊</m:t>
                    </m:r>
                  </m:oMath>
                </a14:m>
                <a:r>
                  <a:rPr lang="en-US" sz="2800" dirty="0"/>
                  <a:t> at position </a:t>
                </a:r>
                <a14:m>
                  <m:oMath xmlns:m="http://schemas.openxmlformats.org/officeDocument/2006/math">
                    <m:r>
                      <a:rPr lang="en-US" sz="2800" b="1" i="1" smtClean="0">
                        <a:latin typeface="Cambria Math" panose="02040503050406030204" pitchFamily="18" charset="0"/>
                      </a:rPr>
                      <m:t>𝒋</m:t>
                    </m:r>
                  </m:oMath>
                </a14:m>
                <a:endParaRPr lang="en-US" sz="2800" b="1" dirty="0"/>
              </a:p>
            </p:txBody>
          </p:sp>
        </mc:Choice>
        <mc:Fallback xmlns="">
          <p:sp>
            <p:nvSpPr>
              <p:cNvPr id="4" name="TextBox 3">
                <a:extLst>
                  <a:ext uri="{FF2B5EF4-FFF2-40B4-BE49-F238E27FC236}">
                    <a16:creationId xmlns:a16="http://schemas.microsoft.com/office/drawing/2014/main" id="{3827DD91-5004-2CAE-E77E-008969E32A52}"/>
                  </a:ext>
                </a:extLst>
              </p:cNvPr>
              <p:cNvSpPr txBox="1">
                <a:spLocks noRot="1" noChangeAspect="1" noMove="1" noResize="1" noEditPoints="1" noAdjustHandles="1" noChangeArrowheads="1" noChangeShapeType="1" noTextEdit="1"/>
              </p:cNvSpPr>
              <p:nvPr/>
            </p:nvSpPr>
            <p:spPr>
              <a:xfrm>
                <a:off x="418068" y="1226316"/>
                <a:ext cx="5926091" cy="970330"/>
              </a:xfrm>
              <a:prstGeom prst="rect">
                <a:avLst/>
              </a:prstGeom>
              <a:blipFill>
                <a:blip r:embed="rId4"/>
                <a:stretch>
                  <a:fillRect l="-1440" t="-3774" b="-16981"/>
                </a:stretch>
              </a:blipFill>
            </p:spPr>
            <p:txBody>
              <a:bodyPr/>
              <a:lstStyle/>
              <a:p>
                <a:r>
                  <a:rPr lang="en-US">
                    <a:noFill/>
                  </a:rPr>
                  <a:t> </a:t>
                </a:r>
              </a:p>
            </p:txBody>
          </p:sp>
        </mc:Fallback>
      </mc:AlternateContent>
      <p:pic>
        <p:nvPicPr>
          <p:cNvPr id="8" name="Picture 7" descr="A picture containing basketball, athletic game, sport&#10;&#10;Description automatically generated">
            <a:extLst>
              <a:ext uri="{FF2B5EF4-FFF2-40B4-BE49-F238E27FC236}">
                <a16:creationId xmlns:a16="http://schemas.microsoft.com/office/drawing/2014/main" id="{B499ED8C-C767-FF25-5550-D2EF8687EE64}"/>
              </a:ext>
            </a:extLst>
          </p:cNvPr>
          <p:cNvPicPr>
            <a:picLocks noChangeAspect="1"/>
          </p:cNvPicPr>
          <p:nvPr/>
        </p:nvPicPr>
        <p:blipFill>
          <a:blip r:embed="rId5"/>
          <a:stretch>
            <a:fillRect/>
          </a:stretch>
        </p:blipFill>
        <p:spPr>
          <a:xfrm>
            <a:off x="702367" y="2845473"/>
            <a:ext cx="1815882" cy="181588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614A730-0158-1241-2A7F-037F06367BE5}"/>
                  </a:ext>
                </a:extLst>
              </p:cNvPr>
              <p:cNvSpPr txBox="1"/>
              <p:nvPr/>
            </p:nvSpPr>
            <p:spPr>
              <a:xfrm>
                <a:off x="614033" y="439974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𝒂</m:t>
                      </m:r>
                    </m:oMath>
                  </m:oMathPara>
                </a14:m>
                <a:endParaRPr lang="en-US" b="1" dirty="0"/>
              </a:p>
            </p:txBody>
          </p:sp>
        </mc:Choice>
        <mc:Fallback xmlns="">
          <p:sp>
            <p:nvSpPr>
              <p:cNvPr id="9" name="TextBox 8">
                <a:extLst>
                  <a:ext uri="{FF2B5EF4-FFF2-40B4-BE49-F238E27FC236}">
                    <a16:creationId xmlns:a16="http://schemas.microsoft.com/office/drawing/2014/main" id="{2614A730-0158-1241-2A7F-037F06367BE5}"/>
                  </a:ext>
                </a:extLst>
              </p:cNvPr>
              <p:cNvSpPr txBox="1">
                <a:spLocks noRot="1" noChangeAspect="1" noMove="1" noResize="1" noEditPoints="1" noAdjustHandles="1" noChangeArrowheads="1" noChangeShapeType="1" noTextEdit="1"/>
              </p:cNvSpPr>
              <p:nvPr/>
            </p:nvSpPr>
            <p:spPr>
              <a:xfrm>
                <a:off x="614033" y="4399745"/>
                <a:ext cx="55447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82C14B6-8713-F867-A8AC-64EA86B2557F}"/>
                  </a:ext>
                </a:extLst>
              </p:cNvPr>
              <p:cNvSpPr txBox="1"/>
              <p:nvPr/>
            </p:nvSpPr>
            <p:spPr>
              <a:xfrm>
                <a:off x="2052106" y="439974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𝒃</m:t>
                      </m:r>
                    </m:oMath>
                  </m:oMathPara>
                </a14:m>
                <a:endParaRPr lang="en-US" b="1" dirty="0"/>
              </a:p>
            </p:txBody>
          </p:sp>
        </mc:Choice>
        <mc:Fallback xmlns="">
          <p:sp>
            <p:nvSpPr>
              <p:cNvPr id="10" name="TextBox 9">
                <a:extLst>
                  <a:ext uri="{FF2B5EF4-FFF2-40B4-BE49-F238E27FC236}">
                    <a16:creationId xmlns:a16="http://schemas.microsoft.com/office/drawing/2014/main" id="{882C14B6-8713-F867-A8AC-64EA86B2557F}"/>
                  </a:ext>
                </a:extLst>
              </p:cNvPr>
              <p:cNvSpPr txBox="1">
                <a:spLocks noRot="1" noChangeAspect="1" noMove="1" noResize="1" noEditPoints="1" noAdjustHandles="1" noChangeArrowheads="1" noChangeShapeType="1" noTextEdit="1"/>
              </p:cNvSpPr>
              <p:nvPr/>
            </p:nvSpPr>
            <p:spPr>
              <a:xfrm>
                <a:off x="2052106" y="4399745"/>
                <a:ext cx="55447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8B0DEB-67D1-B662-F11D-70E84A1540FD}"/>
                  </a:ext>
                </a:extLst>
              </p:cNvPr>
              <p:cNvSpPr txBox="1"/>
              <p:nvPr/>
            </p:nvSpPr>
            <p:spPr>
              <a:xfrm>
                <a:off x="2052105" y="265195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𝒄</m:t>
                      </m:r>
                    </m:oMath>
                  </m:oMathPara>
                </a14:m>
                <a:endParaRPr lang="en-US" b="1" dirty="0"/>
              </a:p>
            </p:txBody>
          </p:sp>
        </mc:Choice>
        <mc:Fallback xmlns="">
          <p:sp>
            <p:nvSpPr>
              <p:cNvPr id="11" name="TextBox 10">
                <a:extLst>
                  <a:ext uri="{FF2B5EF4-FFF2-40B4-BE49-F238E27FC236}">
                    <a16:creationId xmlns:a16="http://schemas.microsoft.com/office/drawing/2014/main" id="{D18B0DEB-67D1-B662-F11D-70E84A1540FD}"/>
                  </a:ext>
                </a:extLst>
              </p:cNvPr>
              <p:cNvSpPr txBox="1">
                <a:spLocks noRot="1" noChangeAspect="1" noMove="1" noResize="1" noEditPoints="1" noAdjustHandles="1" noChangeArrowheads="1" noChangeShapeType="1" noTextEdit="1"/>
              </p:cNvSpPr>
              <p:nvPr/>
            </p:nvSpPr>
            <p:spPr>
              <a:xfrm>
                <a:off x="2052105" y="2651956"/>
                <a:ext cx="55447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17F4838-DE33-B87B-A085-CF12C1C6C0C5}"/>
                  </a:ext>
                </a:extLst>
              </p:cNvPr>
              <p:cNvSpPr txBox="1"/>
              <p:nvPr/>
            </p:nvSpPr>
            <p:spPr>
              <a:xfrm>
                <a:off x="614033" y="265195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𝒅</m:t>
                      </m:r>
                    </m:oMath>
                  </m:oMathPara>
                </a14:m>
                <a:endParaRPr lang="en-US" b="1" dirty="0"/>
              </a:p>
            </p:txBody>
          </p:sp>
        </mc:Choice>
        <mc:Fallback xmlns="">
          <p:sp>
            <p:nvSpPr>
              <p:cNvPr id="12" name="TextBox 11">
                <a:extLst>
                  <a:ext uri="{FF2B5EF4-FFF2-40B4-BE49-F238E27FC236}">
                    <a16:creationId xmlns:a16="http://schemas.microsoft.com/office/drawing/2014/main" id="{B17F4838-DE33-B87B-A085-CF12C1C6C0C5}"/>
                  </a:ext>
                </a:extLst>
              </p:cNvPr>
              <p:cNvSpPr txBox="1">
                <a:spLocks noRot="1" noChangeAspect="1" noMove="1" noResize="1" noEditPoints="1" noAdjustHandles="1" noChangeArrowheads="1" noChangeShapeType="1" noTextEdit="1"/>
              </p:cNvSpPr>
              <p:nvPr/>
            </p:nvSpPr>
            <p:spPr>
              <a:xfrm>
                <a:off x="614033" y="2651956"/>
                <a:ext cx="554477" cy="523220"/>
              </a:xfrm>
              <a:prstGeom prst="rect">
                <a:avLst/>
              </a:prstGeom>
              <a:blipFill>
                <a:blip r:embed="rId9"/>
                <a:stretch>
                  <a:fillRect/>
                </a:stretch>
              </a:blipFill>
            </p:spPr>
            <p:txBody>
              <a:bodyPr/>
              <a:lstStyle/>
              <a:p>
                <a:r>
                  <a:rPr lang="en-US">
                    <a:noFill/>
                  </a:rPr>
                  <a:t> </a:t>
                </a:r>
              </a:p>
            </p:txBody>
          </p:sp>
        </mc:Fallback>
      </mc:AlternateContent>
      <p:pic>
        <p:nvPicPr>
          <p:cNvPr id="13" name="Picture 12" descr="A picture containing basketball, athletic game, sport&#10;&#10;Description automatically generated">
            <a:extLst>
              <a:ext uri="{FF2B5EF4-FFF2-40B4-BE49-F238E27FC236}">
                <a16:creationId xmlns:a16="http://schemas.microsoft.com/office/drawing/2014/main" id="{F42ECB35-83EB-1802-413A-4ED4F80DB724}"/>
              </a:ext>
            </a:extLst>
          </p:cNvPr>
          <p:cNvPicPr>
            <a:picLocks noChangeAspect="1"/>
          </p:cNvPicPr>
          <p:nvPr/>
        </p:nvPicPr>
        <p:blipFill>
          <a:blip r:embed="rId5"/>
          <a:stretch>
            <a:fillRect/>
          </a:stretch>
        </p:blipFill>
        <p:spPr>
          <a:xfrm>
            <a:off x="4365830" y="2845473"/>
            <a:ext cx="1815882" cy="1815882"/>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18683A8-3C5C-2469-DC69-0CFAF7B5207B}"/>
                  </a:ext>
                </a:extLst>
              </p:cNvPr>
              <p:cNvSpPr txBox="1"/>
              <p:nvPr/>
            </p:nvSpPr>
            <p:spPr>
              <a:xfrm>
                <a:off x="4277496" y="439974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14" name="TextBox 13">
                <a:extLst>
                  <a:ext uri="{FF2B5EF4-FFF2-40B4-BE49-F238E27FC236}">
                    <a16:creationId xmlns:a16="http://schemas.microsoft.com/office/drawing/2014/main" id="{518683A8-3C5C-2469-DC69-0CFAF7B5207B}"/>
                  </a:ext>
                </a:extLst>
              </p:cNvPr>
              <p:cNvSpPr txBox="1">
                <a:spLocks noRot="1" noChangeAspect="1" noMove="1" noResize="1" noEditPoints="1" noAdjustHandles="1" noChangeArrowheads="1" noChangeShapeType="1" noTextEdit="1"/>
              </p:cNvSpPr>
              <p:nvPr/>
            </p:nvSpPr>
            <p:spPr>
              <a:xfrm>
                <a:off x="4277496" y="4399745"/>
                <a:ext cx="55447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A9FA9FE-FD93-98CF-BB86-EEA7BFD58FDB}"/>
                  </a:ext>
                </a:extLst>
              </p:cNvPr>
              <p:cNvSpPr txBox="1"/>
              <p:nvPr/>
            </p:nvSpPr>
            <p:spPr>
              <a:xfrm>
                <a:off x="5715569" y="439974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16" name="TextBox 15">
                <a:extLst>
                  <a:ext uri="{FF2B5EF4-FFF2-40B4-BE49-F238E27FC236}">
                    <a16:creationId xmlns:a16="http://schemas.microsoft.com/office/drawing/2014/main" id="{5A9FA9FE-FD93-98CF-BB86-EEA7BFD58FDB}"/>
                  </a:ext>
                </a:extLst>
              </p:cNvPr>
              <p:cNvSpPr txBox="1">
                <a:spLocks noRot="1" noChangeAspect="1" noMove="1" noResize="1" noEditPoints="1" noAdjustHandles="1" noChangeArrowheads="1" noChangeShapeType="1" noTextEdit="1"/>
              </p:cNvSpPr>
              <p:nvPr/>
            </p:nvSpPr>
            <p:spPr>
              <a:xfrm>
                <a:off x="5715569" y="4399745"/>
                <a:ext cx="554477"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4A2B29-37EE-732E-F402-2C24DFE2ED72}"/>
                  </a:ext>
                </a:extLst>
              </p:cNvPr>
              <p:cNvSpPr txBox="1"/>
              <p:nvPr/>
            </p:nvSpPr>
            <p:spPr>
              <a:xfrm>
                <a:off x="5715568" y="265195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17" name="TextBox 16">
                <a:extLst>
                  <a:ext uri="{FF2B5EF4-FFF2-40B4-BE49-F238E27FC236}">
                    <a16:creationId xmlns:a16="http://schemas.microsoft.com/office/drawing/2014/main" id="{D04A2B29-37EE-732E-F402-2C24DFE2ED72}"/>
                  </a:ext>
                </a:extLst>
              </p:cNvPr>
              <p:cNvSpPr txBox="1">
                <a:spLocks noRot="1" noChangeAspect="1" noMove="1" noResize="1" noEditPoints="1" noAdjustHandles="1" noChangeArrowheads="1" noChangeShapeType="1" noTextEdit="1"/>
              </p:cNvSpPr>
              <p:nvPr/>
            </p:nvSpPr>
            <p:spPr>
              <a:xfrm>
                <a:off x="5715568" y="2651956"/>
                <a:ext cx="554477"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2A0C0E7-4858-0203-8E5D-FAF9FF6D41B0}"/>
                  </a:ext>
                </a:extLst>
              </p:cNvPr>
              <p:cNvSpPr txBox="1"/>
              <p:nvPr/>
            </p:nvSpPr>
            <p:spPr>
              <a:xfrm>
                <a:off x="4277496" y="2651956"/>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𝟑</m:t>
                      </m:r>
                    </m:oMath>
                  </m:oMathPara>
                </a14:m>
                <a:endParaRPr lang="en-US" b="1" dirty="0"/>
              </a:p>
            </p:txBody>
          </p:sp>
        </mc:Choice>
        <mc:Fallback xmlns="">
          <p:sp>
            <p:nvSpPr>
              <p:cNvPr id="18" name="TextBox 17">
                <a:extLst>
                  <a:ext uri="{FF2B5EF4-FFF2-40B4-BE49-F238E27FC236}">
                    <a16:creationId xmlns:a16="http://schemas.microsoft.com/office/drawing/2014/main" id="{22A0C0E7-4858-0203-8E5D-FAF9FF6D41B0}"/>
                  </a:ext>
                </a:extLst>
              </p:cNvPr>
              <p:cNvSpPr txBox="1">
                <a:spLocks noRot="1" noChangeAspect="1" noMove="1" noResize="1" noEditPoints="1" noAdjustHandles="1" noChangeArrowheads="1" noChangeShapeType="1" noTextEdit="1"/>
              </p:cNvSpPr>
              <p:nvPr/>
            </p:nvSpPr>
            <p:spPr>
              <a:xfrm>
                <a:off x="4277496" y="2651956"/>
                <a:ext cx="554477"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955326-A0CC-E9BF-56EF-C5CB2255C6FB}"/>
                  </a:ext>
                </a:extLst>
              </p:cNvPr>
              <p:cNvSpPr txBox="1"/>
              <p:nvPr/>
            </p:nvSpPr>
            <p:spPr>
              <a:xfrm>
                <a:off x="-50308" y="5300477"/>
                <a:ext cx="6862842" cy="954107"/>
              </a:xfrm>
              <a:prstGeom prst="rect">
                <a:avLst/>
              </a:prstGeom>
              <a:noFill/>
            </p:spPr>
            <p:txBody>
              <a:bodyPr wrap="square" rtlCol="0">
                <a:spAutoFit/>
              </a:bodyPr>
              <a:lstStyle/>
              <a:p>
                <a:pPr algn="ctr"/>
                <a:r>
                  <a:rPr lang="en-US" sz="2800" dirty="0"/>
                  <a:t>Positions </a:t>
                </a:r>
                <a14:m>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𝒂</m:t>
                    </m:r>
                    <m:r>
                      <a:rPr lang="en-US" sz="2800" b="1" i="1" smtClean="0">
                        <a:latin typeface="Cambria Math" panose="02040503050406030204" pitchFamily="18" charset="0"/>
                      </a:rPr>
                      <m:t>,</m:t>
                    </m:r>
                    <m:r>
                      <a:rPr lang="en-US" sz="2800" b="1" i="1" smtClean="0">
                        <a:latin typeface="Cambria Math" panose="02040503050406030204" pitchFamily="18" charset="0"/>
                      </a:rPr>
                      <m:t>𝒃</m:t>
                    </m:r>
                    <m:r>
                      <a:rPr lang="en-US" sz="2800" b="1" i="1" smtClean="0">
                        <a:latin typeface="Cambria Math" panose="02040503050406030204" pitchFamily="18" charset="0"/>
                      </a:rPr>
                      <m:t>,</m:t>
                    </m:r>
                    <m:r>
                      <a:rPr lang="en-US" sz="2800" b="1" i="1" smtClean="0">
                        <a:latin typeface="Cambria Math" panose="02040503050406030204" pitchFamily="18" charset="0"/>
                      </a:rPr>
                      <m:t>𝒄</m:t>
                    </m:r>
                    <m:r>
                      <a:rPr lang="en-US" sz="2800" b="1" i="1" smtClean="0">
                        <a:latin typeface="Cambria Math" panose="02040503050406030204" pitchFamily="18" charset="0"/>
                      </a:rPr>
                      <m:t>,</m:t>
                    </m:r>
                    <m:r>
                      <a:rPr lang="en-US" sz="2800" b="1" i="1" smtClean="0">
                        <a:latin typeface="Cambria Math" panose="02040503050406030204" pitchFamily="18" charset="0"/>
                      </a:rPr>
                      <m:t>𝒅</m:t>
                    </m:r>
                    <m:r>
                      <a:rPr lang="en-US" sz="2800" b="1" i="1" smtClean="0">
                        <a:latin typeface="Cambria Math" panose="02040503050406030204" pitchFamily="18" charset="0"/>
                      </a:rPr>
                      <m:t>]</m:t>
                    </m:r>
                  </m:oMath>
                </a14:m>
                <a:r>
                  <a:rPr lang="en-US" sz="2800" dirty="0"/>
                  <a:t> become </a:t>
                </a:r>
              </a:p>
              <a:p>
                <a:pPr algn="ctr"/>
                <a:r>
                  <a:rPr lang="en-US" sz="2800" dirty="0"/>
                  <a:t>positions </a:t>
                </a:r>
                <a14:m>
                  <m:oMath xmlns:m="http://schemas.openxmlformats.org/officeDocument/2006/math">
                    <m:r>
                      <a:rPr lang="en-US" sz="2800" b="1" i="1" smtClean="0">
                        <a:latin typeface="Cambria Math" panose="02040503050406030204" pitchFamily="18" charset="0"/>
                      </a:rPr>
                      <m:t>[</m:t>
                    </m:r>
                    <m:r>
                      <a:rPr lang="en-US" sz="2800" b="1" i="1" smtClean="0">
                        <a:latin typeface="Cambria Math" panose="02040503050406030204" pitchFamily="18" charset="0"/>
                      </a:rPr>
                      <m:t>𝟎</m:t>
                    </m:r>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𝟑</m:t>
                    </m:r>
                    <m:r>
                      <a:rPr lang="en-US" sz="2800" b="1" i="1" smtClean="0">
                        <a:latin typeface="Cambria Math" panose="02040503050406030204" pitchFamily="18" charset="0"/>
                      </a:rPr>
                      <m:t>]</m:t>
                    </m:r>
                  </m:oMath>
                </a14:m>
                <a:endParaRPr lang="en-US" sz="2800" b="1" dirty="0"/>
              </a:p>
            </p:txBody>
          </p:sp>
        </mc:Choice>
        <mc:Fallback xmlns="">
          <p:sp>
            <p:nvSpPr>
              <p:cNvPr id="7" name="TextBox 6">
                <a:extLst>
                  <a:ext uri="{FF2B5EF4-FFF2-40B4-BE49-F238E27FC236}">
                    <a16:creationId xmlns:a16="http://schemas.microsoft.com/office/drawing/2014/main" id="{C2955326-A0CC-E9BF-56EF-C5CB2255C6FB}"/>
                  </a:ext>
                </a:extLst>
              </p:cNvPr>
              <p:cNvSpPr txBox="1">
                <a:spLocks noRot="1" noChangeAspect="1" noMove="1" noResize="1" noEditPoints="1" noAdjustHandles="1" noChangeArrowheads="1" noChangeShapeType="1" noTextEdit="1"/>
              </p:cNvSpPr>
              <p:nvPr/>
            </p:nvSpPr>
            <p:spPr>
              <a:xfrm>
                <a:off x="-50308" y="5300477"/>
                <a:ext cx="6862842" cy="954107"/>
              </a:xfrm>
              <a:prstGeom prst="rect">
                <a:avLst/>
              </a:prstGeom>
              <a:blipFill>
                <a:blip r:embed="rId14"/>
                <a:stretch>
                  <a:fillRect t="-6410" b="-17308"/>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47F2EB9-6091-9F01-8C3A-CE555ADFD4D0}"/>
              </a:ext>
            </a:extLst>
          </p:cNvPr>
          <p:cNvCxnSpPr/>
          <p:nvPr/>
        </p:nvCxnSpPr>
        <p:spPr>
          <a:xfrm>
            <a:off x="2606582" y="3753414"/>
            <a:ext cx="1568586" cy="0"/>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1" name="Right Brace 20">
            <a:extLst>
              <a:ext uri="{FF2B5EF4-FFF2-40B4-BE49-F238E27FC236}">
                <a16:creationId xmlns:a16="http://schemas.microsoft.com/office/drawing/2014/main" id="{A5E10670-7ED7-8113-2310-0ADC84378B2B}"/>
              </a:ext>
            </a:extLst>
          </p:cNvPr>
          <p:cNvSpPr/>
          <p:nvPr/>
        </p:nvSpPr>
        <p:spPr>
          <a:xfrm rot="16200000" flipV="1">
            <a:off x="9186004" y="586643"/>
            <a:ext cx="333555" cy="2749287"/>
          </a:xfrm>
          <a:prstGeom prst="rightBrace">
            <a:avLst>
              <a:gd name="adj1" fmla="val 8333"/>
              <a:gd name="adj2" fmla="val 52494"/>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Right Brace 21">
            <a:extLst>
              <a:ext uri="{FF2B5EF4-FFF2-40B4-BE49-F238E27FC236}">
                <a16:creationId xmlns:a16="http://schemas.microsoft.com/office/drawing/2014/main" id="{161D05D7-5B24-5707-2E15-C92DDB5644D0}"/>
              </a:ext>
            </a:extLst>
          </p:cNvPr>
          <p:cNvSpPr/>
          <p:nvPr/>
        </p:nvSpPr>
        <p:spPr>
          <a:xfrm rot="10800000" flipV="1">
            <a:off x="7386096" y="2378770"/>
            <a:ext cx="306270" cy="2921707"/>
          </a:xfrm>
          <a:prstGeom prst="rightBrace">
            <a:avLst>
              <a:gd name="adj1" fmla="val 8333"/>
              <a:gd name="adj2" fmla="val 52494"/>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A09F79A-F8D6-5C67-9CB4-42E7F5208AC1}"/>
                  </a:ext>
                </a:extLst>
              </p:cNvPr>
              <p:cNvSpPr txBox="1"/>
              <p:nvPr/>
            </p:nvSpPr>
            <p:spPr>
              <a:xfrm>
                <a:off x="8926830" y="1177274"/>
                <a:ext cx="8458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𝒋</m:t>
                      </m:r>
                    </m:oMath>
                  </m:oMathPara>
                </a14:m>
                <a:endParaRPr lang="en-US" b="1" dirty="0"/>
              </a:p>
            </p:txBody>
          </p:sp>
        </mc:Choice>
        <mc:Fallback xmlns="">
          <p:sp>
            <p:nvSpPr>
              <p:cNvPr id="23" name="TextBox 22">
                <a:extLst>
                  <a:ext uri="{FF2B5EF4-FFF2-40B4-BE49-F238E27FC236}">
                    <a16:creationId xmlns:a16="http://schemas.microsoft.com/office/drawing/2014/main" id="{EA09F79A-F8D6-5C67-9CB4-42E7F5208AC1}"/>
                  </a:ext>
                </a:extLst>
              </p:cNvPr>
              <p:cNvSpPr txBox="1">
                <a:spLocks noRot="1" noChangeAspect="1" noMove="1" noResize="1" noEditPoints="1" noAdjustHandles="1" noChangeArrowheads="1" noChangeShapeType="1" noTextEdit="1"/>
              </p:cNvSpPr>
              <p:nvPr/>
            </p:nvSpPr>
            <p:spPr>
              <a:xfrm>
                <a:off x="8926830" y="1177274"/>
                <a:ext cx="845820" cy="58477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FD82A1-6856-0DC5-5376-324B68CD8F79}"/>
                  </a:ext>
                </a:extLst>
              </p:cNvPr>
              <p:cNvSpPr txBox="1"/>
              <p:nvPr/>
            </p:nvSpPr>
            <p:spPr>
              <a:xfrm>
                <a:off x="6664343" y="3643489"/>
                <a:ext cx="8458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𝒊</m:t>
                      </m:r>
                    </m:oMath>
                  </m:oMathPara>
                </a14:m>
                <a:endParaRPr lang="en-US" b="1" dirty="0"/>
              </a:p>
            </p:txBody>
          </p:sp>
        </mc:Choice>
        <mc:Fallback xmlns="">
          <p:sp>
            <p:nvSpPr>
              <p:cNvPr id="24" name="TextBox 23">
                <a:extLst>
                  <a:ext uri="{FF2B5EF4-FFF2-40B4-BE49-F238E27FC236}">
                    <a16:creationId xmlns:a16="http://schemas.microsoft.com/office/drawing/2014/main" id="{DEFD82A1-6856-0DC5-5376-324B68CD8F79}"/>
                  </a:ext>
                </a:extLst>
              </p:cNvPr>
              <p:cNvSpPr txBox="1">
                <a:spLocks noRot="1" noChangeAspect="1" noMove="1" noResize="1" noEditPoints="1" noAdjustHandles="1" noChangeArrowheads="1" noChangeShapeType="1" noTextEdit="1"/>
              </p:cNvSpPr>
              <p:nvPr/>
            </p:nvSpPr>
            <p:spPr>
              <a:xfrm>
                <a:off x="6664343" y="3643489"/>
                <a:ext cx="845820" cy="58477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107E23A-0825-4644-2921-80029335FFAF}"/>
                  </a:ext>
                </a:extLst>
              </p:cNvPr>
              <p:cNvSpPr txBox="1"/>
              <p:nvPr/>
            </p:nvSpPr>
            <p:spPr>
              <a:xfrm>
                <a:off x="7713375" y="2160524"/>
                <a:ext cx="3910519" cy="33736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𝟗</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𝟑</m:t>
                                </m:r>
                              </m:e>
                              <m:e>
                                <m:r>
                                  <a:rPr lang="en-US" sz="2800" b="1" i="1" smtClean="0">
                                    <a:latin typeface="Cambria Math" panose="02040503050406030204" pitchFamily="18" charset="0"/>
                                  </a:rPr>
                                  <m:t>𝟏𝟒</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𝟒</m:t>
                                </m:r>
                              </m:e>
                              <m:e>
                                <m:r>
                                  <a:rPr lang="en-US" sz="2800" b="1" i="1" smtClean="0">
                                    <a:latin typeface="Cambria Math" panose="02040503050406030204" pitchFamily="18" charset="0"/>
                                  </a:rPr>
                                  <m:t>𝟏𝟓</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𝟔</m:t>
                                </m:r>
                              </m:e>
                              <m:e>
                                <m:r>
                                  <a:rPr lang="en-US" sz="2800" b="1" i="1" smtClean="0">
                                    <a:latin typeface="Cambria Math" panose="02040503050406030204" pitchFamily="18" charset="0"/>
                                  </a:rPr>
                                  <m:t>𝟏𝟏</m:t>
                                </m:r>
                              </m:e>
                              <m:e>
                                <m:r>
                                  <a:rPr lang="en-US" sz="2800" b="1" i="1" smtClean="0">
                                    <a:latin typeface="Cambria Math" panose="02040503050406030204" pitchFamily="18" charset="0"/>
                                  </a:rPr>
                                  <m:t>𝟕</m:t>
                                </m:r>
                              </m:e>
                              <m:e>
                                <m:r>
                                  <a:rPr lang="en-US" sz="2800" b="1" i="1" smtClean="0">
                                    <a:latin typeface="Cambria Math" panose="02040503050406030204" pitchFamily="18" charset="0"/>
                                  </a:rPr>
                                  <m:t>𝟏𝟐</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𝟖</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𝟗</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𝟏𝟏</m:t>
                                </m:r>
                              </m:e>
                              <m:e>
                                <m:r>
                                  <a:rPr lang="en-US" sz="2800" b="1" i="1" smtClean="0">
                                    <a:latin typeface="Cambria Math" panose="02040503050406030204" pitchFamily="18" charset="0"/>
                                  </a:rPr>
                                  <m:t>𝟔</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𝟏𝟐</m:t>
                                </m:r>
                              </m:e>
                              <m:e>
                                <m:r>
                                  <a:rPr lang="en-US" sz="2800" b="1" i="1" smtClean="0">
                                    <a:latin typeface="Cambria Math" panose="02040503050406030204" pitchFamily="18" charset="0"/>
                                  </a:rPr>
                                  <m:t>𝟕</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𝟏𝟒</m:t>
                                </m:r>
                              </m:e>
                              <m:e>
                                <m:r>
                                  <a:rPr lang="en-US" sz="2800" b="1" i="1" smtClean="0">
                                    <a:latin typeface="Cambria Math" panose="02040503050406030204" pitchFamily="18" charset="0"/>
                                  </a:rPr>
                                  <m:t>𝟑</m:t>
                                </m:r>
                              </m:e>
                              <m:e>
                                <m:r>
                                  <a:rPr lang="en-US" sz="2800" b="1" i="1" smtClean="0">
                                    <a:latin typeface="Cambria Math" panose="02040503050406030204" pitchFamily="18" charset="0"/>
                                  </a:rPr>
                                  <m:t>𝟏𝟓</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
                        </m:e>
                      </m:d>
                      <m:r>
                        <a:rPr lang="en-US" sz="2800" b="1" i="1" smtClean="0">
                          <a:latin typeface="Cambria Math" panose="02040503050406030204" pitchFamily="18" charset="0"/>
                        </a:rPr>
                        <m:t> </m:t>
                      </m:r>
                    </m:oMath>
                  </m:oMathPara>
                </a14:m>
                <a:endParaRPr lang="en-US" b="1" dirty="0"/>
              </a:p>
            </p:txBody>
          </p:sp>
        </mc:Choice>
        <mc:Fallback xmlns="">
          <p:sp>
            <p:nvSpPr>
              <p:cNvPr id="25" name="TextBox 24">
                <a:extLst>
                  <a:ext uri="{FF2B5EF4-FFF2-40B4-BE49-F238E27FC236}">
                    <a16:creationId xmlns:a16="http://schemas.microsoft.com/office/drawing/2014/main" id="{3107E23A-0825-4644-2921-80029335FFAF}"/>
                  </a:ext>
                </a:extLst>
              </p:cNvPr>
              <p:cNvSpPr txBox="1">
                <a:spLocks noRot="1" noChangeAspect="1" noMove="1" noResize="1" noEditPoints="1" noAdjustHandles="1" noChangeArrowheads="1" noChangeShapeType="1" noTextEdit="1"/>
              </p:cNvSpPr>
              <p:nvPr/>
            </p:nvSpPr>
            <p:spPr>
              <a:xfrm>
                <a:off x="7713375" y="2160524"/>
                <a:ext cx="3910519" cy="3373680"/>
              </a:xfrm>
              <a:prstGeom prst="rect">
                <a:avLst/>
              </a:prstGeom>
              <a:blipFill>
                <a:blip r:embed="rId17"/>
                <a:stretch>
                  <a:fillRect r="-8255"/>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F353052-E470-7035-6622-EA611270D6DA}"/>
              </a:ext>
            </a:extLst>
          </p:cNvPr>
          <p:cNvCxnSpPr/>
          <p:nvPr/>
        </p:nvCxnSpPr>
        <p:spPr>
          <a:xfrm>
            <a:off x="10849897" y="2303633"/>
            <a:ext cx="0" cy="308610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E4D9C902-3906-B4EC-541E-34445010304A}"/>
              </a:ext>
            </a:extLst>
          </p:cNvPr>
          <p:cNvSpPr>
            <a:spLocks noGrp="1"/>
          </p:cNvSpPr>
          <p:nvPr>
            <p:ph type="sldNum" sz="quarter" idx="12"/>
          </p:nvPr>
        </p:nvSpPr>
        <p:spPr/>
        <p:txBody>
          <a:bodyPr/>
          <a:lstStyle/>
          <a:p>
            <a:fld id="{48F63A3B-78C7-47BE-AE5E-E10140E04643}" type="slidenum">
              <a:rPr lang="en-US" smtClean="0"/>
              <a:t>86</a:t>
            </a:fld>
            <a:endParaRPr lang="en-US"/>
          </a:p>
        </p:txBody>
      </p:sp>
    </p:spTree>
    <p:extLst>
      <p:ext uri="{BB962C8B-B14F-4D97-AF65-F5344CB8AC3E}">
        <p14:creationId xmlns:p14="http://schemas.microsoft.com/office/powerpoint/2010/main" val="2429222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1292C9-345E-F06D-F644-A4FAEA1F9986}"/>
                  </a:ext>
                </a:extLst>
              </p:cNvPr>
              <p:cNvSpPr txBox="1"/>
              <p:nvPr/>
            </p:nvSpPr>
            <p:spPr>
              <a:xfrm>
                <a:off x="5754175" y="1415801"/>
                <a:ext cx="5712849" cy="954107"/>
              </a:xfrm>
              <a:prstGeom prst="rect">
                <a:avLst/>
              </a:prstGeom>
              <a:noFill/>
            </p:spPr>
            <p:txBody>
              <a:bodyPr wrap="square" rtlCol="0">
                <a:spAutoFit/>
              </a:bodyPr>
              <a:lstStyle/>
              <a:p>
                <a:pPr algn="ctr"/>
                <a:r>
                  <a:rPr lang="en-US" sz="2800" dirty="0"/>
                  <a:t>Edge </a:t>
                </a:r>
                <a14:m>
                  <m:oMath xmlns:m="http://schemas.openxmlformats.org/officeDocument/2006/math">
                    <m:r>
                      <a:rPr lang="en-US" sz="2800" b="1" i="1" smtClean="0">
                        <a:latin typeface="Cambria Math" panose="02040503050406030204" pitchFamily="18" charset="0"/>
                      </a:rPr>
                      <m:t>𝒏</m:t>
                    </m:r>
                  </m:oMath>
                </a14:m>
                <a:r>
                  <a:rPr lang="en-US" sz="2800" dirty="0"/>
                  <a:t> : </a:t>
                </a:r>
                <a14:m>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solidFill>
                              <a:srgbClr val="FF0000"/>
                            </a:solidFill>
                            <a:latin typeface="Cambria Math" panose="02040503050406030204" pitchFamily="18" charset="0"/>
                          </a:rPr>
                          <m:t>𝒑</m:t>
                        </m:r>
                        <m:r>
                          <a:rPr lang="en-US" sz="2800" b="1" i="1" smtClean="0">
                            <a:latin typeface="Cambria Math" panose="02040503050406030204" pitchFamily="18" charset="0"/>
                          </a:rPr>
                          <m:t>, </m:t>
                        </m:r>
                        <m:r>
                          <a:rPr lang="en-US" sz="2800" b="1" i="1" smtClean="0">
                            <a:solidFill>
                              <a:srgbClr val="FF0000"/>
                            </a:solidFill>
                            <a:latin typeface="Cambria Math" panose="02040503050406030204" pitchFamily="18" charset="0"/>
                          </a:rPr>
                          <m:t>𝒒</m:t>
                        </m:r>
                        <m:r>
                          <a:rPr lang="en-US" sz="2800" b="1" i="1" smtClean="0">
                            <a:latin typeface="Cambria Math" panose="02040503050406030204" pitchFamily="18" charset="0"/>
                          </a:rPr>
                          <m:t>, </m:t>
                        </m:r>
                        <m:r>
                          <a:rPr lang="en-US" sz="2800" b="1" i="1" smtClean="0">
                            <a:solidFill>
                              <a:srgbClr val="00B0F0"/>
                            </a:solidFill>
                            <a:latin typeface="Cambria Math" panose="02040503050406030204" pitchFamily="18" charset="0"/>
                          </a:rPr>
                          <m:t>𝒓</m:t>
                        </m:r>
                        <m:r>
                          <a:rPr lang="en-US" sz="2800" b="1" i="1" smtClean="0">
                            <a:latin typeface="Cambria Math" panose="02040503050406030204" pitchFamily="18" charset="0"/>
                          </a:rPr>
                          <m:t>, </m:t>
                        </m:r>
                        <m:r>
                          <a:rPr lang="en-US" sz="2800" b="1" i="1" smtClean="0">
                            <a:solidFill>
                              <a:srgbClr val="00B0F0"/>
                            </a:solidFill>
                            <a:latin typeface="Cambria Math" panose="02040503050406030204" pitchFamily="18" charset="0"/>
                          </a:rPr>
                          <m:t>𝒔</m:t>
                        </m:r>
                      </m:e>
                    </m:d>
                  </m:oMath>
                </a14:m>
                <a:endParaRPr lang="en-US" sz="2800" dirty="0"/>
              </a:p>
              <a:p>
                <a:pPr algn="ctr"/>
                <a:endParaRPr lang="en-US" sz="2800" b="1" dirty="0"/>
              </a:p>
            </p:txBody>
          </p:sp>
        </mc:Choice>
        <mc:Fallback xmlns="">
          <p:sp>
            <p:nvSpPr>
              <p:cNvPr id="14" name="TextBox 13">
                <a:extLst>
                  <a:ext uri="{FF2B5EF4-FFF2-40B4-BE49-F238E27FC236}">
                    <a16:creationId xmlns:a16="http://schemas.microsoft.com/office/drawing/2014/main" id="{4C1292C9-345E-F06D-F644-A4FAEA1F9986}"/>
                  </a:ext>
                </a:extLst>
              </p:cNvPr>
              <p:cNvSpPr txBox="1">
                <a:spLocks noRot="1" noChangeAspect="1" noMove="1" noResize="1" noEditPoints="1" noAdjustHandles="1" noChangeArrowheads="1" noChangeShapeType="1" noTextEdit="1"/>
              </p:cNvSpPr>
              <p:nvPr/>
            </p:nvSpPr>
            <p:spPr>
              <a:xfrm>
                <a:off x="5754175" y="1415801"/>
                <a:ext cx="5712849" cy="954107"/>
              </a:xfrm>
              <a:prstGeom prst="rect">
                <a:avLst/>
              </a:prstGeom>
              <a:blipFill>
                <a:blip r:embed="rId3"/>
                <a:stretch>
                  <a:fillRect t="-5732"/>
                </a:stretch>
              </a:blipFill>
            </p:spPr>
            <p:txBody>
              <a:bodyPr/>
              <a:lstStyle/>
              <a:p>
                <a:r>
                  <a:rPr lang="en-US">
                    <a:noFill/>
                  </a:rPr>
                  <a:t> </a:t>
                </a:r>
              </a:p>
            </p:txBody>
          </p:sp>
        </mc:Fallback>
      </mc:AlternateContent>
      <p:pic>
        <p:nvPicPr>
          <p:cNvPr id="7" name="Picture 6" descr="A picture containing basketball, athletic game, sport&#10;&#10;Description automatically generated">
            <a:extLst>
              <a:ext uri="{FF2B5EF4-FFF2-40B4-BE49-F238E27FC236}">
                <a16:creationId xmlns:a16="http://schemas.microsoft.com/office/drawing/2014/main" id="{DC3BA1B2-B42B-A8D3-5D37-7E0302101D5D}"/>
              </a:ext>
            </a:extLst>
          </p:cNvPr>
          <p:cNvPicPr>
            <a:picLocks noChangeAspect="1"/>
          </p:cNvPicPr>
          <p:nvPr/>
        </p:nvPicPr>
        <p:blipFill>
          <a:blip r:embed="rId4"/>
          <a:stretch>
            <a:fillRect/>
          </a:stretch>
        </p:blipFill>
        <p:spPr>
          <a:xfrm>
            <a:off x="5890074" y="2901129"/>
            <a:ext cx="1815882" cy="181588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70AF48-9F00-2600-B667-E374E26ABC9A}"/>
                  </a:ext>
                </a:extLst>
              </p:cNvPr>
              <p:cNvSpPr txBox="1"/>
              <p:nvPr/>
            </p:nvSpPr>
            <p:spPr>
              <a:xfrm>
                <a:off x="8253320" y="235035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𝒏</m:t>
                      </m:r>
                    </m:oMath>
                  </m:oMathPara>
                </a14:m>
                <a:endParaRPr lang="en-US" b="1" dirty="0"/>
              </a:p>
            </p:txBody>
          </p:sp>
        </mc:Choice>
        <mc:Fallback xmlns="">
          <p:sp>
            <p:nvSpPr>
              <p:cNvPr id="8" name="TextBox 7">
                <a:extLst>
                  <a:ext uri="{FF2B5EF4-FFF2-40B4-BE49-F238E27FC236}">
                    <a16:creationId xmlns:a16="http://schemas.microsoft.com/office/drawing/2014/main" id="{6E70AF48-9F00-2600-B667-E374E26ABC9A}"/>
                  </a:ext>
                </a:extLst>
              </p:cNvPr>
              <p:cNvSpPr txBox="1">
                <a:spLocks noRot="1" noChangeAspect="1" noMove="1" noResize="1" noEditPoints="1" noAdjustHandles="1" noChangeArrowheads="1" noChangeShapeType="1" noTextEdit="1"/>
              </p:cNvSpPr>
              <p:nvPr/>
            </p:nvSpPr>
            <p:spPr>
              <a:xfrm>
                <a:off x="8253320" y="2350355"/>
                <a:ext cx="55447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3C7F4C-E40E-8BF1-6669-8BA99F1B4C38}"/>
                  </a:ext>
                </a:extLst>
              </p:cNvPr>
              <p:cNvSpPr txBox="1"/>
              <p:nvPr/>
            </p:nvSpPr>
            <p:spPr>
              <a:xfrm>
                <a:off x="7502134" y="2901129"/>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𝒒</m:t>
                      </m:r>
                    </m:oMath>
                  </m:oMathPara>
                </a14:m>
                <a:endParaRPr lang="en-US" b="1" dirty="0">
                  <a:solidFill>
                    <a:srgbClr val="FF0000"/>
                  </a:solidFill>
                </a:endParaRPr>
              </a:p>
            </p:txBody>
          </p:sp>
        </mc:Choice>
        <mc:Fallback xmlns="">
          <p:sp>
            <p:nvSpPr>
              <p:cNvPr id="10" name="TextBox 9">
                <a:extLst>
                  <a:ext uri="{FF2B5EF4-FFF2-40B4-BE49-F238E27FC236}">
                    <a16:creationId xmlns:a16="http://schemas.microsoft.com/office/drawing/2014/main" id="{EC3C7F4C-E40E-8BF1-6669-8BA99F1B4C38}"/>
                  </a:ext>
                </a:extLst>
              </p:cNvPr>
              <p:cNvSpPr txBox="1">
                <a:spLocks noRot="1" noChangeAspect="1" noMove="1" noResize="1" noEditPoints="1" noAdjustHandles="1" noChangeArrowheads="1" noChangeShapeType="1" noTextEdit="1"/>
              </p:cNvSpPr>
              <p:nvPr/>
            </p:nvSpPr>
            <p:spPr>
              <a:xfrm>
                <a:off x="7502134" y="2901129"/>
                <a:ext cx="554477" cy="523220"/>
              </a:xfrm>
              <a:prstGeom prst="rect">
                <a:avLst/>
              </a:prstGeom>
              <a:blipFill>
                <a:blip r:embed="rId6"/>
                <a:stretch>
                  <a:fillRect/>
                </a:stretch>
              </a:blipFill>
            </p:spPr>
            <p:txBody>
              <a:bodyPr/>
              <a:lstStyle/>
              <a:p>
                <a:r>
                  <a:rPr lang="en-US">
                    <a:noFill/>
                  </a:rPr>
                  <a:t> </a:t>
                </a:r>
              </a:p>
            </p:txBody>
          </p:sp>
        </mc:Fallback>
      </mc:AlternateContent>
      <p:pic>
        <p:nvPicPr>
          <p:cNvPr id="12" name="Picture 11" descr="A picture containing basketball, athletic game, sport&#10;&#10;Description automatically generated">
            <a:extLst>
              <a:ext uri="{FF2B5EF4-FFF2-40B4-BE49-F238E27FC236}">
                <a16:creationId xmlns:a16="http://schemas.microsoft.com/office/drawing/2014/main" id="{0953810F-08A7-AD09-E7CB-70F61D9F87DB}"/>
              </a:ext>
            </a:extLst>
          </p:cNvPr>
          <p:cNvPicPr>
            <a:picLocks noChangeAspect="1"/>
          </p:cNvPicPr>
          <p:nvPr/>
        </p:nvPicPr>
        <p:blipFill>
          <a:blip r:embed="rId4"/>
          <a:stretch>
            <a:fillRect/>
          </a:stretch>
        </p:blipFill>
        <p:spPr>
          <a:xfrm>
            <a:off x="9422116" y="2901129"/>
            <a:ext cx="1815882" cy="1815882"/>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E6B0086-5B11-A35C-B761-05C230895B95}"/>
                  </a:ext>
                </a:extLst>
              </p:cNvPr>
              <p:cNvSpPr txBox="1"/>
              <p:nvPr/>
            </p:nvSpPr>
            <p:spPr>
              <a:xfrm>
                <a:off x="9078719" y="2889435"/>
                <a:ext cx="55447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00B0F0"/>
                          </a:solidFill>
                          <a:latin typeface="Cambria Math" panose="02040503050406030204" pitchFamily="18" charset="0"/>
                        </a:rPr>
                        <m:t>𝒔</m:t>
                      </m:r>
                    </m:oMath>
                  </m:oMathPara>
                </a14:m>
                <a:endParaRPr lang="en-US" b="1" dirty="0">
                  <a:solidFill>
                    <a:srgbClr val="FF0000"/>
                  </a:solidFill>
                </a:endParaRPr>
              </a:p>
            </p:txBody>
          </p:sp>
        </mc:Choice>
        <mc:Fallback xmlns="">
          <p:sp>
            <p:nvSpPr>
              <p:cNvPr id="17" name="TextBox 16">
                <a:extLst>
                  <a:ext uri="{FF2B5EF4-FFF2-40B4-BE49-F238E27FC236}">
                    <a16:creationId xmlns:a16="http://schemas.microsoft.com/office/drawing/2014/main" id="{CE6B0086-5B11-A35C-B761-05C230895B95}"/>
                  </a:ext>
                </a:extLst>
              </p:cNvPr>
              <p:cNvSpPr txBox="1">
                <a:spLocks noRot="1" noChangeAspect="1" noMove="1" noResize="1" noEditPoints="1" noAdjustHandles="1" noChangeArrowheads="1" noChangeShapeType="1" noTextEdit="1"/>
              </p:cNvSpPr>
              <p:nvPr/>
            </p:nvSpPr>
            <p:spPr>
              <a:xfrm>
                <a:off x="9078719" y="2889435"/>
                <a:ext cx="55447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86AD99-7355-14BB-0EDD-7C2E84543979}"/>
                  </a:ext>
                </a:extLst>
              </p:cNvPr>
              <p:cNvSpPr txBox="1"/>
              <p:nvPr/>
            </p:nvSpPr>
            <p:spPr>
              <a:xfrm>
                <a:off x="5628390" y="4978621"/>
                <a:ext cx="2339250" cy="523220"/>
              </a:xfrm>
              <a:prstGeom prst="rect">
                <a:avLst/>
              </a:prstGeom>
              <a:noFill/>
            </p:spPr>
            <p:txBody>
              <a:bodyPr wrap="square" rtlCol="0">
                <a:spAutoFit/>
              </a:bodyPr>
              <a:lstStyle/>
              <a:p>
                <a:pPr algn="ctr"/>
                <a:r>
                  <a:rPr lang="en-US" sz="2800" dirty="0"/>
                  <a:t>Tangle </a:t>
                </a:r>
                <a14:m>
                  <m:oMath xmlns:m="http://schemas.openxmlformats.org/officeDocument/2006/math">
                    <m:r>
                      <a:rPr lang="en-US" sz="2800" b="1" i="1" smtClean="0">
                        <a:solidFill>
                          <a:srgbClr val="FF0000"/>
                        </a:solidFill>
                        <a:latin typeface="Cambria Math" panose="02040503050406030204" pitchFamily="18" charset="0"/>
                      </a:rPr>
                      <m:t>𝒑</m:t>
                    </m:r>
                  </m:oMath>
                </a14:m>
                <a:endParaRPr lang="en-US" sz="2800" b="1" dirty="0"/>
              </a:p>
            </p:txBody>
          </p:sp>
        </mc:Choice>
        <mc:Fallback xmlns="">
          <p:sp>
            <p:nvSpPr>
              <p:cNvPr id="6" name="TextBox 5">
                <a:extLst>
                  <a:ext uri="{FF2B5EF4-FFF2-40B4-BE49-F238E27FC236}">
                    <a16:creationId xmlns:a16="http://schemas.microsoft.com/office/drawing/2014/main" id="{1786AD99-7355-14BB-0EDD-7C2E84543979}"/>
                  </a:ext>
                </a:extLst>
              </p:cNvPr>
              <p:cNvSpPr txBox="1">
                <a:spLocks noRot="1" noChangeAspect="1" noMove="1" noResize="1" noEditPoints="1" noAdjustHandles="1" noChangeArrowheads="1" noChangeShapeType="1" noTextEdit="1"/>
              </p:cNvSpPr>
              <p:nvPr/>
            </p:nvSpPr>
            <p:spPr>
              <a:xfrm>
                <a:off x="5628390" y="4978621"/>
                <a:ext cx="2339250" cy="523220"/>
              </a:xfrm>
              <a:prstGeom prst="rect">
                <a:avLst/>
              </a:prstGeom>
              <a:blipFill>
                <a:blip r:embed="rId8"/>
                <a:stretch>
                  <a:fillRect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18053CD-4775-2CD5-C376-0DF156F36399}"/>
                  </a:ext>
                </a:extLst>
              </p:cNvPr>
              <p:cNvSpPr txBox="1"/>
              <p:nvPr/>
            </p:nvSpPr>
            <p:spPr>
              <a:xfrm>
                <a:off x="9160432" y="4978621"/>
                <a:ext cx="2339250" cy="523220"/>
              </a:xfrm>
              <a:prstGeom prst="rect">
                <a:avLst/>
              </a:prstGeom>
              <a:noFill/>
            </p:spPr>
            <p:txBody>
              <a:bodyPr wrap="square" rtlCol="0">
                <a:spAutoFit/>
              </a:bodyPr>
              <a:lstStyle/>
              <a:p>
                <a:pPr algn="ctr"/>
                <a:r>
                  <a:rPr lang="en-US" sz="2800" dirty="0"/>
                  <a:t>Tangle </a:t>
                </a:r>
                <a14:m>
                  <m:oMath xmlns:m="http://schemas.openxmlformats.org/officeDocument/2006/math">
                    <m:r>
                      <a:rPr lang="en-US" sz="2800" b="1" i="1" smtClean="0">
                        <a:solidFill>
                          <a:srgbClr val="00B0F0"/>
                        </a:solidFill>
                        <a:latin typeface="Cambria Math" panose="02040503050406030204" pitchFamily="18" charset="0"/>
                      </a:rPr>
                      <m:t>𝒓</m:t>
                    </m:r>
                  </m:oMath>
                </a14:m>
                <a:endParaRPr lang="en-US" sz="2800" b="1" dirty="0"/>
              </a:p>
            </p:txBody>
          </p:sp>
        </mc:Choice>
        <mc:Fallback xmlns="">
          <p:sp>
            <p:nvSpPr>
              <p:cNvPr id="18" name="TextBox 17">
                <a:extLst>
                  <a:ext uri="{FF2B5EF4-FFF2-40B4-BE49-F238E27FC236}">
                    <a16:creationId xmlns:a16="http://schemas.microsoft.com/office/drawing/2014/main" id="{918053CD-4775-2CD5-C376-0DF156F36399}"/>
                  </a:ext>
                </a:extLst>
              </p:cNvPr>
              <p:cNvSpPr txBox="1">
                <a:spLocks noRot="1" noChangeAspect="1" noMove="1" noResize="1" noEditPoints="1" noAdjustHandles="1" noChangeArrowheads="1" noChangeShapeType="1" noTextEdit="1"/>
              </p:cNvSpPr>
              <p:nvPr/>
            </p:nvSpPr>
            <p:spPr>
              <a:xfrm>
                <a:off x="9160432" y="4978621"/>
                <a:ext cx="2339250" cy="523220"/>
              </a:xfrm>
              <a:prstGeom prst="rect">
                <a:avLst/>
              </a:prstGeom>
              <a:blipFill>
                <a:blip r:embed="rId9"/>
                <a:stretch>
                  <a:fillRect t="-11628" b="-32558"/>
                </a:stretch>
              </a:blipFill>
            </p:spPr>
            <p:txBody>
              <a:bodyPr/>
              <a:lstStyle/>
              <a:p>
                <a:r>
                  <a:rPr lang="en-US">
                    <a:noFill/>
                  </a:rPr>
                  <a:t> </a:t>
                </a:r>
              </a:p>
            </p:txBody>
          </p:sp>
        </mc:Fallback>
      </mc:AlternateContent>
      <p:sp>
        <p:nvSpPr>
          <p:cNvPr id="20" name="Arc 19">
            <a:extLst>
              <a:ext uri="{FF2B5EF4-FFF2-40B4-BE49-F238E27FC236}">
                <a16:creationId xmlns:a16="http://schemas.microsoft.com/office/drawing/2014/main" id="{C18E7D83-0BDD-07A8-9981-353B7B8D8FC0}"/>
              </a:ext>
            </a:extLst>
          </p:cNvPr>
          <p:cNvSpPr/>
          <p:nvPr/>
        </p:nvSpPr>
        <p:spPr>
          <a:xfrm rot="10800000" flipV="1">
            <a:off x="7266923" y="2812020"/>
            <a:ext cx="2579371" cy="837623"/>
          </a:xfrm>
          <a:prstGeom prst="arc">
            <a:avLst>
              <a:gd name="adj1" fmla="val 11050201"/>
              <a:gd name="adj2" fmla="val 21298172"/>
            </a:avLst>
          </a:prstGeom>
          <a:ln w="57150">
            <a:solidFill>
              <a:srgbClr val="FF88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28D98F0D-3EA6-A11F-CD2B-9D8AA94B85C2}"/>
              </a:ext>
            </a:extLst>
          </p:cNvPr>
          <p:cNvSpPr>
            <a:spLocks noGrp="1"/>
          </p:cNvSpPr>
          <p:nvPr>
            <p:ph type="sldNum" sz="quarter" idx="12"/>
          </p:nvPr>
        </p:nvSpPr>
        <p:spPr/>
        <p:txBody>
          <a:bodyPr/>
          <a:lstStyle/>
          <a:p>
            <a:fld id="{48F63A3B-78C7-47BE-AE5E-E10140E04643}" type="slidenum">
              <a:rPr lang="en-US" smtClean="0"/>
              <a:t>87</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1955E26-A268-47AF-C370-4D14E58687FD}"/>
                  </a:ext>
                </a:extLst>
              </p:cNvPr>
              <p:cNvSpPr txBox="1"/>
              <p:nvPr/>
            </p:nvSpPr>
            <p:spPr>
              <a:xfrm>
                <a:off x="427431" y="2082060"/>
                <a:ext cx="5077807" cy="2693879"/>
              </a:xfrm>
              <a:prstGeom prst="rect">
                <a:avLst/>
              </a:prstGeom>
              <a:noFill/>
            </p:spPr>
            <p:txBody>
              <a:bodyPr wrap="square" rtlCol="0">
                <a:spAutoFit/>
              </a:bodyPr>
              <a:lstStyle/>
              <a:p>
                <a:pPr algn="ctr"/>
                <a:r>
                  <a:rPr lang="en-US" sz="2800" dirty="0"/>
                  <a:t>Fill a </a:t>
                </a:r>
                <a14:m>
                  <m:oMath xmlns:m="http://schemas.openxmlformats.org/officeDocument/2006/math">
                    <m:r>
                      <a:rPr lang="en-US" sz="2800" b="1" i="1" smtClean="0">
                        <a:latin typeface="Cambria Math" panose="02040503050406030204" pitchFamily="18" charset="0"/>
                      </a:rPr>
                      <m:t>𝟏𝟔</m:t>
                    </m:r>
                    <m:r>
                      <a:rPr lang="en-US" sz="2800" b="1" i="1" smtClean="0">
                        <a:latin typeface="Cambria Math" panose="02040503050406030204" pitchFamily="18" charset="0"/>
                      </a:rPr>
                      <m:t>×</m:t>
                    </m:r>
                    <m:r>
                      <a:rPr lang="en-US" sz="2800" b="1" i="1" smtClean="0">
                        <a:latin typeface="Cambria Math" panose="02040503050406030204" pitchFamily="18" charset="0"/>
                      </a:rPr>
                      <m:t>𝟒</m:t>
                    </m:r>
                  </m:oMath>
                </a14:m>
                <a:r>
                  <a:rPr lang="en-US" sz="2800" b="1" dirty="0"/>
                  <a:t> </a:t>
                </a:r>
                <a:r>
                  <a:rPr lang="en-US" sz="2800" dirty="0"/>
                  <a:t>array with edge information:</a:t>
                </a:r>
              </a:p>
              <a:p>
                <a:pPr algn="ctr"/>
                <a:r>
                  <a:rPr lang="en-US" sz="2800" dirty="0"/>
                  <a:t>The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𝒏</m:t>
                        </m:r>
                      </m:e>
                      <m:sup>
                        <m:r>
                          <a:rPr lang="en-US" sz="2800" b="1" i="1" smtClean="0">
                            <a:latin typeface="Cambria Math" panose="02040503050406030204" pitchFamily="18" charset="0"/>
                          </a:rPr>
                          <m:t>𝒕𝒉</m:t>
                        </m:r>
                      </m:sup>
                    </m:sSup>
                  </m:oMath>
                </a14:m>
                <a:r>
                  <a:rPr lang="en-US" sz="2800" b="1" dirty="0"/>
                  <a:t> </a:t>
                </a:r>
                <a:r>
                  <a:rPr lang="en-US" sz="2800" dirty="0"/>
                  <a:t>row stores information for edge </a:t>
                </a:r>
                <a14:m>
                  <m:oMath xmlns:m="http://schemas.openxmlformats.org/officeDocument/2006/math">
                    <m:r>
                      <a:rPr lang="en-US" sz="2800" b="1" i="1" smtClean="0">
                        <a:latin typeface="Cambria Math" panose="02040503050406030204" pitchFamily="18" charset="0"/>
                      </a:rPr>
                      <m:t>𝒏</m:t>
                    </m:r>
                  </m:oMath>
                </a14:m>
                <a:endParaRPr lang="en-US" sz="2800" b="1" dirty="0"/>
              </a:p>
              <a:p>
                <a:pPr algn="ctr"/>
                <a:endParaRPr lang="en-US" sz="2800" b="1" dirty="0"/>
              </a:p>
              <a:p>
                <a:pPr algn="ctr"/>
                <a:r>
                  <a:rPr lang="en-US" sz="2800" dirty="0"/>
                  <a:t>Edge </a:t>
                </a:r>
                <a14:m>
                  <m:oMath xmlns:m="http://schemas.openxmlformats.org/officeDocument/2006/math">
                    <m:r>
                      <a:rPr lang="en-US" sz="2800" b="1" i="1" smtClean="0">
                        <a:latin typeface="Cambria Math" panose="02040503050406030204" pitchFamily="18" charset="0"/>
                      </a:rPr>
                      <m:t>𝒏</m:t>
                    </m:r>
                  </m:oMath>
                </a14:m>
                <a:r>
                  <a:rPr lang="en-US" sz="2800" dirty="0"/>
                  <a:t> : </a:t>
                </a:r>
                <a14:m>
                  <m:oMath xmlns:m="http://schemas.openxmlformats.org/officeDocument/2006/math">
                    <m:d>
                      <m:dPr>
                        <m:begChr m:val="["/>
                        <m:endChr m:val="]"/>
                        <m:ctrlPr>
                          <a:rPr lang="en-US" sz="2800" b="1" i="1" smtClean="0">
                            <a:latin typeface="Cambria Math" panose="02040503050406030204" pitchFamily="18" charset="0"/>
                          </a:rPr>
                        </m:ctrlPr>
                      </m:dPr>
                      <m:e>
                        <m:r>
                          <a:rPr lang="en-US" sz="2800" b="1" i="1" smtClean="0">
                            <a:latin typeface="Cambria Math" panose="02040503050406030204" pitchFamily="18" charset="0"/>
                          </a:rPr>
                          <m:t>𝒑</m:t>
                        </m:r>
                        <m:r>
                          <a:rPr lang="en-US" sz="2800" b="1" i="1" smtClean="0">
                            <a:latin typeface="Cambria Math" panose="02040503050406030204" pitchFamily="18" charset="0"/>
                          </a:rPr>
                          <m:t>, </m:t>
                        </m:r>
                        <m:r>
                          <a:rPr lang="en-US" sz="2800" b="1" i="1" smtClean="0">
                            <a:latin typeface="Cambria Math" panose="02040503050406030204" pitchFamily="18" charset="0"/>
                          </a:rPr>
                          <m:t>𝒒</m:t>
                        </m:r>
                        <m:r>
                          <a:rPr lang="en-US" sz="2800" b="1" i="1" smtClean="0">
                            <a:latin typeface="Cambria Math" panose="02040503050406030204" pitchFamily="18" charset="0"/>
                          </a:rPr>
                          <m:t>, </m:t>
                        </m:r>
                        <m:r>
                          <a:rPr lang="en-US" sz="2800" b="1" i="1" smtClean="0">
                            <a:latin typeface="Cambria Math" panose="02040503050406030204" pitchFamily="18" charset="0"/>
                          </a:rPr>
                          <m:t>𝒓</m:t>
                        </m:r>
                        <m:r>
                          <a:rPr lang="en-US" sz="2800" b="1" i="1" smtClean="0">
                            <a:latin typeface="Cambria Math" panose="02040503050406030204" pitchFamily="18" charset="0"/>
                          </a:rPr>
                          <m:t>, </m:t>
                        </m:r>
                        <m:r>
                          <a:rPr lang="en-US" sz="2800" b="1" i="1" smtClean="0">
                            <a:latin typeface="Cambria Math" panose="02040503050406030204" pitchFamily="18" charset="0"/>
                          </a:rPr>
                          <m:t>𝒔</m:t>
                        </m:r>
                      </m:e>
                    </m:d>
                  </m:oMath>
                </a14:m>
                <a:endParaRPr lang="en-US" sz="2800" b="1" dirty="0"/>
              </a:p>
            </p:txBody>
          </p:sp>
        </mc:Choice>
        <mc:Fallback xmlns="">
          <p:sp>
            <p:nvSpPr>
              <p:cNvPr id="11" name="TextBox 10">
                <a:extLst>
                  <a:ext uri="{FF2B5EF4-FFF2-40B4-BE49-F238E27FC236}">
                    <a16:creationId xmlns:a16="http://schemas.microsoft.com/office/drawing/2014/main" id="{A1955E26-A268-47AF-C370-4D14E58687FD}"/>
                  </a:ext>
                </a:extLst>
              </p:cNvPr>
              <p:cNvSpPr txBox="1">
                <a:spLocks noRot="1" noChangeAspect="1" noMove="1" noResize="1" noEditPoints="1" noAdjustHandles="1" noChangeArrowheads="1" noChangeShapeType="1" noTextEdit="1"/>
              </p:cNvSpPr>
              <p:nvPr/>
            </p:nvSpPr>
            <p:spPr>
              <a:xfrm>
                <a:off x="427431" y="2082060"/>
                <a:ext cx="5077807" cy="2693879"/>
              </a:xfrm>
              <a:prstGeom prst="rect">
                <a:avLst/>
              </a:prstGeom>
              <a:blipFill>
                <a:blip r:embed="rId10"/>
                <a:stretch>
                  <a:fillRect t="-2268" r="-480" b="-5669"/>
                </a:stretch>
              </a:blipFill>
            </p:spPr>
            <p:txBody>
              <a:bodyPr/>
              <a:lstStyle/>
              <a:p>
                <a:r>
                  <a:rPr lang="en-US">
                    <a:noFill/>
                  </a:rPr>
                  <a:t> </a:t>
                </a:r>
              </a:p>
            </p:txBody>
          </p:sp>
        </mc:Fallback>
      </mc:AlternateContent>
    </p:spTree>
    <p:extLst>
      <p:ext uri="{BB962C8B-B14F-4D97-AF65-F5344CB8AC3E}">
        <p14:creationId xmlns:p14="http://schemas.microsoft.com/office/powerpoint/2010/main" val="11992543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52312" y="97060"/>
            <a:ext cx="11982856" cy="734986"/>
          </a:xfrm>
        </p:spPr>
        <p:txBody>
          <a:bodyPr/>
          <a:lstStyle/>
          <a:p>
            <a:pPr algn="ctr"/>
            <a:r>
              <a:rPr lang="en-US" dirty="0"/>
              <a:t>Converting Planar Diagram to Conway</a:t>
            </a:r>
          </a:p>
        </p:txBody>
      </p:sp>
      <p:sp>
        <p:nvSpPr>
          <p:cNvPr id="7" name="TextBox 6">
            <a:extLst>
              <a:ext uri="{FF2B5EF4-FFF2-40B4-BE49-F238E27FC236}">
                <a16:creationId xmlns:a16="http://schemas.microsoft.com/office/drawing/2014/main" id="{19FFFC69-05C8-6560-C62A-96E033B0425D}"/>
              </a:ext>
            </a:extLst>
          </p:cNvPr>
          <p:cNvSpPr txBox="1"/>
          <p:nvPr/>
        </p:nvSpPr>
        <p:spPr>
          <a:xfrm>
            <a:off x="323660" y="1334830"/>
            <a:ext cx="1218336" cy="3046988"/>
          </a:xfrm>
          <a:prstGeom prst="rect">
            <a:avLst/>
          </a:prstGeom>
          <a:noFill/>
        </p:spPr>
        <p:txBody>
          <a:bodyPr wrap="square" rtlCol="0">
            <a:spAutoFit/>
          </a:bodyPr>
          <a:lstStyle/>
          <a:p>
            <a:pPr algn="r"/>
            <a:r>
              <a:rPr lang="en-US" sz="2400" dirty="0">
                <a:solidFill>
                  <a:srgbClr val="7030A0"/>
                </a:solidFill>
              </a:rPr>
              <a:t>Tangle </a:t>
            </a:r>
            <a:r>
              <a:rPr lang="en-US" sz="2400" b="1" dirty="0">
                <a:solidFill>
                  <a:srgbClr val="7030A0"/>
                </a:solidFill>
              </a:rPr>
              <a:t>0</a:t>
            </a:r>
          </a:p>
          <a:p>
            <a:pPr algn="r"/>
            <a:r>
              <a:rPr lang="en-US" sz="2400" dirty="0"/>
              <a:t>Tangle </a:t>
            </a:r>
            <a:r>
              <a:rPr lang="en-US" sz="2400" b="1" dirty="0"/>
              <a:t>1</a:t>
            </a:r>
          </a:p>
          <a:p>
            <a:pPr algn="r"/>
            <a:r>
              <a:rPr lang="en-US" sz="2400" dirty="0">
                <a:solidFill>
                  <a:srgbClr val="7030A0"/>
                </a:solidFill>
              </a:rPr>
              <a:t>Tangle </a:t>
            </a:r>
            <a:r>
              <a:rPr lang="en-US" sz="2400" b="1" dirty="0">
                <a:solidFill>
                  <a:srgbClr val="7030A0"/>
                </a:solidFill>
              </a:rPr>
              <a:t>2</a:t>
            </a:r>
          </a:p>
          <a:p>
            <a:pPr algn="r"/>
            <a:r>
              <a:rPr lang="en-US" sz="2400" dirty="0"/>
              <a:t>Tangle </a:t>
            </a:r>
            <a:r>
              <a:rPr lang="en-US" sz="2400" b="1" dirty="0"/>
              <a:t>3</a:t>
            </a:r>
          </a:p>
          <a:p>
            <a:pPr algn="r"/>
            <a:r>
              <a:rPr lang="en-US" sz="2400" dirty="0"/>
              <a:t>Tangle </a:t>
            </a:r>
            <a:r>
              <a:rPr lang="en-US" sz="2400" b="1" dirty="0"/>
              <a:t>4</a:t>
            </a:r>
          </a:p>
          <a:p>
            <a:pPr algn="r"/>
            <a:r>
              <a:rPr lang="en-US" sz="2400" dirty="0"/>
              <a:t>Tangle </a:t>
            </a:r>
            <a:r>
              <a:rPr lang="en-US" sz="2400" b="1" dirty="0"/>
              <a:t>5</a:t>
            </a:r>
          </a:p>
          <a:p>
            <a:pPr algn="r"/>
            <a:r>
              <a:rPr lang="en-US" sz="2400" dirty="0"/>
              <a:t>Tangle </a:t>
            </a:r>
            <a:r>
              <a:rPr lang="en-US" sz="2400" b="1" dirty="0"/>
              <a:t>6</a:t>
            </a:r>
          </a:p>
          <a:p>
            <a:pPr algn="r"/>
            <a:r>
              <a:rPr lang="en-US" sz="2400" dirty="0"/>
              <a:t>Tangle </a:t>
            </a:r>
            <a:r>
              <a:rPr lang="en-US" sz="2400" b="1" dirty="0"/>
              <a:t>7</a:t>
            </a:r>
          </a:p>
        </p:txBody>
      </p:sp>
      <p:sp>
        <p:nvSpPr>
          <p:cNvPr id="11" name="TextBox 10">
            <a:extLst>
              <a:ext uri="{FF2B5EF4-FFF2-40B4-BE49-F238E27FC236}">
                <a16:creationId xmlns:a16="http://schemas.microsoft.com/office/drawing/2014/main" id="{AFC1C3E0-F3C5-4BC0-C769-520C2406F7C5}"/>
              </a:ext>
            </a:extLst>
          </p:cNvPr>
          <p:cNvSpPr txBox="1"/>
          <p:nvPr/>
        </p:nvSpPr>
        <p:spPr>
          <a:xfrm>
            <a:off x="0" y="934720"/>
            <a:ext cx="1446907" cy="400110"/>
          </a:xfrm>
          <a:prstGeom prst="rect">
            <a:avLst/>
          </a:prstGeom>
          <a:noFill/>
        </p:spPr>
        <p:txBody>
          <a:bodyPr wrap="square" rtlCol="0">
            <a:spAutoFit/>
          </a:bodyPr>
          <a:lstStyle/>
          <a:p>
            <a:pPr algn="r"/>
            <a:r>
              <a:rPr lang="en-US" sz="2000" b="1" dirty="0"/>
              <a:t>Position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571DE8C-027C-4386-AD69-F0EE01743AE6}"/>
                  </a:ext>
                </a:extLst>
              </p:cNvPr>
              <p:cNvSpPr txBox="1"/>
              <p:nvPr/>
            </p:nvSpPr>
            <p:spPr>
              <a:xfrm>
                <a:off x="1829528" y="934720"/>
                <a:ext cx="2537460" cy="461665"/>
              </a:xfrm>
              <a:prstGeom prst="rect">
                <a:avLst/>
              </a:prstGeom>
              <a:noFill/>
            </p:spPr>
            <p:txBody>
              <a:bodyPr wrap="square" rtlCol="0">
                <a:spAutoFit/>
              </a:bodyPr>
              <a:lstStyle/>
              <a:p>
                <a:pPr algn="ctr"/>
                <a14:m>
                  <m:oMath xmlns:m="http://schemas.openxmlformats.org/officeDocument/2006/math">
                    <m:r>
                      <a:rPr lang="en-US" sz="2400" b="1" i="1" smtClean="0">
                        <a:solidFill>
                          <a:srgbClr val="00B050"/>
                        </a:solidFill>
                        <a:latin typeface="Cambria Math" panose="02040503050406030204" pitchFamily="18" charset="0"/>
                      </a:rPr>
                      <m:t>𝟎</m:t>
                    </m:r>
                  </m:oMath>
                </a14:m>
                <a:r>
                  <a:rPr lang="en-US" sz="2400" b="1" dirty="0"/>
                  <a:t>       </a:t>
                </a:r>
                <a14:m>
                  <m:oMath xmlns:m="http://schemas.openxmlformats.org/officeDocument/2006/math">
                    <m:r>
                      <a:rPr lang="en-US" sz="2400" b="1" i="1" dirty="0" smtClean="0">
                        <a:latin typeface="Cambria Math" panose="02040503050406030204" pitchFamily="18" charset="0"/>
                      </a:rPr>
                      <m:t>𝟏</m:t>
                    </m:r>
                  </m:oMath>
                </a14:m>
                <a:r>
                  <a:rPr lang="en-US" sz="2400" b="1" dirty="0"/>
                  <a:t>       </a:t>
                </a:r>
                <a14:m>
                  <m:oMath xmlns:m="http://schemas.openxmlformats.org/officeDocument/2006/math">
                    <m:r>
                      <a:rPr lang="en-US" sz="2400" b="1" i="1" dirty="0" smtClean="0">
                        <a:latin typeface="Cambria Math" panose="02040503050406030204" pitchFamily="18" charset="0"/>
                      </a:rPr>
                      <m:t>𝟐</m:t>
                    </m:r>
                  </m:oMath>
                </a14:m>
                <a:r>
                  <a:rPr lang="en-US" sz="2400" b="1" dirty="0"/>
                  <a:t>        </a:t>
                </a:r>
                <a14:m>
                  <m:oMath xmlns:m="http://schemas.openxmlformats.org/officeDocument/2006/math">
                    <m:r>
                      <a:rPr lang="en-US" sz="2400" b="1" i="1" dirty="0" smtClean="0">
                        <a:solidFill>
                          <a:srgbClr val="00B050"/>
                        </a:solidFill>
                        <a:latin typeface="Cambria Math" panose="02040503050406030204" pitchFamily="18" charset="0"/>
                      </a:rPr>
                      <m:t>𝟑</m:t>
                    </m:r>
                  </m:oMath>
                </a14:m>
                <a:endParaRPr lang="en-US" sz="2400" b="1" dirty="0"/>
              </a:p>
            </p:txBody>
          </p:sp>
        </mc:Choice>
        <mc:Fallback xmlns="">
          <p:sp>
            <p:nvSpPr>
              <p:cNvPr id="12" name="TextBox 11">
                <a:extLst>
                  <a:ext uri="{FF2B5EF4-FFF2-40B4-BE49-F238E27FC236}">
                    <a16:creationId xmlns:a16="http://schemas.microsoft.com/office/drawing/2014/main" id="{3571DE8C-027C-4386-AD69-F0EE01743AE6}"/>
                  </a:ext>
                </a:extLst>
              </p:cNvPr>
              <p:cNvSpPr txBox="1">
                <a:spLocks noRot="1" noChangeAspect="1" noMove="1" noResize="1" noEditPoints="1" noAdjustHandles="1" noChangeArrowheads="1" noChangeShapeType="1" noTextEdit="1"/>
              </p:cNvSpPr>
              <p:nvPr/>
            </p:nvSpPr>
            <p:spPr>
              <a:xfrm>
                <a:off x="1829528" y="934720"/>
                <a:ext cx="253746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94ADC39-721F-ADE6-3FDB-A044F976A5AB}"/>
                  </a:ext>
                </a:extLst>
              </p:cNvPr>
              <p:cNvSpPr txBox="1"/>
              <p:nvPr/>
            </p:nvSpPr>
            <p:spPr>
              <a:xfrm>
                <a:off x="1618966" y="1396385"/>
                <a:ext cx="3910519" cy="287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panose="02040503050406030204" pitchFamily="18" charset="0"/>
                            </a:rPr>
                          </m:ctrlPr>
                        </m:dPr>
                        <m:e>
                          <m:m>
                            <m:mPr>
                              <m:mcs>
                                <m:mc>
                                  <m:mcPr>
                                    <m:count m:val="6"/>
                                    <m:mcJc m:val="center"/>
                                  </m:mcPr>
                                </m:mc>
                              </m:mcs>
                              <m:ctrlPr>
                                <a:rPr lang="en-US" sz="2400" b="1" i="1" smtClean="0">
                                  <a:latin typeface="Cambria Math" panose="02040503050406030204" pitchFamily="18" charset="0"/>
                                </a:rPr>
                              </m:ctrlPr>
                            </m:mPr>
                            <m:mr>
                              <m:e>
                                <m:r>
                                  <m:rPr>
                                    <m:brk m:alnAt="7"/>
                                  </m:rPr>
                                  <a:rPr lang="en-US" sz="2400" b="1" i="1" smtClean="0">
                                    <a:solidFill>
                                      <a:srgbClr val="FF0000"/>
                                    </a:solidFill>
                                    <a:latin typeface="Cambria Math" panose="02040503050406030204" pitchFamily="18" charset="0"/>
                                  </a:rPr>
                                  <m:t>𝟎</m:t>
                                </m:r>
                              </m:e>
                              <m:e>
                                <m:r>
                                  <a:rPr lang="en-US" sz="2400" b="1" i="1" smtClean="0">
                                    <a:latin typeface="Cambria Math" panose="02040503050406030204" pitchFamily="18" charset="0"/>
                                  </a:rPr>
                                  <m:t>𝟏𝟎</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𝟗</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𝟐</m:t>
                                </m:r>
                              </m:e>
                              <m:e>
                                <m:r>
                                  <a:rPr lang="en-US" sz="2400" b="1" i="1" smtClean="0">
                                    <a:latin typeface="Cambria Math" panose="02040503050406030204" pitchFamily="18" charset="0"/>
                                  </a:rPr>
                                  <m:t>𝟏𝟑</m:t>
                                </m:r>
                              </m:e>
                              <m:e>
                                <m:r>
                                  <a:rPr lang="en-US" sz="2400" b="1" i="1" smtClean="0">
                                    <a:latin typeface="Cambria Math" panose="02040503050406030204" pitchFamily="18" charset="0"/>
                                  </a:rPr>
                                  <m:t>𝟑</m:t>
                                </m:r>
                              </m:e>
                              <m:e>
                                <m:r>
                                  <a:rPr lang="en-US" sz="2400" b="1" i="1" smtClean="0">
                                    <a:latin typeface="Cambria Math" panose="02040503050406030204" pitchFamily="18" charset="0"/>
                                  </a:rPr>
                                  <m:t>𝟏𝟒</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𝟒</m:t>
                                </m:r>
                              </m:e>
                              <m:e>
                                <m:r>
                                  <a:rPr lang="en-US" sz="2400" b="1" i="1" smtClean="0">
                                    <a:latin typeface="Cambria Math" panose="02040503050406030204" pitchFamily="18" charset="0"/>
                                  </a:rPr>
                                  <m:t>𝟏𝟓</m:t>
                                </m:r>
                              </m:e>
                              <m:e>
                                <m:r>
                                  <a:rPr lang="en-US" sz="2400" b="1" i="1" smtClean="0">
                                    <a:latin typeface="Cambria Math" panose="02040503050406030204" pitchFamily="18" charset="0"/>
                                  </a:rPr>
                                  <m:t>𝟓</m:t>
                                </m:r>
                              </m:e>
                              <m:e>
                                <m:r>
                                  <a:rPr lang="en-US" sz="2400" b="1" i="1" smtClean="0">
                                    <a:solidFill>
                                      <a:srgbClr val="FF0000"/>
                                    </a:solidFill>
                                    <a:latin typeface="Cambria Math" panose="02040503050406030204" pitchFamily="18" charset="0"/>
                                  </a:rPr>
                                  <m:t>𝟎</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𝟔</m:t>
                                </m:r>
                              </m:e>
                              <m:e>
                                <m:r>
                                  <a:rPr lang="en-US" sz="2400" b="1" i="1" smtClean="0">
                                    <a:latin typeface="Cambria Math" panose="02040503050406030204" pitchFamily="18" charset="0"/>
                                  </a:rPr>
                                  <m:t>𝟏𝟏</m:t>
                                </m:r>
                              </m:e>
                              <m:e>
                                <m:r>
                                  <a:rPr lang="en-US" sz="2400" b="1" i="1" smtClean="0">
                                    <a:latin typeface="Cambria Math" panose="02040503050406030204" pitchFamily="18" charset="0"/>
                                  </a:rPr>
                                  <m:t>𝟕</m:t>
                                </m:r>
                              </m:e>
                              <m:e>
                                <m:r>
                                  <a:rPr lang="en-US" sz="2400" b="1" i="1" smtClean="0">
                                    <a:latin typeface="Cambria Math" panose="02040503050406030204" pitchFamily="18" charset="0"/>
                                  </a:rPr>
                                  <m:t>𝟏𝟐</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𝟖</m:t>
                                </m:r>
                              </m:e>
                              <m:e>
                                <m:r>
                                  <a:rPr lang="en-US" sz="2400" b="1" i="1" smtClean="0">
                                    <a:latin typeface="Cambria Math" panose="02040503050406030204" pitchFamily="18" charset="0"/>
                                  </a:rPr>
                                  <m:t>𝟐</m:t>
                                </m:r>
                              </m:e>
                              <m:e>
                                <m:r>
                                  <a:rPr lang="en-US" sz="2400" b="1" i="1" smtClean="0">
                                    <a:latin typeface="Cambria Math" panose="02040503050406030204" pitchFamily="18" charset="0"/>
                                  </a:rPr>
                                  <m:t>𝟗</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𝟏𝟎</m:t>
                                </m:r>
                              </m:e>
                              <m:e>
                                <m:r>
                                  <a:rPr lang="en-US" sz="2400" b="1" i="1" smtClean="0">
                                    <a:latin typeface="Cambria Math" panose="02040503050406030204" pitchFamily="18" charset="0"/>
                                  </a:rPr>
                                  <m:t>𝟓</m:t>
                                </m:r>
                              </m:e>
                              <m:e>
                                <m:r>
                                  <a:rPr lang="en-US" sz="2400" b="1" i="1" smtClean="0">
                                    <a:latin typeface="Cambria Math" panose="02040503050406030204" pitchFamily="18" charset="0"/>
                                  </a:rPr>
                                  <m:t>𝟏𝟏</m:t>
                                </m:r>
                              </m:e>
                              <m:e>
                                <m:r>
                                  <a:rPr lang="en-US" sz="2400" b="1" i="1" smtClean="0">
                                    <a:latin typeface="Cambria Math" panose="02040503050406030204" pitchFamily="18" charset="0"/>
                                  </a:rPr>
                                  <m:t>𝟔</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𝟏𝟐</m:t>
                                </m:r>
                              </m:e>
                              <m:e>
                                <m:r>
                                  <a:rPr lang="en-US" sz="2400" b="1" i="1" smtClean="0">
                                    <a:latin typeface="Cambria Math" panose="02040503050406030204" pitchFamily="18" charset="0"/>
                                  </a:rPr>
                                  <m:t>𝟕</m:t>
                                </m:r>
                              </m:e>
                              <m:e>
                                <m:r>
                                  <a:rPr lang="en-US" sz="2400" b="1" i="1" smtClean="0">
                                    <a:latin typeface="Cambria Math" panose="02040503050406030204" pitchFamily="18" charset="0"/>
                                  </a:rPr>
                                  <m:t>𝟏𝟑</m:t>
                                </m:r>
                              </m:e>
                              <m:e>
                                <m:r>
                                  <a:rPr lang="en-US" sz="2400" b="1" i="1" smtClean="0">
                                    <a:latin typeface="Cambria Math" panose="02040503050406030204" pitchFamily="18" charset="0"/>
                                  </a:rPr>
                                  <m:t>𝟖</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𝟏𝟒</m:t>
                                </m:r>
                              </m:e>
                              <m:e>
                                <m:r>
                                  <a:rPr lang="en-US" sz="2400" b="1" i="1" smtClean="0">
                                    <a:latin typeface="Cambria Math" panose="02040503050406030204" pitchFamily="18" charset="0"/>
                                  </a:rPr>
                                  <m:t>𝟑</m:t>
                                </m:r>
                              </m:e>
                              <m:e>
                                <m:r>
                                  <a:rPr lang="en-US" sz="2400" b="1" i="1" smtClean="0">
                                    <a:latin typeface="Cambria Math" panose="02040503050406030204" pitchFamily="18" charset="0"/>
                                  </a:rPr>
                                  <m:t>𝟏𝟓</m:t>
                                </m:r>
                              </m:e>
                              <m:e>
                                <m:r>
                                  <a:rPr lang="en-US" sz="2400" b="1" i="1" smtClean="0">
                                    <a:latin typeface="Cambria Math" panose="02040503050406030204" pitchFamily="18" charset="0"/>
                                  </a:rPr>
                                  <m:t>𝟓</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
                        </m:e>
                      </m:d>
                      <m:r>
                        <a:rPr lang="en-US" sz="2400" b="1" i="1" smtClean="0">
                          <a:latin typeface="Cambria Math" panose="02040503050406030204" pitchFamily="18" charset="0"/>
                        </a:rPr>
                        <m:t> </m:t>
                      </m:r>
                    </m:oMath>
                  </m:oMathPara>
                </a14:m>
                <a:endParaRPr lang="en-US" sz="1600" b="1" dirty="0"/>
              </a:p>
            </p:txBody>
          </p:sp>
        </mc:Choice>
        <mc:Fallback xmlns="">
          <p:sp>
            <p:nvSpPr>
              <p:cNvPr id="10" name="TextBox 9">
                <a:extLst>
                  <a:ext uri="{FF2B5EF4-FFF2-40B4-BE49-F238E27FC236}">
                    <a16:creationId xmlns:a16="http://schemas.microsoft.com/office/drawing/2014/main" id="{894ADC39-721F-ADE6-3FDB-A044F976A5AB}"/>
                  </a:ext>
                </a:extLst>
              </p:cNvPr>
              <p:cNvSpPr txBox="1">
                <a:spLocks noRot="1" noChangeAspect="1" noMove="1" noResize="1" noEditPoints="1" noAdjustHandles="1" noChangeArrowheads="1" noChangeShapeType="1" noTextEdit="1"/>
              </p:cNvSpPr>
              <p:nvPr/>
            </p:nvSpPr>
            <p:spPr>
              <a:xfrm>
                <a:off x="1618966" y="1396385"/>
                <a:ext cx="3910519" cy="2872966"/>
              </a:xfrm>
              <a:prstGeom prst="rect">
                <a:avLst/>
              </a:prstGeom>
              <a:blipFill>
                <a:blip r:embed="rId4"/>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781815FC-603E-EE08-8BD2-41AE5694A5ED}"/>
              </a:ext>
            </a:extLst>
          </p:cNvPr>
          <p:cNvCxnSpPr>
            <a:cxnSpLocks/>
          </p:cNvCxnSpPr>
          <p:nvPr/>
        </p:nvCxnSpPr>
        <p:spPr>
          <a:xfrm>
            <a:off x="4379568" y="1529334"/>
            <a:ext cx="0" cy="2650216"/>
          </a:xfrm>
          <a:prstGeom prst="line">
            <a:avLst/>
          </a:prstGeom>
          <a:ln w="38100"/>
        </p:spPr>
        <p:style>
          <a:lnRef idx="1">
            <a:schemeClr val="dk1"/>
          </a:lnRef>
          <a:fillRef idx="0">
            <a:schemeClr val="dk1"/>
          </a:fillRef>
          <a:effectRef idx="0">
            <a:schemeClr val="dk1"/>
          </a:effectRef>
          <a:fontRef idx="minor">
            <a:schemeClr val="tx1"/>
          </a:fontRef>
        </p:style>
      </p:cxnSp>
      <p:pic>
        <p:nvPicPr>
          <p:cNvPr id="6" name="Picture 5" descr="A picture containing basketball, athletic game, sport&#10;&#10;Description automatically generated">
            <a:extLst>
              <a:ext uri="{FF2B5EF4-FFF2-40B4-BE49-F238E27FC236}">
                <a16:creationId xmlns:a16="http://schemas.microsoft.com/office/drawing/2014/main" id="{2338F428-0331-2395-A6AD-F9B98F87824B}"/>
              </a:ext>
            </a:extLst>
          </p:cNvPr>
          <p:cNvPicPr>
            <a:picLocks noChangeAspect="1"/>
          </p:cNvPicPr>
          <p:nvPr/>
        </p:nvPicPr>
        <p:blipFill>
          <a:blip r:embed="rId5"/>
          <a:stretch>
            <a:fillRect/>
          </a:stretch>
        </p:blipFill>
        <p:spPr>
          <a:xfrm>
            <a:off x="6342273" y="1407414"/>
            <a:ext cx="1427128" cy="1427128"/>
          </a:xfrm>
          <a:prstGeom prst="rect">
            <a:avLst/>
          </a:prstGeom>
        </p:spPr>
      </p:pic>
      <p:pic>
        <p:nvPicPr>
          <p:cNvPr id="14" name="Picture 13" descr="A picture containing basketball, athletic game, sport&#10;&#10;Description automatically generated">
            <a:extLst>
              <a:ext uri="{FF2B5EF4-FFF2-40B4-BE49-F238E27FC236}">
                <a16:creationId xmlns:a16="http://schemas.microsoft.com/office/drawing/2014/main" id="{5D88A7CB-83C4-3512-B042-200BEF95F658}"/>
              </a:ext>
            </a:extLst>
          </p:cNvPr>
          <p:cNvPicPr>
            <a:picLocks noChangeAspect="1"/>
          </p:cNvPicPr>
          <p:nvPr/>
        </p:nvPicPr>
        <p:blipFill>
          <a:blip r:embed="rId5"/>
          <a:stretch>
            <a:fillRect/>
          </a:stretch>
        </p:blipFill>
        <p:spPr>
          <a:xfrm>
            <a:off x="9268353" y="1407414"/>
            <a:ext cx="1427128" cy="142712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87041E-CD6A-2E2B-8D2C-3D24224DFEC2}"/>
                  </a:ext>
                </a:extLst>
              </p:cNvPr>
              <p:cNvSpPr txBox="1"/>
              <p:nvPr/>
            </p:nvSpPr>
            <p:spPr>
              <a:xfrm>
                <a:off x="6083557" y="2600960"/>
                <a:ext cx="6502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𝟎</m:t>
                      </m:r>
                    </m:oMath>
                  </m:oMathPara>
                </a14:m>
                <a:endParaRPr lang="en-US" b="1" dirty="0"/>
              </a:p>
            </p:txBody>
          </p:sp>
        </mc:Choice>
        <mc:Fallback xmlns="">
          <p:sp>
            <p:nvSpPr>
              <p:cNvPr id="8" name="TextBox 7">
                <a:extLst>
                  <a:ext uri="{FF2B5EF4-FFF2-40B4-BE49-F238E27FC236}">
                    <a16:creationId xmlns:a16="http://schemas.microsoft.com/office/drawing/2014/main" id="{D887041E-CD6A-2E2B-8D2C-3D24224DFEC2}"/>
                  </a:ext>
                </a:extLst>
              </p:cNvPr>
              <p:cNvSpPr txBox="1">
                <a:spLocks noRot="1" noChangeAspect="1" noMove="1" noResize="1" noEditPoints="1" noAdjustHandles="1" noChangeArrowheads="1" noChangeShapeType="1" noTextEdit="1"/>
              </p:cNvSpPr>
              <p:nvPr/>
            </p:nvSpPr>
            <p:spPr>
              <a:xfrm>
                <a:off x="6083557" y="2600960"/>
                <a:ext cx="650240"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E8081D8-5CDD-BD0B-C0D1-33DCCA861828}"/>
                  </a:ext>
                </a:extLst>
              </p:cNvPr>
              <p:cNvSpPr txBox="1"/>
              <p:nvPr/>
            </p:nvSpPr>
            <p:spPr>
              <a:xfrm>
                <a:off x="7344384" y="2600960"/>
                <a:ext cx="6502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15" name="TextBox 14">
                <a:extLst>
                  <a:ext uri="{FF2B5EF4-FFF2-40B4-BE49-F238E27FC236}">
                    <a16:creationId xmlns:a16="http://schemas.microsoft.com/office/drawing/2014/main" id="{2E8081D8-5CDD-BD0B-C0D1-33DCCA861828}"/>
                  </a:ext>
                </a:extLst>
              </p:cNvPr>
              <p:cNvSpPr txBox="1">
                <a:spLocks noRot="1" noChangeAspect="1" noMove="1" noResize="1" noEditPoints="1" noAdjustHandles="1" noChangeArrowheads="1" noChangeShapeType="1" noTextEdit="1"/>
              </p:cNvSpPr>
              <p:nvPr/>
            </p:nvSpPr>
            <p:spPr>
              <a:xfrm>
                <a:off x="7344384" y="2600960"/>
                <a:ext cx="65024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D146561-E9D7-F7DD-B883-BFB48DCE01F3}"/>
                  </a:ext>
                </a:extLst>
              </p:cNvPr>
              <p:cNvSpPr txBox="1"/>
              <p:nvPr/>
            </p:nvSpPr>
            <p:spPr>
              <a:xfrm>
                <a:off x="7346574" y="1117776"/>
                <a:ext cx="6502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oMath>
                  </m:oMathPara>
                </a14:m>
                <a:endParaRPr lang="en-US" b="1" dirty="0"/>
              </a:p>
            </p:txBody>
          </p:sp>
        </mc:Choice>
        <mc:Fallback xmlns="">
          <p:sp>
            <p:nvSpPr>
              <p:cNvPr id="16" name="TextBox 15">
                <a:extLst>
                  <a:ext uri="{FF2B5EF4-FFF2-40B4-BE49-F238E27FC236}">
                    <a16:creationId xmlns:a16="http://schemas.microsoft.com/office/drawing/2014/main" id="{9D146561-E9D7-F7DD-B883-BFB48DCE01F3}"/>
                  </a:ext>
                </a:extLst>
              </p:cNvPr>
              <p:cNvSpPr txBox="1">
                <a:spLocks noRot="1" noChangeAspect="1" noMove="1" noResize="1" noEditPoints="1" noAdjustHandles="1" noChangeArrowheads="1" noChangeShapeType="1" noTextEdit="1"/>
              </p:cNvSpPr>
              <p:nvPr/>
            </p:nvSpPr>
            <p:spPr>
              <a:xfrm>
                <a:off x="7346574" y="1117776"/>
                <a:ext cx="650240"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88B8A8B-1B0D-EBC9-1B17-19A12CFE7E31}"/>
                  </a:ext>
                </a:extLst>
              </p:cNvPr>
              <p:cNvSpPr txBox="1"/>
              <p:nvPr/>
            </p:nvSpPr>
            <p:spPr>
              <a:xfrm>
                <a:off x="6083557" y="1117776"/>
                <a:ext cx="6502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𝟗</m:t>
                      </m:r>
                    </m:oMath>
                  </m:oMathPara>
                </a14:m>
                <a:endParaRPr lang="en-US" b="1" dirty="0"/>
              </a:p>
            </p:txBody>
          </p:sp>
        </mc:Choice>
        <mc:Fallback xmlns="">
          <p:sp>
            <p:nvSpPr>
              <p:cNvPr id="17" name="TextBox 16">
                <a:extLst>
                  <a:ext uri="{FF2B5EF4-FFF2-40B4-BE49-F238E27FC236}">
                    <a16:creationId xmlns:a16="http://schemas.microsoft.com/office/drawing/2014/main" id="{B88B8A8B-1B0D-EBC9-1B17-19A12CFE7E31}"/>
                  </a:ext>
                </a:extLst>
              </p:cNvPr>
              <p:cNvSpPr txBox="1">
                <a:spLocks noRot="1" noChangeAspect="1" noMove="1" noResize="1" noEditPoints="1" noAdjustHandles="1" noChangeArrowheads="1" noChangeShapeType="1" noTextEdit="1"/>
              </p:cNvSpPr>
              <p:nvPr/>
            </p:nvSpPr>
            <p:spPr>
              <a:xfrm>
                <a:off x="6083557" y="1117776"/>
                <a:ext cx="650240"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0C3BC98-5B65-2AD9-AD44-B4189BC8F5BD}"/>
                  </a:ext>
                </a:extLst>
              </p:cNvPr>
              <p:cNvSpPr txBox="1"/>
              <p:nvPr/>
            </p:nvSpPr>
            <p:spPr>
              <a:xfrm>
                <a:off x="9050277" y="2600960"/>
                <a:ext cx="6502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rPr>
                        <m:t>𝟒</m:t>
                      </m:r>
                    </m:oMath>
                  </m:oMathPara>
                </a14:m>
                <a:endParaRPr lang="en-US" b="1" dirty="0"/>
              </a:p>
            </p:txBody>
          </p:sp>
        </mc:Choice>
        <mc:Fallback xmlns="">
          <p:sp>
            <p:nvSpPr>
              <p:cNvPr id="18" name="TextBox 17">
                <a:extLst>
                  <a:ext uri="{FF2B5EF4-FFF2-40B4-BE49-F238E27FC236}">
                    <a16:creationId xmlns:a16="http://schemas.microsoft.com/office/drawing/2014/main" id="{90C3BC98-5B65-2AD9-AD44-B4189BC8F5BD}"/>
                  </a:ext>
                </a:extLst>
              </p:cNvPr>
              <p:cNvSpPr txBox="1">
                <a:spLocks noRot="1" noChangeAspect="1" noMove="1" noResize="1" noEditPoints="1" noAdjustHandles="1" noChangeArrowheads="1" noChangeShapeType="1" noTextEdit="1"/>
              </p:cNvSpPr>
              <p:nvPr/>
            </p:nvSpPr>
            <p:spPr>
              <a:xfrm>
                <a:off x="9050277" y="2600960"/>
                <a:ext cx="650240"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2FB0856-298F-12F9-F993-BAE8EE39D998}"/>
                  </a:ext>
                </a:extLst>
              </p:cNvPr>
              <p:cNvSpPr txBox="1"/>
              <p:nvPr/>
            </p:nvSpPr>
            <p:spPr>
              <a:xfrm>
                <a:off x="10311104" y="2600960"/>
                <a:ext cx="6502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m:t>
                      </m:r>
                      <m:r>
                        <a:rPr lang="en-US" sz="2800" b="1" i="0" smtClean="0">
                          <a:latin typeface="Cambria Math" panose="02040503050406030204" pitchFamily="18" charset="0"/>
                        </a:rPr>
                        <m:t>𝟓</m:t>
                      </m:r>
                    </m:oMath>
                  </m:oMathPara>
                </a14:m>
                <a:endParaRPr lang="en-US" b="1" dirty="0"/>
              </a:p>
            </p:txBody>
          </p:sp>
        </mc:Choice>
        <mc:Fallback xmlns="">
          <p:sp>
            <p:nvSpPr>
              <p:cNvPr id="19" name="TextBox 18">
                <a:extLst>
                  <a:ext uri="{FF2B5EF4-FFF2-40B4-BE49-F238E27FC236}">
                    <a16:creationId xmlns:a16="http://schemas.microsoft.com/office/drawing/2014/main" id="{52FB0856-298F-12F9-F993-BAE8EE39D998}"/>
                  </a:ext>
                </a:extLst>
              </p:cNvPr>
              <p:cNvSpPr txBox="1">
                <a:spLocks noRot="1" noChangeAspect="1" noMove="1" noResize="1" noEditPoints="1" noAdjustHandles="1" noChangeArrowheads="1" noChangeShapeType="1" noTextEdit="1"/>
              </p:cNvSpPr>
              <p:nvPr/>
            </p:nvSpPr>
            <p:spPr>
              <a:xfrm>
                <a:off x="10311104" y="2600960"/>
                <a:ext cx="650240"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7BDEA9A-996C-D35F-94CA-E629A06B4B75}"/>
                  </a:ext>
                </a:extLst>
              </p:cNvPr>
              <p:cNvSpPr txBox="1"/>
              <p:nvPr/>
            </p:nvSpPr>
            <p:spPr>
              <a:xfrm>
                <a:off x="10313294" y="1117776"/>
                <a:ext cx="6502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0" name="TextBox 19">
                <a:extLst>
                  <a:ext uri="{FF2B5EF4-FFF2-40B4-BE49-F238E27FC236}">
                    <a16:creationId xmlns:a16="http://schemas.microsoft.com/office/drawing/2014/main" id="{87BDEA9A-996C-D35F-94CA-E629A06B4B75}"/>
                  </a:ext>
                </a:extLst>
              </p:cNvPr>
              <p:cNvSpPr txBox="1">
                <a:spLocks noRot="1" noChangeAspect="1" noMove="1" noResize="1" noEditPoints="1" noAdjustHandles="1" noChangeArrowheads="1" noChangeShapeType="1" noTextEdit="1"/>
              </p:cNvSpPr>
              <p:nvPr/>
            </p:nvSpPr>
            <p:spPr>
              <a:xfrm>
                <a:off x="10313294" y="1117776"/>
                <a:ext cx="650240"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6D42DC8-99A9-8F38-6EA6-B445716B158B}"/>
                  </a:ext>
                </a:extLst>
              </p:cNvPr>
              <p:cNvSpPr txBox="1"/>
              <p:nvPr/>
            </p:nvSpPr>
            <p:spPr>
              <a:xfrm>
                <a:off x="9050277" y="1117776"/>
                <a:ext cx="6502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𝟎</m:t>
                      </m:r>
                    </m:oMath>
                  </m:oMathPara>
                </a14:m>
                <a:endParaRPr lang="en-US" b="1" dirty="0"/>
              </a:p>
            </p:txBody>
          </p:sp>
        </mc:Choice>
        <mc:Fallback xmlns="">
          <p:sp>
            <p:nvSpPr>
              <p:cNvPr id="21" name="TextBox 20">
                <a:extLst>
                  <a:ext uri="{FF2B5EF4-FFF2-40B4-BE49-F238E27FC236}">
                    <a16:creationId xmlns:a16="http://schemas.microsoft.com/office/drawing/2014/main" id="{76D42DC8-99A9-8F38-6EA6-B445716B158B}"/>
                  </a:ext>
                </a:extLst>
              </p:cNvPr>
              <p:cNvSpPr txBox="1">
                <a:spLocks noRot="1" noChangeAspect="1" noMove="1" noResize="1" noEditPoints="1" noAdjustHandles="1" noChangeArrowheads="1" noChangeShapeType="1" noTextEdit="1"/>
              </p:cNvSpPr>
              <p:nvPr/>
            </p:nvSpPr>
            <p:spPr>
              <a:xfrm>
                <a:off x="9050277" y="1117776"/>
                <a:ext cx="650240"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0C72DB8-7ECD-FF67-A7BE-AFFC75281833}"/>
                  </a:ext>
                </a:extLst>
              </p:cNvPr>
              <p:cNvSpPr txBox="1"/>
              <p:nvPr/>
            </p:nvSpPr>
            <p:spPr>
              <a:xfrm>
                <a:off x="6226784" y="3281446"/>
                <a:ext cx="1656080" cy="523220"/>
              </a:xfrm>
              <a:prstGeom prst="rect">
                <a:avLst/>
              </a:prstGeom>
              <a:noFill/>
            </p:spPr>
            <p:txBody>
              <a:bodyPr wrap="square" rtlCol="0">
                <a:spAutoFit/>
              </a:bodyPr>
              <a:lstStyle/>
              <a:p>
                <a:pPr algn="ctr"/>
                <a:r>
                  <a:rPr lang="en-US" sz="2800" dirty="0">
                    <a:solidFill>
                      <a:srgbClr val="7030A0"/>
                    </a:solidFill>
                  </a:rPr>
                  <a:t>Tangle </a:t>
                </a:r>
                <a14:m>
                  <m:oMath xmlns:m="http://schemas.openxmlformats.org/officeDocument/2006/math">
                    <m:r>
                      <a:rPr lang="en-US" sz="2800" b="1" i="1" smtClean="0">
                        <a:solidFill>
                          <a:srgbClr val="7030A0"/>
                        </a:solidFill>
                        <a:latin typeface="Cambria Math" panose="02040503050406030204" pitchFamily="18" charset="0"/>
                      </a:rPr>
                      <m:t>𝟎</m:t>
                    </m:r>
                  </m:oMath>
                </a14:m>
                <a:endParaRPr lang="en-US" sz="2800" b="1" dirty="0">
                  <a:solidFill>
                    <a:srgbClr val="7030A0"/>
                  </a:solidFill>
                </a:endParaRPr>
              </a:p>
            </p:txBody>
          </p:sp>
        </mc:Choice>
        <mc:Fallback xmlns="">
          <p:sp>
            <p:nvSpPr>
              <p:cNvPr id="22" name="TextBox 21">
                <a:extLst>
                  <a:ext uri="{FF2B5EF4-FFF2-40B4-BE49-F238E27FC236}">
                    <a16:creationId xmlns:a16="http://schemas.microsoft.com/office/drawing/2014/main" id="{B0C72DB8-7ECD-FF67-A7BE-AFFC75281833}"/>
                  </a:ext>
                </a:extLst>
              </p:cNvPr>
              <p:cNvSpPr txBox="1">
                <a:spLocks noRot="1" noChangeAspect="1" noMove="1" noResize="1" noEditPoints="1" noAdjustHandles="1" noChangeArrowheads="1" noChangeShapeType="1" noTextEdit="1"/>
              </p:cNvSpPr>
              <p:nvPr/>
            </p:nvSpPr>
            <p:spPr>
              <a:xfrm>
                <a:off x="6226784" y="3281446"/>
                <a:ext cx="1656080" cy="523220"/>
              </a:xfrm>
              <a:prstGeom prst="rect">
                <a:avLst/>
              </a:prstGeom>
              <a:blipFill>
                <a:blip r:embed="rId14"/>
                <a:stretch>
                  <a:fillRect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8F8E023-BCCB-F82F-A53A-8E9CFB63DD6A}"/>
                  </a:ext>
                </a:extLst>
              </p:cNvPr>
              <p:cNvSpPr txBox="1"/>
              <p:nvPr/>
            </p:nvSpPr>
            <p:spPr>
              <a:xfrm>
                <a:off x="9153877" y="3281446"/>
                <a:ext cx="1656080" cy="523220"/>
              </a:xfrm>
              <a:prstGeom prst="rect">
                <a:avLst/>
              </a:prstGeom>
              <a:noFill/>
            </p:spPr>
            <p:txBody>
              <a:bodyPr wrap="square" rtlCol="0">
                <a:spAutoFit/>
              </a:bodyPr>
              <a:lstStyle/>
              <a:p>
                <a:pPr algn="ctr"/>
                <a:r>
                  <a:rPr lang="en-US" sz="2800" dirty="0">
                    <a:solidFill>
                      <a:srgbClr val="7030A0"/>
                    </a:solidFill>
                  </a:rPr>
                  <a:t>Tangle </a:t>
                </a:r>
                <a14:m>
                  <m:oMath xmlns:m="http://schemas.openxmlformats.org/officeDocument/2006/math">
                    <m:r>
                      <a:rPr lang="en-US" sz="2800" b="1" i="1" smtClean="0">
                        <a:solidFill>
                          <a:srgbClr val="7030A0"/>
                        </a:solidFill>
                        <a:latin typeface="Cambria Math" panose="02040503050406030204" pitchFamily="18" charset="0"/>
                      </a:rPr>
                      <m:t>𝟐</m:t>
                    </m:r>
                  </m:oMath>
                </a14:m>
                <a:endParaRPr lang="en-US" sz="2800" b="1" dirty="0">
                  <a:solidFill>
                    <a:srgbClr val="7030A0"/>
                  </a:solidFill>
                </a:endParaRPr>
              </a:p>
            </p:txBody>
          </p:sp>
        </mc:Choice>
        <mc:Fallback xmlns="">
          <p:sp>
            <p:nvSpPr>
              <p:cNvPr id="23" name="TextBox 22">
                <a:extLst>
                  <a:ext uri="{FF2B5EF4-FFF2-40B4-BE49-F238E27FC236}">
                    <a16:creationId xmlns:a16="http://schemas.microsoft.com/office/drawing/2014/main" id="{08F8E023-BCCB-F82F-A53A-8E9CFB63DD6A}"/>
                  </a:ext>
                </a:extLst>
              </p:cNvPr>
              <p:cNvSpPr txBox="1">
                <a:spLocks noRot="1" noChangeAspect="1" noMove="1" noResize="1" noEditPoints="1" noAdjustHandles="1" noChangeArrowheads="1" noChangeShapeType="1" noTextEdit="1"/>
              </p:cNvSpPr>
              <p:nvPr/>
            </p:nvSpPr>
            <p:spPr>
              <a:xfrm>
                <a:off x="9153877" y="3281446"/>
                <a:ext cx="1656080" cy="523220"/>
              </a:xfrm>
              <a:prstGeom prst="rect">
                <a:avLst/>
              </a:prstGeom>
              <a:blipFill>
                <a:blip r:embed="rId15"/>
                <a:stretch>
                  <a:fillRect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BACB0C4-DB8D-E006-1CEF-CB4C2E8BD9A7}"/>
                  </a:ext>
                </a:extLst>
              </p:cNvPr>
              <p:cNvSpPr txBox="1"/>
              <p:nvPr/>
            </p:nvSpPr>
            <p:spPr>
              <a:xfrm>
                <a:off x="6642357" y="4631430"/>
                <a:ext cx="1260827" cy="1384995"/>
              </a:xfrm>
              <a:prstGeom prst="rect">
                <a:avLst/>
              </a:prstGeom>
              <a:noFill/>
            </p:spPr>
            <p:txBody>
              <a:bodyPr wrap="square" rtlCol="0">
                <a:spAutoFit/>
              </a:bodyPr>
              <a:lstStyle/>
              <a:p>
                <a:pPr algn="r"/>
                <a:r>
                  <a:rPr lang="en-US" sz="2800" dirty="0"/>
                  <a:t>Edge </a:t>
                </a:r>
                <a14:m>
                  <m:oMath xmlns:m="http://schemas.openxmlformats.org/officeDocument/2006/math">
                    <m:r>
                      <a:rPr lang="en-US" sz="2800" b="1" i="1" smtClean="0">
                        <a:solidFill>
                          <a:srgbClr val="FF0000"/>
                        </a:solidFill>
                        <a:latin typeface="Cambria Math" panose="02040503050406030204" pitchFamily="18" charset="0"/>
                      </a:rPr>
                      <m:t>𝟎</m:t>
                    </m:r>
                  </m:oMath>
                </a14:m>
                <a:endParaRPr lang="en-US" sz="2800" b="1" dirty="0"/>
              </a:p>
              <a:p>
                <a:pPr algn="r"/>
                <a:r>
                  <a:rPr lang="en-US" sz="2800" dirty="0"/>
                  <a:t>Edge </a:t>
                </a:r>
                <a14:m>
                  <m:oMath xmlns:m="http://schemas.openxmlformats.org/officeDocument/2006/math">
                    <m:r>
                      <a:rPr lang="en-US" sz="2800" b="1" i="1" smtClean="0">
                        <a:latin typeface="Cambria Math" panose="02040503050406030204" pitchFamily="18" charset="0"/>
                      </a:rPr>
                      <m:t>𝟏</m:t>
                    </m:r>
                  </m:oMath>
                </a14:m>
                <a:endParaRPr lang="en-US" sz="2800" b="1" dirty="0"/>
              </a:p>
              <a:p>
                <a:pPr algn="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sz="2800" b="1" dirty="0"/>
              </a:p>
            </p:txBody>
          </p:sp>
        </mc:Choice>
        <mc:Fallback xmlns="">
          <p:sp>
            <p:nvSpPr>
              <p:cNvPr id="24" name="TextBox 23">
                <a:extLst>
                  <a:ext uri="{FF2B5EF4-FFF2-40B4-BE49-F238E27FC236}">
                    <a16:creationId xmlns:a16="http://schemas.microsoft.com/office/drawing/2014/main" id="{1BACB0C4-DB8D-E006-1CEF-CB4C2E8BD9A7}"/>
                  </a:ext>
                </a:extLst>
              </p:cNvPr>
              <p:cNvSpPr txBox="1">
                <a:spLocks noRot="1" noChangeAspect="1" noMove="1" noResize="1" noEditPoints="1" noAdjustHandles="1" noChangeArrowheads="1" noChangeShapeType="1" noTextEdit="1"/>
              </p:cNvSpPr>
              <p:nvPr/>
            </p:nvSpPr>
            <p:spPr>
              <a:xfrm>
                <a:off x="6642357" y="4631430"/>
                <a:ext cx="1260827" cy="1384995"/>
              </a:xfrm>
              <a:prstGeom prst="rect">
                <a:avLst/>
              </a:prstGeom>
              <a:blipFill>
                <a:blip r:embed="rId16"/>
                <a:stretch>
                  <a:fillRect l="-2913" t="-4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3A7544-926F-8F7C-9AB9-A386E357B66A}"/>
                  </a:ext>
                </a:extLst>
              </p:cNvPr>
              <p:cNvSpPr txBox="1"/>
              <p:nvPr/>
            </p:nvSpPr>
            <p:spPr>
              <a:xfrm>
                <a:off x="7855585" y="4692483"/>
                <a:ext cx="2856744" cy="12388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4"/>
                                    <m:mcJc m:val="center"/>
                                  </m:mcPr>
                                </m:mc>
                              </m:mcs>
                              <m:ctrlPr>
                                <a:rPr lang="en-US" sz="2800" b="1" i="1" smtClean="0">
                                  <a:latin typeface="Cambria Math" panose="02040503050406030204" pitchFamily="18" charset="0"/>
                                </a:rPr>
                              </m:ctrlPr>
                            </m:mPr>
                            <m:mr>
                              <m:e>
                                <m:r>
                                  <m:rPr>
                                    <m:brk m:alnAt="7"/>
                                  </m:rPr>
                                  <a:rPr lang="en-US" sz="2800" b="1" i="1" smtClean="0">
                                    <a:solidFill>
                                      <a:srgbClr val="7030A0"/>
                                    </a:solidFill>
                                    <a:latin typeface="Cambria Math" panose="02040503050406030204" pitchFamily="18" charset="0"/>
                                  </a:rPr>
                                  <m:t>𝟎</m:t>
                                </m:r>
                              </m:e>
                              <m:e>
                                <m:r>
                                  <a:rPr lang="en-US" sz="2800" b="1" i="1" smtClean="0">
                                    <a:solidFill>
                                      <a:srgbClr val="00B050"/>
                                    </a:solidFill>
                                    <a:latin typeface="Cambria Math" panose="02040503050406030204" pitchFamily="18" charset="0"/>
                                  </a:rPr>
                                  <m:t>𝟎</m:t>
                                </m:r>
                              </m:e>
                              <m:e>
                                <m:r>
                                  <a:rPr lang="en-US" sz="2800" b="1" i="1" smtClean="0">
                                    <a:solidFill>
                                      <a:srgbClr val="7030A0"/>
                                    </a:solidFill>
                                    <a:latin typeface="Cambria Math" panose="02040503050406030204" pitchFamily="18" charset="0"/>
                                  </a:rPr>
                                  <m:t>𝟐</m:t>
                                </m:r>
                              </m:e>
                              <m:e>
                                <m:r>
                                  <a:rPr lang="en-US" sz="2800" b="1" i="1" smtClean="0">
                                    <a:solidFill>
                                      <a:srgbClr val="00B050"/>
                                    </a:solidFill>
                                    <a:latin typeface="Cambria Math" panose="02040503050406030204" pitchFamily="18" charset="0"/>
                                  </a:rPr>
                                  <m:t>𝟑</m:t>
                                </m:r>
                              </m:e>
                            </m:mr>
                            <m:mr>
                              <m:e>
                                <m:r>
                                  <a:rPr lang="en-US" sz="2800" b="1" i="1" smtClean="0">
                                    <a:latin typeface="Cambria Math" panose="02040503050406030204" pitchFamily="18" charset="0"/>
                                  </a:rPr>
                                  <m:t>∗</m:t>
                                </m:r>
                              </m:e>
                              <m:e>
                                <m:r>
                                  <a:rPr lang="en-US" sz="2800" b="1" i="1" smtClean="0">
                                    <a:latin typeface="Cambria Math" panose="02040503050406030204" pitchFamily="18" charset="0"/>
                                  </a:rPr>
                                  <m:t>∗</m:t>
                                </m:r>
                              </m:e>
                              <m:e>
                                <m:r>
                                  <a:rPr lang="en-US" sz="2800" b="1" i="1" smtClean="0">
                                    <a:latin typeface="Cambria Math" panose="02040503050406030204" pitchFamily="18" charset="0"/>
                                  </a:rPr>
                                  <m:t>∗</m:t>
                                </m:r>
                              </m:e>
                              <m:e>
                                <m:r>
                                  <a:rPr lang="en-US" sz="2800" b="1" i="1" smtClean="0">
                                    <a:latin typeface="Cambria Math" panose="02040503050406030204" pitchFamily="18" charset="0"/>
                                  </a:rPr>
                                  <m:t>∗</m:t>
                                </m:r>
                              </m:e>
                            </m:mr>
                          </m:m>
                        </m:e>
                      </m:d>
                    </m:oMath>
                  </m:oMathPara>
                </a14:m>
                <a:endParaRPr lang="en-US" sz="2800" b="1" dirty="0"/>
              </a:p>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sz="2800" b="1" dirty="0"/>
              </a:p>
            </p:txBody>
          </p:sp>
        </mc:Choice>
        <mc:Fallback xmlns="">
          <p:sp>
            <p:nvSpPr>
              <p:cNvPr id="25" name="TextBox 24">
                <a:extLst>
                  <a:ext uri="{FF2B5EF4-FFF2-40B4-BE49-F238E27FC236}">
                    <a16:creationId xmlns:a16="http://schemas.microsoft.com/office/drawing/2014/main" id="{B63A7544-926F-8F7C-9AB9-A386E357B66A}"/>
                  </a:ext>
                </a:extLst>
              </p:cNvPr>
              <p:cNvSpPr txBox="1">
                <a:spLocks noRot="1" noChangeAspect="1" noMove="1" noResize="1" noEditPoints="1" noAdjustHandles="1" noChangeArrowheads="1" noChangeShapeType="1" noTextEdit="1"/>
              </p:cNvSpPr>
              <p:nvPr/>
            </p:nvSpPr>
            <p:spPr>
              <a:xfrm>
                <a:off x="7855585" y="4692483"/>
                <a:ext cx="2856744" cy="12388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98D0A1B-46B6-1F65-65BD-4CE691E9F65D}"/>
                  </a:ext>
                </a:extLst>
              </p:cNvPr>
              <p:cNvSpPr txBox="1"/>
              <p:nvPr/>
            </p:nvSpPr>
            <p:spPr>
              <a:xfrm>
                <a:off x="669100" y="4896416"/>
                <a:ext cx="5374640" cy="830997"/>
              </a:xfrm>
              <a:prstGeom prst="rect">
                <a:avLst/>
              </a:prstGeom>
              <a:noFill/>
            </p:spPr>
            <p:txBody>
              <a:bodyPr wrap="square" rtlCol="0">
                <a:spAutoFit/>
              </a:bodyPr>
              <a:lstStyle/>
              <a:p>
                <a:r>
                  <a:rPr lang="en-US" sz="2400" dirty="0"/>
                  <a:t>Edge </a:t>
                </a:r>
                <a14:m>
                  <m:oMath xmlns:m="http://schemas.openxmlformats.org/officeDocument/2006/math">
                    <m:r>
                      <a:rPr lang="en-US" sz="2400" b="1" i="1" smtClean="0">
                        <a:latin typeface="Cambria Math" panose="02040503050406030204" pitchFamily="18" charset="0"/>
                      </a:rPr>
                      <m:t>𝟎</m:t>
                    </m:r>
                  </m:oMath>
                </a14:m>
                <a:r>
                  <a:rPr lang="en-US" sz="2400" dirty="0"/>
                  <a:t> belongs to Tangle </a:t>
                </a:r>
                <a14:m>
                  <m:oMath xmlns:m="http://schemas.openxmlformats.org/officeDocument/2006/math">
                    <m:r>
                      <a:rPr lang="en-US" sz="2400" b="1" i="1" smtClean="0">
                        <a:latin typeface="Cambria Math" panose="02040503050406030204" pitchFamily="18" charset="0"/>
                      </a:rPr>
                      <m:t>𝟎</m:t>
                    </m:r>
                  </m:oMath>
                </a14:m>
                <a:r>
                  <a:rPr lang="en-US" sz="2400" dirty="0"/>
                  <a:t> at position </a:t>
                </a:r>
                <a14:m>
                  <m:oMath xmlns:m="http://schemas.openxmlformats.org/officeDocument/2006/math">
                    <m:r>
                      <a:rPr lang="en-US" sz="2400" b="1" i="1" smtClean="0">
                        <a:latin typeface="Cambria Math" panose="02040503050406030204" pitchFamily="18" charset="0"/>
                      </a:rPr>
                      <m:t>𝟎</m:t>
                    </m:r>
                  </m:oMath>
                </a14:m>
                <a:endParaRPr lang="en-US" sz="2400" b="1" dirty="0"/>
              </a:p>
              <a:p>
                <a:r>
                  <a:rPr lang="en-US" sz="2400" dirty="0"/>
                  <a:t>Edge </a:t>
                </a:r>
                <a14:m>
                  <m:oMath xmlns:m="http://schemas.openxmlformats.org/officeDocument/2006/math">
                    <m:r>
                      <a:rPr lang="en-US" sz="2400" b="1" i="1" smtClean="0">
                        <a:latin typeface="Cambria Math" panose="02040503050406030204" pitchFamily="18" charset="0"/>
                      </a:rPr>
                      <m:t>𝟎</m:t>
                    </m:r>
                  </m:oMath>
                </a14:m>
                <a:r>
                  <a:rPr lang="en-US" sz="2400" dirty="0"/>
                  <a:t> belongs to Tangle </a:t>
                </a:r>
                <a14:m>
                  <m:oMath xmlns:m="http://schemas.openxmlformats.org/officeDocument/2006/math">
                    <m:r>
                      <a:rPr lang="en-US" sz="2400" b="1" i="1" smtClean="0">
                        <a:latin typeface="Cambria Math" panose="02040503050406030204" pitchFamily="18" charset="0"/>
                      </a:rPr>
                      <m:t>𝟐</m:t>
                    </m:r>
                  </m:oMath>
                </a14:m>
                <a:r>
                  <a:rPr lang="en-US" sz="2400" dirty="0"/>
                  <a:t> at position </a:t>
                </a:r>
                <a14:m>
                  <m:oMath xmlns:m="http://schemas.openxmlformats.org/officeDocument/2006/math">
                    <m:r>
                      <a:rPr lang="en-US" sz="2400" b="1" i="1" dirty="0" smtClean="0">
                        <a:latin typeface="Cambria Math" panose="02040503050406030204" pitchFamily="18" charset="0"/>
                      </a:rPr>
                      <m:t>𝟑</m:t>
                    </m:r>
                  </m:oMath>
                </a14:m>
                <a:endParaRPr lang="en-US" sz="2400" b="1" dirty="0"/>
              </a:p>
            </p:txBody>
          </p:sp>
        </mc:Choice>
        <mc:Fallback xmlns="">
          <p:sp>
            <p:nvSpPr>
              <p:cNvPr id="26" name="TextBox 25">
                <a:extLst>
                  <a:ext uri="{FF2B5EF4-FFF2-40B4-BE49-F238E27FC236}">
                    <a16:creationId xmlns:a16="http://schemas.microsoft.com/office/drawing/2014/main" id="{098D0A1B-46B6-1F65-65BD-4CE691E9F65D}"/>
                  </a:ext>
                </a:extLst>
              </p:cNvPr>
              <p:cNvSpPr txBox="1">
                <a:spLocks noRot="1" noChangeAspect="1" noMove="1" noResize="1" noEditPoints="1" noAdjustHandles="1" noChangeArrowheads="1" noChangeShapeType="1" noTextEdit="1"/>
              </p:cNvSpPr>
              <p:nvPr/>
            </p:nvSpPr>
            <p:spPr>
              <a:xfrm>
                <a:off x="669100" y="4896416"/>
                <a:ext cx="5374640" cy="830997"/>
              </a:xfrm>
              <a:prstGeom prst="rect">
                <a:avLst/>
              </a:prstGeom>
              <a:blipFill>
                <a:blip r:embed="rId18"/>
                <a:stretch>
                  <a:fillRect l="-1816" t="-5839" b="-1532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D8E4D64-E0CC-E30D-EC7A-6EE09EFABBE4}"/>
              </a:ext>
            </a:extLst>
          </p:cNvPr>
          <p:cNvSpPr>
            <a:spLocks noGrp="1"/>
          </p:cNvSpPr>
          <p:nvPr>
            <p:ph type="sldNum" sz="quarter" idx="12"/>
          </p:nvPr>
        </p:nvSpPr>
        <p:spPr/>
        <p:txBody>
          <a:bodyPr/>
          <a:lstStyle/>
          <a:p>
            <a:fld id="{48F63A3B-78C7-47BE-AE5E-E10140E04643}" type="slidenum">
              <a:rPr lang="en-US" smtClean="0"/>
              <a:t>88</a:t>
            </a:fld>
            <a:endParaRPr lang="en-US"/>
          </a:p>
        </p:txBody>
      </p:sp>
    </p:spTree>
    <p:extLst>
      <p:ext uri="{BB962C8B-B14F-4D97-AF65-F5344CB8AC3E}">
        <p14:creationId xmlns:p14="http://schemas.microsoft.com/office/powerpoint/2010/main" val="41349279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0D0B628-8367-9A6C-59AB-E38A95CDFF14}"/>
                  </a:ext>
                </a:extLst>
              </p:cNvPr>
              <p:cNvSpPr txBox="1"/>
              <p:nvPr/>
            </p:nvSpPr>
            <p:spPr>
              <a:xfrm>
                <a:off x="2785351" y="2381219"/>
                <a:ext cx="2895602"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4"/>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𝟒</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𝟒</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𝟕</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𝟕</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𝟑</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𝟑</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𝟔</m:t>
                                </m:r>
                              </m:e>
                              <m:e>
                                <m:r>
                                  <a:rPr lang="en-US" sz="2800" b="1" i="1" smtClean="0">
                                    <a:latin typeface="Cambria Math" panose="02040503050406030204" pitchFamily="18" charset="0"/>
                                  </a:rPr>
                                  <m:t>𝟏</m:t>
                                </m:r>
                              </m:e>
                            </m:mr>
                          </m:m>
                        </m:e>
                      </m:d>
                      <m:r>
                        <a:rPr lang="en-US" sz="2800" b="1" i="1" smtClean="0">
                          <a:latin typeface="Cambria Math" panose="02040503050406030204" pitchFamily="18" charset="0"/>
                        </a:rPr>
                        <m:t> </m:t>
                      </m:r>
                    </m:oMath>
                  </m:oMathPara>
                </a14:m>
                <a:endParaRPr lang="en-US" sz="2800" b="1" dirty="0"/>
              </a:p>
            </p:txBody>
          </p:sp>
        </mc:Choice>
        <mc:Fallback xmlns="">
          <p:sp>
            <p:nvSpPr>
              <p:cNvPr id="15" name="TextBox 14">
                <a:extLst>
                  <a:ext uri="{FF2B5EF4-FFF2-40B4-BE49-F238E27FC236}">
                    <a16:creationId xmlns:a16="http://schemas.microsoft.com/office/drawing/2014/main" id="{B0D0B628-8367-9A6C-59AB-E38A95CDFF14}"/>
                  </a:ext>
                </a:extLst>
              </p:cNvPr>
              <p:cNvSpPr txBox="1">
                <a:spLocks noRot="1" noChangeAspect="1" noMove="1" noResize="1" noEditPoints="1" noAdjustHandles="1" noChangeArrowheads="1" noChangeShapeType="1" noTextEdit="1"/>
              </p:cNvSpPr>
              <p:nvPr/>
            </p:nvSpPr>
            <p:spPr>
              <a:xfrm>
                <a:off x="2785351" y="2381219"/>
                <a:ext cx="2895602" cy="33452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D78180C-FC6B-ADFA-EE34-F4BCD8F0B4B4}"/>
                  </a:ext>
                </a:extLst>
              </p:cNvPr>
              <p:cNvSpPr txBox="1"/>
              <p:nvPr/>
            </p:nvSpPr>
            <p:spPr>
              <a:xfrm>
                <a:off x="1319718" y="904162"/>
                <a:ext cx="9552563" cy="95410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smtClean="0">
                              <a:latin typeface="Cambria Math" panose="02040503050406030204" pitchFamily="18" charset="0"/>
                            </a:rPr>
                            <m:t>𝟎</m:t>
                          </m:r>
                          <m:r>
                            <a:rPr lang="en-US" sz="2800" b="1" i="1">
                              <a:latin typeface="Cambria Math" panose="02040503050406030204" pitchFamily="18" charset="0"/>
                            </a:rPr>
                            <m:t>,</m:t>
                          </m:r>
                          <m:r>
                            <a:rPr lang="en-US" sz="2800" b="1" i="1">
                              <a:latin typeface="Cambria Math" panose="02040503050406030204" pitchFamily="18" charset="0"/>
                            </a:rPr>
                            <m:t>𝟏𝟎</m:t>
                          </m:r>
                          <m:r>
                            <a:rPr lang="en-US" sz="2800" b="1" i="1">
                              <a:latin typeface="Cambria Math" panose="02040503050406030204" pitchFamily="18" charset="0"/>
                            </a:rPr>
                            <m:t>,</m:t>
                          </m:r>
                          <m:r>
                            <a:rPr lang="en-US" sz="2800" b="1" i="1" smtClean="0">
                              <a:latin typeface="Cambria Math" panose="02040503050406030204" pitchFamily="18" charset="0"/>
                            </a:rPr>
                            <m:t>𝟏</m:t>
                          </m:r>
                          <m:r>
                            <a:rPr lang="en-US" sz="2800" b="1" i="1">
                              <a:latin typeface="Cambria Math" panose="02040503050406030204" pitchFamily="18" charset="0"/>
                            </a:rPr>
                            <m:t>,</m:t>
                          </m:r>
                          <m:r>
                            <a:rPr lang="en-US" sz="2800" b="1" i="1" smtClean="0">
                              <a:latin typeface="Cambria Math" panose="02040503050406030204" pitchFamily="18" charset="0"/>
                            </a:rPr>
                            <m:t>𝟗</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smtClean="0">
                              <a:latin typeface="Cambria Math" panose="02040503050406030204" pitchFamily="18" charset="0"/>
                            </a:rPr>
                            <m:t>𝟐</m:t>
                          </m:r>
                          <m:r>
                            <a:rPr lang="en-US" sz="2800" b="1" i="1">
                              <a:latin typeface="Cambria Math" panose="02040503050406030204" pitchFamily="18" charset="0"/>
                            </a:rPr>
                            <m:t>,</m:t>
                          </m:r>
                          <m:r>
                            <a:rPr lang="en-US" sz="2800" b="1" i="1">
                              <a:latin typeface="Cambria Math" panose="02040503050406030204" pitchFamily="18" charset="0"/>
                            </a:rPr>
                            <m:t>𝟏𝟑</m:t>
                          </m:r>
                          <m:r>
                            <a:rPr lang="en-US" sz="2800" b="1" i="1">
                              <a:latin typeface="Cambria Math" panose="02040503050406030204" pitchFamily="18" charset="0"/>
                            </a:rPr>
                            <m:t>,</m:t>
                          </m:r>
                          <m:r>
                            <a:rPr lang="en-US" sz="2800" b="1" i="1" smtClean="0">
                              <a:latin typeface="Cambria Math" panose="02040503050406030204" pitchFamily="18" charset="0"/>
                            </a:rPr>
                            <m:t>𝟑</m:t>
                          </m:r>
                          <m:r>
                            <a:rPr lang="en-US" sz="2800" b="1" i="1">
                              <a:latin typeface="Cambria Math" panose="02040503050406030204" pitchFamily="18" charset="0"/>
                            </a:rPr>
                            <m:t>,</m:t>
                          </m:r>
                          <m:r>
                            <a:rPr lang="en-US" sz="2800" b="1" i="1">
                              <a:latin typeface="Cambria Math" panose="02040503050406030204" pitchFamily="18" charset="0"/>
                            </a:rPr>
                            <m:t>𝟏𝟒</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smtClean="0">
                              <a:latin typeface="Cambria Math" panose="02040503050406030204" pitchFamily="18" charset="0"/>
                            </a:rPr>
                            <m:t>𝟒</m:t>
                          </m:r>
                          <m:r>
                            <a:rPr lang="en-US" sz="2800" b="1" i="1">
                              <a:latin typeface="Cambria Math" panose="02040503050406030204" pitchFamily="18" charset="0"/>
                            </a:rPr>
                            <m:t>,</m:t>
                          </m:r>
                          <m:r>
                            <a:rPr lang="en-US" sz="2800" b="1" i="1">
                              <a:latin typeface="Cambria Math" panose="02040503050406030204" pitchFamily="18" charset="0"/>
                            </a:rPr>
                            <m:t>𝟏𝟓</m:t>
                          </m:r>
                          <m:r>
                            <a:rPr lang="en-US" sz="2800" b="1" i="1">
                              <a:latin typeface="Cambria Math" panose="02040503050406030204" pitchFamily="18" charset="0"/>
                            </a:rPr>
                            <m:t>,</m:t>
                          </m:r>
                          <m:r>
                            <a:rPr lang="en-US" sz="2800" b="1" i="1" smtClean="0">
                              <a:latin typeface="Cambria Math" panose="02040503050406030204" pitchFamily="18" charset="0"/>
                            </a:rPr>
                            <m:t>𝟓</m:t>
                          </m:r>
                          <m:r>
                            <a:rPr lang="en-US" sz="2800" b="1" i="1">
                              <a:latin typeface="Cambria Math" panose="02040503050406030204" pitchFamily="18" charset="0"/>
                            </a:rPr>
                            <m:t>,</m:t>
                          </m:r>
                          <m:r>
                            <a:rPr lang="en-US" sz="2800" b="1" i="1" smtClean="0">
                              <a:latin typeface="Cambria Math" panose="02040503050406030204" pitchFamily="18" charset="0"/>
                            </a:rPr>
                            <m:t>𝟎</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smtClean="0">
                              <a:latin typeface="Cambria Math" panose="02040503050406030204" pitchFamily="18" charset="0"/>
                            </a:rPr>
                            <m:t>𝟔</m:t>
                          </m:r>
                          <m:r>
                            <a:rPr lang="en-US" sz="2800" b="1" i="1">
                              <a:latin typeface="Cambria Math" panose="02040503050406030204" pitchFamily="18" charset="0"/>
                            </a:rPr>
                            <m:t>,</m:t>
                          </m:r>
                          <m:r>
                            <a:rPr lang="en-US" sz="2800" b="1" i="1">
                              <a:latin typeface="Cambria Math" panose="02040503050406030204" pitchFamily="18" charset="0"/>
                            </a:rPr>
                            <m:t>𝟏𝟏</m:t>
                          </m:r>
                          <m:r>
                            <a:rPr lang="en-US" sz="2800" b="1" i="1">
                              <a:latin typeface="Cambria Math" panose="02040503050406030204" pitchFamily="18" charset="0"/>
                            </a:rPr>
                            <m:t>,</m:t>
                          </m:r>
                          <m:r>
                            <a:rPr lang="en-US" sz="2800" b="1" i="1" smtClean="0">
                              <a:latin typeface="Cambria Math" panose="02040503050406030204" pitchFamily="18" charset="0"/>
                            </a:rPr>
                            <m:t>𝟕</m:t>
                          </m:r>
                          <m:r>
                            <a:rPr lang="en-US" sz="2800" b="1" i="1">
                              <a:latin typeface="Cambria Math" panose="02040503050406030204" pitchFamily="18" charset="0"/>
                            </a:rPr>
                            <m:t>,</m:t>
                          </m:r>
                          <m:r>
                            <a:rPr lang="en-US" sz="2800" b="1" i="1">
                              <a:latin typeface="Cambria Math" panose="02040503050406030204" pitchFamily="18" charset="0"/>
                            </a:rPr>
                            <m:t>𝟏𝟐</m:t>
                          </m:r>
                        </m:e>
                      </m:d>
                      <m:r>
                        <a:rPr lang="en-US" sz="2800" b="1" i="1">
                          <a:latin typeface="Cambria Math" panose="02040503050406030204" pitchFamily="18" charset="0"/>
                        </a:rPr>
                        <m:t>,</m:t>
                      </m:r>
                    </m:oMath>
                  </m:oMathPara>
                </a14:m>
                <a:endParaRPr lang="en-US" sz="28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en-US" sz="2800" b="1" i="1">
                              <a:latin typeface="Cambria Math" panose="02040503050406030204" pitchFamily="18" charset="0"/>
                            </a:rPr>
                          </m:ctrlPr>
                        </m:dPr>
                        <m:e>
                          <m:r>
                            <a:rPr lang="en-US" sz="2800" b="1" i="1" smtClean="0">
                              <a:latin typeface="Cambria Math" panose="02040503050406030204" pitchFamily="18" charset="0"/>
                            </a:rPr>
                            <m:t>𝟖</m:t>
                          </m:r>
                          <m:r>
                            <a:rPr lang="en-US" sz="2800" b="1" i="1">
                              <a:latin typeface="Cambria Math" panose="02040503050406030204" pitchFamily="18" charset="0"/>
                            </a:rPr>
                            <m:t>,</m:t>
                          </m:r>
                          <m:r>
                            <a:rPr lang="en-US" sz="2800" b="1" i="1" smtClean="0">
                              <a:latin typeface="Cambria Math" panose="02040503050406030204" pitchFamily="18" charset="0"/>
                            </a:rPr>
                            <m:t>𝟐</m:t>
                          </m:r>
                          <m:r>
                            <a:rPr lang="en-US" sz="2800" b="1" i="1">
                              <a:latin typeface="Cambria Math" panose="02040503050406030204" pitchFamily="18" charset="0"/>
                            </a:rPr>
                            <m:t>,</m:t>
                          </m:r>
                          <m:r>
                            <a:rPr lang="en-US" sz="2800" b="1" i="1" smtClean="0">
                              <a:latin typeface="Cambria Math" panose="02040503050406030204" pitchFamily="18" charset="0"/>
                            </a:rPr>
                            <m:t>𝟎</m:t>
                          </m:r>
                          <m:r>
                            <a:rPr lang="en-US" sz="2800" b="1" i="1">
                              <a:latin typeface="Cambria Math" panose="02040503050406030204" pitchFamily="18" charset="0"/>
                            </a:rPr>
                            <m:t>,</m:t>
                          </m:r>
                          <m:r>
                            <a:rPr lang="en-US" sz="2800" b="1" i="1" smtClean="0">
                              <a:latin typeface="Cambria Math" panose="02040503050406030204" pitchFamily="18" charset="0"/>
                            </a:rPr>
                            <m:t>𝟏</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𝟏</m:t>
                          </m:r>
                          <m:r>
                            <a:rPr lang="en-US" sz="2800" b="1" i="1" smtClean="0">
                              <a:latin typeface="Cambria Math" panose="02040503050406030204" pitchFamily="18" charset="0"/>
                            </a:rPr>
                            <m:t>𝟎</m:t>
                          </m:r>
                          <m:r>
                            <a:rPr lang="en-US" sz="2800" b="1" i="1">
                              <a:latin typeface="Cambria Math" panose="02040503050406030204" pitchFamily="18" charset="0"/>
                            </a:rPr>
                            <m:t>,</m:t>
                          </m:r>
                          <m:r>
                            <a:rPr lang="en-US" sz="2800" b="1" i="1" smtClean="0">
                              <a:latin typeface="Cambria Math" panose="02040503050406030204" pitchFamily="18" charset="0"/>
                            </a:rPr>
                            <m:t>𝟓</m:t>
                          </m:r>
                          <m:r>
                            <a:rPr lang="en-US" sz="2800" b="1" i="1">
                              <a:latin typeface="Cambria Math" panose="02040503050406030204" pitchFamily="18" charset="0"/>
                            </a:rPr>
                            <m:t>,</m:t>
                          </m:r>
                          <m:r>
                            <a:rPr lang="en-US" sz="2800" b="1" i="1">
                              <a:latin typeface="Cambria Math" panose="02040503050406030204" pitchFamily="18" charset="0"/>
                            </a:rPr>
                            <m:t>𝟏𝟏</m:t>
                          </m:r>
                          <m:r>
                            <a:rPr lang="en-US" sz="2800" b="1" i="1">
                              <a:latin typeface="Cambria Math" panose="02040503050406030204" pitchFamily="18" charset="0"/>
                            </a:rPr>
                            <m:t>,</m:t>
                          </m:r>
                          <m:r>
                            <a:rPr lang="en-US" sz="2800" b="1" i="1" smtClean="0">
                              <a:latin typeface="Cambria Math" panose="02040503050406030204" pitchFamily="18" charset="0"/>
                            </a:rPr>
                            <m:t>𝟔</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𝟏</m:t>
                          </m:r>
                          <m:r>
                            <a:rPr lang="en-US" sz="2800" b="1" i="1" smtClean="0">
                              <a:latin typeface="Cambria Math" panose="02040503050406030204" pitchFamily="18" charset="0"/>
                            </a:rPr>
                            <m:t>𝟐</m:t>
                          </m:r>
                          <m:r>
                            <a:rPr lang="en-US" sz="2800" b="1" i="1">
                              <a:latin typeface="Cambria Math" panose="02040503050406030204" pitchFamily="18" charset="0"/>
                            </a:rPr>
                            <m:t>,</m:t>
                          </m:r>
                          <m:r>
                            <a:rPr lang="en-US" sz="2800" b="1" i="1" smtClean="0">
                              <a:latin typeface="Cambria Math" panose="02040503050406030204" pitchFamily="18" charset="0"/>
                            </a:rPr>
                            <m:t>𝟕</m:t>
                          </m:r>
                          <m:r>
                            <a:rPr lang="en-US" sz="2800" b="1" i="1">
                              <a:latin typeface="Cambria Math" panose="02040503050406030204" pitchFamily="18" charset="0"/>
                            </a:rPr>
                            <m:t>,</m:t>
                          </m:r>
                          <m:r>
                            <a:rPr lang="en-US" sz="2800" b="1" i="1">
                              <a:latin typeface="Cambria Math" panose="02040503050406030204" pitchFamily="18" charset="0"/>
                            </a:rPr>
                            <m:t>𝟏𝟑</m:t>
                          </m:r>
                          <m:r>
                            <a:rPr lang="en-US" sz="2800" b="1" i="1">
                              <a:latin typeface="Cambria Math" panose="02040503050406030204" pitchFamily="18" charset="0"/>
                            </a:rPr>
                            <m:t>,</m:t>
                          </m:r>
                          <m:r>
                            <a:rPr lang="en-US" sz="2800" b="1" i="1" smtClean="0">
                              <a:latin typeface="Cambria Math" panose="02040503050406030204" pitchFamily="18" charset="0"/>
                            </a:rPr>
                            <m:t>𝟖</m:t>
                          </m:r>
                        </m:e>
                      </m:d>
                      <m:r>
                        <a:rPr lang="en-US"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𝟏</m:t>
                          </m:r>
                          <m:r>
                            <a:rPr lang="en-US" sz="2800" b="1" i="1" smtClean="0">
                              <a:latin typeface="Cambria Math" panose="02040503050406030204" pitchFamily="18" charset="0"/>
                            </a:rPr>
                            <m:t>𝟒</m:t>
                          </m:r>
                          <m:r>
                            <a:rPr lang="en-US" sz="2800" b="1" i="1">
                              <a:latin typeface="Cambria Math" panose="02040503050406030204" pitchFamily="18" charset="0"/>
                            </a:rPr>
                            <m:t>,</m:t>
                          </m:r>
                          <m:r>
                            <a:rPr lang="en-US" sz="2800" b="1" i="1" smtClean="0">
                              <a:latin typeface="Cambria Math" panose="02040503050406030204" pitchFamily="18" charset="0"/>
                            </a:rPr>
                            <m:t>𝟑</m:t>
                          </m:r>
                          <m:r>
                            <a:rPr lang="en-US" sz="2800" b="1" i="1">
                              <a:latin typeface="Cambria Math" panose="02040503050406030204" pitchFamily="18" charset="0"/>
                            </a:rPr>
                            <m:t>,</m:t>
                          </m:r>
                          <m:r>
                            <a:rPr lang="en-US" sz="2800" b="1" i="1">
                              <a:latin typeface="Cambria Math" panose="02040503050406030204" pitchFamily="18" charset="0"/>
                            </a:rPr>
                            <m:t>𝟏𝟓</m:t>
                          </m:r>
                          <m:r>
                            <a:rPr lang="en-US" sz="2800" b="1" i="1">
                              <a:latin typeface="Cambria Math" panose="02040503050406030204" pitchFamily="18" charset="0"/>
                            </a:rPr>
                            <m:t>,</m:t>
                          </m:r>
                          <m:r>
                            <a:rPr lang="en-US" sz="2800" b="1" i="1" smtClean="0">
                              <a:latin typeface="Cambria Math" panose="02040503050406030204" pitchFamily="18" charset="0"/>
                            </a:rPr>
                            <m:t>𝟒</m:t>
                          </m:r>
                        </m:e>
                      </m:d>
                      <m:r>
                        <a:rPr lang="en-US" sz="2800" b="1" i="1">
                          <a:latin typeface="Cambria Math" panose="02040503050406030204" pitchFamily="18" charset="0"/>
                        </a:rPr>
                        <m:t>]</m:t>
                      </m:r>
                    </m:oMath>
                  </m:oMathPara>
                </a14:m>
                <a:endParaRPr lang="en-US" sz="2800" dirty="0"/>
              </a:p>
            </p:txBody>
          </p:sp>
        </mc:Choice>
        <mc:Fallback xmlns="">
          <p:sp>
            <p:nvSpPr>
              <p:cNvPr id="3" name="TextBox 2">
                <a:extLst>
                  <a:ext uri="{FF2B5EF4-FFF2-40B4-BE49-F238E27FC236}">
                    <a16:creationId xmlns:a16="http://schemas.microsoft.com/office/drawing/2014/main" id="{6D78180C-FC6B-ADFA-EE34-F4BCD8F0B4B4}"/>
                  </a:ext>
                </a:extLst>
              </p:cNvPr>
              <p:cNvSpPr txBox="1">
                <a:spLocks noRot="1" noChangeAspect="1" noMove="1" noResize="1" noEditPoints="1" noAdjustHandles="1" noChangeArrowheads="1" noChangeShapeType="1" noTextEdit="1"/>
              </p:cNvSpPr>
              <p:nvPr/>
            </p:nvSpPr>
            <p:spPr>
              <a:xfrm>
                <a:off x="1319718" y="904162"/>
                <a:ext cx="9552563" cy="954107"/>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800BB18-EF4B-6C31-34EA-EA0D619F3F14}"/>
              </a:ext>
            </a:extLst>
          </p:cNvPr>
          <p:cNvSpPr txBox="1"/>
          <p:nvPr/>
        </p:nvSpPr>
        <p:spPr>
          <a:xfrm>
            <a:off x="1125165" y="2342308"/>
            <a:ext cx="1449421" cy="3539430"/>
          </a:xfrm>
          <a:prstGeom prst="rect">
            <a:avLst/>
          </a:prstGeom>
          <a:noFill/>
        </p:spPr>
        <p:txBody>
          <a:bodyPr wrap="square" rtlCol="0">
            <a:spAutoFit/>
          </a:bodyPr>
          <a:lstStyle/>
          <a:p>
            <a:pPr algn="r"/>
            <a:r>
              <a:rPr lang="en-US" sz="2800" dirty="0"/>
              <a:t>Edge </a:t>
            </a:r>
            <a:r>
              <a:rPr lang="en-US" sz="2800" b="1" dirty="0"/>
              <a:t>0</a:t>
            </a:r>
          </a:p>
          <a:p>
            <a:pPr algn="r"/>
            <a:r>
              <a:rPr lang="en-US" sz="2800" dirty="0"/>
              <a:t>Edge </a:t>
            </a:r>
            <a:r>
              <a:rPr lang="en-US" sz="2800" b="1" dirty="0"/>
              <a:t>1</a:t>
            </a:r>
          </a:p>
          <a:p>
            <a:pPr algn="r"/>
            <a:r>
              <a:rPr lang="en-US" sz="2800" dirty="0"/>
              <a:t>Edge </a:t>
            </a:r>
            <a:r>
              <a:rPr lang="en-US" sz="2800" b="1" dirty="0"/>
              <a:t>2</a:t>
            </a:r>
          </a:p>
          <a:p>
            <a:pPr algn="r"/>
            <a:r>
              <a:rPr lang="en-US" sz="2800" dirty="0"/>
              <a:t>Edge </a:t>
            </a:r>
            <a:r>
              <a:rPr lang="en-US" sz="2800" b="1" dirty="0"/>
              <a:t>3</a:t>
            </a:r>
          </a:p>
          <a:p>
            <a:pPr algn="r"/>
            <a:r>
              <a:rPr lang="en-US" sz="2800" dirty="0"/>
              <a:t>Edge </a:t>
            </a:r>
            <a:r>
              <a:rPr lang="en-US" sz="2800" b="1" dirty="0"/>
              <a:t>4</a:t>
            </a:r>
          </a:p>
          <a:p>
            <a:pPr algn="r"/>
            <a:r>
              <a:rPr lang="en-US" sz="2800" dirty="0"/>
              <a:t>Edge </a:t>
            </a:r>
            <a:r>
              <a:rPr lang="en-US" sz="2800" b="1" dirty="0"/>
              <a:t>5</a:t>
            </a:r>
          </a:p>
          <a:p>
            <a:pPr algn="r"/>
            <a:r>
              <a:rPr lang="en-US" sz="2800" dirty="0"/>
              <a:t>Edge </a:t>
            </a:r>
            <a:r>
              <a:rPr lang="en-US" sz="2800" b="1" dirty="0"/>
              <a:t>6</a:t>
            </a:r>
          </a:p>
          <a:p>
            <a:pPr algn="r"/>
            <a:r>
              <a:rPr lang="en-US" sz="2800" dirty="0"/>
              <a:t>Edge </a:t>
            </a:r>
            <a:r>
              <a:rPr lang="en-US" sz="2800" b="1" dirty="0"/>
              <a:t>7</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C9837CD-C2F4-77F6-FD47-1BF36CD79206}"/>
                  </a:ext>
                </a:extLst>
              </p:cNvPr>
              <p:cNvSpPr txBox="1"/>
              <p:nvPr/>
            </p:nvSpPr>
            <p:spPr>
              <a:xfrm>
                <a:off x="7668636" y="2797246"/>
                <a:ext cx="2895602" cy="33736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4"/>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𝟒</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𝟔</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𝟒</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𝟓</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𝟑</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𝟔</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𝟑</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𝟔</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𝟕</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𝟕</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𝟏</m:t>
                                </m:r>
                              </m:e>
                            </m:mr>
                          </m:m>
                        </m:e>
                      </m:d>
                      <m:r>
                        <a:rPr lang="en-US" sz="2800" b="1" i="1" smtClean="0">
                          <a:latin typeface="Cambria Math" panose="02040503050406030204" pitchFamily="18" charset="0"/>
                        </a:rPr>
                        <m:t> </m:t>
                      </m:r>
                    </m:oMath>
                  </m:oMathPara>
                </a14:m>
                <a:endParaRPr lang="en-US" sz="2800" b="1" dirty="0"/>
              </a:p>
            </p:txBody>
          </p:sp>
        </mc:Choice>
        <mc:Fallback xmlns="">
          <p:sp>
            <p:nvSpPr>
              <p:cNvPr id="7" name="TextBox 6">
                <a:extLst>
                  <a:ext uri="{FF2B5EF4-FFF2-40B4-BE49-F238E27FC236}">
                    <a16:creationId xmlns:a16="http://schemas.microsoft.com/office/drawing/2014/main" id="{3C9837CD-C2F4-77F6-FD47-1BF36CD79206}"/>
                  </a:ext>
                </a:extLst>
              </p:cNvPr>
              <p:cNvSpPr txBox="1">
                <a:spLocks noRot="1" noChangeAspect="1" noMove="1" noResize="1" noEditPoints="1" noAdjustHandles="1" noChangeArrowheads="1" noChangeShapeType="1" noTextEdit="1"/>
              </p:cNvSpPr>
              <p:nvPr/>
            </p:nvSpPr>
            <p:spPr>
              <a:xfrm>
                <a:off x="7668636" y="2797246"/>
                <a:ext cx="2895602" cy="3373680"/>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6EF097D-845E-1541-0B2B-8A161EA15D58}"/>
              </a:ext>
            </a:extLst>
          </p:cNvPr>
          <p:cNvSpPr txBox="1"/>
          <p:nvPr/>
        </p:nvSpPr>
        <p:spPr>
          <a:xfrm>
            <a:off x="6095999" y="2752927"/>
            <a:ext cx="1449421" cy="3539430"/>
          </a:xfrm>
          <a:prstGeom prst="rect">
            <a:avLst/>
          </a:prstGeom>
          <a:noFill/>
        </p:spPr>
        <p:txBody>
          <a:bodyPr wrap="square" rtlCol="0">
            <a:spAutoFit/>
          </a:bodyPr>
          <a:lstStyle/>
          <a:p>
            <a:pPr algn="r"/>
            <a:r>
              <a:rPr lang="en-US" sz="2800" dirty="0"/>
              <a:t>Edge </a:t>
            </a:r>
            <a:r>
              <a:rPr lang="en-US" sz="2800" b="1" dirty="0"/>
              <a:t>8</a:t>
            </a:r>
          </a:p>
          <a:p>
            <a:pPr algn="r"/>
            <a:r>
              <a:rPr lang="en-US" sz="2800" dirty="0"/>
              <a:t>Edge </a:t>
            </a:r>
            <a:r>
              <a:rPr lang="en-US" sz="2800" b="1" dirty="0"/>
              <a:t>9</a:t>
            </a:r>
          </a:p>
          <a:p>
            <a:pPr algn="r"/>
            <a:r>
              <a:rPr lang="en-US" sz="2800" dirty="0"/>
              <a:t>Edge </a:t>
            </a:r>
            <a:r>
              <a:rPr lang="en-US" sz="2800" b="1" dirty="0"/>
              <a:t>10</a:t>
            </a:r>
          </a:p>
          <a:p>
            <a:pPr algn="r"/>
            <a:r>
              <a:rPr lang="en-US" sz="2800" dirty="0"/>
              <a:t>Edge </a:t>
            </a:r>
            <a:r>
              <a:rPr lang="en-US" sz="2800" b="1" dirty="0"/>
              <a:t>11</a:t>
            </a:r>
          </a:p>
          <a:p>
            <a:pPr algn="r"/>
            <a:r>
              <a:rPr lang="en-US" sz="2800" dirty="0"/>
              <a:t>Edge </a:t>
            </a:r>
            <a:r>
              <a:rPr lang="en-US" sz="2800" b="1" dirty="0"/>
              <a:t>12</a:t>
            </a:r>
          </a:p>
          <a:p>
            <a:pPr algn="r"/>
            <a:r>
              <a:rPr lang="en-US" sz="2800" dirty="0"/>
              <a:t>Edge </a:t>
            </a:r>
            <a:r>
              <a:rPr lang="en-US" sz="2800" b="1" dirty="0"/>
              <a:t>13</a:t>
            </a:r>
          </a:p>
          <a:p>
            <a:pPr algn="r"/>
            <a:r>
              <a:rPr lang="en-US" sz="2800" dirty="0"/>
              <a:t>Edge </a:t>
            </a:r>
            <a:r>
              <a:rPr lang="en-US" sz="2800" b="1" dirty="0"/>
              <a:t>14</a:t>
            </a:r>
          </a:p>
          <a:p>
            <a:pPr algn="r"/>
            <a:r>
              <a:rPr lang="en-US" sz="2800" dirty="0"/>
              <a:t>Edge </a:t>
            </a:r>
            <a:r>
              <a:rPr lang="en-US" sz="2800" b="1" dirty="0"/>
              <a:t>15</a:t>
            </a:r>
          </a:p>
        </p:txBody>
      </p:sp>
      <p:cxnSp>
        <p:nvCxnSpPr>
          <p:cNvPr id="21" name="Connector: Elbow 20">
            <a:extLst>
              <a:ext uri="{FF2B5EF4-FFF2-40B4-BE49-F238E27FC236}">
                <a16:creationId xmlns:a16="http://schemas.microsoft.com/office/drawing/2014/main" id="{5BF0E00C-985C-97AA-2159-0B5BDD8D5310}"/>
              </a:ext>
            </a:extLst>
          </p:cNvPr>
          <p:cNvCxnSpPr>
            <a:cxnSpLocks/>
            <a:stCxn id="15" idx="2"/>
            <a:endCxn id="7" idx="0"/>
          </p:cNvCxnSpPr>
          <p:nvPr/>
        </p:nvCxnSpPr>
        <p:spPr>
          <a:xfrm rot="5400000" flipH="1" flipV="1">
            <a:off x="5210170" y="1820227"/>
            <a:ext cx="2929248" cy="4883285"/>
          </a:xfrm>
          <a:prstGeom prst="bentConnector5">
            <a:avLst>
              <a:gd name="adj1" fmla="val -7804"/>
              <a:gd name="adj2" fmla="val 32445"/>
              <a:gd name="adj3" fmla="val 107804"/>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B38369D5-EEBF-6E1B-414C-DF3F123C208B}"/>
              </a:ext>
            </a:extLst>
          </p:cNvPr>
          <p:cNvSpPr>
            <a:spLocks noGrp="1"/>
          </p:cNvSpPr>
          <p:nvPr>
            <p:ph type="sldNum" sz="quarter" idx="12"/>
          </p:nvPr>
        </p:nvSpPr>
        <p:spPr/>
        <p:txBody>
          <a:bodyPr/>
          <a:lstStyle/>
          <a:p>
            <a:fld id="{48F63A3B-78C7-47BE-AE5E-E10140E04643}" type="slidenum">
              <a:rPr lang="en-US" smtClean="0"/>
              <a:t>89</a:t>
            </a:fld>
            <a:endParaRPr lang="en-US"/>
          </a:p>
        </p:txBody>
      </p:sp>
    </p:spTree>
    <p:extLst>
      <p:ext uri="{BB962C8B-B14F-4D97-AF65-F5344CB8AC3E}">
        <p14:creationId xmlns:p14="http://schemas.microsoft.com/office/powerpoint/2010/main" val="173490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Conway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32047"/>
                <a:ext cx="10515600" cy="5763307"/>
              </a:xfrm>
            </p:spPr>
            <p:txBody>
              <a:bodyPr>
                <a:normAutofit/>
              </a:bodyPr>
              <a:lstStyle/>
              <a:p>
                <a:pPr marL="0" indent="0" algn="ctr">
                  <a:buNone/>
                </a:pPr>
                <a:r>
                  <a:rPr lang="en-US" dirty="0">
                    <a:cs typeface="Calibri"/>
                  </a:rPr>
                  <a:t>We can describe tangles through a sequence of integers.</a:t>
                </a:r>
              </a:p>
              <a:p>
                <a:pPr marL="0" indent="0" algn="ctr">
                  <a:buNone/>
                </a:pPr>
                <a:r>
                  <a:rPr lang="en-US" dirty="0">
                    <a:cs typeface="Calibri"/>
                  </a:rPr>
                  <a:t>Let </a:t>
                </a:r>
                <a14:m>
                  <m:oMath xmlns:m="http://schemas.openxmlformats.org/officeDocument/2006/math">
                    <m:r>
                      <a:rPr lang="en-US" b="0" i="1" smtClean="0">
                        <a:latin typeface="Cambria Math" panose="02040503050406030204" pitchFamily="18" charset="0"/>
                        <a:cs typeface="Calibri"/>
                      </a:rPr>
                      <m:t>[</m:t>
                    </m:r>
                    <m:sSub>
                      <m:sSubPr>
                        <m:ctrlPr>
                          <a:rPr lang="en-US" b="0" i="1" smtClean="0">
                            <a:latin typeface="Cambria Math" panose="02040503050406030204" pitchFamily="18" charset="0"/>
                            <a:cs typeface="Calibri"/>
                          </a:rPr>
                        </m:ctrlPr>
                      </m:sSubPr>
                      <m:e>
                        <m:r>
                          <a:rPr lang="en-US" b="0" i="1" smtClean="0">
                            <a:latin typeface="Cambria Math" panose="02040503050406030204" pitchFamily="18" charset="0"/>
                            <a:cs typeface="Calibri"/>
                          </a:rPr>
                          <m:t>𝑎</m:t>
                        </m:r>
                      </m:e>
                      <m:sub>
                        <m:r>
                          <a:rPr lang="en-US" b="0" i="1" smtClean="0">
                            <a:latin typeface="Cambria Math" panose="02040503050406030204" pitchFamily="18" charset="0"/>
                            <a:cs typeface="Calibri"/>
                          </a:rPr>
                          <m:t>1</m:t>
                        </m:r>
                      </m:sub>
                    </m:sSub>
                    <m:sSub>
                      <m:sSubPr>
                        <m:ctrlPr>
                          <a:rPr lang="en-US" b="0" i="1" smtClean="0">
                            <a:latin typeface="Cambria Math" panose="02040503050406030204" pitchFamily="18" charset="0"/>
                            <a:cs typeface="Calibri"/>
                          </a:rPr>
                        </m:ctrlPr>
                      </m:sSubPr>
                      <m:e>
                        <m:r>
                          <a:rPr lang="en-US" b="0" i="1" smtClean="0">
                            <a:latin typeface="Cambria Math" panose="02040503050406030204" pitchFamily="18" charset="0"/>
                            <a:cs typeface="Calibri"/>
                          </a:rPr>
                          <m:t>𝑎</m:t>
                        </m:r>
                      </m:e>
                      <m:sub>
                        <m:r>
                          <a:rPr lang="en-US" b="0" i="1" smtClean="0">
                            <a:latin typeface="Cambria Math" panose="02040503050406030204" pitchFamily="18" charset="0"/>
                            <a:cs typeface="Calibri"/>
                          </a:rPr>
                          <m:t>2</m:t>
                        </m:r>
                      </m:sub>
                    </m:sSub>
                    <m:r>
                      <a:rPr lang="en-US" b="0" i="1" smtClean="0">
                        <a:latin typeface="Cambria Math" panose="02040503050406030204" pitchFamily="18" charset="0"/>
                        <a:cs typeface="Calibri"/>
                      </a:rPr>
                      <m:t>⋯</m:t>
                    </m:r>
                    <m:sSub>
                      <m:sSubPr>
                        <m:ctrlPr>
                          <a:rPr lang="en-US" b="0" i="1" smtClean="0">
                            <a:latin typeface="Cambria Math" panose="02040503050406030204" pitchFamily="18" charset="0"/>
                            <a:cs typeface="Calibri"/>
                          </a:rPr>
                        </m:ctrlPr>
                      </m:sSubPr>
                      <m:e>
                        <m:r>
                          <a:rPr lang="en-US" b="0" i="1" smtClean="0">
                            <a:latin typeface="Cambria Math" panose="02040503050406030204" pitchFamily="18" charset="0"/>
                            <a:cs typeface="Calibri"/>
                          </a:rPr>
                          <m:t>𝑎</m:t>
                        </m:r>
                      </m:e>
                      <m:sub>
                        <m:r>
                          <a:rPr lang="en-US" b="0" i="1" smtClean="0">
                            <a:latin typeface="Cambria Math" panose="02040503050406030204" pitchFamily="18" charset="0"/>
                            <a:cs typeface="Calibri"/>
                          </a:rPr>
                          <m:t>𝑛</m:t>
                        </m:r>
                      </m:sub>
                    </m:sSub>
                    <m:r>
                      <a:rPr lang="en-US" b="0" i="1" smtClean="0">
                        <a:latin typeface="Cambria Math" panose="02040503050406030204" pitchFamily="18" charset="0"/>
                        <a:cs typeface="Calibri"/>
                      </a:rPr>
                      <m:t>]</m:t>
                    </m:r>
                  </m:oMath>
                </a14:m>
                <a:r>
                  <a:rPr lang="en-US" dirty="0">
                    <a:cs typeface="Calibri"/>
                  </a:rPr>
                  <a:t> be such a sequence, the associated tangle is constructed by performing the indicated operations in order</a:t>
                </a:r>
              </a:p>
              <a:p>
                <a:pPr marL="0" indent="0" algn="ctr">
                  <a:buNone/>
                </a:pPr>
                <a:endParaRPr lang="en-US" dirty="0">
                  <a:cs typeface="Calibri"/>
                </a:endParaRPr>
              </a:p>
              <a:p>
                <a:pPr marL="0" indent="0" algn="ctr">
                  <a:buNone/>
                </a:pPr>
                <a:r>
                  <a:rPr lang="en-US" dirty="0">
                    <a:cs typeface="Calibri"/>
                  </a:rPr>
                  <a:t> </a:t>
                </a:r>
                <a14:m>
                  <m:oMath xmlns:m="http://schemas.openxmlformats.org/officeDocument/2006/math">
                    <m:d>
                      <m:dPr>
                        <m:ctrlPr>
                          <a:rPr lang="en-US" sz="3200" b="1" i="1">
                            <a:latin typeface="Cambria Math" panose="02040503050406030204" pitchFamily="18" charset="0"/>
                            <a:ea typeface="Cambria Math" panose="02040503050406030204" pitchFamily="18" charset="0"/>
                            <a:cs typeface="Calibri"/>
                          </a:rPr>
                        </m:ctrlPr>
                      </m:dPr>
                      <m:e>
                        <m:r>
                          <a:rPr lang="en-US" sz="3200" b="1" i="1">
                            <a:latin typeface="Cambria Math" panose="02040503050406030204" pitchFamily="18" charset="0"/>
                            <a:ea typeface="Cambria Math" panose="02040503050406030204" pitchFamily="18" charset="0"/>
                            <a:cs typeface="Calibri"/>
                          </a:rPr>
                          <m:t>⋯</m:t>
                        </m:r>
                        <m:d>
                          <m:dPr>
                            <m:ctrlPr>
                              <a:rPr lang="en-US" sz="3200" b="1" i="1">
                                <a:latin typeface="Cambria Math" panose="02040503050406030204" pitchFamily="18" charset="0"/>
                                <a:cs typeface="Calibri"/>
                              </a:rPr>
                            </m:ctrlPr>
                          </m:dPr>
                          <m:e>
                            <m:d>
                              <m:dPr>
                                <m:ctrlPr>
                                  <a:rPr lang="en-US" sz="3200" b="1" i="1">
                                    <a:latin typeface="Cambria Math" panose="02040503050406030204" pitchFamily="18" charset="0"/>
                                    <a:cs typeface="Calibri"/>
                                  </a:rPr>
                                </m:ctrlPr>
                              </m:dPr>
                              <m:e>
                                <m:f>
                                  <m:fPr>
                                    <m:ctrlPr>
                                      <a:rPr lang="en-US" sz="3200" b="1" i="1">
                                        <a:latin typeface="Cambria Math" panose="02040503050406030204" pitchFamily="18" charset="0"/>
                                        <a:cs typeface="Calibri"/>
                                      </a:rPr>
                                    </m:ctrlPr>
                                  </m:fPr>
                                  <m:num>
                                    <m:sSub>
                                      <m:sSubPr>
                                        <m:ctrlPr>
                                          <a:rPr lang="en-US" sz="3200" b="1" i="1">
                                            <a:latin typeface="Cambria Math" panose="02040503050406030204" pitchFamily="18" charset="0"/>
                                            <a:cs typeface="Calibri"/>
                                          </a:rPr>
                                        </m:ctrlPr>
                                      </m:sSubPr>
                                      <m:e>
                                        <m:r>
                                          <a:rPr lang="en-US" sz="3200" b="1" i="1">
                                            <a:latin typeface="Cambria Math" panose="02040503050406030204" pitchFamily="18" charset="0"/>
                                            <a:cs typeface="Calibri"/>
                                          </a:rPr>
                                          <m:t>𝒂</m:t>
                                        </m:r>
                                      </m:e>
                                      <m:sub>
                                        <m:r>
                                          <a:rPr lang="en-US" sz="3200" b="1" i="1">
                                            <a:latin typeface="Cambria Math" panose="02040503050406030204" pitchFamily="18" charset="0"/>
                                            <a:cs typeface="Calibri"/>
                                          </a:rPr>
                                          <m:t>𝟏</m:t>
                                        </m:r>
                                      </m:sub>
                                    </m:sSub>
                                  </m:num>
                                  <m:den>
                                    <m:r>
                                      <a:rPr lang="en-US" sz="3200" b="1" i="1">
                                        <a:latin typeface="Cambria Math" panose="02040503050406030204" pitchFamily="18" charset="0"/>
                                        <a:cs typeface="Calibri"/>
                                      </a:rPr>
                                      <m:t>𝟏</m:t>
                                    </m:r>
                                  </m:den>
                                </m:f>
                                <m:r>
                                  <a:rPr lang="en-US" sz="3200" b="1" i="1">
                                    <a:latin typeface="Cambria Math" panose="02040503050406030204" pitchFamily="18" charset="0"/>
                                    <a:cs typeface="Calibri"/>
                                  </a:rPr>
                                  <m:t>∗</m:t>
                                </m:r>
                                <m:f>
                                  <m:fPr>
                                    <m:ctrlPr>
                                      <a:rPr lang="en-US" sz="3200" b="1" i="1">
                                        <a:latin typeface="Cambria Math" panose="02040503050406030204" pitchFamily="18" charset="0"/>
                                        <a:cs typeface="Calibri"/>
                                      </a:rPr>
                                    </m:ctrlPr>
                                  </m:fPr>
                                  <m:num>
                                    <m:r>
                                      <a:rPr lang="en-US" sz="3200" b="1" i="1">
                                        <a:latin typeface="Cambria Math" panose="02040503050406030204" pitchFamily="18" charset="0"/>
                                        <a:cs typeface="Calibri"/>
                                      </a:rPr>
                                      <m:t>𝟏</m:t>
                                    </m:r>
                                  </m:num>
                                  <m:den>
                                    <m:sSub>
                                      <m:sSubPr>
                                        <m:ctrlPr>
                                          <a:rPr lang="en-US" sz="3200" b="1" i="1">
                                            <a:latin typeface="Cambria Math" panose="02040503050406030204" pitchFamily="18" charset="0"/>
                                            <a:cs typeface="Calibri"/>
                                          </a:rPr>
                                        </m:ctrlPr>
                                      </m:sSubPr>
                                      <m:e>
                                        <m:r>
                                          <a:rPr lang="en-US" sz="3200" b="1" i="1">
                                            <a:latin typeface="Cambria Math" panose="02040503050406030204" pitchFamily="18" charset="0"/>
                                            <a:cs typeface="Calibri"/>
                                          </a:rPr>
                                          <m:t>𝒂</m:t>
                                        </m:r>
                                      </m:e>
                                      <m:sub>
                                        <m:r>
                                          <a:rPr lang="en-US" sz="3200" b="1" i="1">
                                            <a:latin typeface="Cambria Math" panose="02040503050406030204" pitchFamily="18" charset="0"/>
                                            <a:cs typeface="Calibri"/>
                                          </a:rPr>
                                          <m:t>𝟐</m:t>
                                        </m:r>
                                      </m:sub>
                                    </m:sSub>
                                  </m:den>
                                </m:f>
                              </m:e>
                            </m:d>
                            <m:r>
                              <a:rPr lang="en-US" sz="3200" b="1" i="1">
                                <a:latin typeface="Cambria Math" panose="02040503050406030204" pitchFamily="18" charset="0"/>
                                <a:cs typeface="Calibri"/>
                              </a:rPr>
                              <m:t>+</m:t>
                            </m:r>
                            <m:f>
                              <m:fPr>
                                <m:ctrlPr>
                                  <a:rPr lang="en-US" sz="3200" b="1" i="1">
                                    <a:latin typeface="Cambria Math" panose="02040503050406030204" pitchFamily="18" charset="0"/>
                                    <a:cs typeface="Calibri"/>
                                  </a:rPr>
                                </m:ctrlPr>
                              </m:fPr>
                              <m:num>
                                <m:sSub>
                                  <m:sSubPr>
                                    <m:ctrlPr>
                                      <a:rPr lang="en-US" sz="3200" b="1" i="1">
                                        <a:latin typeface="Cambria Math" panose="02040503050406030204" pitchFamily="18" charset="0"/>
                                        <a:cs typeface="Calibri"/>
                                      </a:rPr>
                                    </m:ctrlPr>
                                  </m:sSubPr>
                                  <m:e>
                                    <m:r>
                                      <a:rPr lang="en-US" sz="3200" b="1" i="1">
                                        <a:latin typeface="Cambria Math" panose="02040503050406030204" pitchFamily="18" charset="0"/>
                                        <a:cs typeface="Calibri"/>
                                      </a:rPr>
                                      <m:t>𝒂</m:t>
                                    </m:r>
                                  </m:e>
                                  <m:sub>
                                    <m:r>
                                      <a:rPr lang="en-US" sz="3200" b="1" i="1">
                                        <a:latin typeface="Cambria Math" panose="02040503050406030204" pitchFamily="18" charset="0"/>
                                        <a:cs typeface="Calibri"/>
                                      </a:rPr>
                                      <m:t>𝟑</m:t>
                                    </m:r>
                                  </m:sub>
                                </m:sSub>
                              </m:num>
                              <m:den>
                                <m:r>
                                  <a:rPr lang="en-US" sz="3200" b="1" i="1">
                                    <a:latin typeface="Cambria Math" panose="02040503050406030204" pitchFamily="18" charset="0"/>
                                    <a:cs typeface="Calibri"/>
                                  </a:rPr>
                                  <m:t>𝟏</m:t>
                                </m:r>
                              </m:den>
                            </m:f>
                          </m:e>
                        </m:d>
                        <m:r>
                          <a:rPr lang="en-US" sz="3200" b="1" i="1">
                            <a:latin typeface="Cambria Math" panose="02040503050406030204" pitchFamily="18" charset="0"/>
                            <a:cs typeface="Calibri"/>
                          </a:rPr>
                          <m:t>∗</m:t>
                        </m:r>
                        <m:r>
                          <a:rPr lang="en-US" sz="3200" b="1" i="1">
                            <a:latin typeface="Cambria Math" panose="02040503050406030204" pitchFamily="18" charset="0"/>
                            <a:ea typeface="Cambria Math" panose="02040503050406030204" pitchFamily="18" charset="0"/>
                            <a:cs typeface="Calibri"/>
                          </a:rPr>
                          <m:t>⋯</m:t>
                        </m:r>
                        <m:f>
                          <m:fPr>
                            <m:ctrlPr>
                              <a:rPr lang="en-US" sz="3200" b="1" i="1">
                                <a:latin typeface="Cambria Math" panose="02040503050406030204" pitchFamily="18" charset="0"/>
                                <a:ea typeface="Cambria Math" panose="02040503050406030204" pitchFamily="18" charset="0"/>
                                <a:cs typeface="Calibri"/>
                              </a:rPr>
                            </m:ctrlPr>
                          </m:fPr>
                          <m:num>
                            <m:r>
                              <a:rPr lang="en-US" sz="3200" b="1" i="1">
                                <a:latin typeface="Cambria Math" panose="02040503050406030204" pitchFamily="18" charset="0"/>
                                <a:ea typeface="Cambria Math" panose="02040503050406030204" pitchFamily="18" charset="0"/>
                                <a:cs typeface="Calibri"/>
                              </a:rPr>
                              <m:t>𝟏</m:t>
                            </m:r>
                          </m:num>
                          <m:den>
                            <m:sSub>
                              <m:sSubPr>
                                <m:ctrlPr>
                                  <a:rPr lang="en-US" sz="3200" b="1" i="1">
                                    <a:latin typeface="Cambria Math" panose="02040503050406030204" pitchFamily="18" charset="0"/>
                                    <a:ea typeface="Cambria Math" panose="02040503050406030204" pitchFamily="18" charset="0"/>
                                    <a:cs typeface="Calibri"/>
                                  </a:rPr>
                                </m:ctrlPr>
                              </m:sSubPr>
                              <m:e>
                                <m:r>
                                  <a:rPr lang="en-US" sz="3200" b="1" i="1">
                                    <a:latin typeface="Cambria Math" panose="02040503050406030204" pitchFamily="18" charset="0"/>
                                    <a:ea typeface="Cambria Math" panose="02040503050406030204" pitchFamily="18" charset="0"/>
                                    <a:cs typeface="Calibri"/>
                                  </a:rPr>
                                  <m:t>𝒂</m:t>
                                </m:r>
                              </m:e>
                              <m:sub>
                                <m:r>
                                  <a:rPr lang="en-US" sz="3200" b="1" i="1">
                                    <a:latin typeface="Cambria Math" panose="02040503050406030204" pitchFamily="18" charset="0"/>
                                    <a:ea typeface="Cambria Math" panose="02040503050406030204" pitchFamily="18" charset="0"/>
                                    <a:cs typeface="Calibri"/>
                                  </a:rPr>
                                  <m:t>𝒏</m:t>
                                </m:r>
                                <m:r>
                                  <a:rPr lang="en-US" sz="3200" b="1" i="1">
                                    <a:latin typeface="Cambria Math" panose="02040503050406030204" pitchFamily="18" charset="0"/>
                                    <a:ea typeface="Cambria Math" panose="02040503050406030204" pitchFamily="18" charset="0"/>
                                    <a:cs typeface="Calibri"/>
                                  </a:rPr>
                                  <m:t>−</m:t>
                                </m:r>
                                <m:r>
                                  <a:rPr lang="en-US" sz="3200" b="1" i="1">
                                    <a:latin typeface="Cambria Math" panose="02040503050406030204" pitchFamily="18" charset="0"/>
                                    <a:ea typeface="Cambria Math" panose="02040503050406030204" pitchFamily="18" charset="0"/>
                                    <a:cs typeface="Calibri"/>
                                  </a:rPr>
                                  <m:t>𝟏</m:t>
                                </m:r>
                              </m:sub>
                            </m:sSub>
                          </m:den>
                        </m:f>
                      </m:e>
                    </m:d>
                    <m:r>
                      <a:rPr lang="en-US" sz="3200" b="1" i="1">
                        <a:latin typeface="Cambria Math" panose="02040503050406030204" pitchFamily="18" charset="0"/>
                        <a:ea typeface="Cambria Math" panose="02040503050406030204" pitchFamily="18" charset="0"/>
                        <a:cs typeface="Calibri"/>
                      </a:rPr>
                      <m:t>+</m:t>
                    </m:r>
                    <m:f>
                      <m:fPr>
                        <m:ctrlPr>
                          <a:rPr lang="en-US" sz="3200" b="1" i="1">
                            <a:latin typeface="Cambria Math" panose="02040503050406030204" pitchFamily="18" charset="0"/>
                            <a:ea typeface="Cambria Math" panose="02040503050406030204" pitchFamily="18" charset="0"/>
                            <a:cs typeface="Calibri"/>
                          </a:rPr>
                        </m:ctrlPr>
                      </m:fPr>
                      <m:num>
                        <m:sSub>
                          <m:sSubPr>
                            <m:ctrlPr>
                              <a:rPr lang="en-US" sz="3200" b="1" i="1">
                                <a:latin typeface="Cambria Math" panose="02040503050406030204" pitchFamily="18" charset="0"/>
                                <a:ea typeface="Cambria Math" panose="02040503050406030204" pitchFamily="18" charset="0"/>
                                <a:cs typeface="Calibri"/>
                              </a:rPr>
                            </m:ctrlPr>
                          </m:sSubPr>
                          <m:e>
                            <m:r>
                              <a:rPr lang="en-US" sz="3200" b="1" i="1">
                                <a:latin typeface="Cambria Math" panose="02040503050406030204" pitchFamily="18" charset="0"/>
                                <a:ea typeface="Cambria Math" panose="02040503050406030204" pitchFamily="18" charset="0"/>
                                <a:cs typeface="Calibri"/>
                              </a:rPr>
                              <m:t>𝒂</m:t>
                            </m:r>
                          </m:e>
                          <m:sub>
                            <m:r>
                              <a:rPr lang="en-US" sz="3200" b="1" i="1">
                                <a:latin typeface="Cambria Math" panose="02040503050406030204" pitchFamily="18" charset="0"/>
                                <a:ea typeface="Cambria Math" panose="02040503050406030204" pitchFamily="18" charset="0"/>
                                <a:cs typeface="Calibri"/>
                              </a:rPr>
                              <m:t>𝒏</m:t>
                            </m:r>
                          </m:sub>
                        </m:sSub>
                      </m:num>
                      <m:den>
                        <m:r>
                          <a:rPr lang="en-US" sz="3200" b="1" i="1">
                            <a:latin typeface="Cambria Math" panose="02040503050406030204" pitchFamily="18" charset="0"/>
                            <a:ea typeface="Cambria Math" panose="02040503050406030204" pitchFamily="18" charset="0"/>
                            <a:cs typeface="Calibri"/>
                          </a:rPr>
                          <m:t>𝟏</m:t>
                        </m:r>
                      </m:den>
                    </m:f>
                  </m:oMath>
                </a14:m>
                <a:r>
                  <a:rPr lang="en-US" sz="3200" b="1" dirty="0">
                    <a:cs typeface="Calibri"/>
                  </a:rPr>
                  <a:t>   (for </a:t>
                </a:r>
                <a14:m>
                  <m:oMath xmlns:m="http://schemas.openxmlformats.org/officeDocument/2006/math">
                    <m:r>
                      <a:rPr lang="en-US" sz="3200" b="1" i="1">
                        <a:latin typeface="Cambria Math" panose="02040503050406030204" pitchFamily="18" charset="0"/>
                        <a:cs typeface="Calibri"/>
                      </a:rPr>
                      <m:t>𝒏</m:t>
                    </m:r>
                  </m:oMath>
                </a14:m>
                <a:r>
                  <a:rPr lang="en-US" sz="3200" b="1" dirty="0">
                    <a:cs typeface="Calibri"/>
                  </a:rPr>
                  <a:t> odd)</a:t>
                </a:r>
              </a:p>
              <a:p>
                <a:pPr marL="457200" lvl="1" indent="0" algn="ctr">
                  <a:buNone/>
                </a:pPr>
                <a14:m>
                  <m:oMath xmlns:m="http://schemas.openxmlformats.org/officeDocument/2006/math">
                    <m:d>
                      <m:dPr>
                        <m:ctrlPr>
                          <a:rPr lang="en-US" sz="3200" b="1" i="1">
                            <a:latin typeface="Cambria Math" panose="02040503050406030204" pitchFamily="18" charset="0"/>
                            <a:cs typeface="Calibri"/>
                          </a:rPr>
                        </m:ctrlPr>
                      </m:dPr>
                      <m:e>
                        <m:r>
                          <a:rPr lang="en-US" sz="3200" b="1" i="1">
                            <a:latin typeface="Cambria Math" panose="02040503050406030204" pitchFamily="18" charset="0"/>
                            <a:cs typeface="Calibri"/>
                          </a:rPr>
                          <m:t>⋯</m:t>
                        </m:r>
                        <m:d>
                          <m:dPr>
                            <m:ctrlPr>
                              <a:rPr lang="en-US" sz="3200" b="1" i="1">
                                <a:latin typeface="Cambria Math" panose="02040503050406030204" pitchFamily="18" charset="0"/>
                                <a:cs typeface="Calibri"/>
                              </a:rPr>
                            </m:ctrlPr>
                          </m:dPr>
                          <m:e>
                            <m:d>
                              <m:dPr>
                                <m:ctrlPr>
                                  <a:rPr lang="en-US" sz="3200" b="1" i="1">
                                    <a:latin typeface="Cambria Math" panose="02040503050406030204" pitchFamily="18" charset="0"/>
                                    <a:cs typeface="Calibri"/>
                                  </a:rPr>
                                </m:ctrlPr>
                              </m:dPr>
                              <m:e>
                                <m:d>
                                  <m:dPr>
                                    <m:ctrlPr>
                                      <a:rPr lang="en-US" sz="3200" b="1" i="1">
                                        <a:latin typeface="Cambria Math" panose="02040503050406030204" pitchFamily="18" charset="0"/>
                                        <a:cs typeface="Calibri"/>
                                      </a:rPr>
                                    </m:ctrlPr>
                                  </m:dPr>
                                  <m:e>
                                    <m:f>
                                      <m:fPr>
                                        <m:ctrlPr>
                                          <a:rPr lang="en-US" sz="3200" b="1" i="1">
                                            <a:latin typeface="Cambria Math" panose="02040503050406030204" pitchFamily="18" charset="0"/>
                                            <a:cs typeface="Calibri"/>
                                          </a:rPr>
                                        </m:ctrlPr>
                                      </m:fPr>
                                      <m:num>
                                        <m:r>
                                          <a:rPr lang="en-US" sz="3200" b="1" i="1">
                                            <a:latin typeface="Cambria Math" panose="02040503050406030204" pitchFamily="18" charset="0"/>
                                            <a:cs typeface="Calibri"/>
                                          </a:rPr>
                                          <m:t>𝟏</m:t>
                                        </m:r>
                                      </m:num>
                                      <m:den>
                                        <m:sSub>
                                          <m:sSubPr>
                                            <m:ctrlPr>
                                              <a:rPr lang="en-US" sz="3200" b="1" i="1">
                                                <a:latin typeface="Cambria Math" panose="02040503050406030204" pitchFamily="18" charset="0"/>
                                                <a:cs typeface="Calibri"/>
                                              </a:rPr>
                                            </m:ctrlPr>
                                          </m:sSubPr>
                                          <m:e>
                                            <m:r>
                                              <a:rPr lang="en-US" sz="3200" b="1" i="1">
                                                <a:latin typeface="Cambria Math" panose="02040503050406030204" pitchFamily="18" charset="0"/>
                                                <a:cs typeface="Calibri"/>
                                              </a:rPr>
                                              <m:t>𝒂</m:t>
                                            </m:r>
                                          </m:e>
                                          <m:sub>
                                            <m:r>
                                              <a:rPr lang="en-US" sz="3200" b="1" i="1">
                                                <a:latin typeface="Cambria Math" panose="02040503050406030204" pitchFamily="18" charset="0"/>
                                                <a:cs typeface="Calibri"/>
                                              </a:rPr>
                                              <m:t>𝟏</m:t>
                                            </m:r>
                                          </m:sub>
                                        </m:sSub>
                                      </m:den>
                                    </m:f>
                                    <m:r>
                                      <a:rPr lang="en-US" sz="3200" b="1" i="1">
                                        <a:latin typeface="Cambria Math" panose="02040503050406030204" pitchFamily="18" charset="0"/>
                                        <a:cs typeface="Calibri"/>
                                      </a:rPr>
                                      <m:t>+</m:t>
                                    </m:r>
                                    <m:f>
                                      <m:fPr>
                                        <m:ctrlPr>
                                          <a:rPr lang="en-US" sz="3200" b="1" i="1">
                                            <a:latin typeface="Cambria Math" panose="02040503050406030204" pitchFamily="18" charset="0"/>
                                            <a:cs typeface="Calibri"/>
                                          </a:rPr>
                                        </m:ctrlPr>
                                      </m:fPr>
                                      <m:num>
                                        <m:sSub>
                                          <m:sSubPr>
                                            <m:ctrlPr>
                                              <a:rPr lang="en-US" sz="3200" b="1" i="1">
                                                <a:latin typeface="Cambria Math" panose="02040503050406030204" pitchFamily="18" charset="0"/>
                                                <a:cs typeface="Calibri"/>
                                              </a:rPr>
                                            </m:ctrlPr>
                                          </m:sSubPr>
                                          <m:e>
                                            <m:r>
                                              <a:rPr lang="en-US" sz="3200" b="1" i="1">
                                                <a:latin typeface="Cambria Math" panose="02040503050406030204" pitchFamily="18" charset="0"/>
                                                <a:cs typeface="Calibri"/>
                                              </a:rPr>
                                              <m:t>𝒂</m:t>
                                            </m:r>
                                          </m:e>
                                          <m:sub>
                                            <m:r>
                                              <a:rPr lang="en-US" sz="3200" b="1" i="1">
                                                <a:latin typeface="Cambria Math" panose="02040503050406030204" pitchFamily="18" charset="0"/>
                                                <a:cs typeface="Calibri"/>
                                              </a:rPr>
                                              <m:t>𝟐</m:t>
                                            </m:r>
                                          </m:sub>
                                        </m:sSub>
                                      </m:num>
                                      <m:den>
                                        <m:r>
                                          <a:rPr lang="en-US" sz="3200" b="1" i="1">
                                            <a:latin typeface="Cambria Math" panose="02040503050406030204" pitchFamily="18" charset="0"/>
                                            <a:cs typeface="Calibri"/>
                                          </a:rPr>
                                          <m:t>𝟏</m:t>
                                        </m:r>
                                      </m:den>
                                    </m:f>
                                  </m:e>
                                </m:d>
                                <m:r>
                                  <a:rPr lang="en-US" sz="3200" b="1" i="1">
                                    <a:latin typeface="Cambria Math" panose="02040503050406030204" pitchFamily="18" charset="0"/>
                                    <a:cs typeface="Calibri"/>
                                  </a:rPr>
                                  <m:t>∗</m:t>
                                </m:r>
                                <m:f>
                                  <m:fPr>
                                    <m:ctrlPr>
                                      <a:rPr lang="en-US" sz="3200" b="1" i="1">
                                        <a:latin typeface="Cambria Math" panose="02040503050406030204" pitchFamily="18" charset="0"/>
                                        <a:cs typeface="Calibri"/>
                                      </a:rPr>
                                    </m:ctrlPr>
                                  </m:fPr>
                                  <m:num>
                                    <m:r>
                                      <a:rPr lang="en-US" sz="3200" b="1" i="1">
                                        <a:latin typeface="Cambria Math" panose="02040503050406030204" pitchFamily="18" charset="0"/>
                                        <a:cs typeface="Calibri"/>
                                      </a:rPr>
                                      <m:t>𝟏</m:t>
                                    </m:r>
                                  </m:num>
                                  <m:den>
                                    <m:sSub>
                                      <m:sSubPr>
                                        <m:ctrlPr>
                                          <a:rPr lang="en-US" sz="3200" b="1" i="1">
                                            <a:latin typeface="Cambria Math" panose="02040503050406030204" pitchFamily="18" charset="0"/>
                                            <a:cs typeface="Calibri"/>
                                          </a:rPr>
                                        </m:ctrlPr>
                                      </m:sSubPr>
                                      <m:e>
                                        <m:r>
                                          <a:rPr lang="en-US" sz="3200" b="1" i="1">
                                            <a:latin typeface="Cambria Math" panose="02040503050406030204" pitchFamily="18" charset="0"/>
                                            <a:cs typeface="Calibri"/>
                                          </a:rPr>
                                          <m:t>𝒂</m:t>
                                        </m:r>
                                      </m:e>
                                      <m:sub>
                                        <m:r>
                                          <a:rPr lang="en-US" sz="3200" b="1" i="1">
                                            <a:latin typeface="Cambria Math" panose="02040503050406030204" pitchFamily="18" charset="0"/>
                                            <a:cs typeface="Calibri"/>
                                          </a:rPr>
                                          <m:t>𝟑</m:t>
                                        </m:r>
                                      </m:sub>
                                    </m:sSub>
                                  </m:den>
                                </m:f>
                              </m:e>
                            </m:d>
                            <m:r>
                              <a:rPr lang="en-US" sz="3200" b="1" i="1">
                                <a:latin typeface="Cambria Math" panose="02040503050406030204" pitchFamily="18" charset="0"/>
                                <a:cs typeface="Calibri"/>
                              </a:rPr>
                              <m:t>+</m:t>
                            </m:r>
                            <m:f>
                              <m:fPr>
                                <m:ctrlPr>
                                  <a:rPr lang="en-US" sz="3200" b="1" i="1">
                                    <a:latin typeface="Cambria Math" panose="02040503050406030204" pitchFamily="18" charset="0"/>
                                    <a:cs typeface="Calibri"/>
                                  </a:rPr>
                                </m:ctrlPr>
                              </m:fPr>
                              <m:num>
                                <m:sSub>
                                  <m:sSubPr>
                                    <m:ctrlPr>
                                      <a:rPr lang="en-US" sz="3200" b="1" i="1">
                                        <a:latin typeface="Cambria Math" panose="02040503050406030204" pitchFamily="18" charset="0"/>
                                        <a:cs typeface="Calibri"/>
                                      </a:rPr>
                                    </m:ctrlPr>
                                  </m:sSubPr>
                                  <m:e>
                                    <m:r>
                                      <a:rPr lang="en-US" sz="3200" b="1" i="1">
                                        <a:latin typeface="Cambria Math" panose="02040503050406030204" pitchFamily="18" charset="0"/>
                                        <a:cs typeface="Calibri"/>
                                      </a:rPr>
                                      <m:t>𝒂</m:t>
                                    </m:r>
                                  </m:e>
                                  <m:sub>
                                    <m:r>
                                      <a:rPr lang="en-US" sz="3200" b="1" i="1">
                                        <a:latin typeface="Cambria Math" panose="02040503050406030204" pitchFamily="18" charset="0"/>
                                        <a:cs typeface="Calibri"/>
                                      </a:rPr>
                                      <m:t>𝟒</m:t>
                                    </m:r>
                                  </m:sub>
                                </m:sSub>
                              </m:num>
                              <m:den>
                                <m:r>
                                  <a:rPr lang="en-US" sz="3200" b="1" i="1">
                                    <a:latin typeface="Cambria Math" panose="02040503050406030204" pitchFamily="18" charset="0"/>
                                    <a:cs typeface="Calibri"/>
                                  </a:rPr>
                                  <m:t>𝟏</m:t>
                                </m:r>
                              </m:den>
                            </m:f>
                          </m:e>
                        </m:d>
                        <m:r>
                          <a:rPr lang="en-US" sz="3200" b="1" i="1">
                            <a:latin typeface="Cambria Math" panose="02040503050406030204" pitchFamily="18" charset="0"/>
                            <a:cs typeface="Calibri"/>
                          </a:rPr>
                          <m:t>∗⋯</m:t>
                        </m:r>
                        <m:f>
                          <m:fPr>
                            <m:ctrlPr>
                              <a:rPr lang="en-US" sz="3200" b="1" i="1">
                                <a:latin typeface="Cambria Math" panose="02040503050406030204" pitchFamily="18" charset="0"/>
                                <a:cs typeface="Calibri"/>
                              </a:rPr>
                            </m:ctrlPr>
                          </m:fPr>
                          <m:num>
                            <m:r>
                              <a:rPr lang="en-US" sz="3200" b="1" i="1">
                                <a:latin typeface="Cambria Math" panose="02040503050406030204" pitchFamily="18" charset="0"/>
                                <a:cs typeface="Calibri"/>
                              </a:rPr>
                              <m:t>𝟏</m:t>
                            </m:r>
                          </m:num>
                          <m:den>
                            <m:sSub>
                              <m:sSubPr>
                                <m:ctrlPr>
                                  <a:rPr lang="en-US" sz="3200" b="1" i="1">
                                    <a:latin typeface="Cambria Math" panose="02040503050406030204" pitchFamily="18" charset="0"/>
                                    <a:cs typeface="Calibri"/>
                                  </a:rPr>
                                </m:ctrlPr>
                              </m:sSubPr>
                              <m:e>
                                <m:r>
                                  <a:rPr lang="en-US" sz="3200" b="1" i="1">
                                    <a:latin typeface="Cambria Math" panose="02040503050406030204" pitchFamily="18" charset="0"/>
                                    <a:cs typeface="Calibri"/>
                                  </a:rPr>
                                  <m:t>𝒂</m:t>
                                </m:r>
                              </m:e>
                              <m:sub>
                                <m:r>
                                  <a:rPr lang="en-US" sz="3200" b="1" i="1">
                                    <a:latin typeface="Cambria Math" panose="02040503050406030204" pitchFamily="18" charset="0"/>
                                    <a:cs typeface="Calibri"/>
                                  </a:rPr>
                                  <m:t>𝒏</m:t>
                                </m:r>
                                <m:r>
                                  <a:rPr lang="en-US" sz="3200" b="1" i="1">
                                    <a:latin typeface="Cambria Math" panose="02040503050406030204" pitchFamily="18" charset="0"/>
                                    <a:cs typeface="Calibri"/>
                                  </a:rPr>
                                  <m:t>−</m:t>
                                </m:r>
                                <m:r>
                                  <a:rPr lang="en-US" sz="3200" b="1" i="1">
                                    <a:latin typeface="Cambria Math" panose="02040503050406030204" pitchFamily="18" charset="0"/>
                                    <a:cs typeface="Calibri"/>
                                  </a:rPr>
                                  <m:t>𝟏</m:t>
                                </m:r>
                              </m:sub>
                            </m:sSub>
                          </m:den>
                        </m:f>
                      </m:e>
                    </m:d>
                    <m:r>
                      <a:rPr lang="en-US" sz="3200" b="1" i="1">
                        <a:latin typeface="Cambria Math" panose="02040503050406030204" pitchFamily="18" charset="0"/>
                        <a:cs typeface="Calibri"/>
                      </a:rPr>
                      <m:t>+</m:t>
                    </m:r>
                    <m:f>
                      <m:fPr>
                        <m:ctrlPr>
                          <a:rPr lang="en-US" sz="3200" b="1" i="1">
                            <a:latin typeface="Cambria Math" panose="02040503050406030204" pitchFamily="18" charset="0"/>
                            <a:cs typeface="Calibri"/>
                          </a:rPr>
                        </m:ctrlPr>
                      </m:fPr>
                      <m:num>
                        <m:sSub>
                          <m:sSubPr>
                            <m:ctrlPr>
                              <a:rPr lang="en-US" sz="3200" b="1" i="1">
                                <a:latin typeface="Cambria Math" panose="02040503050406030204" pitchFamily="18" charset="0"/>
                                <a:cs typeface="Calibri"/>
                              </a:rPr>
                            </m:ctrlPr>
                          </m:sSubPr>
                          <m:e>
                            <m:r>
                              <a:rPr lang="en-US" sz="3200" b="1" i="1">
                                <a:latin typeface="Cambria Math" panose="02040503050406030204" pitchFamily="18" charset="0"/>
                                <a:cs typeface="Calibri"/>
                              </a:rPr>
                              <m:t>𝒂</m:t>
                            </m:r>
                          </m:e>
                          <m:sub>
                            <m:r>
                              <a:rPr lang="en-US" sz="3200" b="1" i="1">
                                <a:latin typeface="Cambria Math" panose="02040503050406030204" pitchFamily="18" charset="0"/>
                                <a:cs typeface="Calibri"/>
                              </a:rPr>
                              <m:t>𝒏</m:t>
                            </m:r>
                          </m:sub>
                        </m:sSub>
                      </m:num>
                      <m:den>
                        <m:r>
                          <a:rPr lang="en-US" sz="3200" b="1" i="1">
                            <a:latin typeface="Cambria Math" panose="02040503050406030204" pitchFamily="18" charset="0"/>
                            <a:cs typeface="Calibri"/>
                          </a:rPr>
                          <m:t>𝟏</m:t>
                        </m:r>
                      </m:den>
                    </m:f>
                  </m:oMath>
                </a14:m>
                <a:r>
                  <a:rPr lang="en-US" sz="3200" b="1" dirty="0">
                    <a:cs typeface="Calibri"/>
                  </a:rPr>
                  <a:t>   (for </a:t>
                </a:r>
                <a14:m>
                  <m:oMath xmlns:m="http://schemas.openxmlformats.org/officeDocument/2006/math">
                    <m:r>
                      <a:rPr lang="en-US" sz="3200" b="1" i="1">
                        <a:latin typeface="Cambria Math" panose="02040503050406030204" pitchFamily="18" charset="0"/>
                        <a:cs typeface="Calibri"/>
                      </a:rPr>
                      <m:t>𝒏</m:t>
                    </m:r>
                  </m:oMath>
                </a14:m>
                <a:r>
                  <a:rPr lang="en-US" sz="3200" b="1" dirty="0">
                    <a:cs typeface="Calibri"/>
                  </a:rPr>
                  <a:t> even)</a:t>
                </a:r>
              </a:p>
              <a:p>
                <a:pPr algn="ctr"/>
                <a:endParaRPr lang="en-US" dirty="0">
                  <a:cs typeface="Calibri"/>
                </a:endParaRPr>
              </a:p>
            </p:txBody>
          </p:sp>
        </mc:Choice>
        <mc:Fallback xmlns="">
          <p:sp>
            <p:nvSpPr>
              <p:cNvPr id="3" name="Content Placeholder 2">
                <a:extLst>
                  <a:ext uri="{FF2B5EF4-FFF2-40B4-BE49-F238E27FC236}">
                    <a16:creationId xmlns:a16="http://schemas.microsoft.com/office/drawing/2014/main" id="{9CD57F07-7CE7-C5FE-F6A9-EA83CD6877F3}"/>
                  </a:ext>
                </a:extLst>
              </p:cNvPr>
              <p:cNvSpPr>
                <a:spLocks noGrp="1" noRot="1" noChangeAspect="1" noMove="1" noResize="1" noEditPoints="1" noAdjustHandles="1" noChangeArrowheads="1" noChangeShapeType="1" noTextEdit="1"/>
              </p:cNvSpPr>
              <p:nvPr>
                <p:ph idx="4294967295"/>
              </p:nvPr>
            </p:nvSpPr>
            <p:spPr>
              <a:xfrm>
                <a:off x="838200" y="832047"/>
                <a:ext cx="10515600" cy="5763307"/>
              </a:xfrm>
              <a:blipFill>
                <a:blip r:embed="rId2"/>
                <a:stretch>
                  <a:fillRect t="-1691" r="-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05CAF4E-432B-774A-CDCF-DDFFB68F01A4}"/>
              </a:ext>
            </a:extLst>
          </p:cNvPr>
          <p:cNvSpPr>
            <a:spLocks noGrp="1"/>
          </p:cNvSpPr>
          <p:nvPr>
            <p:ph type="sldNum" sz="quarter" idx="12"/>
          </p:nvPr>
        </p:nvSpPr>
        <p:spPr/>
        <p:txBody>
          <a:bodyPr/>
          <a:lstStyle/>
          <a:p>
            <a:fld id="{48F63A3B-78C7-47BE-AE5E-E10140E04643}" type="slidenum">
              <a:rPr lang="en-US" smtClean="0"/>
              <a:t>9</a:t>
            </a:fld>
            <a:endParaRPr lang="en-US"/>
          </a:p>
        </p:txBody>
      </p:sp>
    </p:spTree>
    <p:extLst>
      <p:ext uri="{BB962C8B-B14F-4D97-AF65-F5344CB8AC3E}">
        <p14:creationId xmlns:p14="http://schemas.microsoft.com/office/powerpoint/2010/main" val="41340350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6"/>
            <a:ext cx="10515600" cy="5697207"/>
          </a:xfrm>
        </p:spPr>
        <p:txBody>
          <a:bodyPr>
            <a:normAutofit/>
          </a:bodyPr>
          <a:lstStyle/>
          <a:p>
            <a:pPr marL="0" indent="0" algn="ctr">
              <a:buNone/>
            </a:pPr>
            <a:r>
              <a:rPr lang="en-US" b="1" dirty="0"/>
              <a:t>Program Overview</a:t>
            </a:r>
          </a:p>
          <a:p>
            <a:pPr marL="914400" lvl="1" indent="-457200" algn="ctr">
              <a:buFont typeface="+mj-lt"/>
              <a:buAutoNum type="arabicPeriod"/>
            </a:pPr>
            <a:r>
              <a:rPr lang="en-US" sz="2800" dirty="0">
                <a:cs typeface="Calibri"/>
              </a:rPr>
              <a:t>Take PD notation and add additional information.</a:t>
            </a:r>
          </a:p>
          <a:p>
            <a:pPr marL="914400" lvl="1" indent="-457200" algn="ctr">
              <a:buFont typeface="+mj-lt"/>
              <a:buAutoNum type="arabicPeriod"/>
            </a:pPr>
            <a:r>
              <a:rPr lang="en-US" sz="2800" b="1" dirty="0">
                <a:cs typeface="Calibri"/>
              </a:rPr>
              <a:t>Combine crossings to make integer and vertical tangles.</a:t>
            </a:r>
          </a:p>
          <a:p>
            <a:pPr marL="914400" lvl="1" indent="-457200" algn="ctr">
              <a:buFont typeface="+mj-lt"/>
              <a:buAutoNum type="arabicPeriod"/>
            </a:pPr>
            <a:r>
              <a:rPr lang="en-US" sz="2800" dirty="0">
                <a:solidFill>
                  <a:schemeClr val="bg1">
                    <a:lumMod val="50000"/>
                  </a:schemeClr>
                </a:solidFill>
                <a:cs typeface="Calibri"/>
              </a:rPr>
              <a:t>Combine integer and vertical tangles into rational tangles.</a:t>
            </a:r>
          </a:p>
          <a:p>
            <a:pPr marL="914400" lvl="1" indent="-457200" algn="ctr">
              <a:buFont typeface="+mj-lt"/>
              <a:buAutoNum type="arabicPeriod"/>
            </a:pPr>
            <a:r>
              <a:rPr lang="en-US" sz="2800" dirty="0">
                <a:solidFill>
                  <a:schemeClr val="bg1">
                    <a:lumMod val="50000"/>
                  </a:schemeClr>
                </a:solidFill>
                <a:cs typeface="Calibri"/>
              </a:rPr>
              <a:t>Combine rational tangles into Montesinos tangles.</a:t>
            </a:r>
          </a:p>
          <a:p>
            <a:pPr marL="914400" lvl="1" indent="-457200" algn="ctr">
              <a:buFont typeface="+mj-lt"/>
              <a:buAutoNum type="arabicPeriod"/>
            </a:pPr>
            <a:r>
              <a:rPr lang="en-US" sz="2800" dirty="0">
                <a:solidFill>
                  <a:schemeClr val="bg1">
                    <a:lumMod val="50000"/>
                  </a:schemeClr>
                </a:solidFill>
                <a:cs typeface="Calibri"/>
              </a:rPr>
              <a:t>Identify twists for Generalized Montesinos tangles.</a:t>
            </a:r>
          </a:p>
          <a:p>
            <a:pPr marL="914400" lvl="1" indent="-457200" algn="ctr">
              <a:buFont typeface="+mj-lt"/>
              <a:buAutoNum type="arabicPeriod"/>
            </a:pPr>
            <a:r>
              <a:rPr lang="en-US" sz="2800" dirty="0">
                <a:solidFill>
                  <a:schemeClr val="bg1">
                    <a:lumMod val="50000"/>
                  </a:schemeClr>
                </a:solidFill>
                <a:cs typeface="Calibri"/>
              </a:rPr>
              <a:t>Combine Montesinos tangles into algebraic tangles.</a:t>
            </a:r>
          </a:p>
          <a:p>
            <a:pPr marL="914400" lvl="1" indent="-457200" algn="ctr">
              <a:buFont typeface="+mj-lt"/>
              <a:buAutoNum type="arabicPeriod"/>
            </a:pPr>
            <a:r>
              <a:rPr lang="en-US" sz="2800" dirty="0">
                <a:solidFill>
                  <a:schemeClr val="bg1">
                    <a:lumMod val="50000"/>
                  </a:schemeClr>
                </a:solidFill>
                <a:cs typeface="Calibri"/>
              </a:rPr>
              <a:t>If non-algebraic, identify </a:t>
            </a:r>
            <a:r>
              <a:rPr lang="en-US" sz="2800" dirty="0" err="1">
                <a:solidFill>
                  <a:schemeClr val="bg1">
                    <a:lumMod val="50000"/>
                  </a:schemeClr>
                </a:solidFill>
                <a:cs typeface="Calibri"/>
              </a:rPr>
              <a:t>polyhedrals</a:t>
            </a:r>
            <a:r>
              <a:rPr lang="en-US" sz="2800" dirty="0">
                <a:solidFill>
                  <a:schemeClr val="bg1">
                    <a:lumMod val="50000"/>
                  </a:schemeClr>
                </a:solidFill>
                <a:cs typeface="Calibri"/>
              </a:rPr>
              <a:t>.</a:t>
            </a:r>
          </a:p>
        </p:txBody>
      </p:sp>
      <p:sp>
        <p:nvSpPr>
          <p:cNvPr id="4" name="Slide Number Placeholder 3">
            <a:extLst>
              <a:ext uri="{FF2B5EF4-FFF2-40B4-BE49-F238E27FC236}">
                <a16:creationId xmlns:a16="http://schemas.microsoft.com/office/drawing/2014/main" id="{53D3A1EF-8082-086B-8774-5215416664EE}"/>
              </a:ext>
            </a:extLst>
          </p:cNvPr>
          <p:cNvSpPr>
            <a:spLocks noGrp="1"/>
          </p:cNvSpPr>
          <p:nvPr>
            <p:ph type="sldNum" sz="quarter" idx="12"/>
          </p:nvPr>
        </p:nvSpPr>
        <p:spPr/>
        <p:txBody>
          <a:bodyPr/>
          <a:lstStyle/>
          <a:p>
            <a:fld id="{48F63A3B-78C7-47BE-AE5E-E10140E04643}" type="slidenum">
              <a:rPr lang="en-US" smtClean="0"/>
              <a:t>90</a:t>
            </a:fld>
            <a:endParaRPr lang="en-US"/>
          </a:p>
        </p:txBody>
      </p:sp>
    </p:spTree>
    <p:extLst>
      <p:ext uri="{BB962C8B-B14F-4D97-AF65-F5344CB8AC3E}">
        <p14:creationId xmlns:p14="http://schemas.microsoft.com/office/powerpoint/2010/main" val="27227522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3" name="TextBox 2">
            <a:extLst>
              <a:ext uri="{FF2B5EF4-FFF2-40B4-BE49-F238E27FC236}">
                <a16:creationId xmlns:a16="http://schemas.microsoft.com/office/drawing/2014/main" id="{6D78180C-FC6B-ADFA-EE34-F4BCD8F0B4B4}"/>
              </a:ext>
            </a:extLst>
          </p:cNvPr>
          <p:cNvSpPr txBox="1"/>
          <p:nvPr/>
        </p:nvSpPr>
        <p:spPr>
          <a:xfrm>
            <a:off x="1319718" y="904162"/>
            <a:ext cx="9552563" cy="954107"/>
          </a:xfrm>
          <a:prstGeom prst="rect">
            <a:avLst/>
          </a:prstGeom>
          <a:noFill/>
        </p:spPr>
        <p:txBody>
          <a:bodyPr wrap="square" rtlCol="0">
            <a:spAutoFit/>
          </a:bodyPr>
          <a:lstStyle/>
          <a:p>
            <a:pPr algn="ctr"/>
            <a:r>
              <a:rPr lang="en-US" sz="2800" dirty="0"/>
              <a:t>When taking the sum of integer tangles or the product of vertical tangles, their continued fractions combine in a natural way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F4FA6D-3DC2-FC93-CCDE-5311D848EDBA}"/>
                  </a:ext>
                </a:extLst>
              </p:cNvPr>
              <p:cNvSpPr txBox="1"/>
              <p:nvPr/>
            </p:nvSpPr>
            <p:spPr>
              <a:xfrm>
                <a:off x="1360170" y="2663190"/>
                <a:ext cx="3783330" cy="2638543"/>
              </a:xfrm>
              <a:prstGeom prst="rect">
                <a:avLst/>
              </a:prstGeom>
              <a:noFill/>
            </p:spPr>
            <p:txBody>
              <a:bodyPr wrap="square" rtlCol="0">
                <a:spAutoFit/>
              </a:bodyPr>
              <a:lstStyle/>
              <a:p>
                <a:pPr algn="ctr"/>
                <a:r>
                  <a:rPr lang="en-US" sz="2800" dirty="0"/>
                  <a:t>For integer tangles</a:t>
                </a:r>
                <a:r>
                  <a:rPr lang="en-US" sz="2800" b="1" dirty="0"/>
                  <a:t> </a:t>
                </a:r>
                <a14:m>
                  <m:oMath xmlns:m="http://schemas.openxmlformats.org/officeDocument/2006/math">
                    <m:r>
                      <a:rPr lang="en-US" sz="2800" b="1" i="1" smtClean="0">
                        <a:latin typeface="Cambria Math" panose="02040503050406030204" pitchFamily="18" charset="0"/>
                      </a:rPr>
                      <m:t>𝑨</m:t>
                    </m:r>
                  </m:oMath>
                </a14:m>
                <a:r>
                  <a:rPr lang="en-US" sz="2800" dirty="0"/>
                  <a:t>, </a:t>
                </a:r>
                <a14:m>
                  <m:oMath xmlns:m="http://schemas.openxmlformats.org/officeDocument/2006/math">
                    <m:r>
                      <a:rPr lang="en-US" sz="2800" b="1" i="1" smtClean="0">
                        <a:latin typeface="Cambria Math" panose="02040503050406030204" pitchFamily="18" charset="0"/>
                      </a:rPr>
                      <m:t>𝑩</m:t>
                    </m:r>
                  </m:oMath>
                </a14:m>
                <a:r>
                  <a:rPr lang="en-US" sz="2800" dirty="0"/>
                  <a:t> with continued fractions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𝒂</m:t>
                        </m:r>
                      </m:num>
                      <m:den>
                        <m:r>
                          <a:rPr lang="en-US" sz="2800" b="1" i="1" smtClean="0">
                            <a:latin typeface="Cambria Math" panose="02040503050406030204" pitchFamily="18" charset="0"/>
                          </a:rPr>
                          <m:t>𝟏</m:t>
                        </m:r>
                      </m:den>
                    </m:f>
                  </m:oMath>
                </a14:m>
                <a:r>
                  <a:rPr lang="en-US" sz="2800" dirty="0"/>
                  <a:t>,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𝒃</m:t>
                        </m:r>
                      </m:num>
                      <m:den>
                        <m:r>
                          <a:rPr lang="en-US" sz="2800" b="1" i="1" smtClean="0">
                            <a:latin typeface="Cambria Math" panose="02040503050406030204" pitchFamily="18" charset="0"/>
                          </a:rPr>
                          <m:t>𝟏</m:t>
                        </m:r>
                      </m:den>
                    </m:f>
                  </m:oMath>
                </a14:m>
                <a:r>
                  <a:rPr lang="en-US" sz="2800" b="1" dirty="0"/>
                  <a:t> </a:t>
                </a:r>
                <a:r>
                  <a:rPr lang="en-US" sz="2800" dirty="0"/>
                  <a:t>respectively, the </a:t>
                </a:r>
                <a:r>
                  <a:rPr lang="en-US" sz="2800" b="1" u="sng" dirty="0"/>
                  <a:t>sum</a:t>
                </a:r>
                <a:r>
                  <a:rPr lang="en-US" sz="2800" dirty="0"/>
                  <a:t> </a:t>
                </a:r>
                <a14:m>
                  <m:oMath xmlns:m="http://schemas.openxmlformats.org/officeDocument/2006/math">
                    <m:r>
                      <a:rPr lang="en-US" sz="2800" b="1" i="1" smtClean="0">
                        <a:latin typeface="Cambria Math" panose="02040503050406030204" pitchFamily="18" charset="0"/>
                      </a:rPr>
                      <m:t>𝑨</m:t>
                    </m:r>
                    <m:r>
                      <a:rPr lang="en-US" sz="2800" b="1" i="1" smtClean="0">
                        <a:latin typeface="Cambria Math" panose="02040503050406030204" pitchFamily="18" charset="0"/>
                      </a:rPr>
                      <m:t>+</m:t>
                    </m:r>
                    <m:r>
                      <a:rPr lang="en-US" sz="2800" b="1" i="1" smtClean="0">
                        <a:latin typeface="Cambria Math" panose="02040503050406030204" pitchFamily="18" charset="0"/>
                      </a:rPr>
                      <m:t>𝑩</m:t>
                    </m:r>
                  </m:oMath>
                </a14:m>
                <a:r>
                  <a:rPr lang="en-US" sz="2800" dirty="0"/>
                  <a:t> has continued fraction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𝒂</m:t>
                        </m:r>
                        <m:r>
                          <a:rPr lang="en-US" sz="2800" b="1" i="1" smtClean="0">
                            <a:latin typeface="Cambria Math" panose="02040503050406030204" pitchFamily="18" charset="0"/>
                          </a:rPr>
                          <m:t>+</m:t>
                        </m:r>
                        <m:r>
                          <a:rPr lang="en-US" sz="2800" b="1" i="1" smtClean="0">
                            <a:latin typeface="Cambria Math" panose="02040503050406030204" pitchFamily="18" charset="0"/>
                          </a:rPr>
                          <m:t>𝒃</m:t>
                        </m:r>
                      </m:num>
                      <m:den>
                        <m:r>
                          <a:rPr lang="en-US" sz="2800" b="1" i="1" smtClean="0">
                            <a:latin typeface="Cambria Math" panose="02040503050406030204" pitchFamily="18" charset="0"/>
                          </a:rPr>
                          <m:t>𝟏</m:t>
                        </m:r>
                      </m:den>
                    </m:f>
                  </m:oMath>
                </a14:m>
                <a:endParaRPr lang="en-US" sz="2800" b="1" dirty="0"/>
              </a:p>
            </p:txBody>
          </p:sp>
        </mc:Choice>
        <mc:Fallback xmlns="">
          <p:sp>
            <p:nvSpPr>
              <p:cNvPr id="5" name="TextBox 4">
                <a:extLst>
                  <a:ext uri="{FF2B5EF4-FFF2-40B4-BE49-F238E27FC236}">
                    <a16:creationId xmlns:a16="http://schemas.microsoft.com/office/drawing/2014/main" id="{28F4FA6D-3DC2-FC93-CCDE-5311D848EDBA}"/>
                  </a:ext>
                </a:extLst>
              </p:cNvPr>
              <p:cNvSpPr txBox="1">
                <a:spLocks noRot="1" noChangeAspect="1" noMove="1" noResize="1" noEditPoints="1" noAdjustHandles="1" noChangeArrowheads="1" noChangeShapeType="1" noTextEdit="1"/>
              </p:cNvSpPr>
              <p:nvPr/>
            </p:nvSpPr>
            <p:spPr>
              <a:xfrm>
                <a:off x="1360170" y="2663190"/>
                <a:ext cx="3783330" cy="2638543"/>
              </a:xfrm>
              <a:prstGeom prst="rect">
                <a:avLst/>
              </a:prstGeom>
              <a:blipFill>
                <a:blip r:embed="rId3"/>
                <a:stretch>
                  <a:fillRect l="-2093" t="-2309" r="-4509" b="-2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E57D2B8-1E27-7365-66E8-AE93DEC656D8}"/>
                  </a:ext>
                </a:extLst>
              </p:cNvPr>
              <p:cNvSpPr txBox="1"/>
              <p:nvPr/>
            </p:nvSpPr>
            <p:spPr>
              <a:xfrm>
                <a:off x="7048502" y="2663190"/>
                <a:ext cx="3783330" cy="2638543"/>
              </a:xfrm>
              <a:prstGeom prst="rect">
                <a:avLst/>
              </a:prstGeom>
              <a:noFill/>
            </p:spPr>
            <p:txBody>
              <a:bodyPr wrap="square" rtlCol="0">
                <a:spAutoFit/>
              </a:bodyPr>
              <a:lstStyle/>
              <a:p>
                <a:pPr algn="ctr"/>
                <a:r>
                  <a:rPr lang="en-US" sz="2800" dirty="0"/>
                  <a:t>For vertical tangles</a:t>
                </a:r>
                <a:r>
                  <a:rPr lang="en-US" sz="2800" b="1" dirty="0"/>
                  <a:t> </a:t>
                </a:r>
                <a14:m>
                  <m:oMath xmlns:m="http://schemas.openxmlformats.org/officeDocument/2006/math">
                    <m:r>
                      <a:rPr lang="en-US" sz="2800" b="1" i="1" smtClean="0">
                        <a:latin typeface="Cambria Math" panose="02040503050406030204" pitchFamily="18" charset="0"/>
                      </a:rPr>
                      <m:t>𝑨</m:t>
                    </m:r>
                  </m:oMath>
                </a14:m>
                <a:r>
                  <a:rPr lang="en-US" sz="2800" dirty="0"/>
                  <a:t>, </a:t>
                </a:r>
                <a14:m>
                  <m:oMath xmlns:m="http://schemas.openxmlformats.org/officeDocument/2006/math">
                    <m:r>
                      <a:rPr lang="en-US" sz="2800" b="1" i="1" smtClean="0">
                        <a:latin typeface="Cambria Math" panose="02040503050406030204" pitchFamily="18" charset="0"/>
                      </a:rPr>
                      <m:t>𝑩</m:t>
                    </m:r>
                  </m:oMath>
                </a14:m>
                <a:r>
                  <a:rPr lang="en-US" sz="2800" dirty="0"/>
                  <a:t> with continued fractions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𝒂</m:t>
                        </m:r>
                      </m:den>
                    </m:f>
                  </m:oMath>
                </a14:m>
                <a:r>
                  <a:rPr lang="en-US" sz="2800" dirty="0"/>
                  <a:t>,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𝒃</m:t>
                        </m:r>
                      </m:den>
                    </m:f>
                  </m:oMath>
                </a14:m>
                <a:r>
                  <a:rPr lang="en-US" sz="2800" b="1" dirty="0"/>
                  <a:t> </a:t>
                </a:r>
                <a:r>
                  <a:rPr lang="en-US" sz="2800" dirty="0"/>
                  <a:t>respectively, the </a:t>
                </a:r>
                <a:r>
                  <a:rPr lang="en-US" sz="2800" b="1" u="sng" dirty="0"/>
                  <a:t>product</a:t>
                </a:r>
                <a:r>
                  <a:rPr lang="en-US" sz="2800" dirty="0"/>
                  <a:t> </a:t>
                </a:r>
                <a14:m>
                  <m:oMath xmlns:m="http://schemas.openxmlformats.org/officeDocument/2006/math">
                    <m:r>
                      <a:rPr lang="en-US" sz="2800" b="1" i="1" smtClean="0">
                        <a:latin typeface="Cambria Math" panose="02040503050406030204" pitchFamily="18" charset="0"/>
                      </a:rPr>
                      <m:t>𝑨</m:t>
                    </m:r>
                    <m:r>
                      <a:rPr lang="en-US" sz="2800" b="1" i="1" smtClean="0">
                        <a:latin typeface="Cambria Math" panose="02040503050406030204" pitchFamily="18" charset="0"/>
                      </a:rPr>
                      <m:t>∗</m:t>
                    </m:r>
                    <m:r>
                      <a:rPr lang="en-US" sz="2800" b="1" i="1" smtClean="0">
                        <a:latin typeface="Cambria Math" panose="02040503050406030204" pitchFamily="18" charset="0"/>
                      </a:rPr>
                      <m:t>𝑩</m:t>
                    </m:r>
                  </m:oMath>
                </a14:m>
                <a:r>
                  <a:rPr lang="en-US" sz="2800" dirty="0"/>
                  <a:t> has continued fraction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𝒂</m:t>
                        </m:r>
                        <m:r>
                          <a:rPr lang="en-US" sz="2800" b="1" i="1" smtClean="0">
                            <a:latin typeface="Cambria Math" panose="02040503050406030204" pitchFamily="18" charset="0"/>
                          </a:rPr>
                          <m:t>+</m:t>
                        </m:r>
                        <m:r>
                          <a:rPr lang="en-US" sz="2800" b="1" i="1" smtClean="0">
                            <a:latin typeface="Cambria Math" panose="02040503050406030204" pitchFamily="18" charset="0"/>
                          </a:rPr>
                          <m:t>𝒃</m:t>
                        </m:r>
                      </m:den>
                    </m:f>
                  </m:oMath>
                </a14:m>
                <a:endParaRPr lang="en-US" sz="2800" b="1" dirty="0"/>
              </a:p>
            </p:txBody>
          </p:sp>
        </mc:Choice>
        <mc:Fallback xmlns="">
          <p:sp>
            <p:nvSpPr>
              <p:cNvPr id="9" name="TextBox 8">
                <a:extLst>
                  <a:ext uri="{FF2B5EF4-FFF2-40B4-BE49-F238E27FC236}">
                    <a16:creationId xmlns:a16="http://schemas.microsoft.com/office/drawing/2014/main" id="{6E57D2B8-1E27-7365-66E8-AE93DEC656D8}"/>
                  </a:ext>
                </a:extLst>
              </p:cNvPr>
              <p:cNvSpPr txBox="1">
                <a:spLocks noRot="1" noChangeAspect="1" noMove="1" noResize="1" noEditPoints="1" noAdjustHandles="1" noChangeArrowheads="1" noChangeShapeType="1" noTextEdit="1"/>
              </p:cNvSpPr>
              <p:nvPr/>
            </p:nvSpPr>
            <p:spPr>
              <a:xfrm>
                <a:off x="7048502" y="2663190"/>
                <a:ext cx="3783330" cy="2638543"/>
              </a:xfrm>
              <a:prstGeom prst="rect">
                <a:avLst/>
              </a:prstGeom>
              <a:blipFill>
                <a:blip r:embed="rId4"/>
                <a:stretch>
                  <a:fillRect l="-2093" t="-2309" r="-4509" b="-2079"/>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3F0E699A-F2EB-807F-A580-6C16B50ED270}"/>
              </a:ext>
            </a:extLst>
          </p:cNvPr>
          <p:cNvCxnSpPr/>
          <p:nvPr/>
        </p:nvCxnSpPr>
        <p:spPr>
          <a:xfrm>
            <a:off x="6096000" y="2320290"/>
            <a:ext cx="0" cy="3931920"/>
          </a:xfrm>
          <a:prstGeom prst="line">
            <a:avLst/>
          </a:prstGeom>
          <a:ln w="57150"/>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7847119C-29D0-54F3-57BF-25519221ED5B}"/>
              </a:ext>
            </a:extLst>
          </p:cNvPr>
          <p:cNvSpPr>
            <a:spLocks noGrp="1"/>
          </p:cNvSpPr>
          <p:nvPr>
            <p:ph type="sldNum" sz="quarter" idx="12"/>
          </p:nvPr>
        </p:nvSpPr>
        <p:spPr/>
        <p:txBody>
          <a:bodyPr/>
          <a:lstStyle/>
          <a:p>
            <a:fld id="{48F63A3B-78C7-47BE-AE5E-E10140E04643}" type="slidenum">
              <a:rPr lang="en-US" smtClean="0"/>
              <a:t>91</a:t>
            </a:fld>
            <a:endParaRPr lang="en-US"/>
          </a:p>
        </p:txBody>
      </p:sp>
    </p:spTree>
    <p:extLst>
      <p:ext uri="{BB962C8B-B14F-4D97-AF65-F5344CB8AC3E}">
        <p14:creationId xmlns:p14="http://schemas.microsoft.com/office/powerpoint/2010/main" val="41892344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3" name="TextBox 2">
            <a:extLst>
              <a:ext uri="{FF2B5EF4-FFF2-40B4-BE49-F238E27FC236}">
                <a16:creationId xmlns:a16="http://schemas.microsoft.com/office/drawing/2014/main" id="{6D78180C-FC6B-ADFA-EE34-F4BCD8F0B4B4}"/>
              </a:ext>
            </a:extLst>
          </p:cNvPr>
          <p:cNvSpPr txBox="1"/>
          <p:nvPr/>
        </p:nvSpPr>
        <p:spPr>
          <a:xfrm>
            <a:off x="1319718" y="904162"/>
            <a:ext cx="9552563" cy="954107"/>
          </a:xfrm>
          <a:prstGeom prst="rect">
            <a:avLst/>
          </a:prstGeom>
          <a:noFill/>
        </p:spPr>
        <p:txBody>
          <a:bodyPr wrap="square" rtlCol="0">
            <a:spAutoFit/>
          </a:bodyPr>
          <a:lstStyle/>
          <a:p>
            <a:pPr algn="ctr"/>
            <a:r>
              <a:rPr lang="en-US" sz="2800" dirty="0"/>
              <a:t>When taking the sum of integer tangles or the product of vertical tangles, their continued fractions combine in a natural way</a:t>
            </a:r>
          </a:p>
        </p:txBody>
      </p:sp>
      <p:cxnSp>
        <p:nvCxnSpPr>
          <p:cNvPr id="6" name="Straight Connector 5">
            <a:extLst>
              <a:ext uri="{FF2B5EF4-FFF2-40B4-BE49-F238E27FC236}">
                <a16:creationId xmlns:a16="http://schemas.microsoft.com/office/drawing/2014/main" id="{3F0E699A-F2EB-807F-A580-6C16B50ED270}"/>
              </a:ext>
            </a:extLst>
          </p:cNvPr>
          <p:cNvCxnSpPr/>
          <p:nvPr/>
        </p:nvCxnSpPr>
        <p:spPr>
          <a:xfrm>
            <a:off x="6096000" y="2320290"/>
            <a:ext cx="0" cy="3931920"/>
          </a:xfrm>
          <a:prstGeom prst="line">
            <a:avLst/>
          </a:prstGeom>
          <a:ln w="57150"/>
        </p:spPr>
        <p:style>
          <a:lnRef idx="1">
            <a:schemeClr val="dk1"/>
          </a:lnRef>
          <a:fillRef idx="0">
            <a:schemeClr val="dk1"/>
          </a:fillRef>
          <a:effectRef idx="0">
            <a:schemeClr val="dk1"/>
          </a:effectRef>
          <a:fontRef idx="minor">
            <a:schemeClr val="tx1"/>
          </a:fontRef>
        </p:style>
      </p:cxnSp>
      <p:pic>
        <p:nvPicPr>
          <p:cNvPr id="7" name="Picture 6" descr="Icon&#10;&#10;Description automatically generated">
            <a:extLst>
              <a:ext uri="{FF2B5EF4-FFF2-40B4-BE49-F238E27FC236}">
                <a16:creationId xmlns:a16="http://schemas.microsoft.com/office/drawing/2014/main" id="{02A42F62-FFA5-C524-E5B8-4426B9BBA7C9}"/>
              </a:ext>
            </a:extLst>
          </p:cNvPr>
          <p:cNvPicPr>
            <a:picLocks noChangeAspect="1"/>
          </p:cNvPicPr>
          <p:nvPr/>
        </p:nvPicPr>
        <p:blipFill>
          <a:blip r:embed="rId3"/>
          <a:stretch>
            <a:fillRect/>
          </a:stretch>
        </p:blipFill>
        <p:spPr>
          <a:xfrm flipV="1">
            <a:off x="3560445" y="2377440"/>
            <a:ext cx="1737360" cy="1737360"/>
          </a:xfrm>
          <a:prstGeom prst="rect">
            <a:avLst/>
          </a:prstGeom>
        </p:spPr>
      </p:pic>
      <p:pic>
        <p:nvPicPr>
          <p:cNvPr id="10" name="Picture 9" descr="Icon&#10;&#10;Description automatically generated">
            <a:extLst>
              <a:ext uri="{FF2B5EF4-FFF2-40B4-BE49-F238E27FC236}">
                <a16:creationId xmlns:a16="http://schemas.microsoft.com/office/drawing/2014/main" id="{F003A9C0-BBD0-023F-422A-6D65EF769F30}"/>
              </a:ext>
            </a:extLst>
          </p:cNvPr>
          <p:cNvPicPr>
            <a:picLocks noChangeAspect="1"/>
          </p:cNvPicPr>
          <p:nvPr/>
        </p:nvPicPr>
        <p:blipFill>
          <a:blip r:embed="rId4"/>
          <a:stretch>
            <a:fillRect/>
          </a:stretch>
        </p:blipFill>
        <p:spPr>
          <a:xfrm>
            <a:off x="1024890" y="2377440"/>
            <a:ext cx="1737360" cy="173736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483439-3D72-CEFA-568E-0C48B5D0F6C6}"/>
                  </a:ext>
                </a:extLst>
              </p:cNvPr>
              <p:cNvSpPr txBox="1"/>
              <p:nvPr/>
            </p:nvSpPr>
            <p:spPr>
              <a:xfrm>
                <a:off x="2762250" y="2953732"/>
                <a:ext cx="79819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m:t>
                      </m:r>
                    </m:oMath>
                  </m:oMathPara>
                </a14:m>
                <a:endParaRPr lang="en-US" b="1" dirty="0"/>
              </a:p>
            </p:txBody>
          </p:sp>
        </mc:Choice>
        <mc:Fallback xmlns="">
          <p:sp>
            <p:nvSpPr>
              <p:cNvPr id="11" name="TextBox 10">
                <a:extLst>
                  <a:ext uri="{FF2B5EF4-FFF2-40B4-BE49-F238E27FC236}">
                    <a16:creationId xmlns:a16="http://schemas.microsoft.com/office/drawing/2014/main" id="{F0483439-3D72-CEFA-568E-0C48B5D0F6C6}"/>
                  </a:ext>
                </a:extLst>
              </p:cNvPr>
              <p:cNvSpPr txBox="1">
                <a:spLocks noRot="1" noChangeAspect="1" noMove="1" noResize="1" noEditPoints="1" noAdjustHandles="1" noChangeArrowheads="1" noChangeShapeType="1" noTextEdit="1"/>
              </p:cNvSpPr>
              <p:nvPr/>
            </p:nvSpPr>
            <p:spPr>
              <a:xfrm>
                <a:off x="2762250" y="2953732"/>
                <a:ext cx="798195"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47C5F2E-8622-4C0D-4BFE-AE13AA3F8E0B}"/>
                  </a:ext>
                </a:extLst>
              </p:cNvPr>
              <p:cNvSpPr txBox="1"/>
              <p:nvPr/>
            </p:nvSpPr>
            <p:spPr>
              <a:xfrm>
                <a:off x="1348740" y="5224009"/>
                <a:ext cx="79819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m:t>
                      </m:r>
                    </m:oMath>
                  </m:oMathPara>
                </a14:m>
                <a:endParaRPr lang="en-US" b="1" dirty="0"/>
              </a:p>
            </p:txBody>
          </p:sp>
        </mc:Choice>
        <mc:Fallback xmlns="">
          <p:sp>
            <p:nvSpPr>
              <p:cNvPr id="12" name="TextBox 11">
                <a:extLst>
                  <a:ext uri="{FF2B5EF4-FFF2-40B4-BE49-F238E27FC236}">
                    <a16:creationId xmlns:a16="http://schemas.microsoft.com/office/drawing/2014/main" id="{C47C5F2E-8622-4C0D-4BFE-AE13AA3F8E0B}"/>
                  </a:ext>
                </a:extLst>
              </p:cNvPr>
              <p:cNvSpPr txBox="1">
                <a:spLocks noRot="1" noChangeAspect="1" noMove="1" noResize="1" noEditPoints="1" noAdjustHandles="1" noChangeArrowheads="1" noChangeShapeType="1" noTextEdit="1"/>
              </p:cNvSpPr>
              <p:nvPr/>
            </p:nvSpPr>
            <p:spPr>
              <a:xfrm>
                <a:off x="1348740" y="5224009"/>
                <a:ext cx="798195" cy="584775"/>
              </a:xfrm>
              <a:prstGeom prst="rect">
                <a:avLst/>
              </a:prstGeom>
              <a:blipFill>
                <a:blip r:embed="rId6"/>
                <a:stretch>
                  <a:fillRect/>
                </a:stretch>
              </a:blipFill>
            </p:spPr>
            <p:txBody>
              <a:bodyPr/>
              <a:lstStyle/>
              <a:p>
                <a:r>
                  <a:rPr lang="en-US">
                    <a:noFill/>
                  </a:rPr>
                  <a:t> </a:t>
                </a:r>
              </a:p>
            </p:txBody>
          </p:sp>
        </mc:Fallback>
      </mc:AlternateContent>
      <p:pic>
        <p:nvPicPr>
          <p:cNvPr id="14" name="Picture 13" descr="A picture containing mirror, cable&#10;&#10;Description automatically generated">
            <a:extLst>
              <a:ext uri="{FF2B5EF4-FFF2-40B4-BE49-F238E27FC236}">
                <a16:creationId xmlns:a16="http://schemas.microsoft.com/office/drawing/2014/main" id="{78D1960B-492F-5D4F-A4E2-A005D4557500}"/>
              </a:ext>
            </a:extLst>
          </p:cNvPr>
          <p:cNvPicPr>
            <a:picLocks noChangeAspect="1"/>
          </p:cNvPicPr>
          <p:nvPr/>
        </p:nvPicPr>
        <p:blipFill>
          <a:blip r:embed="rId7"/>
          <a:stretch>
            <a:fillRect/>
          </a:stretch>
        </p:blipFill>
        <p:spPr>
          <a:xfrm>
            <a:off x="2292667" y="4647716"/>
            <a:ext cx="1737360" cy="1737360"/>
          </a:xfrm>
          <a:prstGeom prst="rect">
            <a:avLst/>
          </a:prstGeom>
        </p:spPr>
      </p:pic>
      <p:pic>
        <p:nvPicPr>
          <p:cNvPr id="15" name="Picture 14" descr="Icon&#10;&#10;Description automatically generated">
            <a:extLst>
              <a:ext uri="{FF2B5EF4-FFF2-40B4-BE49-F238E27FC236}">
                <a16:creationId xmlns:a16="http://schemas.microsoft.com/office/drawing/2014/main" id="{3AD177F0-B709-E860-DE5D-F975A404955C}"/>
              </a:ext>
            </a:extLst>
          </p:cNvPr>
          <p:cNvPicPr>
            <a:picLocks noChangeAspect="1"/>
          </p:cNvPicPr>
          <p:nvPr/>
        </p:nvPicPr>
        <p:blipFill>
          <a:blip r:embed="rId3"/>
          <a:stretch>
            <a:fillRect/>
          </a:stretch>
        </p:blipFill>
        <p:spPr>
          <a:xfrm rot="16200000">
            <a:off x="9441180" y="2377440"/>
            <a:ext cx="1737360" cy="1737360"/>
          </a:xfrm>
          <a:prstGeom prst="rect">
            <a:avLst/>
          </a:prstGeom>
        </p:spPr>
      </p:pic>
      <p:pic>
        <p:nvPicPr>
          <p:cNvPr id="16" name="Picture 15" descr="Icon&#10;&#10;Description automatically generated">
            <a:extLst>
              <a:ext uri="{FF2B5EF4-FFF2-40B4-BE49-F238E27FC236}">
                <a16:creationId xmlns:a16="http://schemas.microsoft.com/office/drawing/2014/main" id="{F5CCC237-7799-B040-8653-EAD86856B53B}"/>
              </a:ext>
            </a:extLst>
          </p:cNvPr>
          <p:cNvPicPr>
            <a:picLocks noChangeAspect="1"/>
          </p:cNvPicPr>
          <p:nvPr/>
        </p:nvPicPr>
        <p:blipFill>
          <a:blip r:embed="rId4"/>
          <a:stretch>
            <a:fillRect/>
          </a:stretch>
        </p:blipFill>
        <p:spPr>
          <a:xfrm rot="16200000" flipV="1">
            <a:off x="6905625" y="2377440"/>
            <a:ext cx="1737360" cy="1737360"/>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B0278C5-EA2A-73E6-C3F2-D28C1FF2C390}"/>
                  </a:ext>
                </a:extLst>
              </p:cNvPr>
              <p:cNvSpPr txBox="1"/>
              <p:nvPr/>
            </p:nvSpPr>
            <p:spPr>
              <a:xfrm>
                <a:off x="8642985" y="2953732"/>
                <a:ext cx="79819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m:t>
                      </m:r>
                    </m:oMath>
                  </m:oMathPara>
                </a14:m>
                <a:endParaRPr lang="en-US" b="1" dirty="0"/>
              </a:p>
            </p:txBody>
          </p:sp>
        </mc:Choice>
        <mc:Fallback xmlns="">
          <p:sp>
            <p:nvSpPr>
              <p:cNvPr id="17" name="TextBox 16">
                <a:extLst>
                  <a:ext uri="{FF2B5EF4-FFF2-40B4-BE49-F238E27FC236}">
                    <a16:creationId xmlns:a16="http://schemas.microsoft.com/office/drawing/2014/main" id="{3B0278C5-EA2A-73E6-C3F2-D28C1FF2C390}"/>
                  </a:ext>
                </a:extLst>
              </p:cNvPr>
              <p:cNvSpPr txBox="1">
                <a:spLocks noRot="1" noChangeAspect="1" noMove="1" noResize="1" noEditPoints="1" noAdjustHandles="1" noChangeArrowheads="1" noChangeShapeType="1" noTextEdit="1"/>
              </p:cNvSpPr>
              <p:nvPr/>
            </p:nvSpPr>
            <p:spPr>
              <a:xfrm>
                <a:off x="8642985" y="2953732"/>
                <a:ext cx="798195"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D879BBC-F9E3-61D6-9BBA-4217D64BA804}"/>
                  </a:ext>
                </a:extLst>
              </p:cNvPr>
              <p:cNvSpPr txBox="1"/>
              <p:nvPr/>
            </p:nvSpPr>
            <p:spPr>
              <a:xfrm>
                <a:off x="7229475" y="5224009"/>
                <a:ext cx="79819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m:t>
                      </m:r>
                    </m:oMath>
                  </m:oMathPara>
                </a14:m>
                <a:endParaRPr lang="en-US" b="1" dirty="0"/>
              </a:p>
            </p:txBody>
          </p:sp>
        </mc:Choice>
        <mc:Fallback xmlns="">
          <p:sp>
            <p:nvSpPr>
              <p:cNvPr id="18" name="TextBox 17">
                <a:extLst>
                  <a:ext uri="{FF2B5EF4-FFF2-40B4-BE49-F238E27FC236}">
                    <a16:creationId xmlns:a16="http://schemas.microsoft.com/office/drawing/2014/main" id="{BD879BBC-F9E3-61D6-9BBA-4217D64BA804}"/>
                  </a:ext>
                </a:extLst>
              </p:cNvPr>
              <p:cNvSpPr txBox="1">
                <a:spLocks noRot="1" noChangeAspect="1" noMove="1" noResize="1" noEditPoints="1" noAdjustHandles="1" noChangeArrowheads="1" noChangeShapeType="1" noTextEdit="1"/>
              </p:cNvSpPr>
              <p:nvPr/>
            </p:nvSpPr>
            <p:spPr>
              <a:xfrm>
                <a:off x="7229475" y="5224009"/>
                <a:ext cx="798195" cy="584775"/>
              </a:xfrm>
              <a:prstGeom prst="rect">
                <a:avLst/>
              </a:prstGeom>
              <a:blipFill>
                <a:blip r:embed="rId9"/>
                <a:stretch>
                  <a:fillRect/>
                </a:stretch>
              </a:blipFill>
            </p:spPr>
            <p:txBody>
              <a:bodyPr/>
              <a:lstStyle/>
              <a:p>
                <a:r>
                  <a:rPr lang="en-US">
                    <a:noFill/>
                  </a:rPr>
                  <a:t> </a:t>
                </a:r>
              </a:p>
            </p:txBody>
          </p:sp>
        </mc:Fallback>
      </mc:AlternateContent>
      <p:pic>
        <p:nvPicPr>
          <p:cNvPr id="19" name="Picture 18" descr="A picture containing mirror, cable&#10;&#10;Description automatically generated">
            <a:extLst>
              <a:ext uri="{FF2B5EF4-FFF2-40B4-BE49-F238E27FC236}">
                <a16:creationId xmlns:a16="http://schemas.microsoft.com/office/drawing/2014/main" id="{B04C6C1E-B202-C2CE-0931-DD24E60F7672}"/>
              </a:ext>
            </a:extLst>
          </p:cNvPr>
          <p:cNvPicPr>
            <a:picLocks noChangeAspect="1"/>
          </p:cNvPicPr>
          <p:nvPr/>
        </p:nvPicPr>
        <p:blipFill>
          <a:blip r:embed="rId7"/>
          <a:stretch>
            <a:fillRect/>
          </a:stretch>
        </p:blipFill>
        <p:spPr>
          <a:xfrm rot="16200000" flipV="1">
            <a:off x="8173402" y="4647716"/>
            <a:ext cx="1737360" cy="1737360"/>
          </a:xfrm>
          <a:prstGeom prst="rect">
            <a:avLst/>
          </a:prstGeom>
        </p:spPr>
      </p:pic>
      <p:sp>
        <p:nvSpPr>
          <p:cNvPr id="4" name="Slide Number Placeholder 3">
            <a:extLst>
              <a:ext uri="{FF2B5EF4-FFF2-40B4-BE49-F238E27FC236}">
                <a16:creationId xmlns:a16="http://schemas.microsoft.com/office/drawing/2014/main" id="{969819E7-1B42-074C-9C80-C3169712F9CF}"/>
              </a:ext>
            </a:extLst>
          </p:cNvPr>
          <p:cNvSpPr>
            <a:spLocks noGrp="1"/>
          </p:cNvSpPr>
          <p:nvPr>
            <p:ph type="sldNum" sz="quarter" idx="12"/>
          </p:nvPr>
        </p:nvSpPr>
        <p:spPr/>
        <p:txBody>
          <a:bodyPr/>
          <a:lstStyle/>
          <a:p>
            <a:fld id="{48F63A3B-78C7-47BE-AE5E-E10140E04643}" type="slidenum">
              <a:rPr lang="en-US" smtClean="0"/>
              <a:t>92</a:t>
            </a:fld>
            <a:endParaRPr lang="en-US"/>
          </a:p>
        </p:txBody>
      </p:sp>
    </p:spTree>
    <p:extLst>
      <p:ext uri="{BB962C8B-B14F-4D97-AF65-F5344CB8AC3E}">
        <p14:creationId xmlns:p14="http://schemas.microsoft.com/office/powerpoint/2010/main" val="7934070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7" name="TextBox 6">
            <a:extLst>
              <a:ext uri="{FF2B5EF4-FFF2-40B4-BE49-F238E27FC236}">
                <a16:creationId xmlns:a16="http://schemas.microsoft.com/office/drawing/2014/main" id="{C0701156-504C-FF87-E755-8AA403D2EF50}"/>
              </a:ext>
            </a:extLst>
          </p:cNvPr>
          <p:cNvSpPr txBox="1"/>
          <p:nvPr/>
        </p:nvSpPr>
        <p:spPr>
          <a:xfrm>
            <a:off x="810363" y="1142195"/>
            <a:ext cx="10571272" cy="1384995"/>
          </a:xfrm>
          <a:prstGeom prst="rect">
            <a:avLst/>
          </a:prstGeom>
          <a:noFill/>
        </p:spPr>
        <p:txBody>
          <a:bodyPr wrap="square" rtlCol="0">
            <a:spAutoFit/>
          </a:bodyPr>
          <a:lstStyle/>
          <a:p>
            <a:pPr algn="ctr"/>
            <a:r>
              <a:rPr lang="en-US" sz="2800" dirty="0"/>
              <a:t>Starting from the bottom of the PD array, add tangles along the right to create integer tangles. Do the same for addition along the left and products along the top and bottom.</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A0B41B-FF47-7A2D-15E0-E43C14FD91B0}"/>
                  </a:ext>
                </a:extLst>
              </p:cNvPr>
              <p:cNvSpPr txBox="1"/>
              <p:nvPr/>
            </p:nvSpPr>
            <p:spPr>
              <a:xfrm>
                <a:off x="810363" y="3429000"/>
                <a:ext cx="10571272" cy="2203360"/>
              </a:xfrm>
              <a:prstGeom prst="rect">
                <a:avLst/>
              </a:prstGeom>
              <a:noFill/>
            </p:spPr>
            <p:txBody>
              <a:bodyPr wrap="square" rtlCol="0">
                <a:spAutoFit/>
              </a:bodyPr>
              <a:lstStyle/>
              <a:p>
                <a:pPr algn="ctr"/>
                <a:r>
                  <a:rPr lang="en-US" sz="2800" dirty="0"/>
                  <a:t>Change continued fraction values in the last two entries to reflect the operations using:</a:t>
                </a:r>
              </a:p>
              <a:p>
                <a:pPr algn="ct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𝒂</m:t>
                        </m:r>
                        <m:r>
                          <a:rPr lang="en-US" sz="2800" b="1" i="1" smtClean="0">
                            <a:latin typeface="Cambria Math" panose="02040503050406030204" pitchFamily="18" charset="0"/>
                          </a:rPr>
                          <m:t>+</m:t>
                        </m:r>
                        <m:r>
                          <a:rPr lang="en-US" sz="2800" b="1" i="1" smtClean="0">
                            <a:latin typeface="Cambria Math" panose="02040503050406030204" pitchFamily="18" charset="0"/>
                          </a:rPr>
                          <m:t>𝒃</m:t>
                        </m:r>
                      </m:num>
                      <m:den>
                        <m:r>
                          <a:rPr lang="en-US" sz="2800" b="1" i="1" smtClean="0">
                            <a:latin typeface="Cambria Math" panose="02040503050406030204" pitchFamily="18" charset="0"/>
                          </a:rPr>
                          <m:t>𝟏</m:t>
                        </m:r>
                      </m:den>
                    </m:f>
                  </m:oMath>
                </a14:m>
                <a:r>
                  <a:rPr lang="en-US" sz="2800" b="1" dirty="0"/>
                  <a:t> </a:t>
                </a:r>
                <a:r>
                  <a:rPr lang="en-US" sz="2800" dirty="0"/>
                  <a:t>for integer tangles and</a:t>
                </a:r>
              </a:p>
              <a:p>
                <a:pPr algn="ct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𝒂</m:t>
                        </m:r>
                        <m:r>
                          <a:rPr lang="en-US" sz="2800" b="1" i="1" smtClean="0">
                            <a:latin typeface="Cambria Math" panose="02040503050406030204" pitchFamily="18" charset="0"/>
                          </a:rPr>
                          <m:t>+</m:t>
                        </m:r>
                        <m:r>
                          <a:rPr lang="en-US" sz="2800" b="1" i="1" smtClean="0">
                            <a:latin typeface="Cambria Math" panose="02040503050406030204" pitchFamily="18" charset="0"/>
                          </a:rPr>
                          <m:t>𝒃</m:t>
                        </m:r>
                      </m:den>
                    </m:f>
                  </m:oMath>
                </a14:m>
                <a:r>
                  <a:rPr lang="en-US" sz="2800" b="1" dirty="0"/>
                  <a:t> </a:t>
                </a:r>
                <a:r>
                  <a:rPr lang="en-US" sz="2800" dirty="0"/>
                  <a:t>for vertical tangles.</a:t>
                </a:r>
                <a:endParaRPr lang="en-US" sz="2800" b="1" dirty="0"/>
              </a:p>
            </p:txBody>
          </p:sp>
        </mc:Choice>
        <mc:Fallback xmlns="">
          <p:sp>
            <p:nvSpPr>
              <p:cNvPr id="9" name="TextBox 8">
                <a:extLst>
                  <a:ext uri="{FF2B5EF4-FFF2-40B4-BE49-F238E27FC236}">
                    <a16:creationId xmlns:a16="http://schemas.microsoft.com/office/drawing/2014/main" id="{F2A0B41B-FF47-7A2D-15E0-E43C14FD91B0}"/>
                  </a:ext>
                </a:extLst>
              </p:cNvPr>
              <p:cNvSpPr txBox="1">
                <a:spLocks noRot="1" noChangeAspect="1" noMove="1" noResize="1" noEditPoints="1" noAdjustHandles="1" noChangeArrowheads="1" noChangeShapeType="1" noTextEdit="1"/>
              </p:cNvSpPr>
              <p:nvPr/>
            </p:nvSpPr>
            <p:spPr>
              <a:xfrm>
                <a:off x="810363" y="3429000"/>
                <a:ext cx="10571272" cy="2203360"/>
              </a:xfrm>
              <a:prstGeom prst="rect">
                <a:avLst/>
              </a:prstGeom>
              <a:blipFill>
                <a:blip r:embed="rId3"/>
                <a:stretch>
                  <a:fillRect t="-2770" r="-58" b="-277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BE9D00E-9C34-78C6-E3E3-BD267F660B72}"/>
              </a:ext>
            </a:extLst>
          </p:cNvPr>
          <p:cNvSpPr>
            <a:spLocks noGrp="1"/>
          </p:cNvSpPr>
          <p:nvPr>
            <p:ph type="sldNum" sz="quarter" idx="12"/>
          </p:nvPr>
        </p:nvSpPr>
        <p:spPr/>
        <p:txBody>
          <a:bodyPr/>
          <a:lstStyle/>
          <a:p>
            <a:fld id="{48F63A3B-78C7-47BE-AE5E-E10140E04643}" type="slidenum">
              <a:rPr lang="en-US" smtClean="0"/>
              <a:t>93</a:t>
            </a:fld>
            <a:endParaRPr lang="en-US"/>
          </a:p>
        </p:txBody>
      </p:sp>
    </p:spTree>
    <p:extLst>
      <p:ext uri="{BB962C8B-B14F-4D97-AF65-F5344CB8AC3E}">
        <p14:creationId xmlns:p14="http://schemas.microsoft.com/office/powerpoint/2010/main" val="26244478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7" name="TextBox 6">
            <a:extLst>
              <a:ext uri="{FF2B5EF4-FFF2-40B4-BE49-F238E27FC236}">
                <a16:creationId xmlns:a16="http://schemas.microsoft.com/office/drawing/2014/main" id="{19FFFC69-05C8-6560-C62A-96E033B0425D}"/>
              </a:ext>
            </a:extLst>
          </p:cNvPr>
          <p:cNvSpPr txBox="1"/>
          <p:nvPr/>
        </p:nvSpPr>
        <p:spPr>
          <a:xfrm>
            <a:off x="0" y="832046"/>
            <a:ext cx="2305456" cy="3046988"/>
          </a:xfrm>
          <a:prstGeom prst="rect">
            <a:avLst/>
          </a:prstGeom>
          <a:noFill/>
        </p:spPr>
        <p:txBody>
          <a:bodyPr wrap="square" rtlCol="0">
            <a:spAutoFit/>
          </a:bodyPr>
          <a:lstStyle/>
          <a:p>
            <a:pPr algn="r"/>
            <a:r>
              <a:rPr lang="en-US" sz="2400" dirty="0"/>
              <a:t>Tangle </a:t>
            </a:r>
            <a:r>
              <a:rPr lang="en-US" sz="2400" b="1" dirty="0"/>
              <a:t>0</a:t>
            </a:r>
          </a:p>
          <a:p>
            <a:pPr algn="r"/>
            <a:r>
              <a:rPr lang="en-US" sz="2400" dirty="0"/>
              <a:t>Tangle </a:t>
            </a:r>
            <a:r>
              <a:rPr lang="en-US" sz="2400" b="1" dirty="0"/>
              <a:t>1</a:t>
            </a:r>
          </a:p>
          <a:p>
            <a:pPr algn="r"/>
            <a:r>
              <a:rPr lang="en-US" sz="2400" dirty="0"/>
              <a:t>Tangle </a:t>
            </a:r>
            <a:r>
              <a:rPr lang="en-US" sz="2400" b="1" dirty="0"/>
              <a:t>2</a:t>
            </a:r>
          </a:p>
          <a:p>
            <a:pPr algn="r"/>
            <a:r>
              <a:rPr lang="en-US" sz="2400" dirty="0"/>
              <a:t>Tangle </a:t>
            </a:r>
            <a:r>
              <a:rPr lang="en-US" sz="2400" b="1" dirty="0"/>
              <a:t>3</a:t>
            </a:r>
          </a:p>
          <a:p>
            <a:pPr algn="r"/>
            <a:r>
              <a:rPr lang="en-US" sz="2400" dirty="0"/>
              <a:t>Tangle </a:t>
            </a:r>
            <a:r>
              <a:rPr lang="en-US" sz="2400" b="1" dirty="0"/>
              <a:t>4</a:t>
            </a:r>
          </a:p>
          <a:p>
            <a:pPr algn="r"/>
            <a:r>
              <a:rPr lang="en-US" sz="2400" dirty="0"/>
              <a:t>Tangle </a:t>
            </a:r>
            <a:r>
              <a:rPr lang="en-US" sz="2400" b="1" dirty="0"/>
              <a:t>5</a:t>
            </a:r>
          </a:p>
          <a:p>
            <a:pPr algn="r"/>
            <a:r>
              <a:rPr lang="en-US" sz="2400" dirty="0"/>
              <a:t>Tangle </a:t>
            </a:r>
            <a:r>
              <a:rPr lang="en-US" sz="2400" b="1" dirty="0"/>
              <a:t>6</a:t>
            </a:r>
          </a:p>
          <a:p>
            <a:pPr algn="r"/>
            <a:r>
              <a:rPr lang="en-US" sz="2400" dirty="0"/>
              <a:t>Tangle </a:t>
            </a:r>
            <a:r>
              <a:rPr lang="en-US" sz="2400" b="1" dirty="0"/>
              <a:t>7</a:t>
            </a:r>
          </a:p>
        </p:txBody>
      </p:sp>
      <p:pic>
        <p:nvPicPr>
          <p:cNvPr id="4" name="Picture 3" descr="A picture containing basketball, athletic game, sport&#10;&#10;Description automatically generated">
            <a:extLst>
              <a:ext uri="{FF2B5EF4-FFF2-40B4-BE49-F238E27FC236}">
                <a16:creationId xmlns:a16="http://schemas.microsoft.com/office/drawing/2014/main" id="{CDD2A549-FFA9-A0C7-4933-56389B5FCE61}"/>
              </a:ext>
            </a:extLst>
          </p:cNvPr>
          <p:cNvPicPr>
            <a:picLocks noChangeAspect="1"/>
          </p:cNvPicPr>
          <p:nvPr/>
        </p:nvPicPr>
        <p:blipFill>
          <a:blip r:embed="rId3"/>
          <a:stretch>
            <a:fillRect/>
          </a:stretch>
        </p:blipFill>
        <p:spPr>
          <a:xfrm>
            <a:off x="1840149" y="4146575"/>
            <a:ext cx="1361872" cy="1361872"/>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F7800F-618A-41AF-F502-958FCFC0B58A}"/>
                  </a:ext>
                </a:extLst>
              </p:cNvPr>
              <p:cNvSpPr txBox="1"/>
              <p:nvPr/>
            </p:nvSpPr>
            <p:spPr>
              <a:xfrm>
                <a:off x="1731523" y="3961909"/>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𝟓</m:t>
                      </m:r>
                    </m:oMath>
                  </m:oMathPara>
                </a14:m>
                <a:endParaRPr lang="en-US" sz="2400" b="1" dirty="0"/>
              </a:p>
            </p:txBody>
          </p:sp>
        </mc:Choice>
        <mc:Fallback xmlns="">
          <p:sp>
            <p:nvSpPr>
              <p:cNvPr id="10" name="TextBox 9">
                <a:extLst>
                  <a:ext uri="{FF2B5EF4-FFF2-40B4-BE49-F238E27FC236}">
                    <a16:creationId xmlns:a16="http://schemas.microsoft.com/office/drawing/2014/main" id="{70F7800F-618A-41AF-F502-958FCFC0B58A}"/>
                  </a:ext>
                </a:extLst>
              </p:cNvPr>
              <p:cNvSpPr txBox="1">
                <a:spLocks noRot="1" noChangeAspect="1" noMove="1" noResize="1" noEditPoints="1" noAdjustHandles="1" noChangeArrowheads="1" noChangeShapeType="1" noTextEdit="1"/>
              </p:cNvSpPr>
              <p:nvPr/>
            </p:nvSpPr>
            <p:spPr>
              <a:xfrm>
                <a:off x="1731523" y="3961909"/>
                <a:ext cx="496111"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AFBB847-A937-5939-17F8-72D3073C42E5}"/>
                  </a:ext>
                </a:extLst>
              </p:cNvPr>
              <p:cNvSpPr txBox="1"/>
              <p:nvPr/>
            </p:nvSpPr>
            <p:spPr>
              <a:xfrm>
                <a:off x="2785353" y="3961909"/>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rPr>
                        <m:t>𝟏𝟓</m:t>
                      </m:r>
                    </m:oMath>
                  </m:oMathPara>
                </a14:m>
                <a:endParaRPr lang="en-US" sz="2400" b="1" dirty="0">
                  <a:solidFill>
                    <a:srgbClr val="FF0000"/>
                  </a:solidFill>
                </a:endParaRPr>
              </a:p>
            </p:txBody>
          </p:sp>
        </mc:Choice>
        <mc:Fallback xmlns="">
          <p:sp>
            <p:nvSpPr>
              <p:cNvPr id="12" name="TextBox 11">
                <a:extLst>
                  <a:ext uri="{FF2B5EF4-FFF2-40B4-BE49-F238E27FC236}">
                    <a16:creationId xmlns:a16="http://schemas.microsoft.com/office/drawing/2014/main" id="{8AFBB847-A937-5939-17F8-72D3073C42E5}"/>
                  </a:ext>
                </a:extLst>
              </p:cNvPr>
              <p:cNvSpPr txBox="1">
                <a:spLocks noRot="1" noChangeAspect="1" noMove="1" noResize="1" noEditPoints="1" noAdjustHandles="1" noChangeArrowheads="1" noChangeShapeType="1" noTextEdit="1"/>
              </p:cNvSpPr>
              <p:nvPr/>
            </p:nvSpPr>
            <p:spPr>
              <a:xfrm>
                <a:off x="2785353" y="3961909"/>
                <a:ext cx="496111" cy="461665"/>
              </a:xfrm>
              <a:prstGeom prst="rect">
                <a:avLst/>
              </a:prstGeom>
              <a:blipFill>
                <a:blip r:embed="rId5"/>
                <a:stretch>
                  <a:fillRect l="-4938" r="-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F247DD0-0E5D-1BDF-CF88-49BC1A6FADC2}"/>
                  </a:ext>
                </a:extLst>
              </p:cNvPr>
              <p:cNvSpPr txBox="1"/>
              <p:nvPr/>
            </p:nvSpPr>
            <p:spPr>
              <a:xfrm>
                <a:off x="2786974" y="5323781"/>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𝟑</m:t>
                      </m:r>
                    </m:oMath>
                  </m:oMathPara>
                </a14:m>
                <a:endParaRPr lang="en-US" sz="2400" b="1" dirty="0">
                  <a:solidFill>
                    <a:srgbClr val="FF0000"/>
                  </a:solidFill>
                </a:endParaRPr>
              </a:p>
            </p:txBody>
          </p:sp>
        </mc:Choice>
        <mc:Fallback xmlns="">
          <p:sp>
            <p:nvSpPr>
              <p:cNvPr id="13" name="TextBox 12">
                <a:extLst>
                  <a:ext uri="{FF2B5EF4-FFF2-40B4-BE49-F238E27FC236}">
                    <a16:creationId xmlns:a16="http://schemas.microsoft.com/office/drawing/2014/main" id="{CF247DD0-0E5D-1BDF-CF88-49BC1A6FADC2}"/>
                  </a:ext>
                </a:extLst>
              </p:cNvPr>
              <p:cNvSpPr txBox="1">
                <a:spLocks noRot="1" noChangeAspect="1" noMove="1" noResize="1" noEditPoints="1" noAdjustHandles="1" noChangeArrowheads="1" noChangeShapeType="1" noTextEdit="1"/>
              </p:cNvSpPr>
              <p:nvPr/>
            </p:nvSpPr>
            <p:spPr>
              <a:xfrm>
                <a:off x="2786974" y="5323781"/>
                <a:ext cx="496111"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6444DA5-D64B-D32F-0308-926B442C3066}"/>
                  </a:ext>
                </a:extLst>
              </p:cNvPr>
              <p:cNvSpPr txBox="1"/>
              <p:nvPr/>
            </p:nvSpPr>
            <p:spPr>
              <a:xfrm>
                <a:off x="1731523" y="5323781"/>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𝟏𝟒</m:t>
                      </m:r>
                    </m:oMath>
                  </m:oMathPara>
                </a14:m>
                <a:endParaRPr lang="en-US" sz="2400" b="1" dirty="0"/>
              </a:p>
            </p:txBody>
          </p:sp>
        </mc:Choice>
        <mc:Fallback xmlns="">
          <p:sp>
            <p:nvSpPr>
              <p:cNvPr id="15" name="TextBox 14">
                <a:extLst>
                  <a:ext uri="{FF2B5EF4-FFF2-40B4-BE49-F238E27FC236}">
                    <a16:creationId xmlns:a16="http://schemas.microsoft.com/office/drawing/2014/main" id="{36444DA5-D64B-D32F-0308-926B442C3066}"/>
                  </a:ext>
                </a:extLst>
              </p:cNvPr>
              <p:cNvSpPr txBox="1">
                <a:spLocks noRot="1" noChangeAspect="1" noMove="1" noResize="1" noEditPoints="1" noAdjustHandles="1" noChangeArrowheads="1" noChangeShapeType="1" noTextEdit="1"/>
              </p:cNvSpPr>
              <p:nvPr/>
            </p:nvSpPr>
            <p:spPr>
              <a:xfrm>
                <a:off x="1731523" y="5323781"/>
                <a:ext cx="496111" cy="461665"/>
              </a:xfrm>
              <a:prstGeom prst="rect">
                <a:avLst/>
              </a:prstGeom>
              <a:blipFill>
                <a:blip r:embed="rId7"/>
                <a:stretch>
                  <a:fillRect l="-2469" r="-14815"/>
                </a:stretch>
              </a:blipFill>
            </p:spPr>
            <p:txBody>
              <a:bodyPr/>
              <a:lstStyle/>
              <a:p>
                <a:r>
                  <a:rPr lang="en-US">
                    <a:noFill/>
                  </a:rPr>
                  <a:t> </a:t>
                </a:r>
              </a:p>
            </p:txBody>
          </p:sp>
        </mc:Fallback>
      </mc:AlternateContent>
      <p:pic>
        <p:nvPicPr>
          <p:cNvPr id="16" name="Picture 15" descr="A picture containing basketball, athletic game, sport&#10;&#10;Description automatically generated">
            <a:extLst>
              <a:ext uri="{FF2B5EF4-FFF2-40B4-BE49-F238E27FC236}">
                <a16:creationId xmlns:a16="http://schemas.microsoft.com/office/drawing/2014/main" id="{FF5DBF47-9816-3B1E-65D0-42FC6B7EB508}"/>
              </a:ext>
            </a:extLst>
          </p:cNvPr>
          <p:cNvPicPr>
            <a:picLocks noChangeAspect="1"/>
          </p:cNvPicPr>
          <p:nvPr/>
        </p:nvPicPr>
        <p:blipFill>
          <a:blip r:embed="rId3"/>
          <a:stretch>
            <a:fillRect/>
          </a:stretch>
        </p:blipFill>
        <p:spPr>
          <a:xfrm>
            <a:off x="4191001" y="4146575"/>
            <a:ext cx="1361872" cy="1361872"/>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B02C267-DC89-0389-B0F5-B2C5F0BB81A5}"/>
                  </a:ext>
                </a:extLst>
              </p:cNvPr>
              <p:cNvSpPr txBox="1"/>
              <p:nvPr/>
            </p:nvSpPr>
            <p:spPr>
              <a:xfrm>
                <a:off x="4013795" y="3961909"/>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𝟏𝟒</m:t>
                      </m:r>
                    </m:oMath>
                  </m:oMathPara>
                </a14:m>
                <a:endParaRPr lang="en-US" sz="2400" b="1" dirty="0">
                  <a:solidFill>
                    <a:srgbClr val="FF0000"/>
                  </a:solidFill>
                </a:endParaRPr>
              </a:p>
            </p:txBody>
          </p:sp>
        </mc:Choice>
        <mc:Fallback xmlns="">
          <p:sp>
            <p:nvSpPr>
              <p:cNvPr id="17" name="TextBox 16">
                <a:extLst>
                  <a:ext uri="{FF2B5EF4-FFF2-40B4-BE49-F238E27FC236}">
                    <a16:creationId xmlns:a16="http://schemas.microsoft.com/office/drawing/2014/main" id="{3B02C267-DC89-0389-B0F5-B2C5F0BB81A5}"/>
                  </a:ext>
                </a:extLst>
              </p:cNvPr>
              <p:cNvSpPr txBox="1">
                <a:spLocks noRot="1" noChangeAspect="1" noMove="1" noResize="1" noEditPoints="1" noAdjustHandles="1" noChangeArrowheads="1" noChangeShapeType="1" noTextEdit="1"/>
              </p:cNvSpPr>
              <p:nvPr/>
            </p:nvSpPr>
            <p:spPr>
              <a:xfrm>
                <a:off x="4013795" y="3961909"/>
                <a:ext cx="496111" cy="461665"/>
              </a:xfrm>
              <a:prstGeom prst="rect">
                <a:avLst/>
              </a:prstGeom>
              <a:blipFill>
                <a:blip r:embed="rId8"/>
                <a:stretch>
                  <a:fillRect l="-2439" r="-13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409699-5C89-696D-6E56-F6D5B6A6F974}"/>
                  </a:ext>
                </a:extLst>
              </p:cNvPr>
              <p:cNvSpPr txBox="1"/>
              <p:nvPr/>
            </p:nvSpPr>
            <p:spPr>
              <a:xfrm>
                <a:off x="5136205" y="3961909"/>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rPr>
                        <m:t>𝟑</m:t>
                      </m:r>
                    </m:oMath>
                  </m:oMathPara>
                </a14:m>
                <a:endParaRPr lang="en-US" sz="2400" b="1" dirty="0"/>
              </a:p>
            </p:txBody>
          </p:sp>
        </mc:Choice>
        <mc:Fallback xmlns="">
          <p:sp>
            <p:nvSpPr>
              <p:cNvPr id="18" name="TextBox 17">
                <a:extLst>
                  <a:ext uri="{FF2B5EF4-FFF2-40B4-BE49-F238E27FC236}">
                    <a16:creationId xmlns:a16="http://schemas.microsoft.com/office/drawing/2014/main" id="{81409699-5C89-696D-6E56-F6D5B6A6F974}"/>
                  </a:ext>
                </a:extLst>
              </p:cNvPr>
              <p:cNvSpPr txBox="1">
                <a:spLocks noRot="1" noChangeAspect="1" noMove="1" noResize="1" noEditPoints="1" noAdjustHandles="1" noChangeArrowheads="1" noChangeShapeType="1" noTextEdit="1"/>
              </p:cNvSpPr>
              <p:nvPr/>
            </p:nvSpPr>
            <p:spPr>
              <a:xfrm>
                <a:off x="5136205" y="3961909"/>
                <a:ext cx="496111"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D6DD7DE-66B9-4645-77AB-63D79B70CA6C}"/>
                  </a:ext>
                </a:extLst>
              </p:cNvPr>
              <p:cNvSpPr txBox="1"/>
              <p:nvPr/>
            </p:nvSpPr>
            <p:spPr>
              <a:xfrm>
                <a:off x="5137826" y="5323781"/>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𝟏𝟑</m:t>
                      </m:r>
                    </m:oMath>
                  </m:oMathPara>
                </a14:m>
                <a:endParaRPr lang="en-US" sz="2400" b="1" dirty="0"/>
              </a:p>
            </p:txBody>
          </p:sp>
        </mc:Choice>
        <mc:Fallback xmlns="">
          <p:sp>
            <p:nvSpPr>
              <p:cNvPr id="19" name="TextBox 18">
                <a:extLst>
                  <a:ext uri="{FF2B5EF4-FFF2-40B4-BE49-F238E27FC236}">
                    <a16:creationId xmlns:a16="http://schemas.microsoft.com/office/drawing/2014/main" id="{FD6DD7DE-66B9-4645-77AB-63D79B70CA6C}"/>
                  </a:ext>
                </a:extLst>
              </p:cNvPr>
              <p:cNvSpPr txBox="1">
                <a:spLocks noRot="1" noChangeAspect="1" noMove="1" noResize="1" noEditPoints="1" noAdjustHandles="1" noChangeArrowheads="1" noChangeShapeType="1" noTextEdit="1"/>
              </p:cNvSpPr>
              <p:nvPr/>
            </p:nvSpPr>
            <p:spPr>
              <a:xfrm>
                <a:off x="5137826" y="5323781"/>
                <a:ext cx="496111" cy="461665"/>
              </a:xfrm>
              <a:prstGeom prst="rect">
                <a:avLst/>
              </a:prstGeom>
              <a:blipFill>
                <a:blip r:embed="rId10"/>
                <a:stretch>
                  <a:fillRect l="-3704" r="-13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86A1E8-C387-BB0D-52B2-63EA2A5F700A}"/>
                  </a:ext>
                </a:extLst>
              </p:cNvPr>
              <p:cNvSpPr txBox="1"/>
              <p:nvPr/>
            </p:nvSpPr>
            <p:spPr>
              <a:xfrm>
                <a:off x="4082375" y="5323781"/>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rPr>
                        <m:t>𝟐</m:t>
                      </m:r>
                    </m:oMath>
                  </m:oMathPara>
                </a14:m>
                <a:endParaRPr lang="en-US" sz="2400" b="1" dirty="0">
                  <a:solidFill>
                    <a:schemeClr val="tx1"/>
                  </a:solidFill>
                </a:endParaRPr>
              </a:p>
            </p:txBody>
          </p:sp>
        </mc:Choice>
        <mc:Fallback xmlns="">
          <p:sp>
            <p:nvSpPr>
              <p:cNvPr id="20" name="TextBox 19">
                <a:extLst>
                  <a:ext uri="{FF2B5EF4-FFF2-40B4-BE49-F238E27FC236}">
                    <a16:creationId xmlns:a16="http://schemas.microsoft.com/office/drawing/2014/main" id="{C986A1E8-C387-BB0D-52B2-63EA2A5F700A}"/>
                  </a:ext>
                </a:extLst>
              </p:cNvPr>
              <p:cNvSpPr txBox="1">
                <a:spLocks noRot="1" noChangeAspect="1" noMove="1" noResize="1" noEditPoints="1" noAdjustHandles="1" noChangeArrowheads="1" noChangeShapeType="1" noTextEdit="1"/>
              </p:cNvSpPr>
              <p:nvPr/>
            </p:nvSpPr>
            <p:spPr>
              <a:xfrm>
                <a:off x="4082375" y="5323781"/>
                <a:ext cx="496111"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6927D4C-D87D-7926-495C-38A5F2444BB7}"/>
                  </a:ext>
                </a:extLst>
              </p:cNvPr>
              <p:cNvSpPr txBox="1"/>
              <p:nvPr/>
            </p:nvSpPr>
            <p:spPr>
              <a:xfrm>
                <a:off x="1723415" y="5878765"/>
                <a:ext cx="1527243" cy="461665"/>
              </a:xfrm>
              <a:prstGeom prst="rect">
                <a:avLst/>
              </a:prstGeom>
              <a:noFill/>
            </p:spPr>
            <p:txBody>
              <a:bodyPr wrap="square" rtlCol="0">
                <a:spAutoFit/>
              </a:bodyPr>
              <a:lstStyle/>
              <a:p>
                <a:pPr algn="ctr"/>
                <a:r>
                  <a:rPr lang="en-US" sz="2400" dirty="0"/>
                  <a:t>Tangle </a:t>
                </a:r>
                <a14:m>
                  <m:oMath xmlns:m="http://schemas.openxmlformats.org/officeDocument/2006/math">
                    <m:r>
                      <a:rPr lang="en-US" sz="2400" b="1" i="1" dirty="0" smtClean="0">
                        <a:latin typeface="Cambria Math" panose="02040503050406030204" pitchFamily="18" charset="0"/>
                      </a:rPr>
                      <m:t>𝟕</m:t>
                    </m:r>
                  </m:oMath>
                </a14:m>
                <a:endParaRPr lang="en-US" sz="2400" dirty="0"/>
              </a:p>
            </p:txBody>
          </p:sp>
        </mc:Choice>
        <mc:Fallback xmlns="">
          <p:sp>
            <p:nvSpPr>
              <p:cNvPr id="11" name="TextBox 10">
                <a:extLst>
                  <a:ext uri="{FF2B5EF4-FFF2-40B4-BE49-F238E27FC236}">
                    <a16:creationId xmlns:a16="http://schemas.microsoft.com/office/drawing/2014/main" id="{46927D4C-D87D-7926-495C-38A5F2444BB7}"/>
                  </a:ext>
                </a:extLst>
              </p:cNvPr>
              <p:cNvSpPr txBox="1">
                <a:spLocks noRot="1" noChangeAspect="1" noMove="1" noResize="1" noEditPoints="1" noAdjustHandles="1" noChangeArrowheads="1" noChangeShapeType="1" noTextEdit="1"/>
              </p:cNvSpPr>
              <p:nvPr/>
            </p:nvSpPr>
            <p:spPr>
              <a:xfrm>
                <a:off x="1723415" y="5878765"/>
                <a:ext cx="1527243" cy="461665"/>
              </a:xfrm>
              <a:prstGeom prst="rect">
                <a:avLst/>
              </a:prstGeom>
              <a:blipFill>
                <a:blip r:embed="rId12"/>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25DA441-2ACA-F089-3F1B-9256AAABF113}"/>
                  </a:ext>
                </a:extLst>
              </p:cNvPr>
              <p:cNvSpPr txBox="1"/>
              <p:nvPr/>
            </p:nvSpPr>
            <p:spPr>
              <a:xfrm>
                <a:off x="4105073" y="5876576"/>
                <a:ext cx="1527243" cy="461665"/>
              </a:xfrm>
              <a:prstGeom prst="rect">
                <a:avLst/>
              </a:prstGeom>
              <a:noFill/>
            </p:spPr>
            <p:txBody>
              <a:bodyPr wrap="square" rtlCol="0">
                <a:spAutoFit/>
              </a:bodyPr>
              <a:lstStyle/>
              <a:p>
                <a:pPr algn="ctr"/>
                <a:r>
                  <a:rPr lang="en-US" sz="2400" dirty="0"/>
                  <a:t>Tangle </a:t>
                </a:r>
                <a14:m>
                  <m:oMath xmlns:m="http://schemas.openxmlformats.org/officeDocument/2006/math">
                    <m:r>
                      <a:rPr lang="en-US" sz="2400" b="1" i="1" dirty="0" smtClean="0">
                        <a:latin typeface="Cambria Math" panose="02040503050406030204" pitchFamily="18" charset="0"/>
                      </a:rPr>
                      <m:t>𝟏</m:t>
                    </m:r>
                  </m:oMath>
                </a14:m>
                <a:endParaRPr lang="en-US" sz="2400" dirty="0"/>
              </a:p>
            </p:txBody>
          </p:sp>
        </mc:Choice>
        <mc:Fallback xmlns="">
          <p:sp>
            <p:nvSpPr>
              <p:cNvPr id="21" name="TextBox 20">
                <a:extLst>
                  <a:ext uri="{FF2B5EF4-FFF2-40B4-BE49-F238E27FC236}">
                    <a16:creationId xmlns:a16="http://schemas.microsoft.com/office/drawing/2014/main" id="{025DA441-2ACA-F089-3F1B-9256AAABF113}"/>
                  </a:ext>
                </a:extLst>
              </p:cNvPr>
              <p:cNvSpPr txBox="1">
                <a:spLocks noRot="1" noChangeAspect="1" noMove="1" noResize="1" noEditPoints="1" noAdjustHandles="1" noChangeArrowheads="1" noChangeShapeType="1" noTextEdit="1"/>
              </p:cNvSpPr>
              <p:nvPr/>
            </p:nvSpPr>
            <p:spPr>
              <a:xfrm>
                <a:off x="4105073" y="5876576"/>
                <a:ext cx="1527243" cy="461665"/>
              </a:xfrm>
              <a:prstGeom prst="rect">
                <a:avLst/>
              </a:prstGeom>
              <a:blipFill>
                <a:blip r:embed="rId13"/>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1AC2D42-3753-509B-D6E8-BA1597E87039}"/>
                  </a:ext>
                </a:extLst>
              </p:cNvPr>
              <p:cNvSpPr txBox="1"/>
              <p:nvPr/>
            </p:nvSpPr>
            <p:spPr>
              <a:xfrm>
                <a:off x="3394953" y="4596678"/>
                <a:ext cx="6063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oMath>
                  </m:oMathPara>
                </a14:m>
                <a:endParaRPr lang="en-US" b="1" dirty="0"/>
              </a:p>
            </p:txBody>
          </p:sp>
        </mc:Choice>
        <mc:Fallback xmlns="">
          <p:sp>
            <p:nvSpPr>
              <p:cNvPr id="22" name="TextBox 21">
                <a:extLst>
                  <a:ext uri="{FF2B5EF4-FFF2-40B4-BE49-F238E27FC236}">
                    <a16:creationId xmlns:a16="http://schemas.microsoft.com/office/drawing/2014/main" id="{61AC2D42-3753-509B-D6E8-BA1597E87039}"/>
                  </a:ext>
                </a:extLst>
              </p:cNvPr>
              <p:cNvSpPr txBox="1">
                <a:spLocks noRot="1" noChangeAspect="1" noMove="1" noResize="1" noEditPoints="1" noAdjustHandles="1" noChangeArrowheads="1" noChangeShapeType="1" noTextEdit="1"/>
              </p:cNvSpPr>
              <p:nvPr/>
            </p:nvSpPr>
            <p:spPr>
              <a:xfrm>
                <a:off x="3394953" y="4596678"/>
                <a:ext cx="606358" cy="461665"/>
              </a:xfrm>
              <a:prstGeom prst="rect">
                <a:avLst/>
              </a:prstGeom>
              <a:blipFill>
                <a:blip r:embed="rId14"/>
                <a:stretch>
                  <a:fillRect/>
                </a:stretch>
              </a:blipFill>
            </p:spPr>
            <p:txBody>
              <a:bodyPr/>
              <a:lstStyle/>
              <a:p>
                <a:r>
                  <a:rPr lang="en-US">
                    <a:noFill/>
                  </a:rPr>
                  <a:t> </a:t>
                </a:r>
              </a:p>
            </p:txBody>
          </p:sp>
        </mc:Fallback>
      </mc:AlternateContent>
      <p:pic>
        <p:nvPicPr>
          <p:cNvPr id="24" name="Picture 23" descr="Icon&#10;&#10;Description automatically generated">
            <a:extLst>
              <a:ext uri="{FF2B5EF4-FFF2-40B4-BE49-F238E27FC236}">
                <a16:creationId xmlns:a16="http://schemas.microsoft.com/office/drawing/2014/main" id="{0447B3CA-226A-02E0-DE72-C7762A15A973}"/>
              </a:ext>
            </a:extLst>
          </p:cNvPr>
          <p:cNvPicPr>
            <a:picLocks noChangeAspect="1"/>
          </p:cNvPicPr>
          <p:nvPr/>
        </p:nvPicPr>
        <p:blipFill>
          <a:blip r:embed="rId15"/>
          <a:stretch>
            <a:fillRect/>
          </a:stretch>
        </p:blipFill>
        <p:spPr>
          <a:xfrm rot="16200000">
            <a:off x="6801255" y="4146575"/>
            <a:ext cx="1361872" cy="1361872"/>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FAB7A7A-3893-C547-BE85-7E7616F543D5}"/>
                  </a:ext>
                </a:extLst>
              </p:cNvPr>
              <p:cNvSpPr txBox="1"/>
              <p:nvPr/>
            </p:nvSpPr>
            <p:spPr>
              <a:xfrm>
                <a:off x="6640752" y="3961909"/>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rPr>
                        <m:t>𝟓</m:t>
                      </m:r>
                    </m:oMath>
                  </m:oMathPara>
                </a14:m>
                <a:endParaRPr lang="en-US" sz="2400" b="1" dirty="0">
                  <a:solidFill>
                    <a:srgbClr val="FF0000"/>
                  </a:solidFill>
                </a:endParaRPr>
              </a:p>
            </p:txBody>
          </p:sp>
        </mc:Choice>
        <mc:Fallback xmlns="">
          <p:sp>
            <p:nvSpPr>
              <p:cNvPr id="25" name="TextBox 24">
                <a:extLst>
                  <a:ext uri="{FF2B5EF4-FFF2-40B4-BE49-F238E27FC236}">
                    <a16:creationId xmlns:a16="http://schemas.microsoft.com/office/drawing/2014/main" id="{3FAB7A7A-3893-C547-BE85-7E7616F543D5}"/>
                  </a:ext>
                </a:extLst>
              </p:cNvPr>
              <p:cNvSpPr txBox="1">
                <a:spLocks noRot="1" noChangeAspect="1" noMove="1" noResize="1" noEditPoints="1" noAdjustHandles="1" noChangeArrowheads="1" noChangeShapeType="1" noTextEdit="1"/>
              </p:cNvSpPr>
              <p:nvPr/>
            </p:nvSpPr>
            <p:spPr>
              <a:xfrm>
                <a:off x="6640752" y="3961909"/>
                <a:ext cx="496111" cy="46166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4441A66-F0B9-8DC0-C0CB-1D0CCA4E8C91}"/>
                  </a:ext>
                </a:extLst>
              </p:cNvPr>
              <p:cNvSpPr txBox="1"/>
              <p:nvPr/>
            </p:nvSpPr>
            <p:spPr>
              <a:xfrm>
                <a:off x="7774592" y="3961909"/>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𝟏𝟓</m:t>
                      </m:r>
                    </m:oMath>
                  </m:oMathPara>
                </a14:m>
                <a:endParaRPr lang="en-US" sz="2400" b="1" dirty="0"/>
              </a:p>
            </p:txBody>
          </p:sp>
        </mc:Choice>
        <mc:Fallback xmlns="">
          <p:sp>
            <p:nvSpPr>
              <p:cNvPr id="26" name="TextBox 25">
                <a:extLst>
                  <a:ext uri="{FF2B5EF4-FFF2-40B4-BE49-F238E27FC236}">
                    <a16:creationId xmlns:a16="http://schemas.microsoft.com/office/drawing/2014/main" id="{44441A66-F0B9-8DC0-C0CB-1D0CCA4E8C91}"/>
                  </a:ext>
                </a:extLst>
              </p:cNvPr>
              <p:cNvSpPr txBox="1">
                <a:spLocks noRot="1" noChangeAspect="1" noMove="1" noResize="1" noEditPoints="1" noAdjustHandles="1" noChangeArrowheads="1" noChangeShapeType="1" noTextEdit="1"/>
              </p:cNvSpPr>
              <p:nvPr/>
            </p:nvSpPr>
            <p:spPr>
              <a:xfrm>
                <a:off x="7774592" y="3961909"/>
                <a:ext cx="496111" cy="461665"/>
              </a:xfrm>
              <a:prstGeom prst="rect">
                <a:avLst/>
              </a:prstGeom>
              <a:blipFill>
                <a:blip r:embed="rId17"/>
                <a:stretch>
                  <a:fillRect l="-3659" r="-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001DF62-F2B7-CB05-078B-8F9FEF378D2A}"/>
                  </a:ext>
                </a:extLst>
              </p:cNvPr>
              <p:cNvSpPr txBox="1"/>
              <p:nvPr/>
            </p:nvSpPr>
            <p:spPr>
              <a:xfrm>
                <a:off x="7696203" y="5323781"/>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𝟏𝟑</m:t>
                      </m:r>
                    </m:oMath>
                  </m:oMathPara>
                </a14:m>
                <a:endParaRPr lang="en-US" sz="2400" b="1" dirty="0"/>
              </a:p>
            </p:txBody>
          </p:sp>
        </mc:Choice>
        <mc:Fallback xmlns="">
          <p:sp>
            <p:nvSpPr>
              <p:cNvPr id="27" name="TextBox 26">
                <a:extLst>
                  <a:ext uri="{FF2B5EF4-FFF2-40B4-BE49-F238E27FC236}">
                    <a16:creationId xmlns:a16="http://schemas.microsoft.com/office/drawing/2014/main" id="{3001DF62-F2B7-CB05-078B-8F9FEF378D2A}"/>
                  </a:ext>
                </a:extLst>
              </p:cNvPr>
              <p:cNvSpPr txBox="1">
                <a:spLocks noRot="1" noChangeAspect="1" noMove="1" noResize="1" noEditPoints="1" noAdjustHandles="1" noChangeArrowheads="1" noChangeShapeType="1" noTextEdit="1"/>
              </p:cNvSpPr>
              <p:nvPr/>
            </p:nvSpPr>
            <p:spPr>
              <a:xfrm>
                <a:off x="7696203" y="5323781"/>
                <a:ext cx="496111" cy="461665"/>
              </a:xfrm>
              <a:prstGeom prst="rect">
                <a:avLst/>
              </a:prstGeom>
              <a:blipFill>
                <a:blip r:embed="rId18"/>
                <a:stretch>
                  <a:fillRect l="-3704" r="-13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E459115-7893-E8EF-DC04-013EF7F11D94}"/>
                  </a:ext>
                </a:extLst>
              </p:cNvPr>
              <p:cNvSpPr txBox="1"/>
              <p:nvPr/>
            </p:nvSpPr>
            <p:spPr>
              <a:xfrm>
                <a:off x="6640752" y="5323781"/>
                <a:ext cx="4961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rPr>
                        <m:t>𝟐</m:t>
                      </m:r>
                    </m:oMath>
                  </m:oMathPara>
                </a14:m>
                <a:endParaRPr lang="en-US" sz="2400" b="1" dirty="0">
                  <a:solidFill>
                    <a:srgbClr val="FF0000"/>
                  </a:solidFill>
                </a:endParaRPr>
              </a:p>
            </p:txBody>
          </p:sp>
        </mc:Choice>
        <mc:Fallback xmlns="">
          <p:sp>
            <p:nvSpPr>
              <p:cNvPr id="28" name="TextBox 27">
                <a:extLst>
                  <a:ext uri="{FF2B5EF4-FFF2-40B4-BE49-F238E27FC236}">
                    <a16:creationId xmlns:a16="http://schemas.microsoft.com/office/drawing/2014/main" id="{2E459115-7893-E8EF-DC04-013EF7F11D94}"/>
                  </a:ext>
                </a:extLst>
              </p:cNvPr>
              <p:cNvSpPr txBox="1">
                <a:spLocks noRot="1" noChangeAspect="1" noMove="1" noResize="1" noEditPoints="1" noAdjustHandles="1" noChangeArrowheads="1" noChangeShapeType="1" noTextEdit="1"/>
              </p:cNvSpPr>
              <p:nvPr/>
            </p:nvSpPr>
            <p:spPr>
              <a:xfrm>
                <a:off x="6640752" y="5323781"/>
                <a:ext cx="496111" cy="46166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89043B7-8503-6FAF-4A4A-7C2AD9E1689F}"/>
                  </a:ext>
                </a:extLst>
              </p:cNvPr>
              <p:cNvSpPr txBox="1"/>
              <p:nvPr/>
            </p:nvSpPr>
            <p:spPr>
              <a:xfrm>
                <a:off x="5886856" y="4596678"/>
                <a:ext cx="6063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oMath>
                  </m:oMathPara>
                </a14:m>
                <a:endParaRPr lang="en-US" b="1" dirty="0"/>
              </a:p>
            </p:txBody>
          </p:sp>
        </mc:Choice>
        <mc:Fallback xmlns="">
          <p:sp>
            <p:nvSpPr>
              <p:cNvPr id="29" name="TextBox 28">
                <a:extLst>
                  <a:ext uri="{FF2B5EF4-FFF2-40B4-BE49-F238E27FC236}">
                    <a16:creationId xmlns:a16="http://schemas.microsoft.com/office/drawing/2014/main" id="{689043B7-8503-6FAF-4A4A-7C2AD9E1689F}"/>
                  </a:ext>
                </a:extLst>
              </p:cNvPr>
              <p:cNvSpPr txBox="1">
                <a:spLocks noRot="1" noChangeAspect="1" noMove="1" noResize="1" noEditPoints="1" noAdjustHandles="1" noChangeArrowheads="1" noChangeShapeType="1" noTextEdit="1"/>
              </p:cNvSpPr>
              <p:nvPr/>
            </p:nvSpPr>
            <p:spPr>
              <a:xfrm>
                <a:off x="5886856" y="4596678"/>
                <a:ext cx="606358" cy="46166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0DB4FFC-78FD-30DB-43EA-61E01E70ADD2}"/>
                  </a:ext>
                </a:extLst>
              </p:cNvPr>
              <p:cNvSpPr txBox="1"/>
              <p:nvPr/>
            </p:nvSpPr>
            <p:spPr>
              <a:xfrm>
                <a:off x="6718569" y="5876576"/>
                <a:ext cx="1527243" cy="461665"/>
              </a:xfrm>
              <a:prstGeom prst="rect">
                <a:avLst/>
              </a:prstGeom>
              <a:noFill/>
            </p:spPr>
            <p:txBody>
              <a:bodyPr wrap="square" rtlCol="0">
                <a:spAutoFit/>
              </a:bodyPr>
              <a:lstStyle/>
              <a:p>
                <a:pPr algn="ctr"/>
                <a:r>
                  <a:rPr lang="en-US" sz="2400" dirty="0"/>
                  <a:t>Tangle </a:t>
                </a:r>
                <a14:m>
                  <m:oMath xmlns:m="http://schemas.openxmlformats.org/officeDocument/2006/math">
                    <m:r>
                      <a:rPr lang="en-US" sz="2400" b="1" i="1" dirty="0" smtClean="0">
                        <a:latin typeface="Cambria Math" panose="02040503050406030204" pitchFamily="18" charset="0"/>
                      </a:rPr>
                      <m:t>𝟏</m:t>
                    </m:r>
                  </m:oMath>
                </a14:m>
                <a:endParaRPr lang="en-US" sz="2400" b="1" dirty="0"/>
              </a:p>
            </p:txBody>
          </p:sp>
        </mc:Choice>
        <mc:Fallback xmlns="">
          <p:sp>
            <p:nvSpPr>
              <p:cNvPr id="30" name="TextBox 29">
                <a:extLst>
                  <a:ext uri="{FF2B5EF4-FFF2-40B4-BE49-F238E27FC236}">
                    <a16:creationId xmlns:a16="http://schemas.microsoft.com/office/drawing/2014/main" id="{30DB4FFC-78FD-30DB-43EA-61E01E70ADD2}"/>
                  </a:ext>
                </a:extLst>
              </p:cNvPr>
              <p:cNvSpPr txBox="1">
                <a:spLocks noRot="1" noChangeAspect="1" noMove="1" noResize="1" noEditPoints="1" noAdjustHandles="1" noChangeArrowheads="1" noChangeShapeType="1" noTextEdit="1"/>
              </p:cNvSpPr>
              <p:nvPr/>
            </p:nvSpPr>
            <p:spPr>
              <a:xfrm>
                <a:off x="6718569" y="5876576"/>
                <a:ext cx="1527243" cy="461665"/>
              </a:xfrm>
              <a:prstGeom prst="rect">
                <a:avLst/>
              </a:prstGeom>
              <a:blipFill>
                <a:blip r:embed="rId21"/>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D6686D6-562A-8031-57CA-60C1F24429ED}"/>
                  </a:ext>
                </a:extLst>
              </p:cNvPr>
              <p:cNvSpPr txBox="1"/>
              <p:nvPr/>
            </p:nvSpPr>
            <p:spPr>
              <a:xfrm>
                <a:off x="8897566" y="4442469"/>
                <a:ext cx="3125821" cy="92217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sz="2400" b="1" i="1" dirty="0" smtClean="0">
                              <a:latin typeface="Cambria Math" panose="02040503050406030204" pitchFamily="18" charset="0"/>
                            </a:rPr>
                          </m:ctrlPr>
                        </m:dPr>
                        <m:e>
                          <m:f>
                            <m:fPr>
                              <m:ctrlPr>
                                <a:rPr lang="en-US" sz="2400" b="1" i="1" dirty="0" smtClean="0">
                                  <a:latin typeface="Cambria Math" panose="02040503050406030204" pitchFamily="18" charset="0"/>
                                </a:rPr>
                              </m:ctrlPr>
                            </m:fPr>
                            <m:num>
                              <m:r>
                                <a:rPr lang="en-US" sz="2400" b="1" i="1" dirty="0" smtClean="0">
                                  <a:latin typeface="Cambria Math" panose="02040503050406030204" pitchFamily="18" charset="0"/>
                                </a:rPr>
                                <m:t>𝟏</m:t>
                              </m:r>
                            </m:num>
                            <m:den>
                              <m:r>
                                <a:rPr lang="en-US" sz="2400" b="1" i="1" dirty="0" smtClean="0">
                                  <a:latin typeface="Cambria Math" panose="02040503050406030204" pitchFamily="18" charset="0"/>
                                </a:rPr>
                                <m:t>𝟏</m:t>
                              </m:r>
                            </m:den>
                          </m:f>
                          <m:r>
                            <a:rPr lang="en-US" sz="2400" b="1" i="1" dirty="0" smtClean="0">
                              <a:latin typeface="Cambria Math" panose="02040503050406030204" pitchFamily="18" charset="0"/>
                            </a:rPr>
                            <m:t>∗</m:t>
                          </m:r>
                          <m:f>
                            <m:fPr>
                              <m:ctrlPr>
                                <a:rPr lang="en-US" sz="2400" b="1" i="1" dirty="0" smtClean="0">
                                  <a:latin typeface="Cambria Math" panose="02040503050406030204" pitchFamily="18" charset="0"/>
                                </a:rPr>
                              </m:ctrlPr>
                            </m:fPr>
                            <m:num>
                              <m:r>
                                <a:rPr lang="en-US" sz="2400" b="1" i="1" dirty="0" smtClean="0">
                                  <a:latin typeface="Cambria Math" panose="02040503050406030204" pitchFamily="18" charset="0"/>
                                </a:rPr>
                                <m:t>𝟏</m:t>
                              </m:r>
                            </m:num>
                            <m:den>
                              <m:r>
                                <a:rPr lang="en-US" sz="2400" b="1" i="1" dirty="0" smtClean="0">
                                  <a:latin typeface="Cambria Math" panose="02040503050406030204" pitchFamily="18" charset="0"/>
                                </a:rPr>
                                <m:t>𝟏</m:t>
                              </m:r>
                            </m:den>
                          </m:f>
                          <m:r>
                            <a:rPr lang="en-US" sz="2400" b="1" i="1" dirty="0" smtClean="0">
                              <a:latin typeface="Cambria Math" panose="02040503050406030204" pitchFamily="18" charset="0"/>
                            </a:rPr>
                            <m:t>=</m:t>
                          </m:r>
                          <m:f>
                            <m:fPr>
                              <m:ctrlPr>
                                <a:rPr lang="en-US" sz="2400" b="1" i="1" dirty="0" smtClean="0">
                                  <a:latin typeface="Cambria Math" panose="02040503050406030204" pitchFamily="18" charset="0"/>
                                </a:rPr>
                              </m:ctrlPr>
                            </m:fPr>
                            <m:num>
                              <m:r>
                                <a:rPr lang="en-US" sz="2400" b="1" i="1" dirty="0" smtClean="0">
                                  <a:latin typeface="Cambria Math" panose="02040503050406030204" pitchFamily="18" charset="0"/>
                                </a:rPr>
                                <m:t>𝟏</m:t>
                              </m:r>
                            </m:num>
                            <m:den>
                              <m:r>
                                <a:rPr lang="en-US" sz="2400" b="1" i="1" dirty="0" smtClean="0">
                                  <a:latin typeface="Cambria Math" panose="02040503050406030204" pitchFamily="18" charset="0"/>
                                </a:rPr>
                                <m:t>𝟏</m:t>
                              </m:r>
                              <m:r>
                                <a:rPr lang="en-US" sz="2400" b="1" i="1" dirty="0" smtClean="0">
                                  <a:latin typeface="Cambria Math" panose="02040503050406030204" pitchFamily="18" charset="0"/>
                                </a:rPr>
                                <m:t>+</m:t>
                              </m:r>
                              <m:r>
                                <a:rPr lang="en-US" sz="2400" b="1" i="1" dirty="0" smtClean="0">
                                  <a:latin typeface="Cambria Math" panose="02040503050406030204" pitchFamily="18" charset="0"/>
                                </a:rPr>
                                <m:t>𝟏</m:t>
                              </m:r>
                            </m:den>
                          </m:f>
                          <m:r>
                            <a:rPr lang="en-US" sz="2400" b="1" i="1" dirty="0" smtClean="0">
                              <a:latin typeface="Cambria Math" panose="02040503050406030204" pitchFamily="18" charset="0"/>
                            </a:rPr>
                            <m:t>=</m:t>
                          </m:r>
                          <m:f>
                            <m:fPr>
                              <m:ctrlPr>
                                <a:rPr lang="en-US" sz="2400" b="1" i="1" dirty="0" smtClean="0">
                                  <a:latin typeface="Cambria Math" panose="02040503050406030204" pitchFamily="18" charset="0"/>
                                </a:rPr>
                              </m:ctrlPr>
                            </m:fPr>
                            <m:num>
                              <m:r>
                                <a:rPr lang="en-US" sz="2400" b="1" i="1" dirty="0" smtClean="0">
                                  <a:latin typeface="Cambria Math" panose="02040503050406030204" pitchFamily="18" charset="0"/>
                                </a:rPr>
                                <m:t>𝟏</m:t>
                              </m:r>
                            </m:num>
                            <m:den>
                              <m:r>
                                <a:rPr lang="en-US" sz="2400" b="1" i="1" dirty="0" smtClean="0">
                                  <a:latin typeface="Cambria Math" panose="02040503050406030204" pitchFamily="18" charset="0"/>
                                </a:rPr>
                                <m:t>𝟐</m:t>
                              </m:r>
                            </m:den>
                          </m:f>
                        </m:e>
                      </m:d>
                    </m:oMath>
                  </m:oMathPara>
                </a14:m>
                <a:endParaRPr lang="en-US" sz="2400" b="1" dirty="0"/>
              </a:p>
            </p:txBody>
          </p:sp>
        </mc:Choice>
        <mc:Fallback xmlns="">
          <p:sp>
            <p:nvSpPr>
              <p:cNvPr id="31" name="TextBox 30">
                <a:extLst>
                  <a:ext uri="{FF2B5EF4-FFF2-40B4-BE49-F238E27FC236}">
                    <a16:creationId xmlns:a16="http://schemas.microsoft.com/office/drawing/2014/main" id="{5D6686D6-562A-8031-57CA-60C1F24429ED}"/>
                  </a:ext>
                </a:extLst>
              </p:cNvPr>
              <p:cNvSpPr txBox="1">
                <a:spLocks noRot="1" noChangeAspect="1" noMove="1" noResize="1" noEditPoints="1" noAdjustHandles="1" noChangeArrowheads="1" noChangeShapeType="1" noTextEdit="1"/>
              </p:cNvSpPr>
              <p:nvPr/>
            </p:nvSpPr>
            <p:spPr>
              <a:xfrm>
                <a:off x="8897566" y="4442469"/>
                <a:ext cx="3125821" cy="922176"/>
              </a:xfrm>
              <a:prstGeom prst="rect">
                <a:avLst/>
              </a:prstGeom>
              <a:blipFill>
                <a:blip r:embed="rId22"/>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F8FED766-6F17-FC10-ABDE-0ACA26E6DDEE}"/>
              </a:ext>
            </a:extLst>
          </p:cNvPr>
          <p:cNvCxnSpPr>
            <a:cxnSpLocks/>
          </p:cNvCxnSpPr>
          <p:nvPr/>
        </p:nvCxnSpPr>
        <p:spPr>
          <a:xfrm>
            <a:off x="6293796" y="1473226"/>
            <a:ext cx="108626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1823070B-FFC6-82B4-2733-833E47067016}"/>
              </a:ext>
            </a:extLst>
          </p:cNvPr>
          <p:cNvCxnSpPr>
            <a:cxnSpLocks/>
          </p:cNvCxnSpPr>
          <p:nvPr/>
        </p:nvCxnSpPr>
        <p:spPr>
          <a:xfrm flipV="1">
            <a:off x="6293796" y="1473226"/>
            <a:ext cx="1086264" cy="212055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BB4B3AD-AAD8-122E-23ED-FC05F0ED75A3}"/>
              </a:ext>
            </a:extLst>
          </p:cNvPr>
          <p:cNvCxnSpPr/>
          <p:nvPr/>
        </p:nvCxnSpPr>
        <p:spPr>
          <a:xfrm>
            <a:off x="5234940" y="1005840"/>
            <a:ext cx="0" cy="267462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9D44F83-0E30-B0CB-2D7D-97D1EE569F1B}"/>
                  </a:ext>
                </a:extLst>
              </p:cNvPr>
              <p:cNvSpPr txBox="1"/>
              <p:nvPr/>
            </p:nvSpPr>
            <p:spPr>
              <a:xfrm>
                <a:off x="2487036" y="903291"/>
                <a:ext cx="3910519" cy="287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panose="02040503050406030204" pitchFamily="18" charset="0"/>
                            </a:rPr>
                          </m:ctrlPr>
                        </m:dPr>
                        <m:e>
                          <m:m>
                            <m:mPr>
                              <m:mcs>
                                <m:mc>
                                  <m:mcPr>
                                    <m:count m:val="6"/>
                                    <m:mcJc m:val="center"/>
                                  </m:mcPr>
                                </m:mc>
                              </m:mcs>
                              <m:ctrlPr>
                                <a:rPr lang="en-US" sz="2400" b="1" i="1" smtClean="0">
                                  <a:latin typeface="Cambria Math" panose="02040503050406030204" pitchFamily="18" charset="0"/>
                                </a:rPr>
                              </m:ctrlPr>
                            </m:mPr>
                            <m:mr>
                              <m:e>
                                <m:r>
                                  <m:rPr>
                                    <m:brk m:alnAt="7"/>
                                  </m:rPr>
                                  <a:rPr lang="en-US" sz="2400" b="1" i="1" smtClean="0">
                                    <a:latin typeface="Cambria Math" panose="02040503050406030204" pitchFamily="18" charset="0"/>
                                  </a:rPr>
                                  <m:t>𝟎</m:t>
                                </m:r>
                              </m:e>
                              <m:e>
                                <m:r>
                                  <a:rPr lang="en-US" sz="2400" b="1" i="1" smtClean="0">
                                    <a:latin typeface="Cambria Math" panose="02040503050406030204" pitchFamily="18" charset="0"/>
                                  </a:rPr>
                                  <m:t>𝟏𝟎</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𝟗</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𝟐</m:t>
                                </m:r>
                              </m:e>
                              <m:e>
                                <m:r>
                                  <a:rPr lang="en-US" sz="2400" b="1" i="1" smtClean="0">
                                    <a:latin typeface="Cambria Math" panose="02040503050406030204" pitchFamily="18" charset="0"/>
                                  </a:rPr>
                                  <m:t>𝟏𝟑</m:t>
                                </m:r>
                              </m:e>
                              <m:e>
                                <m:r>
                                  <a:rPr lang="en-US" sz="2400" b="1" i="1" smtClean="0">
                                    <a:solidFill>
                                      <a:srgbClr val="FF0000"/>
                                    </a:solidFill>
                                    <a:latin typeface="Cambria Math" panose="02040503050406030204" pitchFamily="18" charset="0"/>
                                  </a:rPr>
                                  <m:t>𝟑</m:t>
                                </m:r>
                              </m:e>
                              <m:e>
                                <m:r>
                                  <a:rPr lang="en-US" sz="2400" b="1" i="1" smtClean="0">
                                    <a:solidFill>
                                      <a:srgbClr val="FF0000"/>
                                    </a:solidFill>
                                    <a:latin typeface="Cambria Math" panose="02040503050406030204" pitchFamily="18" charset="0"/>
                                  </a:rPr>
                                  <m:t>𝟏𝟒</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𝟒</m:t>
                                </m:r>
                              </m:e>
                              <m:e>
                                <m:r>
                                  <a:rPr lang="en-US" sz="2400" b="1" i="1" smtClean="0">
                                    <a:latin typeface="Cambria Math" panose="02040503050406030204" pitchFamily="18" charset="0"/>
                                  </a:rPr>
                                  <m:t>𝟏𝟓</m:t>
                                </m:r>
                              </m:e>
                              <m:e>
                                <m:r>
                                  <a:rPr lang="en-US" sz="2400" b="1" i="1" smtClean="0">
                                    <a:latin typeface="Cambria Math" panose="02040503050406030204" pitchFamily="18" charset="0"/>
                                  </a:rPr>
                                  <m:t>𝟓</m:t>
                                </m:r>
                              </m:e>
                              <m:e>
                                <m:r>
                                  <a:rPr lang="en-US" sz="2400" b="1" i="1" smtClean="0">
                                    <a:latin typeface="Cambria Math" panose="02040503050406030204" pitchFamily="18" charset="0"/>
                                  </a:rPr>
                                  <m:t>𝟎</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𝟔</m:t>
                                </m:r>
                              </m:e>
                              <m:e>
                                <m:r>
                                  <a:rPr lang="en-US" sz="2400" b="1" i="1" smtClean="0">
                                    <a:latin typeface="Cambria Math" panose="02040503050406030204" pitchFamily="18" charset="0"/>
                                  </a:rPr>
                                  <m:t>𝟏𝟏</m:t>
                                </m:r>
                              </m:e>
                              <m:e>
                                <m:r>
                                  <a:rPr lang="en-US" sz="2400" b="1" i="1" smtClean="0">
                                    <a:latin typeface="Cambria Math" panose="02040503050406030204" pitchFamily="18" charset="0"/>
                                  </a:rPr>
                                  <m:t>𝟕</m:t>
                                </m:r>
                              </m:e>
                              <m:e>
                                <m:r>
                                  <a:rPr lang="en-US" sz="2400" b="1" i="1" smtClean="0">
                                    <a:latin typeface="Cambria Math" panose="02040503050406030204" pitchFamily="18" charset="0"/>
                                  </a:rPr>
                                  <m:t>𝟏𝟐</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𝟖</m:t>
                                </m:r>
                              </m:e>
                              <m:e>
                                <m:r>
                                  <a:rPr lang="en-US" sz="2400" b="1" i="1" smtClean="0">
                                    <a:latin typeface="Cambria Math" panose="02040503050406030204" pitchFamily="18" charset="0"/>
                                  </a:rPr>
                                  <m:t>𝟐</m:t>
                                </m:r>
                              </m:e>
                              <m:e>
                                <m:r>
                                  <a:rPr lang="en-US" sz="2400" b="1" i="1" smtClean="0">
                                    <a:latin typeface="Cambria Math" panose="02040503050406030204" pitchFamily="18" charset="0"/>
                                  </a:rPr>
                                  <m:t>𝟗</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𝟏𝟎</m:t>
                                </m:r>
                              </m:e>
                              <m:e>
                                <m:r>
                                  <a:rPr lang="en-US" sz="2400" b="1" i="1" smtClean="0">
                                    <a:latin typeface="Cambria Math" panose="02040503050406030204" pitchFamily="18" charset="0"/>
                                  </a:rPr>
                                  <m:t>𝟓</m:t>
                                </m:r>
                              </m:e>
                              <m:e>
                                <m:r>
                                  <a:rPr lang="en-US" sz="2400" b="1" i="1" smtClean="0">
                                    <a:latin typeface="Cambria Math" panose="02040503050406030204" pitchFamily="18" charset="0"/>
                                  </a:rPr>
                                  <m:t>𝟏𝟏</m:t>
                                </m:r>
                              </m:e>
                              <m:e>
                                <m:r>
                                  <a:rPr lang="en-US" sz="2400" b="1" i="1" smtClean="0">
                                    <a:latin typeface="Cambria Math" panose="02040503050406030204" pitchFamily="18" charset="0"/>
                                  </a:rPr>
                                  <m:t>𝟔</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𝟏𝟐</m:t>
                                </m:r>
                              </m:e>
                              <m:e>
                                <m:r>
                                  <a:rPr lang="en-US" sz="2400" b="1" i="1" smtClean="0">
                                    <a:latin typeface="Cambria Math" panose="02040503050406030204" pitchFamily="18" charset="0"/>
                                  </a:rPr>
                                  <m:t>𝟕</m:t>
                                </m:r>
                              </m:e>
                              <m:e>
                                <m:r>
                                  <a:rPr lang="en-US" sz="2400" b="1" i="1" smtClean="0">
                                    <a:latin typeface="Cambria Math" panose="02040503050406030204" pitchFamily="18" charset="0"/>
                                  </a:rPr>
                                  <m:t>𝟏𝟑</m:t>
                                </m:r>
                              </m:e>
                              <m:e>
                                <m:r>
                                  <a:rPr lang="en-US" sz="2400" b="1" i="1" smtClean="0">
                                    <a:latin typeface="Cambria Math" panose="02040503050406030204" pitchFamily="18" charset="0"/>
                                  </a:rPr>
                                  <m:t>𝟖</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solidFill>
                                      <a:srgbClr val="FF0000"/>
                                    </a:solidFill>
                                    <a:latin typeface="Cambria Math" panose="02040503050406030204" pitchFamily="18" charset="0"/>
                                  </a:rPr>
                                  <m:t>𝟏𝟒</m:t>
                                </m:r>
                              </m:e>
                              <m:e>
                                <m:r>
                                  <a:rPr lang="en-US" sz="2400" b="1" i="1" smtClean="0">
                                    <a:solidFill>
                                      <a:srgbClr val="FF0000"/>
                                    </a:solidFill>
                                    <a:latin typeface="Cambria Math" panose="02040503050406030204" pitchFamily="18" charset="0"/>
                                  </a:rPr>
                                  <m:t>𝟑</m:t>
                                </m:r>
                              </m:e>
                              <m:e>
                                <m:r>
                                  <a:rPr lang="en-US" sz="2400" b="1" i="1" smtClean="0">
                                    <a:latin typeface="Cambria Math" panose="02040503050406030204" pitchFamily="18" charset="0"/>
                                  </a:rPr>
                                  <m:t>𝟏𝟓</m:t>
                                </m:r>
                              </m:e>
                              <m:e>
                                <m:r>
                                  <a:rPr lang="en-US" sz="2400" b="1" i="1" smtClean="0">
                                    <a:latin typeface="Cambria Math" panose="02040503050406030204" pitchFamily="18" charset="0"/>
                                  </a:rPr>
                                  <m:t>𝟓</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
                        </m:e>
                      </m:d>
                      <m:r>
                        <a:rPr lang="en-US" sz="2400" b="1" i="1" smtClean="0">
                          <a:latin typeface="Cambria Math" panose="02040503050406030204" pitchFamily="18" charset="0"/>
                        </a:rPr>
                        <m:t> </m:t>
                      </m:r>
                    </m:oMath>
                  </m:oMathPara>
                </a14:m>
                <a:endParaRPr lang="en-US" sz="1600" b="1" dirty="0"/>
              </a:p>
            </p:txBody>
          </p:sp>
        </mc:Choice>
        <mc:Fallback xmlns="">
          <p:sp>
            <p:nvSpPr>
              <p:cNvPr id="35" name="TextBox 34">
                <a:extLst>
                  <a:ext uri="{FF2B5EF4-FFF2-40B4-BE49-F238E27FC236}">
                    <a16:creationId xmlns:a16="http://schemas.microsoft.com/office/drawing/2014/main" id="{69D44F83-0E30-B0CB-2D7D-97D1EE569F1B}"/>
                  </a:ext>
                </a:extLst>
              </p:cNvPr>
              <p:cNvSpPr txBox="1">
                <a:spLocks noRot="1" noChangeAspect="1" noMove="1" noResize="1" noEditPoints="1" noAdjustHandles="1" noChangeArrowheads="1" noChangeShapeType="1" noTextEdit="1"/>
              </p:cNvSpPr>
              <p:nvPr/>
            </p:nvSpPr>
            <p:spPr>
              <a:xfrm>
                <a:off x="2487036" y="903291"/>
                <a:ext cx="3910519" cy="2872966"/>
              </a:xfrm>
              <a:prstGeom prst="rect">
                <a:avLst/>
              </a:prstGeom>
              <a:blipFill>
                <a:blip r:embed="rId23"/>
                <a:stretch>
                  <a:fillRect/>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CF480842-4E4A-33D8-996D-69920A1EAE2B}"/>
              </a:ext>
            </a:extLst>
          </p:cNvPr>
          <p:cNvCxnSpPr/>
          <p:nvPr/>
        </p:nvCxnSpPr>
        <p:spPr>
          <a:xfrm>
            <a:off x="10204314" y="1063043"/>
            <a:ext cx="0" cy="267462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FF9ECC3-DA3F-93D1-916C-AB7D1F81CFBA}"/>
                  </a:ext>
                </a:extLst>
              </p:cNvPr>
              <p:cNvSpPr txBox="1"/>
              <p:nvPr/>
            </p:nvSpPr>
            <p:spPr>
              <a:xfrm>
                <a:off x="7456410" y="960494"/>
                <a:ext cx="3910519" cy="287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panose="02040503050406030204" pitchFamily="18" charset="0"/>
                            </a:rPr>
                          </m:ctrlPr>
                        </m:dPr>
                        <m:e>
                          <m:m>
                            <m:mPr>
                              <m:mcs>
                                <m:mc>
                                  <m:mcPr>
                                    <m:count m:val="6"/>
                                    <m:mcJc m:val="center"/>
                                  </m:mcPr>
                                </m:mc>
                              </m:mcs>
                              <m:ctrlPr>
                                <a:rPr lang="en-US" sz="2400" b="1" i="1" smtClean="0">
                                  <a:latin typeface="Cambria Math" panose="02040503050406030204" pitchFamily="18" charset="0"/>
                                </a:rPr>
                              </m:ctrlPr>
                            </m:mPr>
                            <m:mr>
                              <m:e>
                                <m:r>
                                  <m:rPr>
                                    <m:brk m:alnAt="7"/>
                                  </m:rPr>
                                  <a:rPr lang="en-US" sz="2400" b="1" i="1" smtClean="0">
                                    <a:latin typeface="Cambria Math" panose="02040503050406030204" pitchFamily="18" charset="0"/>
                                  </a:rPr>
                                  <m:t>𝟎</m:t>
                                </m:r>
                              </m:e>
                              <m:e>
                                <m:r>
                                  <a:rPr lang="en-US" sz="2400" b="1" i="1" smtClean="0">
                                    <a:latin typeface="Cambria Math" panose="02040503050406030204" pitchFamily="18" charset="0"/>
                                  </a:rPr>
                                  <m:t>𝟏𝟎</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𝟗</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𝟐</m:t>
                                </m:r>
                              </m:e>
                              <m:e>
                                <m:r>
                                  <a:rPr lang="en-US" sz="2400" b="1" i="1" smtClean="0">
                                    <a:latin typeface="Cambria Math" panose="02040503050406030204" pitchFamily="18" charset="0"/>
                                  </a:rPr>
                                  <m:t>𝟏𝟑</m:t>
                                </m:r>
                              </m:e>
                              <m:e>
                                <m:r>
                                  <a:rPr lang="en-US" sz="2400" b="1" i="1" smtClean="0">
                                    <a:latin typeface="Cambria Math" panose="02040503050406030204" pitchFamily="18" charset="0"/>
                                  </a:rPr>
                                  <m:t>𝟏𝟓</m:t>
                                </m:r>
                              </m:e>
                              <m:e>
                                <m:r>
                                  <a:rPr lang="en-US" sz="2400" b="1" i="1" smtClean="0">
                                    <a:latin typeface="Cambria Math" panose="02040503050406030204" pitchFamily="18" charset="0"/>
                                  </a:rPr>
                                  <m:t>𝟓</m:t>
                                </m:r>
                              </m:e>
                              <m:e>
                                <m:r>
                                  <a:rPr lang="en-US" sz="2400" b="1" i="1" smtClean="0">
                                    <a:solidFill>
                                      <a:srgbClr val="FF0000"/>
                                    </a:solidFill>
                                    <a:latin typeface="Cambria Math" panose="02040503050406030204" pitchFamily="18" charset="0"/>
                                  </a:rPr>
                                  <m:t>𝟏</m:t>
                                </m:r>
                              </m:e>
                              <m:e>
                                <m:r>
                                  <a:rPr lang="en-US" sz="2400" b="1" i="1" smtClean="0">
                                    <a:solidFill>
                                      <a:srgbClr val="FF0000"/>
                                    </a:solidFill>
                                    <a:latin typeface="Cambria Math" panose="02040503050406030204" pitchFamily="18" charset="0"/>
                                  </a:rPr>
                                  <m:t>𝟐</m:t>
                                </m:r>
                              </m:e>
                            </m:mr>
                            <m:mr>
                              <m:e>
                                <m:r>
                                  <a:rPr lang="en-US" sz="2400" b="1" i="1" smtClean="0">
                                    <a:latin typeface="Cambria Math" panose="02040503050406030204" pitchFamily="18" charset="0"/>
                                  </a:rPr>
                                  <m:t>𝟒</m:t>
                                </m:r>
                              </m:e>
                              <m:e>
                                <m:r>
                                  <a:rPr lang="en-US" sz="2400" b="1" i="1" smtClean="0">
                                    <a:latin typeface="Cambria Math" panose="02040503050406030204" pitchFamily="18" charset="0"/>
                                  </a:rPr>
                                  <m:t>𝟏𝟓</m:t>
                                </m:r>
                              </m:e>
                              <m:e>
                                <m:r>
                                  <a:rPr lang="en-US" sz="2400" b="1" i="1" smtClean="0">
                                    <a:latin typeface="Cambria Math" panose="02040503050406030204" pitchFamily="18" charset="0"/>
                                  </a:rPr>
                                  <m:t>𝟓</m:t>
                                </m:r>
                              </m:e>
                              <m:e>
                                <m:r>
                                  <a:rPr lang="en-US" sz="2400" b="1" i="1" smtClean="0">
                                    <a:latin typeface="Cambria Math" panose="02040503050406030204" pitchFamily="18" charset="0"/>
                                  </a:rPr>
                                  <m:t>𝟎</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𝟔</m:t>
                                </m:r>
                              </m:e>
                              <m:e>
                                <m:r>
                                  <a:rPr lang="en-US" sz="2400" b="1" i="1" smtClean="0">
                                    <a:latin typeface="Cambria Math" panose="02040503050406030204" pitchFamily="18" charset="0"/>
                                  </a:rPr>
                                  <m:t>𝟏𝟏</m:t>
                                </m:r>
                              </m:e>
                              <m:e>
                                <m:r>
                                  <a:rPr lang="en-US" sz="2400" b="1" i="1" smtClean="0">
                                    <a:latin typeface="Cambria Math" panose="02040503050406030204" pitchFamily="18" charset="0"/>
                                  </a:rPr>
                                  <m:t>𝟕</m:t>
                                </m:r>
                              </m:e>
                              <m:e>
                                <m:r>
                                  <a:rPr lang="en-US" sz="2400" b="1" i="1" smtClean="0">
                                    <a:latin typeface="Cambria Math" panose="02040503050406030204" pitchFamily="18" charset="0"/>
                                  </a:rPr>
                                  <m:t>𝟏𝟐</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𝟖</m:t>
                                </m:r>
                              </m:e>
                              <m:e>
                                <m:r>
                                  <a:rPr lang="en-US" sz="2400" b="1" i="1" smtClean="0">
                                    <a:latin typeface="Cambria Math" panose="02040503050406030204" pitchFamily="18" charset="0"/>
                                  </a:rPr>
                                  <m:t>𝟐</m:t>
                                </m:r>
                              </m:e>
                              <m:e>
                                <m:r>
                                  <a:rPr lang="en-US" sz="2400" b="1" i="1" smtClean="0">
                                    <a:latin typeface="Cambria Math" panose="02040503050406030204" pitchFamily="18" charset="0"/>
                                  </a:rPr>
                                  <m:t>𝟗</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𝟏𝟎</m:t>
                                </m:r>
                              </m:e>
                              <m:e>
                                <m:r>
                                  <a:rPr lang="en-US" sz="2400" b="1" i="1" smtClean="0">
                                    <a:latin typeface="Cambria Math" panose="02040503050406030204" pitchFamily="18" charset="0"/>
                                  </a:rPr>
                                  <m:t>𝟓</m:t>
                                </m:r>
                              </m:e>
                              <m:e>
                                <m:r>
                                  <a:rPr lang="en-US" sz="2400" b="1" i="1" smtClean="0">
                                    <a:latin typeface="Cambria Math" panose="02040503050406030204" pitchFamily="18" charset="0"/>
                                  </a:rPr>
                                  <m:t>𝟏𝟏</m:t>
                                </m:r>
                              </m:e>
                              <m:e>
                                <m:r>
                                  <a:rPr lang="en-US" sz="2400" b="1" i="1" smtClean="0">
                                    <a:latin typeface="Cambria Math" panose="02040503050406030204" pitchFamily="18" charset="0"/>
                                  </a:rPr>
                                  <m:t>𝟔</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latin typeface="Cambria Math" panose="02040503050406030204" pitchFamily="18" charset="0"/>
                                  </a:rPr>
                                  <m:t>𝟏𝟐</m:t>
                                </m:r>
                              </m:e>
                              <m:e>
                                <m:r>
                                  <a:rPr lang="en-US" sz="2400" b="1" i="1" smtClean="0">
                                    <a:latin typeface="Cambria Math" panose="02040503050406030204" pitchFamily="18" charset="0"/>
                                  </a:rPr>
                                  <m:t>𝟕</m:t>
                                </m:r>
                              </m:e>
                              <m:e>
                                <m:r>
                                  <a:rPr lang="en-US" sz="2400" b="1" i="1" smtClean="0">
                                    <a:latin typeface="Cambria Math" panose="02040503050406030204" pitchFamily="18" charset="0"/>
                                  </a:rPr>
                                  <m:t>𝟏𝟑</m:t>
                                </m:r>
                              </m:e>
                              <m:e>
                                <m:r>
                                  <a:rPr lang="en-US" sz="2400" b="1" i="1" smtClean="0">
                                    <a:latin typeface="Cambria Math" panose="02040503050406030204" pitchFamily="18" charset="0"/>
                                  </a:rPr>
                                  <m:t>𝟖</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𝟏</m:t>
                                </m:r>
                              </m:e>
                            </m:mr>
                            <m:mr>
                              <m:e>
                                <m:r>
                                  <a:rPr lang="en-US" sz="2400" b="1" i="1" smtClean="0">
                                    <a:solidFill>
                                      <a:schemeClr val="bg2">
                                        <a:lumMod val="75000"/>
                                      </a:schemeClr>
                                    </a:solidFill>
                                    <a:latin typeface="Cambria Math" panose="02040503050406030204" pitchFamily="18" charset="0"/>
                                  </a:rPr>
                                  <m:t>𝟎</m:t>
                                </m:r>
                              </m:e>
                              <m:e>
                                <m:r>
                                  <a:rPr lang="en-US" sz="2400" b="1" i="1" smtClean="0">
                                    <a:solidFill>
                                      <a:schemeClr val="bg2">
                                        <a:lumMod val="75000"/>
                                      </a:schemeClr>
                                    </a:solidFill>
                                    <a:latin typeface="Cambria Math" panose="02040503050406030204" pitchFamily="18" charset="0"/>
                                  </a:rPr>
                                  <m:t>𝟎</m:t>
                                </m:r>
                              </m:e>
                              <m:e>
                                <m:r>
                                  <a:rPr lang="en-US" sz="2400" b="1" i="1" smtClean="0">
                                    <a:solidFill>
                                      <a:schemeClr val="bg2">
                                        <a:lumMod val="75000"/>
                                      </a:schemeClr>
                                    </a:solidFill>
                                    <a:latin typeface="Cambria Math" panose="02040503050406030204" pitchFamily="18" charset="0"/>
                                  </a:rPr>
                                  <m:t>𝟎</m:t>
                                </m:r>
                              </m:e>
                              <m:e>
                                <m:r>
                                  <a:rPr lang="en-US" sz="2400" b="1" i="1" smtClean="0">
                                    <a:solidFill>
                                      <a:schemeClr val="bg2">
                                        <a:lumMod val="75000"/>
                                      </a:schemeClr>
                                    </a:solidFill>
                                    <a:latin typeface="Cambria Math" panose="02040503050406030204" pitchFamily="18" charset="0"/>
                                  </a:rPr>
                                  <m:t>𝟎</m:t>
                                </m:r>
                              </m:e>
                              <m:e>
                                <m:r>
                                  <a:rPr lang="en-US" sz="2400" b="1" i="1" smtClean="0">
                                    <a:solidFill>
                                      <a:schemeClr val="bg2">
                                        <a:lumMod val="75000"/>
                                      </a:schemeClr>
                                    </a:solidFill>
                                    <a:latin typeface="Cambria Math" panose="02040503050406030204" pitchFamily="18" charset="0"/>
                                  </a:rPr>
                                  <m:t>𝟎</m:t>
                                </m:r>
                              </m:e>
                              <m:e>
                                <m:r>
                                  <a:rPr lang="en-US" sz="2400" b="1" i="1" smtClean="0">
                                    <a:solidFill>
                                      <a:schemeClr val="bg2">
                                        <a:lumMod val="75000"/>
                                      </a:schemeClr>
                                    </a:solidFill>
                                    <a:latin typeface="Cambria Math" panose="02040503050406030204" pitchFamily="18" charset="0"/>
                                  </a:rPr>
                                  <m:t>𝟎</m:t>
                                </m:r>
                              </m:e>
                            </m:mr>
                          </m:m>
                        </m:e>
                      </m:d>
                      <m:r>
                        <a:rPr lang="en-US" sz="2400" b="1" i="1" smtClean="0">
                          <a:latin typeface="Cambria Math" panose="02040503050406030204" pitchFamily="18" charset="0"/>
                        </a:rPr>
                        <m:t> </m:t>
                      </m:r>
                    </m:oMath>
                  </m:oMathPara>
                </a14:m>
                <a:endParaRPr lang="en-US" sz="1600" b="1" dirty="0"/>
              </a:p>
            </p:txBody>
          </p:sp>
        </mc:Choice>
        <mc:Fallback xmlns="">
          <p:sp>
            <p:nvSpPr>
              <p:cNvPr id="38" name="TextBox 37">
                <a:extLst>
                  <a:ext uri="{FF2B5EF4-FFF2-40B4-BE49-F238E27FC236}">
                    <a16:creationId xmlns:a16="http://schemas.microsoft.com/office/drawing/2014/main" id="{4FF9ECC3-DA3F-93D1-916C-AB7D1F81CFBA}"/>
                  </a:ext>
                </a:extLst>
              </p:cNvPr>
              <p:cNvSpPr txBox="1">
                <a:spLocks noRot="1" noChangeAspect="1" noMove="1" noResize="1" noEditPoints="1" noAdjustHandles="1" noChangeArrowheads="1" noChangeShapeType="1" noTextEdit="1"/>
              </p:cNvSpPr>
              <p:nvPr/>
            </p:nvSpPr>
            <p:spPr>
              <a:xfrm>
                <a:off x="7456410" y="960494"/>
                <a:ext cx="3910519" cy="2872966"/>
              </a:xfrm>
              <a:prstGeom prst="rect">
                <a:avLst/>
              </a:prstGeom>
              <a:blipFill>
                <a:blip r:embed="rId24"/>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36BE0591-E60A-0FB6-D057-CED6F59FDF5D}"/>
              </a:ext>
            </a:extLst>
          </p:cNvPr>
          <p:cNvSpPr/>
          <p:nvPr/>
        </p:nvSpPr>
        <p:spPr>
          <a:xfrm>
            <a:off x="7661913" y="1327506"/>
            <a:ext cx="2508107" cy="3657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DD4AA4A-AA5F-A566-4FAB-0B299F9F6CEE}"/>
              </a:ext>
            </a:extLst>
          </p:cNvPr>
          <p:cNvSpPr>
            <a:spLocks noGrp="1"/>
          </p:cNvSpPr>
          <p:nvPr>
            <p:ph type="sldNum" sz="quarter" idx="12"/>
          </p:nvPr>
        </p:nvSpPr>
        <p:spPr/>
        <p:txBody>
          <a:bodyPr/>
          <a:lstStyle/>
          <a:p>
            <a:fld id="{48F63A3B-78C7-47BE-AE5E-E10140E04643}" type="slidenum">
              <a:rPr lang="en-US" smtClean="0"/>
              <a:t>94</a:t>
            </a:fld>
            <a:endParaRPr lang="en-US"/>
          </a:p>
        </p:txBody>
      </p:sp>
    </p:spTree>
    <p:extLst>
      <p:ext uri="{BB962C8B-B14F-4D97-AF65-F5344CB8AC3E}">
        <p14:creationId xmlns:p14="http://schemas.microsoft.com/office/powerpoint/2010/main" val="6094085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7" name="TextBox 6">
            <a:extLst>
              <a:ext uri="{FF2B5EF4-FFF2-40B4-BE49-F238E27FC236}">
                <a16:creationId xmlns:a16="http://schemas.microsoft.com/office/drawing/2014/main" id="{19FFFC69-05C8-6560-C62A-96E033B0425D}"/>
              </a:ext>
            </a:extLst>
          </p:cNvPr>
          <p:cNvSpPr txBox="1"/>
          <p:nvPr/>
        </p:nvSpPr>
        <p:spPr>
          <a:xfrm>
            <a:off x="-494855" y="1707540"/>
            <a:ext cx="2305456" cy="3539430"/>
          </a:xfrm>
          <a:prstGeom prst="rect">
            <a:avLst/>
          </a:prstGeom>
          <a:noFill/>
        </p:spPr>
        <p:txBody>
          <a:bodyPr wrap="square" rtlCol="0">
            <a:spAutoFit/>
          </a:bodyPr>
          <a:lstStyle/>
          <a:p>
            <a:pPr algn="r"/>
            <a:r>
              <a:rPr lang="en-US" sz="2800" dirty="0"/>
              <a:t>Tangle </a:t>
            </a:r>
            <a:r>
              <a:rPr lang="en-US" sz="2800" b="1" dirty="0"/>
              <a:t>0</a:t>
            </a:r>
          </a:p>
          <a:p>
            <a:pPr algn="r"/>
            <a:r>
              <a:rPr lang="en-US" sz="2800" dirty="0"/>
              <a:t>Tangle </a:t>
            </a:r>
            <a:r>
              <a:rPr lang="en-US" sz="2800" b="1" dirty="0"/>
              <a:t>1</a:t>
            </a:r>
          </a:p>
          <a:p>
            <a:pPr algn="r"/>
            <a:r>
              <a:rPr lang="en-US" sz="2800" dirty="0"/>
              <a:t>Tangle </a:t>
            </a:r>
            <a:r>
              <a:rPr lang="en-US" sz="2800" b="1" dirty="0"/>
              <a:t>2</a:t>
            </a:r>
          </a:p>
          <a:p>
            <a:pPr algn="r"/>
            <a:r>
              <a:rPr lang="en-US" sz="2800" dirty="0"/>
              <a:t>Tangle </a:t>
            </a:r>
            <a:r>
              <a:rPr lang="en-US" sz="2800" b="1" dirty="0"/>
              <a:t>3</a:t>
            </a:r>
          </a:p>
          <a:p>
            <a:pPr algn="r"/>
            <a:r>
              <a:rPr lang="en-US" sz="2800" dirty="0"/>
              <a:t>Tangle </a:t>
            </a:r>
            <a:r>
              <a:rPr lang="en-US" sz="2800" b="1" dirty="0"/>
              <a:t>4</a:t>
            </a:r>
          </a:p>
          <a:p>
            <a:pPr algn="r"/>
            <a:r>
              <a:rPr lang="en-US" sz="2800" dirty="0"/>
              <a:t>Tangle </a:t>
            </a:r>
            <a:r>
              <a:rPr lang="en-US" sz="2800" b="1" dirty="0"/>
              <a:t>5</a:t>
            </a:r>
          </a:p>
          <a:p>
            <a:pPr algn="r"/>
            <a:r>
              <a:rPr lang="en-US" sz="2800" dirty="0"/>
              <a:t>Tangle </a:t>
            </a:r>
            <a:r>
              <a:rPr lang="en-US" sz="2800" b="1" dirty="0"/>
              <a:t>6</a:t>
            </a:r>
          </a:p>
          <a:p>
            <a:pPr algn="r"/>
            <a:r>
              <a:rPr lang="en-US" sz="2800" dirty="0"/>
              <a:t>Tangle </a:t>
            </a:r>
            <a:r>
              <a:rPr lang="en-US" sz="2800" b="1" dirty="0"/>
              <a:t>7</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33CC07B-1F3E-4546-82AE-C96AD6B93D51}"/>
                  </a:ext>
                </a:extLst>
              </p:cNvPr>
              <p:cNvSpPr txBox="1"/>
              <p:nvPr/>
            </p:nvSpPr>
            <p:spPr>
              <a:xfrm>
                <a:off x="7487640" y="1787431"/>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mr>
                            <m:mr>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mr>
                            <m:mr>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mr>
                            <m:mr>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mr>
                            <m:mr>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32" name="TextBox 31">
                <a:extLst>
                  <a:ext uri="{FF2B5EF4-FFF2-40B4-BE49-F238E27FC236}">
                    <a16:creationId xmlns:a16="http://schemas.microsoft.com/office/drawing/2014/main" id="{533CC07B-1F3E-4546-82AE-C96AD6B93D51}"/>
                  </a:ext>
                </a:extLst>
              </p:cNvPr>
              <p:cNvSpPr txBox="1">
                <a:spLocks noRot="1" noChangeAspect="1" noMove="1" noResize="1" noEditPoints="1" noAdjustHandles="1" noChangeArrowheads="1" noChangeShapeType="1" noTextEdit="1"/>
              </p:cNvSpPr>
              <p:nvPr/>
            </p:nvSpPr>
            <p:spPr>
              <a:xfrm>
                <a:off x="7487640" y="1787431"/>
                <a:ext cx="3910519" cy="3345275"/>
              </a:xfrm>
              <a:prstGeom prst="rect">
                <a:avLst/>
              </a:prstGeom>
              <a:blipFill>
                <a:blip r:embed="rId3"/>
                <a:stretch>
                  <a:fillRect r="-8255"/>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1DF60D3C-E9E3-F6C0-041D-B206D8FF4757}"/>
              </a:ext>
            </a:extLst>
          </p:cNvPr>
          <p:cNvCxnSpPr>
            <a:cxnSpLocks/>
            <a:endCxn id="32" idx="1"/>
          </p:cNvCxnSpPr>
          <p:nvPr/>
        </p:nvCxnSpPr>
        <p:spPr>
          <a:xfrm>
            <a:off x="6289301" y="3460069"/>
            <a:ext cx="1198339"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DD1C39E-ADE9-93F4-86BE-0C44BB74B37F}"/>
              </a:ext>
            </a:extLst>
          </p:cNvPr>
          <p:cNvCxnSpPr>
            <a:cxnSpLocks/>
          </p:cNvCxnSpPr>
          <p:nvPr/>
        </p:nvCxnSpPr>
        <p:spPr>
          <a:xfrm>
            <a:off x="5132070" y="1908810"/>
            <a:ext cx="0" cy="312039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10633710" y="1908810"/>
            <a:ext cx="0" cy="312039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43F0F6-27B9-6673-1513-0B623C71EB18}"/>
                  </a:ext>
                </a:extLst>
              </p:cNvPr>
              <p:cNvSpPr txBox="1"/>
              <p:nvPr/>
            </p:nvSpPr>
            <p:spPr>
              <a:xfrm>
                <a:off x="1992181" y="1787431"/>
                <a:ext cx="3910519" cy="33736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𝟗</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𝟑</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𝟒</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𝟒</m:t>
                                </m:r>
                              </m:e>
                              <m:e>
                                <m:r>
                                  <a:rPr lang="en-US" sz="2800" b="1" i="1" smtClean="0">
                                    <a:latin typeface="Cambria Math" panose="02040503050406030204" pitchFamily="18" charset="0"/>
                                  </a:rPr>
                                  <m:t>𝟏𝟓</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𝟔</m:t>
                                </m:r>
                              </m:e>
                              <m:e>
                                <m:r>
                                  <a:rPr lang="en-US" sz="2800" b="1" i="1" smtClean="0">
                                    <a:latin typeface="Cambria Math" panose="02040503050406030204" pitchFamily="18" charset="0"/>
                                  </a:rPr>
                                  <m:t>𝟏𝟏</m:t>
                                </m:r>
                              </m:e>
                              <m:e>
                                <m:r>
                                  <a:rPr lang="en-US" sz="2800" b="1" i="1" smtClean="0">
                                    <a:latin typeface="Cambria Math" panose="02040503050406030204" pitchFamily="18" charset="0"/>
                                  </a:rPr>
                                  <m:t>𝟕</m:t>
                                </m:r>
                              </m:e>
                              <m:e>
                                <m:r>
                                  <a:rPr lang="en-US" sz="2800" b="1" i="1" smtClean="0">
                                    <a:latin typeface="Cambria Math" panose="02040503050406030204" pitchFamily="18" charset="0"/>
                                  </a:rPr>
                                  <m:t>𝟏𝟐</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𝟖</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𝟗</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𝟏𝟏</m:t>
                                </m:r>
                              </m:e>
                              <m:e>
                                <m:r>
                                  <a:rPr lang="en-US" sz="2800" b="1" i="1" smtClean="0">
                                    <a:latin typeface="Cambria Math" panose="02040503050406030204" pitchFamily="18" charset="0"/>
                                  </a:rPr>
                                  <m:t>𝟔</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latin typeface="Cambria Math" panose="02040503050406030204" pitchFamily="18" charset="0"/>
                                  </a:rPr>
                                  <m:t>𝟏𝟐</m:t>
                                </m:r>
                              </m:e>
                              <m:e>
                                <m:r>
                                  <a:rPr lang="en-US" sz="2800" b="1" i="1" smtClean="0">
                                    <a:latin typeface="Cambria Math" panose="02040503050406030204" pitchFamily="18" charset="0"/>
                                  </a:rPr>
                                  <m:t>𝟕</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e>
                                <m:r>
                                  <a:rPr lang="en-US" sz="2800" b="1" i="1" smtClean="0">
                                    <a:solidFill>
                                      <a:schemeClr val="bg2">
                                        <a:lumMod val="75000"/>
                                      </a:schemeClr>
                                    </a:solidFill>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10" name="TextBox 9">
                <a:extLst>
                  <a:ext uri="{FF2B5EF4-FFF2-40B4-BE49-F238E27FC236}">
                    <a16:creationId xmlns:a16="http://schemas.microsoft.com/office/drawing/2014/main" id="{0F43F0F6-27B9-6673-1513-0B623C71EB18}"/>
                  </a:ext>
                </a:extLst>
              </p:cNvPr>
              <p:cNvSpPr txBox="1">
                <a:spLocks noRot="1" noChangeAspect="1" noMove="1" noResize="1" noEditPoints="1" noAdjustHandles="1" noChangeArrowheads="1" noChangeShapeType="1" noTextEdit="1"/>
              </p:cNvSpPr>
              <p:nvPr/>
            </p:nvSpPr>
            <p:spPr>
              <a:xfrm>
                <a:off x="1992181" y="1787431"/>
                <a:ext cx="3910519" cy="3373680"/>
              </a:xfrm>
              <a:prstGeom prst="rect">
                <a:avLst/>
              </a:prstGeom>
              <a:blipFill>
                <a:blip r:embed="rId4"/>
                <a:stretch>
                  <a:fillRect r="-826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E38DC2DE-0E34-2865-239E-5C4BBFF64BFB}"/>
              </a:ext>
            </a:extLst>
          </p:cNvPr>
          <p:cNvSpPr>
            <a:spLocks noGrp="1"/>
          </p:cNvSpPr>
          <p:nvPr>
            <p:ph type="sldNum" sz="quarter" idx="12"/>
          </p:nvPr>
        </p:nvSpPr>
        <p:spPr/>
        <p:txBody>
          <a:bodyPr/>
          <a:lstStyle/>
          <a:p>
            <a:fld id="{48F63A3B-78C7-47BE-AE5E-E10140E04643}" type="slidenum">
              <a:rPr lang="en-US" smtClean="0"/>
              <a:t>95</a:t>
            </a:fld>
            <a:endParaRPr lang="en-US"/>
          </a:p>
        </p:txBody>
      </p:sp>
    </p:spTree>
    <p:extLst>
      <p:ext uri="{BB962C8B-B14F-4D97-AF65-F5344CB8AC3E}">
        <p14:creationId xmlns:p14="http://schemas.microsoft.com/office/powerpoint/2010/main" val="14069032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7" name="TextBox 6">
            <a:extLst>
              <a:ext uri="{FF2B5EF4-FFF2-40B4-BE49-F238E27FC236}">
                <a16:creationId xmlns:a16="http://schemas.microsoft.com/office/drawing/2014/main" id="{19FFFC69-05C8-6560-C62A-96E033B0425D}"/>
              </a:ext>
            </a:extLst>
          </p:cNvPr>
          <p:cNvSpPr txBox="1"/>
          <p:nvPr/>
        </p:nvSpPr>
        <p:spPr>
          <a:xfrm>
            <a:off x="3480618" y="1007119"/>
            <a:ext cx="1358317" cy="1200329"/>
          </a:xfrm>
          <a:prstGeom prst="rect">
            <a:avLst/>
          </a:prstGeom>
          <a:noFill/>
        </p:spPr>
        <p:txBody>
          <a:bodyPr wrap="square" rtlCol="0">
            <a:spAutoFit/>
          </a:bodyPr>
          <a:lstStyle/>
          <a:p>
            <a:pPr algn="r"/>
            <a:r>
              <a:rPr lang="en-US" sz="2400" dirty="0"/>
              <a:t>Tangle </a:t>
            </a:r>
            <a:r>
              <a:rPr lang="en-US" sz="2400" b="1" dirty="0"/>
              <a:t>0</a:t>
            </a:r>
          </a:p>
          <a:p>
            <a:pPr algn="r"/>
            <a:r>
              <a:rPr lang="en-US" sz="2400" dirty="0"/>
              <a:t>Tangle </a:t>
            </a:r>
            <a:r>
              <a:rPr lang="en-US" sz="2400" b="1" dirty="0"/>
              <a:t>1</a:t>
            </a:r>
          </a:p>
          <a:p>
            <a:pPr algn="r"/>
            <a:r>
              <a:rPr lang="en-US" sz="2400" dirty="0"/>
              <a:t>Tangle </a:t>
            </a:r>
            <a:r>
              <a:rPr lang="en-US" sz="2400" b="1" dirty="0"/>
              <a:t>2</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33CC07B-1F3E-4546-82AE-C96AD6B93D51}"/>
                  </a:ext>
                </a:extLst>
              </p:cNvPr>
              <p:cNvSpPr txBox="1"/>
              <p:nvPr/>
            </p:nvSpPr>
            <p:spPr>
              <a:xfrm>
                <a:off x="4744440" y="1033739"/>
                <a:ext cx="3910519" cy="10691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panose="02040503050406030204" pitchFamily="18" charset="0"/>
                            </a:rPr>
                          </m:ctrlPr>
                        </m:dPr>
                        <m:e>
                          <m:m>
                            <m:mPr>
                              <m:mcs>
                                <m:mc>
                                  <m:mcPr>
                                    <m:count m:val="6"/>
                                    <m:mcJc m:val="center"/>
                                  </m:mcPr>
                                </m:mc>
                              </m:mcs>
                              <m:ctrlPr>
                                <a:rPr lang="en-US" sz="2400" b="1" i="1" smtClean="0">
                                  <a:latin typeface="Cambria Math" panose="02040503050406030204" pitchFamily="18" charset="0"/>
                                </a:rPr>
                              </m:ctrlPr>
                            </m:mPr>
                            <m:mr>
                              <m:e>
                                <m:r>
                                  <m:rPr>
                                    <m:brk m:alnAt="7"/>
                                  </m:rPr>
                                  <a:rPr lang="en-US" sz="2400" b="1" i="1" smtClean="0">
                                    <a:latin typeface="Cambria Math" panose="02040503050406030204" pitchFamily="18" charset="0"/>
                                  </a:rPr>
                                  <m:t>𝟖</m:t>
                                </m:r>
                              </m:e>
                              <m:e>
                                <m:r>
                                  <a:rPr lang="en-US" sz="2400" b="1" i="1" smtClean="0">
                                    <a:solidFill>
                                      <a:schemeClr val="tx1"/>
                                    </a:solidFill>
                                    <a:latin typeface="Cambria Math" panose="02040503050406030204" pitchFamily="18" charset="0"/>
                                  </a:rPr>
                                  <m:t>𝟐</m:t>
                                </m:r>
                              </m:e>
                              <m:e>
                                <m:r>
                                  <a:rPr lang="en-US" sz="2400" b="1" i="1" smtClean="0">
                                    <a:latin typeface="Cambria Math" panose="02040503050406030204" pitchFamily="18" charset="0"/>
                                  </a:rPr>
                                  <m:t>𝟎</m:t>
                                </m:r>
                              </m:e>
                              <m:e>
                                <m:r>
                                  <a:rPr lang="en-US" sz="2400" b="1" i="1" smtClean="0">
                                    <a:latin typeface="Cambria Math" panose="02040503050406030204" pitchFamily="18" charset="0"/>
                                  </a:rPr>
                                  <m:t>𝟏𝟎</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𝟐</m:t>
                                </m:r>
                              </m:e>
                            </m:mr>
                            <m:mr>
                              <m:e>
                                <m:r>
                                  <a:rPr lang="en-US" sz="2400" b="1" i="1" smtClean="0">
                                    <a:latin typeface="Cambria Math" panose="02040503050406030204" pitchFamily="18" charset="0"/>
                                  </a:rPr>
                                  <m:t>𝟐</m:t>
                                </m:r>
                              </m:e>
                              <m:e>
                                <m:r>
                                  <a:rPr lang="en-US" sz="2400" b="1" i="1" smtClean="0">
                                    <a:latin typeface="Cambria Math" panose="02040503050406030204" pitchFamily="18" charset="0"/>
                                  </a:rPr>
                                  <m:t>𝟏𝟑</m:t>
                                </m:r>
                              </m:e>
                              <m:e>
                                <m:r>
                                  <a:rPr lang="en-US" sz="2400" b="1" i="1" smtClean="0">
                                    <a:latin typeface="Cambria Math" panose="02040503050406030204" pitchFamily="18" charset="0"/>
                                  </a:rPr>
                                  <m:t>𝟓</m:t>
                                </m:r>
                              </m:e>
                              <m:e>
                                <m:r>
                                  <a:rPr lang="en-US" sz="2400" b="1" i="1" smtClean="0">
                                    <a:latin typeface="Cambria Math" panose="02040503050406030204" pitchFamily="18" charset="0"/>
                                  </a:rPr>
                                  <m:t>𝟎</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𝟑</m:t>
                                </m:r>
                              </m:e>
                            </m:mr>
                            <m:mr>
                              <m:e>
                                <m:r>
                                  <a:rPr lang="en-US" sz="2400" b="1" i="1" smtClean="0">
                                    <a:latin typeface="Cambria Math" panose="02040503050406030204" pitchFamily="18" charset="0"/>
                                  </a:rPr>
                                  <m:t>𝟏𝟎</m:t>
                                </m:r>
                              </m:e>
                              <m:e>
                                <m:r>
                                  <a:rPr lang="en-US" sz="2400" b="1" i="1" smtClean="0">
                                    <a:latin typeface="Cambria Math" panose="02040503050406030204" pitchFamily="18" charset="0"/>
                                  </a:rPr>
                                  <m:t>𝟓</m:t>
                                </m:r>
                              </m:e>
                              <m:e>
                                <m:r>
                                  <a:rPr lang="en-US" sz="2400" b="1" i="1" smtClean="0">
                                    <a:latin typeface="Cambria Math" panose="02040503050406030204" pitchFamily="18" charset="0"/>
                                  </a:rPr>
                                  <m:t>𝟏𝟑</m:t>
                                </m:r>
                              </m:e>
                              <m:e>
                                <m:r>
                                  <a:rPr lang="en-US" sz="2400" b="1" i="1" smtClean="0">
                                    <a:latin typeface="Cambria Math" panose="02040503050406030204" pitchFamily="18" charset="0"/>
                                  </a:rPr>
                                  <m:t>𝟖</m:t>
                                </m:r>
                              </m:e>
                              <m:e>
                                <m:r>
                                  <a:rPr lang="en-US" sz="2400" b="1" i="1" smtClean="0">
                                    <a:latin typeface="Cambria Math" panose="02040503050406030204" pitchFamily="18" charset="0"/>
                                  </a:rPr>
                                  <m:t>𝟏</m:t>
                                </m:r>
                              </m:e>
                              <m:e>
                                <m:r>
                                  <a:rPr lang="en-US" sz="2400" b="1" i="1" smtClean="0">
                                    <a:latin typeface="Cambria Math" panose="02040503050406030204" pitchFamily="18" charset="0"/>
                                  </a:rPr>
                                  <m:t>𝟑</m:t>
                                </m:r>
                              </m:e>
                            </m:mr>
                          </m:m>
                        </m:e>
                      </m:d>
                      <m:r>
                        <a:rPr lang="en-US" sz="2400" b="1" i="1" smtClean="0">
                          <a:latin typeface="Cambria Math" panose="02040503050406030204" pitchFamily="18" charset="0"/>
                        </a:rPr>
                        <m:t> </m:t>
                      </m:r>
                    </m:oMath>
                  </m:oMathPara>
                </a14:m>
                <a:endParaRPr lang="en-US" sz="1600" b="1" dirty="0"/>
              </a:p>
            </p:txBody>
          </p:sp>
        </mc:Choice>
        <mc:Fallback xmlns="">
          <p:sp>
            <p:nvSpPr>
              <p:cNvPr id="32" name="TextBox 31">
                <a:extLst>
                  <a:ext uri="{FF2B5EF4-FFF2-40B4-BE49-F238E27FC236}">
                    <a16:creationId xmlns:a16="http://schemas.microsoft.com/office/drawing/2014/main" id="{533CC07B-1F3E-4546-82AE-C96AD6B93D51}"/>
                  </a:ext>
                </a:extLst>
              </p:cNvPr>
              <p:cNvSpPr txBox="1">
                <a:spLocks noRot="1" noChangeAspect="1" noMove="1" noResize="1" noEditPoints="1" noAdjustHandles="1" noChangeArrowheads="1" noChangeShapeType="1" noTextEdit="1"/>
              </p:cNvSpPr>
              <p:nvPr/>
            </p:nvSpPr>
            <p:spPr>
              <a:xfrm>
                <a:off x="4744440" y="1033739"/>
                <a:ext cx="3910519" cy="1069139"/>
              </a:xfrm>
              <a:prstGeom prst="rect">
                <a:avLst/>
              </a:prstGeom>
              <a:blipFill>
                <a:blip r:embed="rId3"/>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7526716" y="1122221"/>
            <a:ext cx="0" cy="893392"/>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75B2DF-1E04-39FC-39CD-BDACBF0A0640}"/>
                  </a:ext>
                </a:extLst>
              </p:cNvPr>
              <p:cNvSpPr txBox="1"/>
              <p:nvPr/>
            </p:nvSpPr>
            <p:spPr>
              <a:xfrm>
                <a:off x="2615379" y="2478986"/>
                <a:ext cx="2895602"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4"/>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𝟎</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r>
                              <m:e>
                                <m:r>
                                  <a:rPr lang="en-US" sz="2800" b="1" i="1" smtClean="0">
                                    <a:latin typeface="Cambria Math" panose="02040503050406030204" pitchFamily="18" charset="0"/>
                                  </a:rPr>
                                  <m:t>𝟏</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
                        </m:e>
                      </m:d>
                      <m:r>
                        <a:rPr lang="en-US" sz="2800" b="1" i="1" smtClean="0">
                          <a:latin typeface="Cambria Math" panose="02040503050406030204" pitchFamily="18" charset="0"/>
                        </a:rPr>
                        <m:t> </m:t>
                      </m:r>
                    </m:oMath>
                  </m:oMathPara>
                </a14:m>
                <a:endParaRPr lang="en-US" sz="2800" b="1" dirty="0"/>
              </a:p>
            </p:txBody>
          </p:sp>
        </mc:Choice>
        <mc:Fallback xmlns="">
          <p:sp>
            <p:nvSpPr>
              <p:cNvPr id="11" name="TextBox 10">
                <a:extLst>
                  <a:ext uri="{FF2B5EF4-FFF2-40B4-BE49-F238E27FC236}">
                    <a16:creationId xmlns:a16="http://schemas.microsoft.com/office/drawing/2014/main" id="{3775B2DF-1E04-39FC-39CD-BDACBF0A0640}"/>
                  </a:ext>
                </a:extLst>
              </p:cNvPr>
              <p:cNvSpPr txBox="1">
                <a:spLocks noRot="1" noChangeAspect="1" noMove="1" noResize="1" noEditPoints="1" noAdjustHandles="1" noChangeArrowheads="1" noChangeShapeType="1" noTextEdit="1"/>
              </p:cNvSpPr>
              <p:nvPr/>
            </p:nvSpPr>
            <p:spPr>
              <a:xfrm>
                <a:off x="2615379" y="2478986"/>
                <a:ext cx="2895602" cy="3345275"/>
              </a:xfrm>
              <a:prstGeom prst="rect">
                <a:avLst/>
              </a:prstGeom>
              <a:blipFill>
                <a:blip r:embed="rId4"/>
                <a:stretch>
                  <a:fillRect r="-14316"/>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AB2EC72-D91F-A6CA-0132-A07C6953BFE6}"/>
              </a:ext>
            </a:extLst>
          </p:cNvPr>
          <p:cNvSpPr txBox="1"/>
          <p:nvPr/>
        </p:nvSpPr>
        <p:spPr>
          <a:xfrm>
            <a:off x="955193" y="2440075"/>
            <a:ext cx="1449421" cy="3539430"/>
          </a:xfrm>
          <a:prstGeom prst="rect">
            <a:avLst/>
          </a:prstGeom>
          <a:noFill/>
        </p:spPr>
        <p:txBody>
          <a:bodyPr wrap="square" rtlCol="0">
            <a:spAutoFit/>
          </a:bodyPr>
          <a:lstStyle/>
          <a:p>
            <a:pPr algn="r"/>
            <a:r>
              <a:rPr lang="en-US" sz="2800" dirty="0"/>
              <a:t>Edge </a:t>
            </a:r>
            <a:r>
              <a:rPr lang="en-US" sz="2800" b="1" dirty="0"/>
              <a:t>0</a:t>
            </a:r>
          </a:p>
          <a:p>
            <a:pPr algn="r"/>
            <a:r>
              <a:rPr lang="en-US" sz="2800" dirty="0"/>
              <a:t>Edge </a:t>
            </a:r>
            <a:r>
              <a:rPr lang="en-US" sz="2800" b="1" dirty="0"/>
              <a:t>1</a:t>
            </a:r>
          </a:p>
          <a:p>
            <a:pPr algn="r"/>
            <a:r>
              <a:rPr lang="en-US" sz="2800" dirty="0"/>
              <a:t>Edge </a:t>
            </a:r>
            <a:r>
              <a:rPr lang="en-US" sz="2800" b="1" dirty="0"/>
              <a:t>2</a:t>
            </a:r>
          </a:p>
          <a:p>
            <a:pPr algn="r"/>
            <a:r>
              <a:rPr lang="en-US" sz="2800" dirty="0"/>
              <a:t>Edge </a:t>
            </a:r>
            <a:r>
              <a:rPr lang="en-US" sz="2800" b="1" dirty="0"/>
              <a:t>3</a:t>
            </a:r>
          </a:p>
          <a:p>
            <a:pPr algn="r"/>
            <a:r>
              <a:rPr lang="en-US" sz="2800" dirty="0"/>
              <a:t>Edge </a:t>
            </a:r>
            <a:r>
              <a:rPr lang="en-US" sz="2800" b="1" dirty="0"/>
              <a:t>4</a:t>
            </a:r>
          </a:p>
          <a:p>
            <a:pPr algn="r"/>
            <a:r>
              <a:rPr lang="en-US" sz="2800" dirty="0"/>
              <a:t>Edge </a:t>
            </a:r>
            <a:r>
              <a:rPr lang="en-US" sz="2800" b="1" dirty="0"/>
              <a:t>5</a:t>
            </a:r>
          </a:p>
          <a:p>
            <a:pPr algn="r"/>
            <a:r>
              <a:rPr lang="en-US" sz="2800" dirty="0"/>
              <a:t>Edge </a:t>
            </a:r>
            <a:r>
              <a:rPr lang="en-US" sz="2800" b="1" dirty="0"/>
              <a:t>6</a:t>
            </a:r>
          </a:p>
          <a:p>
            <a:pPr algn="r"/>
            <a:r>
              <a:rPr lang="en-US" sz="2800" dirty="0"/>
              <a:t>Edge </a:t>
            </a:r>
            <a:r>
              <a:rPr lang="en-US" sz="2800" b="1" dirty="0"/>
              <a:t>7</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02E7F2-1E13-20B1-3028-E82FD2B80586}"/>
                  </a:ext>
                </a:extLst>
              </p:cNvPr>
              <p:cNvSpPr txBox="1"/>
              <p:nvPr/>
            </p:nvSpPr>
            <p:spPr>
              <a:xfrm>
                <a:off x="7511320" y="2478986"/>
                <a:ext cx="2895602" cy="33736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4"/>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𝟑</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𝟑</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𝟎</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𝟐</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𝟏</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r>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e>
                                <m:r>
                                  <a:rPr lang="en-US" sz="2800" b="1" i="1" smtClean="0">
                                    <a:solidFill>
                                      <a:schemeClr val="bg1">
                                        <a:lumMod val="85000"/>
                                      </a:schemeClr>
                                    </a:solidFill>
                                    <a:latin typeface="Cambria Math" panose="02040503050406030204" pitchFamily="18" charset="0"/>
                                  </a:rPr>
                                  <m:t>−</m:t>
                                </m:r>
                                <m:r>
                                  <a:rPr lang="en-US" sz="2800" b="1" i="1" smtClean="0">
                                    <a:solidFill>
                                      <a:schemeClr val="bg1">
                                        <a:lumMod val="85000"/>
                                      </a:schemeClr>
                                    </a:solidFill>
                                    <a:latin typeface="Cambria Math" panose="02040503050406030204" pitchFamily="18" charset="0"/>
                                  </a:rPr>
                                  <m:t>𝟏</m:t>
                                </m:r>
                              </m:e>
                            </m:mr>
                          </m:m>
                        </m:e>
                      </m:d>
                      <m:r>
                        <a:rPr lang="en-US" sz="2800" b="1" i="1" smtClean="0">
                          <a:latin typeface="Cambria Math" panose="02040503050406030204" pitchFamily="18" charset="0"/>
                        </a:rPr>
                        <m:t> </m:t>
                      </m:r>
                    </m:oMath>
                  </m:oMathPara>
                </a14:m>
                <a:endParaRPr lang="en-US" sz="2800" b="1" dirty="0"/>
              </a:p>
            </p:txBody>
          </p:sp>
        </mc:Choice>
        <mc:Fallback xmlns="">
          <p:sp>
            <p:nvSpPr>
              <p:cNvPr id="13" name="TextBox 12">
                <a:extLst>
                  <a:ext uri="{FF2B5EF4-FFF2-40B4-BE49-F238E27FC236}">
                    <a16:creationId xmlns:a16="http://schemas.microsoft.com/office/drawing/2014/main" id="{E402E7F2-1E13-20B1-3028-E82FD2B80586}"/>
                  </a:ext>
                </a:extLst>
              </p:cNvPr>
              <p:cNvSpPr txBox="1">
                <a:spLocks noRot="1" noChangeAspect="1" noMove="1" noResize="1" noEditPoints="1" noAdjustHandles="1" noChangeArrowheads="1" noChangeShapeType="1" noTextEdit="1"/>
              </p:cNvSpPr>
              <p:nvPr/>
            </p:nvSpPr>
            <p:spPr>
              <a:xfrm>
                <a:off x="7511320" y="2478986"/>
                <a:ext cx="2895602" cy="3373680"/>
              </a:xfrm>
              <a:prstGeom prst="rect">
                <a:avLst/>
              </a:prstGeom>
              <a:blipFill>
                <a:blip r:embed="rId5"/>
                <a:stretch>
                  <a:fillRect r="-14316"/>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2C9516F-30B7-1EAB-61EF-DF3796C79D07}"/>
              </a:ext>
            </a:extLst>
          </p:cNvPr>
          <p:cNvSpPr txBox="1"/>
          <p:nvPr/>
        </p:nvSpPr>
        <p:spPr>
          <a:xfrm>
            <a:off x="5938683" y="2434667"/>
            <a:ext cx="1449421" cy="3539430"/>
          </a:xfrm>
          <a:prstGeom prst="rect">
            <a:avLst/>
          </a:prstGeom>
          <a:noFill/>
        </p:spPr>
        <p:txBody>
          <a:bodyPr wrap="square" rtlCol="0">
            <a:spAutoFit/>
          </a:bodyPr>
          <a:lstStyle/>
          <a:p>
            <a:pPr algn="r"/>
            <a:r>
              <a:rPr lang="en-US" sz="2800" dirty="0"/>
              <a:t>Edge </a:t>
            </a:r>
            <a:r>
              <a:rPr lang="en-US" sz="2800" b="1" dirty="0"/>
              <a:t>8</a:t>
            </a:r>
          </a:p>
          <a:p>
            <a:pPr algn="r"/>
            <a:r>
              <a:rPr lang="en-US" sz="2800" dirty="0"/>
              <a:t>Edge </a:t>
            </a:r>
            <a:r>
              <a:rPr lang="en-US" sz="2800" b="1" dirty="0"/>
              <a:t>9</a:t>
            </a:r>
          </a:p>
          <a:p>
            <a:pPr algn="r"/>
            <a:r>
              <a:rPr lang="en-US" sz="2800" dirty="0"/>
              <a:t>Edge </a:t>
            </a:r>
            <a:r>
              <a:rPr lang="en-US" sz="2800" b="1" dirty="0"/>
              <a:t>10</a:t>
            </a:r>
          </a:p>
          <a:p>
            <a:pPr algn="r"/>
            <a:r>
              <a:rPr lang="en-US" sz="2800" dirty="0"/>
              <a:t>Edge </a:t>
            </a:r>
            <a:r>
              <a:rPr lang="en-US" sz="2800" b="1" dirty="0"/>
              <a:t>11</a:t>
            </a:r>
          </a:p>
          <a:p>
            <a:pPr algn="r"/>
            <a:r>
              <a:rPr lang="en-US" sz="2800" dirty="0"/>
              <a:t>Edge </a:t>
            </a:r>
            <a:r>
              <a:rPr lang="en-US" sz="2800" b="1" dirty="0"/>
              <a:t>12</a:t>
            </a:r>
          </a:p>
          <a:p>
            <a:pPr algn="r"/>
            <a:r>
              <a:rPr lang="en-US" sz="2800" dirty="0"/>
              <a:t>Edge </a:t>
            </a:r>
            <a:r>
              <a:rPr lang="en-US" sz="2800" b="1" dirty="0"/>
              <a:t>13</a:t>
            </a:r>
          </a:p>
          <a:p>
            <a:pPr algn="r"/>
            <a:r>
              <a:rPr lang="en-US" sz="2800" dirty="0"/>
              <a:t>Edge </a:t>
            </a:r>
            <a:r>
              <a:rPr lang="en-US" sz="2800" b="1" dirty="0"/>
              <a:t>14</a:t>
            </a:r>
          </a:p>
          <a:p>
            <a:pPr algn="r"/>
            <a:r>
              <a:rPr lang="en-US" sz="2800" dirty="0"/>
              <a:t>Edge </a:t>
            </a:r>
            <a:r>
              <a:rPr lang="en-US" sz="2800" b="1" dirty="0"/>
              <a:t>15</a:t>
            </a:r>
          </a:p>
        </p:txBody>
      </p:sp>
      <p:sp>
        <p:nvSpPr>
          <p:cNvPr id="3" name="Slide Number Placeholder 2">
            <a:extLst>
              <a:ext uri="{FF2B5EF4-FFF2-40B4-BE49-F238E27FC236}">
                <a16:creationId xmlns:a16="http://schemas.microsoft.com/office/drawing/2014/main" id="{C44674E5-B6CE-2D2B-AB34-AF8BF60A0641}"/>
              </a:ext>
            </a:extLst>
          </p:cNvPr>
          <p:cNvSpPr>
            <a:spLocks noGrp="1"/>
          </p:cNvSpPr>
          <p:nvPr>
            <p:ph type="sldNum" sz="quarter" idx="12"/>
          </p:nvPr>
        </p:nvSpPr>
        <p:spPr/>
        <p:txBody>
          <a:bodyPr/>
          <a:lstStyle/>
          <a:p>
            <a:fld id="{48F63A3B-78C7-47BE-AE5E-E10140E04643}" type="slidenum">
              <a:rPr lang="en-US" smtClean="0"/>
              <a:t>96</a:t>
            </a:fld>
            <a:endParaRPr lang="en-US"/>
          </a:p>
        </p:txBody>
      </p:sp>
    </p:spTree>
    <p:extLst>
      <p:ext uri="{BB962C8B-B14F-4D97-AF65-F5344CB8AC3E}">
        <p14:creationId xmlns:p14="http://schemas.microsoft.com/office/powerpoint/2010/main" val="2510696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p:sp>
        <p:nvSpPr>
          <p:cNvPr id="3" name="Content Placeholder 2">
            <a:extLst>
              <a:ext uri="{FF2B5EF4-FFF2-40B4-BE49-F238E27FC236}">
                <a16:creationId xmlns:a16="http://schemas.microsoft.com/office/drawing/2014/main" id="{9CD57F07-7CE7-C5FE-F6A9-EA83CD6877F3}"/>
              </a:ext>
            </a:extLst>
          </p:cNvPr>
          <p:cNvSpPr>
            <a:spLocks noGrp="1"/>
          </p:cNvSpPr>
          <p:nvPr>
            <p:ph idx="4294967295"/>
          </p:nvPr>
        </p:nvSpPr>
        <p:spPr>
          <a:xfrm>
            <a:off x="838200" y="898146"/>
            <a:ext cx="10515600" cy="5697207"/>
          </a:xfrm>
        </p:spPr>
        <p:txBody>
          <a:bodyPr>
            <a:normAutofit/>
          </a:bodyPr>
          <a:lstStyle/>
          <a:p>
            <a:pPr marL="0" indent="0" algn="ctr">
              <a:buNone/>
            </a:pPr>
            <a:r>
              <a:rPr lang="en-US" b="1" dirty="0"/>
              <a:t>Program Overview</a:t>
            </a:r>
          </a:p>
          <a:p>
            <a:pPr marL="914400" lvl="1" indent="-457200" algn="ctr">
              <a:buFont typeface="+mj-lt"/>
              <a:buAutoNum type="arabicPeriod"/>
            </a:pPr>
            <a:r>
              <a:rPr lang="en-US" sz="2800" dirty="0">
                <a:cs typeface="Calibri"/>
              </a:rPr>
              <a:t>Take PD notation and add additional information.</a:t>
            </a:r>
          </a:p>
          <a:p>
            <a:pPr marL="914400" lvl="1" indent="-457200" algn="ctr">
              <a:buFont typeface="+mj-lt"/>
              <a:buAutoNum type="arabicPeriod"/>
            </a:pPr>
            <a:r>
              <a:rPr lang="en-US" sz="2800" dirty="0">
                <a:cs typeface="Calibri"/>
              </a:rPr>
              <a:t>Combine crossings to make integer and vertical tangles.</a:t>
            </a:r>
            <a:endParaRPr lang="en-US" sz="2800" b="1" dirty="0">
              <a:cs typeface="Calibri"/>
            </a:endParaRPr>
          </a:p>
          <a:p>
            <a:pPr marL="914400" lvl="1" indent="-457200" algn="ctr">
              <a:buFont typeface="+mj-lt"/>
              <a:buAutoNum type="arabicPeriod"/>
            </a:pPr>
            <a:r>
              <a:rPr lang="en-US" sz="2800" b="1" dirty="0">
                <a:cs typeface="Calibri"/>
              </a:rPr>
              <a:t>Combine integer and vertical tangles into rational tangles.</a:t>
            </a:r>
          </a:p>
          <a:p>
            <a:pPr marL="914400" lvl="1" indent="-457200" algn="ctr">
              <a:buFont typeface="+mj-lt"/>
              <a:buAutoNum type="arabicPeriod"/>
            </a:pPr>
            <a:r>
              <a:rPr lang="en-US" sz="2800" dirty="0">
                <a:solidFill>
                  <a:schemeClr val="bg1">
                    <a:lumMod val="50000"/>
                  </a:schemeClr>
                </a:solidFill>
                <a:cs typeface="Calibri"/>
              </a:rPr>
              <a:t>Combine rational tangles into Montesinos tangles.</a:t>
            </a:r>
          </a:p>
          <a:p>
            <a:pPr marL="914400" lvl="1" indent="-457200" algn="ctr">
              <a:buFont typeface="+mj-lt"/>
              <a:buAutoNum type="arabicPeriod"/>
            </a:pPr>
            <a:r>
              <a:rPr lang="en-US" sz="2800" dirty="0">
                <a:solidFill>
                  <a:schemeClr val="bg1">
                    <a:lumMod val="50000"/>
                  </a:schemeClr>
                </a:solidFill>
                <a:cs typeface="Calibri"/>
              </a:rPr>
              <a:t>Identify twists for Generalized Montesinos tangles.</a:t>
            </a:r>
          </a:p>
          <a:p>
            <a:pPr marL="914400" lvl="1" indent="-457200" algn="ctr">
              <a:buFont typeface="+mj-lt"/>
              <a:buAutoNum type="arabicPeriod"/>
            </a:pPr>
            <a:r>
              <a:rPr lang="en-US" sz="2800" dirty="0">
                <a:solidFill>
                  <a:schemeClr val="bg1">
                    <a:lumMod val="50000"/>
                  </a:schemeClr>
                </a:solidFill>
                <a:cs typeface="Calibri"/>
              </a:rPr>
              <a:t>Combine Montesinos tangles into algebraic tangles.</a:t>
            </a:r>
          </a:p>
          <a:p>
            <a:pPr marL="914400" lvl="1" indent="-457200" algn="ctr">
              <a:buFont typeface="+mj-lt"/>
              <a:buAutoNum type="arabicPeriod"/>
            </a:pPr>
            <a:r>
              <a:rPr lang="en-US" sz="2800" dirty="0">
                <a:solidFill>
                  <a:schemeClr val="bg1">
                    <a:lumMod val="50000"/>
                  </a:schemeClr>
                </a:solidFill>
                <a:cs typeface="Calibri"/>
              </a:rPr>
              <a:t>If non-algebraic, identify </a:t>
            </a:r>
            <a:r>
              <a:rPr lang="en-US" sz="2800" dirty="0" err="1">
                <a:solidFill>
                  <a:schemeClr val="bg1">
                    <a:lumMod val="50000"/>
                  </a:schemeClr>
                </a:solidFill>
                <a:cs typeface="Calibri"/>
              </a:rPr>
              <a:t>polyhedrals</a:t>
            </a:r>
            <a:r>
              <a:rPr lang="en-US" sz="2800" dirty="0">
                <a:solidFill>
                  <a:schemeClr val="bg1">
                    <a:lumMod val="50000"/>
                  </a:schemeClr>
                </a:solidFill>
                <a:cs typeface="Calibri"/>
              </a:rPr>
              <a:t>.</a:t>
            </a:r>
          </a:p>
        </p:txBody>
      </p:sp>
      <p:sp>
        <p:nvSpPr>
          <p:cNvPr id="4" name="Slide Number Placeholder 3">
            <a:extLst>
              <a:ext uri="{FF2B5EF4-FFF2-40B4-BE49-F238E27FC236}">
                <a16:creationId xmlns:a16="http://schemas.microsoft.com/office/drawing/2014/main" id="{71ACD5DC-6A3A-D349-3900-7D97974A2070}"/>
              </a:ext>
            </a:extLst>
          </p:cNvPr>
          <p:cNvSpPr>
            <a:spLocks noGrp="1"/>
          </p:cNvSpPr>
          <p:nvPr>
            <p:ph type="sldNum" sz="quarter" idx="12"/>
          </p:nvPr>
        </p:nvSpPr>
        <p:spPr/>
        <p:txBody>
          <a:bodyPr/>
          <a:lstStyle/>
          <a:p>
            <a:fld id="{48F63A3B-78C7-47BE-AE5E-E10140E04643}" type="slidenum">
              <a:rPr lang="en-US" smtClean="0"/>
              <a:t>97</a:t>
            </a:fld>
            <a:endParaRPr lang="en-US"/>
          </a:p>
        </p:txBody>
      </p:sp>
    </p:spTree>
    <p:extLst>
      <p:ext uri="{BB962C8B-B14F-4D97-AF65-F5344CB8AC3E}">
        <p14:creationId xmlns:p14="http://schemas.microsoft.com/office/powerpoint/2010/main" val="10112831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33CC07B-1F3E-4546-82AE-C96AD6B93D51}"/>
                  </a:ext>
                </a:extLst>
              </p:cNvPr>
              <p:cNvSpPr txBox="1"/>
              <p:nvPr/>
            </p:nvSpPr>
            <p:spPr>
              <a:xfrm>
                <a:off x="538200" y="1867441"/>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r>
                              <m:e>
                                <m:r>
                                  <a:rPr lang="en-US" sz="2800" b="1" i="1" smtClean="0">
                                    <a:latin typeface="Cambria Math" panose="02040503050406030204" pitchFamily="18" charset="0"/>
                                  </a:rPr>
                                  <m:t>𝟎</m:t>
                                </m:r>
                              </m:e>
                              <m:e>
                                <m:r>
                                  <a:rPr lang="en-US" sz="2800" b="1" i="1" smtClean="0">
                                    <a:solidFill>
                                      <a:schemeClr val="tx1"/>
                                    </a:solidFill>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32" name="TextBox 31">
                <a:extLst>
                  <a:ext uri="{FF2B5EF4-FFF2-40B4-BE49-F238E27FC236}">
                    <a16:creationId xmlns:a16="http://schemas.microsoft.com/office/drawing/2014/main" id="{533CC07B-1F3E-4546-82AE-C96AD6B93D51}"/>
                  </a:ext>
                </a:extLst>
              </p:cNvPr>
              <p:cNvSpPr txBox="1">
                <a:spLocks noRot="1" noChangeAspect="1" noMove="1" noResize="1" noEditPoints="1" noAdjustHandles="1" noChangeArrowheads="1" noChangeShapeType="1" noTextEdit="1"/>
              </p:cNvSpPr>
              <p:nvPr/>
            </p:nvSpPr>
            <p:spPr>
              <a:xfrm>
                <a:off x="538200" y="1867441"/>
                <a:ext cx="3910519" cy="3345275"/>
              </a:xfrm>
              <a:prstGeom prst="rect">
                <a:avLst/>
              </a:prstGeom>
              <a:blipFill>
                <a:blip r:embed="rId3"/>
                <a:stretch>
                  <a:fillRect r="-8255"/>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672840" y="1981259"/>
            <a:ext cx="0" cy="3120390"/>
          </a:xfrm>
          <a:prstGeom prst="line">
            <a:avLst/>
          </a:prstGeom>
          <a:ln w="38100"/>
        </p:spPr>
        <p:style>
          <a:lnRef idx="1">
            <a:schemeClr val="dk1"/>
          </a:lnRef>
          <a:fillRef idx="0">
            <a:schemeClr val="dk1"/>
          </a:fillRef>
          <a:effectRef idx="0">
            <a:schemeClr val="dk1"/>
          </a:effectRef>
          <a:fontRef idx="minor">
            <a:schemeClr val="tx1"/>
          </a:fontRef>
        </p:style>
      </p:cxnSp>
      <p:pic>
        <p:nvPicPr>
          <p:cNvPr id="5" name="Picture 4" descr="Icon&#10;&#10;Description automatically generated">
            <a:extLst>
              <a:ext uri="{FF2B5EF4-FFF2-40B4-BE49-F238E27FC236}">
                <a16:creationId xmlns:a16="http://schemas.microsoft.com/office/drawing/2014/main" id="{B3142CFF-0710-30F9-C4D0-2952160C8544}"/>
              </a:ext>
            </a:extLst>
          </p:cNvPr>
          <p:cNvPicPr>
            <a:picLocks noChangeAspect="1"/>
          </p:cNvPicPr>
          <p:nvPr/>
        </p:nvPicPr>
        <p:blipFill>
          <a:blip r:embed="rId4"/>
          <a:stretch>
            <a:fillRect/>
          </a:stretch>
        </p:blipFill>
        <p:spPr>
          <a:xfrm rot="5400000" flipV="1">
            <a:off x="7331899" y="4184016"/>
            <a:ext cx="2057400" cy="2057400"/>
          </a:xfrm>
          <a:prstGeom prst="rect">
            <a:avLst/>
          </a:prstGeom>
        </p:spPr>
      </p:pic>
      <p:pic>
        <p:nvPicPr>
          <p:cNvPr id="11" name="Picture 10" descr="Icon&#10;&#10;Description automatically generated">
            <a:extLst>
              <a:ext uri="{FF2B5EF4-FFF2-40B4-BE49-F238E27FC236}">
                <a16:creationId xmlns:a16="http://schemas.microsoft.com/office/drawing/2014/main" id="{C4E2C544-416A-5B00-3173-41EA6B782998}"/>
              </a:ext>
            </a:extLst>
          </p:cNvPr>
          <p:cNvPicPr>
            <a:picLocks noChangeAspect="1"/>
          </p:cNvPicPr>
          <p:nvPr/>
        </p:nvPicPr>
        <p:blipFill>
          <a:blip r:embed="rId5"/>
          <a:stretch>
            <a:fillRect/>
          </a:stretch>
        </p:blipFill>
        <p:spPr>
          <a:xfrm rot="5400000">
            <a:off x="5590741" y="1387748"/>
            <a:ext cx="2057400" cy="2057400"/>
          </a:xfrm>
          <a:prstGeom prst="rect">
            <a:avLst/>
          </a:prstGeom>
        </p:spPr>
      </p:pic>
      <p:pic>
        <p:nvPicPr>
          <p:cNvPr id="13" name="Picture 12" descr="Icon&#10;&#10;Description automatically generated">
            <a:extLst>
              <a:ext uri="{FF2B5EF4-FFF2-40B4-BE49-F238E27FC236}">
                <a16:creationId xmlns:a16="http://schemas.microsoft.com/office/drawing/2014/main" id="{96264C75-BBB2-1394-D3CB-5B657B5BF1C3}"/>
              </a:ext>
            </a:extLst>
          </p:cNvPr>
          <p:cNvPicPr>
            <a:picLocks noChangeAspect="1"/>
          </p:cNvPicPr>
          <p:nvPr/>
        </p:nvPicPr>
        <p:blipFill>
          <a:blip r:embed="rId4"/>
          <a:stretch>
            <a:fillRect/>
          </a:stretch>
        </p:blipFill>
        <p:spPr>
          <a:xfrm rot="16200000" flipV="1">
            <a:off x="9090351" y="1337526"/>
            <a:ext cx="2057400" cy="2057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C355EE-2470-B8D4-8CC9-A5AD4F4622FF}"/>
                  </a:ext>
                </a:extLst>
              </p:cNvPr>
              <p:cNvSpPr txBox="1"/>
              <p:nvPr/>
            </p:nvSpPr>
            <p:spPr>
              <a:xfrm>
                <a:off x="5478779" y="321569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12" name="TextBox 11">
                <a:extLst>
                  <a:ext uri="{FF2B5EF4-FFF2-40B4-BE49-F238E27FC236}">
                    <a16:creationId xmlns:a16="http://schemas.microsoft.com/office/drawing/2014/main" id="{17C355EE-2470-B8D4-8CC9-A5AD4F4622FF}"/>
                  </a:ext>
                </a:extLst>
              </p:cNvPr>
              <p:cNvSpPr txBox="1">
                <a:spLocks noRot="1" noChangeAspect="1" noMove="1" noResize="1" noEditPoints="1" noAdjustHandles="1" noChangeArrowheads="1" noChangeShapeType="1" noTextEdit="1"/>
              </p:cNvSpPr>
              <p:nvPr/>
            </p:nvSpPr>
            <p:spPr>
              <a:xfrm>
                <a:off x="5478779" y="3215699"/>
                <a:ext cx="64671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37906A-77DB-6564-90C5-AECB7B5054CD}"/>
                  </a:ext>
                </a:extLst>
              </p:cNvPr>
              <p:cNvSpPr txBox="1"/>
              <p:nvPr/>
            </p:nvSpPr>
            <p:spPr>
              <a:xfrm>
                <a:off x="7078458" y="114686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15" name="TextBox 14">
                <a:extLst>
                  <a:ext uri="{FF2B5EF4-FFF2-40B4-BE49-F238E27FC236}">
                    <a16:creationId xmlns:a16="http://schemas.microsoft.com/office/drawing/2014/main" id="{B237906A-77DB-6564-90C5-AECB7B5054CD}"/>
                  </a:ext>
                </a:extLst>
              </p:cNvPr>
              <p:cNvSpPr txBox="1">
                <a:spLocks noRot="1" noChangeAspect="1" noMove="1" noResize="1" noEditPoints="1" noAdjustHandles="1" noChangeArrowheads="1" noChangeShapeType="1" noTextEdit="1"/>
              </p:cNvSpPr>
              <p:nvPr/>
            </p:nvSpPr>
            <p:spPr>
              <a:xfrm>
                <a:off x="7078458" y="1146869"/>
                <a:ext cx="64671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F92DF5-D002-1F76-9B24-466BB2729EDB}"/>
                  </a:ext>
                </a:extLst>
              </p:cNvPr>
              <p:cNvSpPr txBox="1"/>
              <p:nvPr/>
            </p:nvSpPr>
            <p:spPr>
              <a:xfrm>
                <a:off x="5478779" y="115829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16" name="TextBox 15">
                <a:extLst>
                  <a:ext uri="{FF2B5EF4-FFF2-40B4-BE49-F238E27FC236}">
                    <a16:creationId xmlns:a16="http://schemas.microsoft.com/office/drawing/2014/main" id="{45F92DF5-D002-1F76-9B24-466BB2729EDB}"/>
                  </a:ext>
                </a:extLst>
              </p:cNvPr>
              <p:cNvSpPr txBox="1">
                <a:spLocks noRot="1" noChangeAspect="1" noMove="1" noResize="1" noEditPoints="1" noAdjustHandles="1" noChangeArrowheads="1" noChangeShapeType="1" noTextEdit="1"/>
              </p:cNvSpPr>
              <p:nvPr/>
            </p:nvSpPr>
            <p:spPr>
              <a:xfrm>
                <a:off x="5478779" y="1158299"/>
                <a:ext cx="64671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18B756-86C9-2C31-B9C9-7B72013BA371}"/>
                  </a:ext>
                </a:extLst>
              </p:cNvPr>
              <p:cNvSpPr txBox="1"/>
              <p:nvPr/>
            </p:nvSpPr>
            <p:spPr>
              <a:xfrm>
                <a:off x="7078458" y="320426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17" name="TextBox 16">
                <a:extLst>
                  <a:ext uri="{FF2B5EF4-FFF2-40B4-BE49-F238E27FC236}">
                    <a16:creationId xmlns:a16="http://schemas.microsoft.com/office/drawing/2014/main" id="{1F18B756-86C9-2C31-B9C9-7B72013BA371}"/>
                  </a:ext>
                </a:extLst>
              </p:cNvPr>
              <p:cNvSpPr txBox="1">
                <a:spLocks noRot="1" noChangeAspect="1" noMove="1" noResize="1" noEditPoints="1" noAdjustHandles="1" noChangeArrowheads="1" noChangeShapeType="1" noTextEdit="1"/>
              </p:cNvSpPr>
              <p:nvPr/>
            </p:nvSpPr>
            <p:spPr>
              <a:xfrm>
                <a:off x="7078458" y="3204269"/>
                <a:ext cx="64671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8BD8E8-45C3-BB9F-2B10-151C8E7B307F}"/>
                  </a:ext>
                </a:extLst>
              </p:cNvPr>
              <p:cNvSpPr txBox="1"/>
              <p:nvPr/>
            </p:nvSpPr>
            <p:spPr>
              <a:xfrm>
                <a:off x="6968489" y="5648336"/>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18" name="TextBox 17">
                <a:extLst>
                  <a:ext uri="{FF2B5EF4-FFF2-40B4-BE49-F238E27FC236}">
                    <a16:creationId xmlns:a16="http://schemas.microsoft.com/office/drawing/2014/main" id="{248BD8E8-45C3-BB9F-2B10-151C8E7B307F}"/>
                  </a:ext>
                </a:extLst>
              </p:cNvPr>
              <p:cNvSpPr txBox="1">
                <a:spLocks noRot="1" noChangeAspect="1" noMove="1" noResize="1" noEditPoints="1" noAdjustHandles="1" noChangeArrowheads="1" noChangeShapeType="1" noTextEdit="1"/>
              </p:cNvSpPr>
              <p:nvPr/>
            </p:nvSpPr>
            <p:spPr>
              <a:xfrm>
                <a:off x="6968489" y="5648336"/>
                <a:ext cx="64671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78A8CE9-25CD-4661-E1DC-C96A9AA12649}"/>
                  </a:ext>
                </a:extLst>
              </p:cNvPr>
              <p:cNvSpPr txBox="1"/>
              <p:nvPr/>
            </p:nvSpPr>
            <p:spPr>
              <a:xfrm>
                <a:off x="9050111" y="417274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19" name="TextBox 18">
                <a:extLst>
                  <a:ext uri="{FF2B5EF4-FFF2-40B4-BE49-F238E27FC236}">
                    <a16:creationId xmlns:a16="http://schemas.microsoft.com/office/drawing/2014/main" id="{078A8CE9-25CD-4661-E1DC-C96A9AA12649}"/>
                  </a:ext>
                </a:extLst>
              </p:cNvPr>
              <p:cNvSpPr txBox="1">
                <a:spLocks noRot="1" noChangeAspect="1" noMove="1" noResize="1" noEditPoints="1" noAdjustHandles="1" noChangeArrowheads="1" noChangeShapeType="1" noTextEdit="1"/>
              </p:cNvSpPr>
              <p:nvPr/>
            </p:nvSpPr>
            <p:spPr>
              <a:xfrm>
                <a:off x="9050111" y="4172747"/>
                <a:ext cx="646711"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CA2FE81-E9EA-F0D7-8001-3A33B4214A52}"/>
                  </a:ext>
                </a:extLst>
              </p:cNvPr>
              <p:cNvSpPr txBox="1"/>
              <p:nvPr/>
            </p:nvSpPr>
            <p:spPr>
              <a:xfrm>
                <a:off x="6975429" y="421695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𝟖</m:t>
                      </m:r>
                    </m:oMath>
                  </m:oMathPara>
                </a14:m>
                <a:endParaRPr lang="en-US" b="1" dirty="0"/>
              </a:p>
            </p:txBody>
          </p:sp>
        </mc:Choice>
        <mc:Fallback xmlns="">
          <p:sp>
            <p:nvSpPr>
              <p:cNvPr id="20" name="TextBox 19">
                <a:extLst>
                  <a:ext uri="{FF2B5EF4-FFF2-40B4-BE49-F238E27FC236}">
                    <a16:creationId xmlns:a16="http://schemas.microsoft.com/office/drawing/2014/main" id="{8CA2FE81-E9EA-F0D7-8001-3A33B4214A52}"/>
                  </a:ext>
                </a:extLst>
              </p:cNvPr>
              <p:cNvSpPr txBox="1">
                <a:spLocks noRot="1" noChangeAspect="1" noMove="1" noResize="1" noEditPoints="1" noAdjustHandles="1" noChangeArrowheads="1" noChangeShapeType="1" noTextEdit="1"/>
              </p:cNvSpPr>
              <p:nvPr/>
            </p:nvSpPr>
            <p:spPr>
              <a:xfrm>
                <a:off x="6975429" y="4216958"/>
                <a:ext cx="646711"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9C17001-AD7B-3D15-CC97-A7C3EA1232CD}"/>
                  </a:ext>
                </a:extLst>
              </p:cNvPr>
              <p:cNvSpPr txBox="1"/>
              <p:nvPr/>
            </p:nvSpPr>
            <p:spPr>
              <a:xfrm>
                <a:off x="9050112" y="5682626"/>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1" name="TextBox 20">
                <a:extLst>
                  <a:ext uri="{FF2B5EF4-FFF2-40B4-BE49-F238E27FC236}">
                    <a16:creationId xmlns:a16="http://schemas.microsoft.com/office/drawing/2014/main" id="{39C17001-AD7B-3D15-CC97-A7C3EA1232CD}"/>
                  </a:ext>
                </a:extLst>
              </p:cNvPr>
              <p:cNvSpPr txBox="1">
                <a:spLocks noRot="1" noChangeAspect="1" noMove="1" noResize="1" noEditPoints="1" noAdjustHandles="1" noChangeArrowheads="1" noChangeShapeType="1" noTextEdit="1"/>
              </p:cNvSpPr>
              <p:nvPr/>
            </p:nvSpPr>
            <p:spPr>
              <a:xfrm>
                <a:off x="9050112" y="5682626"/>
                <a:ext cx="646711"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77A542-34B5-C117-548E-75108BDF4D81}"/>
                  </a:ext>
                </a:extLst>
              </p:cNvPr>
              <p:cNvSpPr txBox="1"/>
              <p:nvPr/>
            </p:nvSpPr>
            <p:spPr>
              <a:xfrm>
                <a:off x="8777745" y="295543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2" name="TextBox 21">
                <a:extLst>
                  <a:ext uri="{FF2B5EF4-FFF2-40B4-BE49-F238E27FC236}">
                    <a16:creationId xmlns:a16="http://schemas.microsoft.com/office/drawing/2014/main" id="{4577A542-34B5-C117-548E-75108BDF4D81}"/>
                  </a:ext>
                </a:extLst>
              </p:cNvPr>
              <p:cNvSpPr txBox="1">
                <a:spLocks noRot="1" noChangeAspect="1" noMove="1" noResize="1" noEditPoints="1" noAdjustHandles="1" noChangeArrowheads="1" noChangeShapeType="1" noTextEdit="1"/>
              </p:cNvSpPr>
              <p:nvPr/>
            </p:nvSpPr>
            <p:spPr>
              <a:xfrm>
                <a:off x="8777745" y="2955437"/>
                <a:ext cx="646711"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06E1C05-FFB6-8A34-2CC5-815FC9D56E1A}"/>
                  </a:ext>
                </a:extLst>
              </p:cNvPr>
              <p:cNvSpPr txBox="1"/>
              <p:nvPr/>
            </p:nvSpPr>
            <p:spPr>
              <a:xfrm>
                <a:off x="10847564" y="140088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3" name="TextBox 22">
                <a:extLst>
                  <a:ext uri="{FF2B5EF4-FFF2-40B4-BE49-F238E27FC236}">
                    <a16:creationId xmlns:a16="http://schemas.microsoft.com/office/drawing/2014/main" id="{C06E1C05-FFB6-8A34-2CC5-815FC9D56E1A}"/>
                  </a:ext>
                </a:extLst>
              </p:cNvPr>
              <p:cNvSpPr txBox="1">
                <a:spLocks noRot="1" noChangeAspect="1" noMove="1" noResize="1" noEditPoints="1" noAdjustHandles="1" noChangeArrowheads="1" noChangeShapeType="1" noTextEdit="1"/>
              </p:cNvSpPr>
              <p:nvPr/>
            </p:nvSpPr>
            <p:spPr>
              <a:xfrm>
                <a:off x="10847564" y="1400889"/>
                <a:ext cx="646711"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C97E94-F2E7-8ED5-122C-8C37E32543FB}"/>
                  </a:ext>
                </a:extLst>
              </p:cNvPr>
              <p:cNvSpPr txBox="1"/>
              <p:nvPr/>
            </p:nvSpPr>
            <p:spPr>
              <a:xfrm>
                <a:off x="8781086" y="139427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24" name="TextBox 23">
                <a:extLst>
                  <a:ext uri="{FF2B5EF4-FFF2-40B4-BE49-F238E27FC236}">
                    <a16:creationId xmlns:a16="http://schemas.microsoft.com/office/drawing/2014/main" id="{DEC97E94-F2E7-8ED5-122C-8C37E32543FB}"/>
                  </a:ext>
                </a:extLst>
              </p:cNvPr>
              <p:cNvSpPr txBox="1">
                <a:spLocks noRot="1" noChangeAspect="1" noMove="1" noResize="1" noEditPoints="1" noAdjustHandles="1" noChangeArrowheads="1" noChangeShapeType="1" noTextEdit="1"/>
              </p:cNvSpPr>
              <p:nvPr/>
            </p:nvSpPr>
            <p:spPr>
              <a:xfrm>
                <a:off x="8781086" y="1394270"/>
                <a:ext cx="646711"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A635CC-6E18-6C9F-04AE-B1D7CF0C1F6E}"/>
                  </a:ext>
                </a:extLst>
              </p:cNvPr>
              <p:cNvSpPr txBox="1"/>
              <p:nvPr/>
            </p:nvSpPr>
            <p:spPr>
              <a:xfrm>
                <a:off x="10871882" y="291223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25" name="TextBox 24">
                <a:extLst>
                  <a:ext uri="{FF2B5EF4-FFF2-40B4-BE49-F238E27FC236}">
                    <a16:creationId xmlns:a16="http://schemas.microsoft.com/office/drawing/2014/main" id="{12A635CC-6E18-6C9F-04AE-B1D7CF0C1F6E}"/>
                  </a:ext>
                </a:extLst>
              </p:cNvPr>
              <p:cNvSpPr txBox="1">
                <a:spLocks noRot="1" noChangeAspect="1" noMove="1" noResize="1" noEditPoints="1" noAdjustHandles="1" noChangeArrowheads="1" noChangeShapeType="1" noTextEdit="1"/>
              </p:cNvSpPr>
              <p:nvPr/>
            </p:nvSpPr>
            <p:spPr>
              <a:xfrm>
                <a:off x="10871882" y="2912238"/>
                <a:ext cx="646711" cy="523220"/>
              </a:xfrm>
              <a:prstGeom prst="rect">
                <a:avLst/>
              </a:prstGeom>
              <a:blipFill>
                <a:blip r:embed="rId17"/>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1E302BC-0EFD-A165-5E89-F3EEF8C0DEA0}"/>
              </a:ext>
            </a:extLst>
          </p:cNvPr>
          <p:cNvSpPr>
            <a:spLocks noGrp="1"/>
          </p:cNvSpPr>
          <p:nvPr>
            <p:ph type="sldNum" sz="quarter" idx="12"/>
          </p:nvPr>
        </p:nvSpPr>
        <p:spPr/>
        <p:txBody>
          <a:bodyPr/>
          <a:lstStyle/>
          <a:p>
            <a:fld id="{48F63A3B-78C7-47BE-AE5E-E10140E04643}" type="slidenum">
              <a:rPr lang="en-US" smtClean="0"/>
              <a:t>98</a:t>
            </a:fld>
            <a:endParaRPr lang="en-US"/>
          </a:p>
        </p:txBody>
      </p:sp>
    </p:spTree>
    <p:extLst>
      <p:ext uri="{BB962C8B-B14F-4D97-AF65-F5344CB8AC3E}">
        <p14:creationId xmlns:p14="http://schemas.microsoft.com/office/powerpoint/2010/main" val="33856247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C13-F248-89CC-34EA-AC828CF29BC3}"/>
              </a:ext>
            </a:extLst>
          </p:cNvPr>
          <p:cNvSpPr>
            <a:spLocks noGrp="1"/>
          </p:cNvSpPr>
          <p:nvPr>
            <p:ph type="title"/>
          </p:nvPr>
        </p:nvSpPr>
        <p:spPr>
          <a:xfrm>
            <a:off x="104572" y="97060"/>
            <a:ext cx="11982856" cy="734986"/>
          </a:xfrm>
        </p:spPr>
        <p:txBody>
          <a:bodyPr/>
          <a:lstStyle/>
          <a:p>
            <a:pPr algn="ctr"/>
            <a:r>
              <a:rPr lang="en-US" dirty="0"/>
              <a:t>Converting Planar Diagram to Conway</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33CC07B-1F3E-4546-82AE-C96AD6B93D51}"/>
                  </a:ext>
                </a:extLst>
              </p:cNvPr>
              <p:cNvSpPr txBox="1"/>
              <p:nvPr/>
            </p:nvSpPr>
            <p:spPr>
              <a:xfrm>
                <a:off x="538200" y="1867441"/>
                <a:ext cx="3910519" cy="3345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latin typeface="Cambria Math" panose="02040503050406030204" pitchFamily="18" charset="0"/>
                            </a:rPr>
                          </m:ctrlPr>
                        </m:dPr>
                        <m:e>
                          <m:m>
                            <m:mPr>
                              <m:mcs>
                                <m:mc>
                                  <m:mcPr>
                                    <m:count m:val="6"/>
                                    <m:mcJc m:val="center"/>
                                  </m:mcPr>
                                </m:mc>
                              </m:mcs>
                              <m:ctrlPr>
                                <a:rPr lang="en-US" sz="2800" b="1" i="1" smtClean="0">
                                  <a:latin typeface="Cambria Math" panose="02040503050406030204" pitchFamily="18" charset="0"/>
                                </a:rPr>
                              </m:ctrlPr>
                            </m:mPr>
                            <m:mr>
                              <m:e>
                                <m:r>
                                  <m:rPr>
                                    <m:brk m:alnAt="7"/>
                                  </m:rPr>
                                  <a:rPr lang="en-US" sz="2800" b="1" i="1" smtClean="0">
                                    <a:latin typeface="Cambria Math" panose="02040503050406030204" pitchFamily="18" charset="0"/>
                                  </a:rPr>
                                  <m:t>𝟖</m:t>
                                </m:r>
                              </m:e>
                              <m:e>
                                <m:r>
                                  <a:rPr lang="en-US" sz="2800" b="1" i="1" smtClean="0">
                                    <a:solidFill>
                                      <a:schemeClr val="tx1"/>
                                    </a:solidFill>
                                    <a:latin typeface="Cambria Math" panose="02040503050406030204" pitchFamily="18" charset="0"/>
                                  </a:rPr>
                                  <m:t>𝟐</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𝟐</m:t>
                                </m:r>
                              </m:e>
                            </m:mr>
                            <m:mr>
                              <m:e>
                                <m:r>
                                  <a:rPr lang="en-US" sz="2800" b="1" i="1" smtClean="0">
                                    <a:latin typeface="Cambria Math" panose="02040503050406030204" pitchFamily="18" charset="0"/>
                                  </a:rPr>
                                  <m:t>𝟐</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𝟏𝟎</m:t>
                                </m:r>
                              </m:e>
                              <m:e>
                                <m:r>
                                  <a:rPr lang="en-US" sz="2800" b="1" i="1" smtClean="0">
                                    <a:latin typeface="Cambria Math" panose="02040503050406030204" pitchFamily="18" charset="0"/>
                                  </a:rPr>
                                  <m:t>𝟓</m:t>
                                </m:r>
                              </m:e>
                              <m:e>
                                <m:r>
                                  <a:rPr lang="en-US" sz="2800" b="1" i="1" smtClean="0">
                                    <a:latin typeface="Cambria Math" panose="02040503050406030204" pitchFamily="18" charset="0"/>
                                  </a:rPr>
                                  <m:t>𝟏𝟑</m:t>
                                </m:r>
                              </m:e>
                              <m:e>
                                <m:r>
                                  <a:rPr lang="en-US" sz="2800" b="1" i="1" smtClean="0">
                                    <a:latin typeface="Cambria Math" panose="02040503050406030204" pitchFamily="18" charset="0"/>
                                  </a:rPr>
                                  <m:t>𝟖</m:t>
                                </m:r>
                              </m:e>
                              <m:e>
                                <m:r>
                                  <a:rPr lang="en-US" sz="2800" b="1" i="1" smtClean="0">
                                    <a:latin typeface="Cambria Math" panose="02040503050406030204" pitchFamily="18" charset="0"/>
                                  </a:rPr>
                                  <m:t>𝟏</m:t>
                                </m:r>
                              </m:e>
                              <m:e>
                                <m:r>
                                  <a:rPr lang="en-US" sz="2800" b="1" i="1" smtClean="0">
                                    <a:latin typeface="Cambria Math" panose="02040503050406030204" pitchFamily="18" charset="0"/>
                                  </a:rPr>
                                  <m:t>𝟑</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r>
                              <m:e>
                                <m:r>
                                  <a:rPr lang="en-US" sz="2800" b="1" i="1" smtClean="0">
                                    <a:latin typeface="Cambria Math" panose="02040503050406030204" pitchFamily="18" charset="0"/>
                                  </a:rPr>
                                  <m:t>𝟎</m:t>
                                </m:r>
                              </m:e>
                              <m:e>
                                <m:r>
                                  <a:rPr lang="en-US" sz="2800" b="1" i="1" smtClean="0">
                                    <a:solidFill>
                                      <a:schemeClr val="tx1"/>
                                    </a:solidFill>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r>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e>
                                <m:r>
                                  <a:rPr lang="en-US" sz="2800" b="1" i="1" smtClean="0">
                                    <a:latin typeface="Cambria Math" panose="02040503050406030204" pitchFamily="18" charset="0"/>
                                  </a:rPr>
                                  <m:t>𝟎</m:t>
                                </m:r>
                              </m:e>
                            </m:mr>
                          </m:m>
                        </m:e>
                      </m:d>
                      <m:r>
                        <a:rPr lang="en-US" sz="2800" b="1" i="1" smtClean="0">
                          <a:latin typeface="Cambria Math" panose="02040503050406030204" pitchFamily="18" charset="0"/>
                        </a:rPr>
                        <m:t> </m:t>
                      </m:r>
                    </m:oMath>
                  </m:oMathPara>
                </a14:m>
                <a:endParaRPr lang="en-US" b="1" dirty="0"/>
              </a:p>
            </p:txBody>
          </p:sp>
        </mc:Choice>
        <mc:Fallback xmlns="">
          <p:sp>
            <p:nvSpPr>
              <p:cNvPr id="32" name="TextBox 31">
                <a:extLst>
                  <a:ext uri="{FF2B5EF4-FFF2-40B4-BE49-F238E27FC236}">
                    <a16:creationId xmlns:a16="http://schemas.microsoft.com/office/drawing/2014/main" id="{533CC07B-1F3E-4546-82AE-C96AD6B93D51}"/>
                  </a:ext>
                </a:extLst>
              </p:cNvPr>
              <p:cNvSpPr txBox="1">
                <a:spLocks noRot="1" noChangeAspect="1" noMove="1" noResize="1" noEditPoints="1" noAdjustHandles="1" noChangeArrowheads="1" noChangeShapeType="1" noTextEdit="1"/>
              </p:cNvSpPr>
              <p:nvPr/>
            </p:nvSpPr>
            <p:spPr>
              <a:xfrm>
                <a:off x="538200" y="1867441"/>
                <a:ext cx="3910519" cy="3345275"/>
              </a:xfrm>
              <a:prstGeom prst="rect">
                <a:avLst/>
              </a:prstGeom>
              <a:blipFill>
                <a:blip r:embed="rId3"/>
                <a:stretch>
                  <a:fillRect r="-8255"/>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0ACD734-EF15-EB28-FFAF-927498142686}"/>
              </a:ext>
            </a:extLst>
          </p:cNvPr>
          <p:cNvCxnSpPr>
            <a:cxnSpLocks/>
          </p:cNvCxnSpPr>
          <p:nvPr/>
        </p:nvCxnSpPr>
        <p:spPr>
          <a:xfrm>
            <a:off x="3672840" y="1981259"/>
            <a:ext cx="0" cy="3120390"/>
          </a:xfrm>
          <a:prstGeom prst="line">
            <a:avLst/>
          </a:prstGeom>
          <a:ln w="38100"/>
        </p:spPr>
        <p:style>
          <a:lnRef idx="1">
            <a:schemeClr val="dk1"/>
          </a:lnRef>
          <a:fillRef idx="0">
            <a:schemeClr val="dk1"/>
          </a:fillRef>
          <a:effectRef idx="0">
            <a:schemeClr val="dk1"/>
          </a:effectRef>
          <a:fontRef idx="minor">
            <a:schemeClr val="tx1"/>
          </a:fontRef>
        </p:style>
      </p:cxnSp>
      <p:pic>
        <p:nvPicPr>
          <p:cNvPr id="5" name="Picture 4" descr="Icon&#10;&#10;Description automatically generated">
            <a:extLst>
              <a:ext uri="{FF2B5EF4-FFF2-40B4-BE49-F238E27FC236}">
                <a16:creationId xmlns:a16="http://schemas.microsoft.com/office/drawing/2014/main" id="{B3142CFF-0710-30F9-C4D0-2952160C8544}"/>
              </a:ext>
            </a:extLst>
          </p:cNvPr>
          <p:cNvPicPr>
            <a:picLocks noChangeAspect="1"/>
          </p:cNvPicPr>
          <p:nvPr/>
        </p:nvPicPr>
        <p:blipFill>
          <a:blip r:embed="rId4"/>
          <a:stretch>
            <a:fillRect/>
          </a:stretch>
        </p:blipFill>
        <p:spPr>
          <a:xfrm rot="5400000" flipV="1">
            <a:off x="7331899" y="4184016"/>
            <a:ext cx="2057400" cy="2057400"/>
          </a:xfrm>
          <a:prstGeom prst="rect">
            <a:avLst/>
          </a:prstGeom>
        </p:spPr>
      </p:pic>
      <p:pic>
        <p:nvPicPr>
          <p:cNvPr id="11" name="Picture 10" descr="Icon&#10;&#10;Description automatically generated">
            <a:extLst>
              <a:ext uri="{FF2B5EF4-FFF2-40B4-BE49-F238E27FC236}">
                <a16:creationId xmlns:a16="http://schemas.microsoft.com/office/drawing/2014/main" id="{C4E2C544-416A-5B00-3173-41EA6B782998}"/>
              </a:ext>
            </a:extLst>
          </p:cNvPr>
          <p:cNvPicPr>
            <a:picLocks noChangeAspect="1"/>
          </p:cNvPicPr>
          <p:nvPr/>
        </p:nvPicPr>
        <p:blipFill>
          <a:blip r:embed="rId5"/>
          <a:stretch>
            <a:fillRect/>
          </a:stretch>
        </p:blipFill>
        <p:spPr>
          <a:xfrm rot="5400000">
            <a:off x="5590741" y="1387748"/>
            <a:ext cx="2057400" cy="2057400"/>
          </a:xfrm>
          <a:prstGeom prst="rect">
            <a:avLst/>
          </a:prstGeom>
        </p:spPr>
      </p:pic>
      <p:pic>
        <p:nvPicPr>
          <p:cNvPr id="13" name="Picture 12" descr="Icon&#10;&#10;Description automatically generated">
            <a:extLst>
              <a:ext uri="{FF2B5EF4-FFF2-40B4-BE49-F238E27FC236}">
                <a16:creationId xmlns:a16="http://schemas.microsoft.com/office/drawing/2014/main" id="{96264C75-BBB2-1394-D3CB-5B657B5BF1C3}"/>
              </a:ext>
            </a:extLst>
          </p:cNvPr>
          <p:cNvPicPr>
            <a:picLocks noChangeAspect="1"/>
          </p:cNvPicPr>
          <p:nvPr/>
        </p:nvPicPr>
        <p:blipFill>
          <a:blip r:embed="rId4"/>
          <a:stretch>
            <a:fillRect/>
          </a:stretch>
        </p:blipFill>
        <p:spPr>
          <a:xfrm rot="16200000" flipV="1">
            <a:off x="9090351" y="1337526"/>
            <a:ext cx="2057400" cy="2057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C355EE-2470-B8D4-8CC9-A5AD4F4622FF}"/>
                  </a:ext>
                </a:extLst>
              </p:cNvPr>
              <p:cNvSpPr txBox="1"/>
              <p:nvPr/>
            </p:nvSpPr>
            <p:spPr>
              <a:xfrm>
                <a:off x="5478779" y="321569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𝟖</m:t>
                      </m:r>
                    </m:oMath>
                  </m:oMathPara>
                </a14:m>
                <a:endParaRPr lang="en-US" b="1" dirty="0"/>
              </a:p>
            </p:txBody>
          </p:sp>
        </mc:Choice>
        <mc:Fallback xmlns="">
          <p:sp>
            <p:nvSpPr>
              <p:cNvPr id="12" name="TextBox 11">
                <a:extLst>
                  <a:ext uri="{FF2B5EF4-FFF2-40B4-BE49-F238E27FC236}">
                    <a16:creationId xmlns:a16="http://schemas.microsoft.com/office/drawing/2014/main" id="{17C355EE-2470-B8D4-8CC9-A5AD4F4622FF}"/>
                  </a:ext>
                </a:extLst>
              </p:cNvPr>
              <p:cNvSpPr txBox="1">
                <a:spLocks noRot="1" noChangeAspect="1" noMove="1" noResize="1" noEditPoints="1" noAdjustHandles="1" noChangeArrowheads="1" noChangeShapeType="1" noTextEdit="1"/>
              </p:cNvSpPr>
              <p:nvPr/>
            </p:nvSpPr>
            <p:spPr>
              <a:xfrm>
                <a:off x="5478779" y="3215699"/>
                <a:ext cx="64671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37906A-77DB-6564-90C5-AECB7B5054CD}"/>
                  </a:ext>
                </a:extLst>
              </p:cNvPr>
              <p:cNvSpPr txBox="1"/>
              <p:nvPr/>
            </p:nvSpPr>
            <p:spPr>
              <a:xfrm>
                <a:off x="7078458" y="114686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15" name="TextBox 14">
                <a:extLst>
                  <a:ext uri="{FF2B5EF4-FFF2-40B4-BE49-F238E27FC236}">
                    <a16:creationId xmlns:a16="http://schemas.microsoft.com/office/drawing/2014/main" id="{B237906A-77DB-6564-90C5-AECB7B5054CD}"/>
                  </a:ext>
                </a:extLst>
              </p:cNvPr>
              <p:cNvSpPr txBox="1">
                <a:spLocks noRot="1" noChangeAspect="1" noMove="1" noResize="1" noEditPoints="1" noAdjustHandles="1" noChangeArrowheads="1" noChangeShapeType="1" noTextEdit="1"/>
              </p:cNvSpPr>
              <p:nvPr/>
            </p:nvSpPr>
            <p:spPr>
              <a:xfrm>
                <a:off x="7078458" y="1146869"/>
                <a:ext cx="64671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F92DF5-D002-1F76-9B24-466BB2729EDB}"/>
                  </a:ext>
                </a:extLst>
              </p:cNvPr>
              <p:cNvSpPr txBox="1"/>
              <p:nvPr/>
            </p:nvSpPr>
            <p:spPr>
              <a:xfrm>
                <a:off x="5478779" y="115829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16" name="TextBox 15">
                <a:extLst>
                  <a:ext uri="{FF2B5EF4-FFF2-40B4-BE49-F238E27FC236}">
                    <a16:creationId xmlns:a16="http://schemas.microsoft.com/office/drawing/2014/main" id="{45F92DF5-D002-1F76-9B24-466BB2729EDB}"/>
                  </a:ext>
                </a:extLst>
              </p:cNvPr>
              <p:cNvSpPr txBox="1">
                <a:spLocks noRot="1" noChangeAspect="1" noMove="1" noResize="1" noEditPoints="1" noAdjustHandles="1" noChangeArrowheads="1" noChangeShapeType="1" noTextEdit="1"/>
              </p:cNvSpPr>
              <p:nvPr/>
            </p:nvSpPr>
            <p:spPr>
              <a:xfrm>
                <a:off x="5478779" y="1158299"/>
                <a:ext cx="64671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18B756-86C9-2C31-B9C9-7B72013BA371}"/>
                  </a:ext>
                </a:extLst>
              </p:cNvPr>
              <p:cNvSpPr txBox="1"/>
              <p:nvPr/>
            </p:nvSpPr>
            <p:spPr>
              <a:xfrm>
                <a:off x="7078458" y="320426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17" name="TextBox 16">
                <a:extLst>
                  <a:ext uri="{FF2B5EF4-FFF2-40B4-BE49-F238E27FC236}">
                    <a16:creationId xmlns:a16="http://schemas.microsoft.com/office/drawing/2014/main" id="{1F18B756-86C9-2C31-B9C9-7B72013BA371}"/>
                  </a:ext>
                </a:extLst>
              </p:cNvPr>
              <p:cNvSpPr txBox="1">
                <a:spLocks noRot="1" noChangeAspect="1" noMove="1" noResize="1" noEditPoints="1" noAdjustHandles="1" noChangeArrowheads="1" noChangeShapeType="1" noTextEdit="1"/>
              </p:cNvSpPr>
              <p:nvPr/>
            </p:nvSpPr>
            <p:spPr>
              <a:xfrm>
                <a:off x="7078458" y="3204269"/>
                <a:ext cx="64671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8BD8E8-45C3-BB9F-2B10-151C8E7B307F}"/>
                  </a:ext>
                </a:extLst>
              </p:cNvPr>
              <p:cNvSpPr txBox="1"/>
              <p:nvPr/>
            </p:nvSpPr>
            <p:spPr>
              <a:xfrm>
                <a:off x="6968489" y="5648336"/>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𝟏𝟎</m:t>
                      </m:r>
                    </m:oMath>
                  </m:oMathPara>
                </a14:m>
                <a:endParaRPr lang="en-US" b="1" dirty="0"/>
              </a:p>
            </p:txBody>
          </p:sp>
        </mc:Choice>
        <mc:Fallback xmlns="">
          <p:sp>
            <p:nvSpPr>
              <p:cNvPr id="18" name="TextBox 17">
                <a:extLst>
                  <a:ext uri="{FF2B5EF4-FFF2-40B4-BE49-F238E27FC236}">
                    <a16:creationId xmlns:a16="http://schemas.microsoft.com/office/drawing/2014/main" id="{248BD8E8-45C3-BB9F-2B10-151C8E7B307F}"/>
                  </a:ext>
                </a:extLst>
              </p:cNvPr>
              <p:cNvSpPr txBox="1">
                <a:spLocks noRot="1" noChangeAspect="1" noMove="1" noResize="1" noEditPoints="1" noAdjustHandles="1" noChangeArrowheads="1" noChangeShapeType="1" noTextEdit="1"/>
              </p:cNvSpPr>
              <p:nvPr/>
            </p:nvSpPr>
            <p:spPr>
              <a:xfrm>
                <a:off x="6968489" y="5648336"/>
                <a:ext cx="64671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78A8CE9-25CD-4661-E1DC-C96A9AA12649}"/>
                  </a:ext>
                </a:extLst>
              </p:cNvPr>
              <p:cNvSpPr txBox="1"/>
              <p:nvPr/>
            </p:nvSpPr>
            <p:spPr>
              <a:xfrm>
                <a:off x="9050111" y="417274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19" name="TextBox 18">
                <a:extLst>
                  <a:ext uri="{FF2B5EF4-FFF2-40B4-BE49-F238E27FC236}">
                    <a16:creationId xmlns:a16="http://schemas.microsoft.com/office/drawing/2014/main" id="{078A8CE9-25CD-4661-E1DC-C96A9AA12649}"/>
                  </a:ext>
                </a:extLst>
              </p:cNvPr>
              <p:cNvSpPr txBox="1">
                <a:spLocks noRot="1" noChangeAspect="1" noMove="1" noResize="1" noEditPoints="1" noAdjustHandles="1" noChangeArrowheads="1" noChangeShapeType="1" noTextEdit="1"/>
              </p:cNvSpPr>
              <p:nvPr/>
            </p:nvSpPr>
            <p:spPr>
              <a:xfrm>
                <a:off x="9050111" y="4172747"/>
                <a:ext cx="646711"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CA2FE81-E9EA-F0D7-8001-3A33B4214A52}"/>
                  </a:ext>
                </a:extLst>
              </p:cNvPr>
              <p:cNvSpPr txBox="1"/>
              <p:nvPr/>
            </p:nvSpPr>
            <p:spPr>
              <a:xfrm>
                <a:off x="6975429" y="421695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𝟖</m:t>
                      </m:r>
                    </m:oMath>
                  </m:oMathPara>
                </a14:m>
                <a:endParaRPr lang="en-US" b="1" dirty="0"/>
              </a:p>
            </p:txBody>
          </p:sp>
        </mc:Choice>
        <mc:Fallback xmlns="">
          <p:sp>
            <p:nvSpPr>
              <p:cNvPr id="20" name="TextBox 19">
                <a:extLst>
                  <a:ext uri="{FF2B5EF4-FFF2-40B4-BE49-F238E27FC236}">
                    <a16:creationId xmlns:a16="http://schemas.microsoft.com/office/drawing/2014/main" id="{8CA2FE81-E9EA-F0D7-8001-3A33B4214A52}"/>
                  </a:ext>
                </a:extLst>
              </p:cNvPr>
              <p:cNvSpPr txBox="1">
                <a:spLocks noRot="1" noChangeAspect="1" noMove="1" noResize="1" noEditPoints="1" noAdjustHandles="1" noChangeArrowheads="1" noChangeShapeType="1" noTextEdit="1"/>
              </p:cNvSpPr>
              <p:nvPr/>
            </p:nvSpPr>
            <p:spPr>
              <a:xfrm>
                <a:off x="6975429" y="4216958"/>
                <a:ext cx="646711"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9C17001-AD7B-3D15-CC97-A7C3EA1232CD}"/>
                  </a:ext>
                </a:extLst>
              </p:cNvPr>
              <p:cNvSpPr txBox="1"/>
              <p:nvPr/>
            </p:nvSpPr>
            <p:spPr>
              <a:xfrm>
                <a:off x="9050112" y="5682626"/>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1" name="TextBox 20">
                <a:extLst>
                  <a:ext uri="{FF2B5EF4-FFF2-40B4-BE49-F238E27FC236}">
                    <a16:creationId xmlns:a16="http://schemas.microsoft.com/office/drawing/2014/main" id="{39C17001-AD7B-3D15-CC97-A7C3EA1232CD}"/>
                  </a:ext>
                </a:extLst>
              </p:cNvPr>
              <p:cNvSpPr txBox="1">
                <a:spLocks noRot="1" noChangeAspect="1" noMove="1" noResize="1" noEditPoints="1" noAdjustHandles="1" noChangeArrowheads="1" noChangeShapeType="1" noTextEdit="1"/>
              </p:cNvSpPr>
              <p:nvPr/>
            </p:nvSpPr>
            <p:spPr>
              <a:xfrm>
                <a:off x="9050112" y="5682626"/>
                <a:ext cx="646711"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77A542-34B5-C117-548E-75108BDF4D81}"/>
                  </a:ext>
                </a:extLst>
              </p:cNvPr>
              <p:cNvSpPr txBox="1"/>
              <p:nvPr/>
            </p:nvSpPr>
            <p:spPr>
              <a:xfrm>
                <a:off x="8777745" y="2955437"/>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𝟐</m:t>
                      </m:r>
                    </m:oMath>
                  </m:oMathPara>
                </a14:m>
                <a:endParaRPr lang="en-US" b="1" dirty="0"/>
              </a:p>
            </p:txBody>
          </p:sp>
        </mc:Choice>
        <mc:Fallback xmlns="">
          <p:sp>
            <p:nvSpPr>
              <p:cNvPr id="22" name="TextBox 21">
                <a:extLst>
                  <a:ext uri="{FF2B5EF4-FFF2-40B4-BE49-F238E27FC236}">
                    <a16:creationId xmlns:a16="http://schemas.microsoft.com/office/drawing/2014/main" id="{4577A542-34B5-C117-548E-75108BDF4D81}"/>
                  </a:ext>
                </a:extLst>
              </p:cNvPr>
              <p:cNvSpPr txBox="1">
                <a:spLocks noRot="1" noChangeAspect="1" noMove="1" noResize="1" noEditPoints="1" noAdjustHandles="1" noChangeArrowheads="1" noChangeShapeType="1" noTextEdit="1"/>
              </p:cNvSpPr>
              <p:nvPr/>
            </p:nvSpPr>
            <p:spPr>
              <a:xfrm>
                <a:off x="8777745" y="2955437"/>
                <a:ext cx="646711"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06E1C05-FFB6-8A34-2CC5-815FC9D56E1A}"/>
                  </a:ext>
                </a:extLst>
              </p:cNvPr>
              <p:cNvSpPr txBox="1"/>
              <p:nvPr/>
            </p:nvSpPr>
            <p:spPr>
              <a:xfrm>
                <a:off x="10847564" y="1400889"/>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𝟓</m:t>
                      </m:r>
                    </m:oMath>
                  </m:oMathPara>
                </a14:m>
                <a:endParaRPr lang="en-US" b="1" dirty="0"/>
              </a:p>
            </p:txBody>
          </p:sp>
        </mc:Choice>
        <mc:Fallback xmlns="">
          <p:sp>
            <p:nvSpPr>
              <p:cNvPr id="23" name="TextBox 22">
                <a:extLst>
                  <a:ext uri="{FF2B5EF4-FFF2-40B4-BE49-F238E27FC236}">
                    <a16:creationId xmlns:a16="http://schemas.microsoft.com/office/drawing/2014/main" id="{C06E1C05-FFB6-8A34-2CC5-815FC9D56E1A}"/>
                  </a:ext>
                </a:extLst>
              </p:cNvPr>
              <p:cNvSpPr txBox="1">
                <a:spLocks noRot="1" noChangeAspect="1" noMove="1" noResize="1" noEditPoints="1" noAdjustHandles="1" noChangeArrowheads="1" noChangeShapeType="1" noTextEdit="1"/>
              </p:cNvSpPr>
              <p:nvPr/>
            </p:nvSpPr>
            <p:spPr>
              <a:xfrm>
                <a:off x="10847564" y="1400889"/>
                <a:ext cx="646711"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C97E94-F2E7-8ED5-122C-8C37E32543FB}"/>
                  </a:ext>
                </a:extLst>
              </p:cNvPr>
              <p:cNvSpPr txBox="1"/>
              <p:nvPr/>
            </p:nvSpPr>
            <p:spPr>
              <a:xfrm>
                <a:off x="8781086" y="1394270"/>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𝟎</m:t>
                      </m:r>
                    </m:oMath>
                  </m:oMathPara>
                </a14:m>
                <a:endParaRPr lang="en-US" b="1" dirty="0"/>
              </a:p>
            </p:txBody>
          </p:sp>
        </mc:Choice>
        <mc:Fallback xmlns="">
          <p:sp>
            <p:nvSpPr>
              <p:cNvPr id="24" name="TextBox 23">
                <a:extLst>
                  <a:ext uri="{FF2B5EF4-FFF2-40B4-BE49-F238E27FC236}">
                    <a16:creationId xmlns:a16="http://schemas.microsoft.com/office/drawing/2014/main" id="{DEC97E94-F2E7-8ED5-122C-8C37E32543FB}"/>
                  </a:ext>
                </a:extLst>
              </p:cNvPr>
              <p:cNvSpPr txBox="1">
                <a:spLocks noRot="1" noChangeAspect="1" noMove="1" noResize="1" noEditPoints="1" noAdjustHandles="1" noChangeArrowheads="1" noChangeShapeType="1" noTextEdit="1"/>
              </p:cNvSpPr>
              <p:nvPr/>
            </p:nvSpPr>
            <p:spPr>
              <a:xfrm>
                <a:off x="8781086" y="1394270"/>
                <a:ext cx="646711"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A635CC-6E18-6C9F-04AE-B1D7CF0C1F6E}"/>
                  </a:ext>
                </a:extLst>
              </p:cNvPr>
              <p:cNvSpPr txBox="1"/>
              <p:nvPr/>
            </p:nvSpPr>
            <p:spPr>
              <a:xfrm>
                <a:off x="10871882" y="2912238"/>
                <a:ext cx="6467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𝟏𝟑</m:t>
                      </m:r>
                    </m:oMath>
                  </m:oMathPara>
                </a14:m>
                <a:endParaRPr lang="en-US" b="1" dirty="0"/>
              </a:p>
            </p:txBody>
          </p:sp>
        </mc:Choice>
        <mc:Fallback xmlns="">
          <p:sp>
            <p:nvSpPr>
              <p:cNvPr id="25" name="TextBox 24">
                <a:extLst>
                  <a:ext uri="{FF2B5EF4-FFF2-40B4-BE49-F238E27FC236}">
                    <a16:creationId xmlns:a16="http://schemas.microsoft.com/office/drawing/2014/main" id="{12A635CC-6E18-6C9F-04AE-B1D7CF0C1F6E}"/>
                  </a:ext>
                </a:extLst>
              </p:cNvPr>
              <p:cNvSpPr txBox="1">
                <a:spLocks noRot="1" noChangeAspect="1" noMove="1" noResize="1" noEditPoints="1" noAdjustHandles="1" noChangeArrowheads="1" noChangeShapeType="1" noTextEdit="1"/>
              </p:cNvSpPr>
              <p:nvPr/>
            </p:nvSpPr>
            <p:spPr>
              <a:xfrm>
                <a:off x="10871882" y="2912238"/>
                <a:ext cx="646711" cy="523220"/>
              </a:xfrm>
              <a:prstGeom prst="rect">
                <a:avLst/>
              </a:prstGeom>
              <a:blipFill>
                <a:blip r:embed="rId17"/>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24A99C2-B90B-EC86-54FA-6BE4557FC665}"/>
              </a:ext>
            </a:extLst>
          </p:cNvPr>
          <p:cNvSpPr/>
          <p:nvPr/>
        </p:nvSpPr>
        <p:spPr>
          <a:xfrm>
            <a:off x="7200900" y="1158299"/>
            <a:ext cx="412307" cy="2580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6B25DA-0C19-5884-C792-0F20E4186327}"/>
              </a:ext>
            </a:extLst>
          </p:cNvPr>
          <p:cNvSpPr/>
          <p:nvPr/>
        </p:nvSpPr>
        <p:spPr>
          <a:xfrm>
            <a:off x="8884197" y="1158299"/>
            <a:ext cx="412307" cy="2580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EDAC67-971B-442F-6BB7-560DB4DABB8C}"/>
              </a:ext>
            </a:extLst>
          </p:cNvPr>
          <p:cNvSpPr/>
          <p:nvPr/>
        </p:nvSpPr>
        <p:spPr>
          <a:xfrm>
            <a:off x="5552211" y="1146869"/>
            <a:ext cx="509499" cy="25806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DC7E49E-951F-91EF-0AC7-600229ECAFC5}"/>
              </a:ext>
            </a:extLst>
          </p:cNvPr>
          <p:cNvSpPr/>
          <p:nvPr/>
        </p:nvSpPr>
        <p:spPr>
          <a:xfrm>
            <a:off x="7028237" y="3922406"/>
            <a:ext cx="509499" cy="25806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E979972-7C26-3913-C1C9-34AF5FD6BCA9}"/>
              </a:ext>
            </a:extLst>
          </p:cNvPr>
          <p:cNvSpPr/>
          <p:nvPr/>
        </p:nvSpPr>
        <p:spPr>
          <a:xfrm>
            <a:off x="9101100" y="3957150"/>
            <a:ext cx="509499" cy="25806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7C99379-6617-A794-BB6D-B03F37124BCB}"/>
              </a:ext>
            </a:extLst>
          </p:cNvPr>
          <p:cNvSpPr/>
          <p:nvPr/>
        </p:nvSpPr>
        <p:spPr>
          <a:xfrm>
            <a:off x="10939246" y="1168855"/>
            <a:ext cx="509499" cy="25806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108C07A-1C1B-C507-BDEB-668FD327B5F1}"/>
              </a:ext>
            </a:extLst>
          </p:cNvPr>
          <p:cNvSpPr>
            <a:spLocks noGrp="1"/>
          </p:cNvSpPr>
          <p:nvPr>
            <p:ph type="sldNum" sz="quarter" idx="12"/>
          </p:nvPr>
        </p:nvSpPr>
        <p:spPr/>
        <p:txBody>
          <a:bodyPr/>
          <a:lstStyle/>
          <a:p>
            <a:fld id="{48F63A3B-78C7-47BE-AE5E-E10140E04643}" type="slidenum">
              <a:rPr lang="en-US" smtClean="0"/>
              <a:t>99</a:t>
            </a:fld>
            <a:endParaRPr lang="en-US"/>
          </a:p>
        </p:txBody>
      </p:sp>
    </p:spTree>
    <p:extLst>
      <p:ext uri="{BB962C8B-B14F-4D97-AF65-F5344CB8AC3E}">
        <p14:creationId xmlns:p14="http://schemas.microsoft.com/office/powerpoint/2010/main" val="22840704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A3524D8E10BC41AA71EA0AE5423385" ma:contentTypeVersion="5" ma:contentTypeDescription="Create a new document." ma:contentTypeScope="" ma:versionID="6390c11a1b4c8555b55e26aa79c248f8">
  <xsd:schema xmlns:xsd="http://www.w3.org/2001/XMLSchema" xmlns:xs="http://www.w3.org/2001/XMLSchema" xmlns:p="http://schemas.microsoft.com/office/2006/metadata/properties" xmlns:ns3="b6337887-6c1f-4b5a-b106-0c4ac623e616" xmlns:ns4="497fd708-d071-4f19-b54c-0baa221434e7" targetNamespace="http://schemas.microsoft.com/office/2006/metadata/properties" ma:root="true" ma:fieldsID="7ee8139d105ca2e7d3d8b0251142db20" ns3:_="" ns4:_="">
    <xsd:import namespace="b6337887-6c1f-4b5a-b106-0c4ac623e616"/>
    <xsd:import namespace="497fd708-d071-4f19-b54c-0baa221434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37887-6c1f-4b5a-b106-0c4ac623e6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7fd708-d071-4f19-b54c-0baa221434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CF2218-0B35-479C-A5E7-1D55FDCACBFE}">
  <ds:schemaRefs>
    <ds:schemaRef ds:uri="http://purl.org/dc/dcmitype/"/>
    <ds:schemaRef ds:uri="http://schemas.microsoft.com/office/infopath/2007/PartnerControls"/>
    <ds:schemaRef ds:uri="b6337887-6c1f-4b5a-b106-0c4ac623e61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97fd708-d071-4f19-b54c-0baa221434e7"/>
    <ds:schemaRef ds:uri="http://www.w3.org/XML/1998/namespace"/>
  </ds:schemaRefs>
</ds:datastoreItem>
</file>

<file path=customXml/itemProps2.xml><?xml version="1.0" encoding="utf-8"?>
<ds:datastoreItem xmlns:ds="http://schemas.openxmlformats.org/officeDocument/2006/customXml" ds:itemID="{7FFB7DA7-B39B-4FCE-B3BA-F02880BAB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337887-6c1f-4b5a-b106-0c4ac623e616"/>
    <ds:schemaRef ds:uri="497fd708-d071-4f19-b54c-0baa221434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46A30B-C874-4F88-9980-BA41A55F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17275</TotalTime>
  <Words>6106</Words>
  <Application>Microsoft Office PowerPoint</Application>
  <PresentationFormat>Widescreen</PresentationFormat>
  <Paragraphs>1446</Paragraphs>
  <Slides>119</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119</vt:i4>
      </vt:variant>
    </vt:vector>
  </HeadingPairs>
  <TitlesOfParts>
    <vt:vector size="124" baseType="lpstr">
      <vt:lpstr>Arial</vt:lpstr>
      <vt:lpstr>Calibri</vt:lpstr>
      <vt:lpstr>Calibri Light</vt:lpstr>
      <vt:lpstr>Cambria Math</vt:lpstr>
      <vt:lpstr>Office Theme</vt:lpstr>
      <vt:lpstr>Notation and Tabulation of 2-String Tangles</vt:lpstr>
      <vt:lpstr>Definition</vt:lpstr>
      <vt:lpstr>  Definition</vt:lpstr>
      <vt:lpstr>Definition</vt:lpstr>
      <vt:lpstr>Tangle Operations</vt:lpstr>
      <vt:lpstr>Tangle Operations</vt:lpstr>
      <vt:lpstr>Definition</vt:lpstr>
      <vt:lpstr>Definition</vt:lpstr>
      <vt:lpstr>Conway Notation</vt:lpstr>
      <vt:lpstr>Conway Notation [-3,-1,3]⇒((-3)/1∗1/(-1))+3/1 </vt:lpstr>
      <vt:lpstr>Conway Notation [-3,-1,3]⇒((-3)/1∗1/(-1))+3/1 </vt:lpstr>
      <vt:lpstr>Definition</vt:lpstr>
      <vt:lpstr>Continued Fractions</vt:lpstr>
      <vt:lpstr>Conway to Continued Fraction</vt:lpstr>
      <vt:lpstr>Continued Fraction to Conway</vt:lpstr>
      <vt:lpstr>Conway Notation</vt:lpstr>
      <vt:lpstr>Operations to Create Knots and Links</vt:lpstr>
      <vt:lpstr>Application to Knots and Links</vt:lpstr>
      <vt:lpstr>Continued Fractions of Knots and Links</vt:lpstr>
      <vt:lpstr>Example</vt:lpstr>
      <vt:lpstr>Example</vt:lpstr>
      <vt:lpstr>Example</vt:lpstr>
      <vt:lpstr>Example</vt:lpstr>
      <vt:lpstr>Definition</vt:lpstr>
      <vt:lpstr>Conway Notation</vt:lpstr>
      <vt:lpstr>Definition</vt:lpstr>
      <vt:lpstr>Conway Notation</vt:lpstr>
      <vt:lpstr>Conway Notation</vt:lpstr>
      <vt:lpstr>Conway Notation</vt:lpstr>
      <vt:lpstr>Conway Notation</vt:lpstr>
      <vt:lpstr>Definition</vt:lpstr>
      <vt:lpstr>Conway Notation</vt:lpstr>
      <vt:lpstr>Conway Notation</vt:lpstr>
      <vt:lpstr>Conway Notation</vt:lpstr>
      <vt:lpstr>Conway Notation</vt:lpstr>
      <vt:lpstr>Conway Notation</vt:lpstr>
      <vt:lpstr>Conway Notation</vt:lpstr>
      <vt:lpstr>Conway Notation</vt:lpstr>
      <vt:lpstr>Conway Notation</vt:lpstr>
      <vt:lpstr>Conway Notation</vt:lpstr>
      <vt:lpstr>Conway Notation</vt:lpstr>
      <vt:lpstr>Conway Notation</vt:lpstr>
      <vt:lpstr>Conway Notation</vt:lpstr>
      <vt:lpstr>Conway Notation</vt:lpstr>
      <vt:lpstr>Conway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Planar Diagram Notation</vt:lpstr>
      <vt:lpstr>Converting Planar Diagram to Conway</vt:lpstr>
      <vt:lpstr>Converting Planar Diagram to Conway</vt:lpstr>
      <vt:lpstr>Converting Planar Diagram to Conway</vt:lpstr>
      <vt:lpstr>Planar Diagram Re-indexing Example</vt:lpstr>
      <vt:lpstr>Planar Diagram Re-indexing Example</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lpstr>Future Work</vt:lpstr>
      <vt:lpstr>Future Work: Apply to Tangles</vt:lpstr>
      <vt:lpstr>Converting Planar Diagram to Conway</vt:lpstr>
      <vt:lpstr>Converting Planar Diagram to Conway</vt:lpstr>
      <vt:lpstr>Converting Planar Diagram to Conway</vt:lpstr>
      <vt:lpstr>Converting Planar Diagram to Conway</vt:lpstr>
      <vt:lpstr>Converting Planar Diagram to Conway</vt:lpstr>
      <vt:lpstr>Converting Planar Diagram to Conway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Bryhtan, Zachary</cp:lastModifiedBy>
  <cp:revision>5</cp:revision>
  <dcterms:created xsi:type="dcterms:W3CDTF">2022-05-23T18:33:29Z</dcterms:created>
  <dcterms:modified xsi:type="dcterms:W3CDTF">2022-11-08T21:36:09Z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0x010100ADA3524D8E10BC41AA71EA0AE5423385</vt:lpwstr>
  </property>
</Properties>
</file>