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57" r:id="rId2"/>
    <p:sldId id="277" r:id="rId3"/>
    <p:sldId id="278" r:id="rId4"/>
    <p:sldId id="275" r:id="rId5"/>
    <p:sldId id="276" r:id="rId6"/>
    <p:sldId id="293" r:id="rId7"/>
    <p:sldId id="258" r:id="rId8"/>
    <p:sldId id="260" r:id="rId9"/>
    <p:sldId id="259" r:id="rId10"/>
    <p:sldId id="264" r:id="rId11"/>
    <p:sldId id="261" r:id="rId12"/>
    <p:sldId id="262" r:id="rId13"/>
    <p:sldId id="263" r:id="rId14"/>
    <p:sldId id="294" r:id="rId15"/>
    <p:sldId id="267" r:id="rId16"/>
    <p:sldId id="265" r:id="rId17"/>
    <p:sldId id="269" r:id="rId18"/>
    <p:sldId id="270" r:id="rId19"/>
    <p:sldId id="295" r:id="rId20"/>
    <p:sldId id="296" r:id="rId21"/>
    <p:sldId id="298" r:id="rId22"/>
    <p:sldId id="299" r:id="rId23"/>
    <p:sldId id="271" r:id="rId24"/>
    <p:sldId id="300" r:id="rId25"/>
    <p:sldId id="301" r:id="rId26"/>
    <p:sldId id="302" r:id="rId27"/>
    <p:sldId id="306" r:id="rId28"/>
    <p:sldId id="305" r:id="rId29"/>
    <p:sldId id="303" r:id="rId30"/>
    <p:sldId id="304" r:id="rId31"/>
    <p:sldId id="297" r:id="rId32"/>
    <p:sldId id="307" r:id="rId33"/>
    <p:sldId id="308" r:id="rId34"/>
    <p:sldId id="280" r:id="rId35"/>
    <p:sldId id="279" r:id="rId36"/>
    <p:sldId id="291" r:id="rId37"/>
    <p:sldId id="272" r:id="rId38"/>
    <p:sldId id="292" r:id="rId39"/>
    <p:sldId id="273" r:id="rId40"/>
    <p:sldId id="281" r:id="rId41"/>
    <p:sldId id="282" r:id="rId42"/>
    <p:sldId id="309" r:id="rId43"/>
    <p:sldId id="310" r:id="rId44"/>
    <p:sldId id="311" r:id="rId45"/>
    <p:sldId id="312" r:id="rId46"/>
    <p:sldId id="313" r:id="rId47"/>
    <p:sldId id="314" r:id="rId48"/>
    <p:sldId id="315" r:id="rId49"/>
    <p:sldId id="316" r:id="rId50"/>
    <p:sldId id="317"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1" d="100"/>
          <a:sy n="81" d="100"/>
        </p:scale>
        <p:origin x="-1744" y="-104"/>
      </p:cViewPr>
      <p:guideLst>
        <p:guide orient="horz" pos="2160"/>
        <p:guide pos="2880"/>
      </p:guideLst>
    </p:cSldViewPr>
  </p:slideViewPr>
  <p:notesTextViewPr>
    <p:cViewPr>
      <p:scale>
        <a:sx n="100" d="100"/>
        <a:sy n="100" d="100"/>
      </p:scale>
      <p:origin x="0" y="0"/>
    </p:cViewPr>
  </p:notesTextViewPr>
  <p:sorterViewPr>
    <p:cViewPr>
      <p:scale>
        <a:sx n="155" d="100"/>
        <a:sy n="15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02DCF0-BA89-4D40-9276-B877FF3C2283}" type="datetimeFigureOut">
              <a:rPr lang="en-US" smtClean="0"/>
              <a:t>9/27/13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266AF0-0FA4-D04C-A71A-8F972C7EE13A}" type="slidenum">
              <a:rPr lang="en-US" smtClean="0"/>
              <a:t>‹#›</a:t>
            </a:fld>
            <a:endParaRPr lang="en-US"/>
          </a:p>
        </p:txBody>
      </p:sp>
    </p:spTree>
    <p:extLst>
      <p:ext uri="{BB962C8B-B14F-4D97-AF65-F5344CB8AC3E}">
        <p14:creationId xmlns:p14="http://schemas.microsoft.com/office/powerpoint/2010/main" val="30170452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15363"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Topological equivalence in rubber-world. The figure illustrates the notion of equivalence by showing several objects (topological spaces) connected by the symbols ∼ when they are equivalent or by ≁ when they are not. The reader should think that all the objects shown are made of an elastic material and visualize the equivalence of two spaces by imagining a deformation between to objects.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16387"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Betti numbers provide a signature of the underlying topology. Illustrated in the figure are five simple objects (topological spaces) together with their Betti number signatures: (a) a point, (b) a circle, (c) a hollow torus, (d) a Klein bottle, and (e) a hollow sphere. For the case of the torus (c), the figure shows three loops on its surface. The red loops are </a:t>
            </a:r>
            <a:r>
              <a:rPr lang="ja-JP" altLang="en-GB">
                <a:latin typeface="Arial" charset="0"/>
                <a:cs typeface="msgothic" charset="0"/>
              </a:rPr>
              <a:t>“</a:t>
            </a:r>
            <a:r>
              <a:rPr lang="en-GB">
                <a:latin typeface="Arial" charset="0"/>
                <a:cs typeface="msgothic" charset="0"/>
              </a:rPr>
              <a:t>essential</a:t>
            </a:r>
            <a:r>
              <a:rPr lang="ja-JP" altLang="en-GB">
                <a:latin typeface="Arial" charset="0"/>
                <a:cs typeface="msgothic" charset="0"/>
              </a:rPr>
              <a:t>”</a:t>
            </a:r>
            <a:r>
              <a:rPr lang="en-GB">
                <a:latin typeface="Arial" charset="0"/>
                <a:cs typeface="msgothic" charset="0"/>
              </a:rPr>
              <a:t> in that they cannot be shrunk to a point, nor can they be deformed one into the other without tearing the loop. The green loop, on the other hand, can be deformed to a point without any obstruction. For the torus, therefore, we have b 1 = 2. For the case of the sphere, the loops shown (and actually all loops on the sphere) can be contracted to points, which is reflected by the fact that b 1 = 0. Both the sphere and the torus have b 2 = 1, this is due to the fact both surfaces enclose a part of space (a void).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21507"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Experimental recordings in primary visual cortex. (a) Insertion sequence of a multi-electrode array into primary visual cortex (Nauhaus &amp; Ringach, 2007). (b) Natural image sequences, sampled from commercial movies, were used to stimulate all receptive fields of neurons isolated by the array. In the spontaneous condition, activity was recorded while both eyes were occluded.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22531"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Estimation of topological structure in driven and spontaneous conditions. (a) Ordering of topological signatures observed in our experiments. Each triplet ( b 0, b 1, b 2) is shown along an illustration of objects consistent with these signature. (b) Distribution of topological signatures in the spontaneous and natural image stimulation conditions pooled across the three experiments performed. Each row correspond to signatures with a minimum interval length (denoted as the threshold) expressed as a fraction of the covering radius of the data cloud (see Appendix A for the definition of the covering radius).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lvl1pPr eaLnBrk="0">
              <a:defRPr sz="2400">
                <a:solidFill>
                  <a:schemeClr val="tx1"/>
                </a:solidFill>
                <a:latin typeface="Times New Roman" charset="0"/>
                <a:ea typeface="ＭＳ Ｐゴシック" charset="0"/>
                <a:cs typeface="msgothic" charset="0"/>
              </a:defRPr>
            </a:lvl1pPr>
            <a:lvl2pPr marL="742950" indent="-285750" eaLnBrk="0">
              <a:defRPr sz="2400">
                <a:solidFill>
                  <a:schemeClr val="tx1"/>
                </a:solidFill>
                <a:latin typeface="Times New Roman" charset="0"/>
                <a:ea typeface="msgothic" charset="0"/>
                <a:cs typeface="msgothic" charset="0"/>
              </a:defRPr>
            </a:lvl2pPr>
            <a:lvl3pPr marL="1143000" indent="-228600" eaLnBrk="0">
              <a:defRPr sz="2400">
                <a:solidFill>
                  <a:schemeClr val="tx1"/>
                </a:solidFill>
                <a:latin typeface="Times New Roman" charset="0"/>
                <a:ea typeface="msgothic" charset="0"/>
                <a:cs typeface="msgothic" charset="0"/>
              </a:defRPr>
            </a:lvl3pPr>
            <a:lvl4pPr marL="1600200" indent="-228600" eaLnBrk="0">
              <a:defRPr sz="2400">
                <a:solidFill>
                  <a:schemeClr val="tx1"/>
                </a:solidFill>
                <a:latin typeface="Times New Roman" charset="0"/>
                <a:ea typeface="msgothic" charset="0"/>
                <a:cs typeface="msgothic" charset="0"/>
              </a:defRPr>
            </a:lvl4pPr>
            <a:lvl5pPr marL="2057400" indent="-228600" eaLnBrk="0">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defRPr sz="2400">
                <a:solidFill>
                  <a:schemeClr val="tx1"/>
                </a:solidFill>
                <a:latin typeface="Times New Roman" charset="0"/>
                <a:ea typeface="msgothic" charset="0"/>
                <a:cs typeface="msgothic" charset="0"/>
              </a:defRPr>
            </a:lvl9pPr>
          </a:lstStyle>
          <a:p>
            <a:pPr eaLnBrk="1"/>
            <a:endParaRPr lang="en-US"/>
          </a:p>
        </p:txBody>
      </p:sp>
      <p:sp>
        <p:nvSpPr>
          <p:cNvPr id="18435"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Testing the statistical significance of barcodes. (a) We assume an initial population of Poisson-spiking neurons tuned for orientation. (b) The simulated response of this population to the presentation of different orientations is collected into a data matrix (or point cloud). (c) Analysis of the simulated data shows a long interval with a signature (b0, b1) = (1, 1), which correctly identifies the underlying object as a circle. (d) We also compute the barcodes by shifting the relative positions of the columns (data shuffling). In this case, the statistical distributions of spike counts for each axis remain unchanged, but their relationship is destroyed. By computing the distribution of maximal b1 lengths under this null hypothesis, we can evaluate the likelihood that our data was generated by the null hypothesis that there the coordinates of the points are independent.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69236B-B753-984C-A8E9-D35A12F75555}" type="datetimeFigureOut">
              <a:rPr lang="en-US" smtClean="0"/>
              <a:t>9/26/13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C00E7-2A72-5844-BC45-6B0C044A5D5B}" type="slidenum">
              <a:rPr lang="en-US" smtClean="0"/>
              <a:t>‹#›</a:t>
            </a:fld>
            <a:endParaRPr lang="en-US"/>
          </a:p>
        </p:txBody>
      </p:sp>
    </p:spTree>
    <p:extLst>
      <p:ext uri="{BB962C8B-B14F-4D97-AF65-F5344CB8AC3E}">
        <p14:creationId xmlns:p14="http://schemas.microsoft.com/office/powerpoint/2010/main" val="461390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9236B-B753-984C-A8E9-D35A12F75555}" type="datetimeFigureOut">
              <a:rPr lang="en-US" smtClean="0"/>
              <a:t>9/26/13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C00E7-2A72-5844-BC45-6B0C044A5D5B}" type="slidenum">
              <a:rPr lang="en-US" smtClean="0"/>
              <a:t>‹#›</a:t>
            </a:fld>
            <a:endParaRPr lang="en-US"/>
          </a:p>
        </p:txBody>
      </p:sp>
    </p:spTree>
    <p:extLst>
      <p:ext uri="{BB962C8B-B14F-4D97-AF65-F5344CB8AC3E}">
        <p14:creationId xmlns:p14="http://schemas.microsoft.com/office/powerpoint/2010/main" val="349598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9236B-B753-984C-A8E9-D35A12F75555}" type="datetimeFigureOut">
              <a:rPr lang="en-US" smtClean="0"/>
              <a:t>9/26/13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C00E7-2A72-5844-BC45-6B0C044A5D5B}" type="slidenum">
              <a:rPr lang="en-US" smtClean="0"/>
              <a:t>‹#›</a:t>
            </a:fld>
            <a:endParaRPr lang="en-US"/>
          </a:p>
        </p:txBody>
      </p:sp>
    </p:spTree>
    <p:extLst>
      <p:ext uri="{BB962C8B-B14F-4D97-AF65-F5344CB8AC3E}">
        <p14:creationId xmlns:p14="http://schemas.microsoft.com/office/powerpoint/2010/main" val="36203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69236B-B753-984C-A8E9-D35A12F75555}" type="datetimeFigureOut">
              <a:rPr lang="en-US" smtClean="0"/>
              <a:t>9/26/13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C00E7-2A72-5844-BC45-6B0C044A5D5B}" type="slidenum">
              <a:rPr lang="en-US" smtClean="0"/>
              <a:t>‹#›</a:t>
            </a:fld>
            <a:endParaRPr lang="en-US"/>
          </a:p>
        </p:txBody>
      </p:sp>
    </p:spTree>
    <p:extLst>
      <p:ext uri="{BB962C8B-B14F-4D97-AF65-F5344CB8AC3E}">
        <p14:creationId xmlns:p14="http://schemas.microsoft.com/office/powerpoint/2010/main" val="3323602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69236B-B753-984C-A8E9-D35A12F75555}" type="datetimeFigureOut">
              <a:rPr lang="en-US" smtClean="0"/>
              <a:t>9/26/13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C00E7-2A72-5844-BC45-6B0C044A5D5B}" type="slidenum">
              <a:rPr lang="en-US" smtClean="0"/>
              <a:t>‹#›</a:t>
            </a:fld>
            <a:endParaRPr lang="en-US"/>
          </a:p>
        </p:txBody>
      </p:sp>
    </p:spTree>
    <p:extLst>
      <p:ext uri="{BB962C8B-B14F-4D97-AF65-F5344CB8AC3E}">
        <p14:creationId xmlns:p14="http://schemas.microsoft.com/office/powerpoint/2010/main" val="223063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69236B-B753-984C-A8E9-D35A12F75555}" type="datetimeFigureOut">
              <a:rPr lang="en-US" smtClean="0"/>
              <a:t>9/26/13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C00E7-2A72-5844-BC45-6B0C044A5D5B}" type="slidenum">
              <a:rPr lang="en-US" smtClean="0"/>
              <a:t>‹#›</a:t>
            </a:fld>
            <a:endParaRPr lang="en-US"/>
          </a:p>
        </p:txBody>
      </p:sp>
    </p:spTree>
    <p:extLst>
      <p:ext uri="{BB962C8B-B14F-4D97-AF65-F5344CB8AC3E}">
        <p14:creationId xmlns:p14="http://schemas.microsoft.com/office/powerpoint/2010/main" val="188973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69236B-B753-984C-A8E9-D35A12F75555}" type="datetimeFigureOut">
              <a:rPr lang="en-US" smtClean="0"/>
              <a:t>9/26/13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8C00E7-2A72-5844-BC45-6B0C044A5D5B}" type="slidenum">
              <a:rPr lang="en-US" smtClean="0"/>
              <a:t>‹#›</a:t>
            </a:fld>
            <a:endParaRPr lang="en-US"/>
          </a:p>
        </p:txBody>
      </p:sp>
    </p:spTree>
    <p:extLst>
      <p:ext uri="{BB962C8B-B14F-4D97-AF65-F5344CB8AC3E}">
        <p14:creationId xmlns:p14="http://schemas.microsoft.com/office/powerpoint/2010/main" val="1043228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69236B-B753-984C-A8E9-D35A12F75555}" type="datetimeFigureOut">
              <a:rPr lang="en-US" smtClean="0"/>
              <a:t>9/26/13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8C00E7-2A72-5844-BC45-6B0C044A5D5B}" type="slidenum">
              <a:rPr lang="en-US" smtClean="0"/>
              <a:t>‹#›</a:t>
            </a:fld>
            <a:endParaRPr lang="en-US"/>
          </a:p>
        </p:txBody>
      </p:sp>
    </p:spTree>
    <p:extLst>
      <p:ext uri="{BB962C8B-B14F-4D97-AF65-F5344CB8AC3E}">
        <p14:creationId xmlns:p14="http://schemas.microsoft.com/office/powerpoint/2010/main" val="589956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9236B-B753-984C-A8E9-D35A12F75555}" type="datetimeFigureOut">
              <a:rPr lang="en-US" smtClean="0"/>
              <a:t>9/26/13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8C00E7-2A72-5844-BC45-6B0C044A5D5B}" type="slidenum">
              <a:rPr lang="en-US" smtClean="0"/>
              <a:t>‹#›</a:t>
            </a:fld>
            <a:endParaRPr lang="en-US"/>
          </a:p>
        </p:txBody>
      </p:sp>
    </p:spTree>
    <p:extLst>
      <p:ext uri="{BB962C8B-B14F-4D97-AF65-F5344CB8AC3E}">
        <p14:creationId xmlns:p14="http://schemas.microsoft.com/office/powerpoint/2010/main" val="245281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9236B-B753-984C-A8E9-D35A12F75555}" type="datetimeFigureOut">
              <a:rPr lang="en-US" smtClean="0"/>
              <a:t>9/26/13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C00E7-2A72-5844-BC45-6B0C044A5D5B}" type="slidenum">
              <a:rPr lang="en-US" smtClean="0"/>
              <a:t>‹#›</a:t>
            </a:fld>
            <a:endParaRPr lang="en-US"/>
          </a:p>
        </p:txBody>
      </p:sp>
    </p:spTree>
    <p:extLst>
      <p:ext uri="{BB962C8B-B14F-4D97-AF65-F5344CB8AC3E}">
        <p14:creationId xmlns:p14="http://schemas.microsoft.com/office/powerpoint/2010/main" val="1778969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69236B-B753-984C-A8E9-D35A12F75555}" type="datetimeFigureOut">
              <a:rPr lang="en-US" smtClean="0"/>
              <a:t>9/26/13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C00E7-2A72-5844-BC45-6B0C044A5D5B}" type="slidenum">
              <a:rPr lang="en-US" smtClean="0"/>
              <a:t>‹#›</a:t>
            </a:fld>
            <a:endParaRPr lang="en-US"/>
          </a:p>
        </p:txBody>
      </p:sp>
    </p:spTree>
    <p:extLst>
      <p:ext uri="{BB962C8B-B14F-4D97-AF65-F5344CB8AC3E}">
        <p14:creationId xmlns:p14="http://schemas.microsoft.com/office/powerpoint/2010/main" val="13858130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9236B-B753-984C-A8E9-D35A12F75555}" type="datetimeFigureOut">
              <a:rPr lang="en-US" smtClean="0"/>
              <a:t>9/26/13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C00E7-2A72-5844-BC45-6B0C044A5D5B}" type="slidenum">
              <a:rPr lang="en-US" smtClean="0"/>
              <a:t>‹#›</a:t>
            </a:fld>
            <a:endParaRPr lang="en-US"/>
          </a:p>
        </p:txBody>
      </p:sp>
    </p:spTree>
    <p:extLst>
      <p:ext uri="{BB962C8B-B14F-4D97-AF65-F5344CB8AC3E}">
        <p14:creationId xmlns:p14="http://schemas.microsoft.com/office/powerpoint/2010/main" val="2655189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ran.r-project.org/web/packages/phom/"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hyperlink" Target="http://www.journalofvision.org/content/8/8/11.ful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cran.r-project.org/web/packages/phom/"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project.org/" TargetMode="Externa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cran.r-project.org/mirrors.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171" y="341056"/>
            <a:ext cx="8908049" cy="6247864"/>
          </a:xfrm>
          <a:prstGeom prst="rect">
            <a:avLst/>
          </a:prstGeom>
        </p:spPr>
        <p:txBody>
          <a:bodyPr wrap="square">
            <a:spAutoFit/>
          </a:bodyPr>
          <a:lstStyle/>
          <a:p>
            <a:pPr algn="ctr"/>
            <a:r>
              <a:rPr lang="en-US" sz="3200" dirty="0" smtClean="0">
                <a:solidFill>
                  <a:srgbClr val="000000"/>
                </a:solidFill>
              </a:rPr>
              <a:t>MATH:7450 (22M:305) Topics in Topology: Scientific and Engineering Applications of Algebraic Topology</a:t>
            </a:r>
          </a:p>
          <a:p>
            <a:pPr algn="ctr"/>
            <a:endParaRPr lang="en-US" sz="1200" dirty="0" smtClean="0">
              <a:solidFill>
                <a:srgbClr val="0000FF"/>
              </a:solidFill>
            </a:endParaRPr>
          </a:p>
          <a:p>
            <a:pPr algn="ctr"/>
            <a:r>
              <a:rPr lang="en-US" sz="3600" dirty="0" smtClean="0">
                <a:solidFill>
                  <a:srgbClr val="0000FF"/>
                </a:solidFill>
              </a:rPr>
              <a:t>Sept </a:t>
            </a:r>
            <a:r>
              <a:rPr lang="en-US" sz="3600" dirty="0" smtClean="0">
                <a:solidFill>
                  <a:srgbClr val="0000FF"/>
                </a:solidFill>
              </a:rPr>
              <a:t>27, 2013: </a:t>
            </a:r>
            <a:r>
              <a:rPr lang="en-US" sz="3600" dirty="0" err="1" smtClean="0">
                <a:solidFill>
                  <a:srgbClr val="0000FF"/>
                </a:solidFill>
              </a:rPr>
              <a:t>Phom</a:t>
            </a:r>
            <a:endParaRPr lang="en-US" sz="3600" dirty="0">
              <a:solidFill>
                <a:srgbClr val="0000FF"/>
              </a:solidFill>
            </a:endParaRPr>
          </a:p>
          <a:p>
            <a:pPr algn="ctr"/>
            <a:endParaRPr lang="en-US" sz="3600" dirty="0">
              <a:solidFill>
                <a:srgbClr val="0000FF"/>
              </a:solidFill>
            </a:endParaRPr>
          </a:p>
          <a:p>
            <a:pPr algn="ctr"/>
            <a:r>
              <a:rPr lang="en-US" sz="3200" dirty="0" smtClean="0"/>
              <a:t>Fall 2013 course offered through the </a:t>
            </a:r>
          </a:p>
          <a:p>
            <a:pPr algn="ctr"/>
            <a:r>
              <a:rPr lang="en-US" sz="3200" dirty="0" smtClean="0"/>
              <a:t>University of Iowa Division of Continuing Education</a:t>
            </a:r>
          </a:p>
          <a:p>
            <a:pPr algn="ctr"/>
            <a:endParaRPr lang="en-US" sz="3200" dirty="0"/>
          </a:p>
          <a:p>
            <a:pPr algn="ctr"/>
            <a:r>
              <a:rPr lang="en-US" sz="3200" dirty="0" smtClean="0"/>
              <a:t>Isabel K. Darcy, Department of Mathematics</a:t>
            </a:r>
          </a:p>
          <a:p>
            <a:pPr algn="ctr"/>
            <a:r>
              <a:rPr lang="en-US" sz="3200" dirty="0" smtClean="0"/>
              <a:t>Applied Mathematical and Computational Sciences, University of Iowa</a:t>
            </a:r>
          </a:p>
          <a:p>
            <a:pPr algn="ctr"/>
            <a:endParaRPr lang="en-US" sz="3200" dirty="0" smtClean="0"/>
          </a:p>
          <a:p>
            <a:pPr algn="ctr"/>
            <a:r>
              <a:rPr lang="en-US" sz="2800" dirty="0" smtClean="0">
                <a:solidFill>
                  <a:srgbClr val="FF0000"/>
                </a:solidFill>
              </a:rPr>
              <a:t>http://www.math.uiowa.edu/~idarcy/</a:t>
            </a:r>
            <a:r>
              <a:rPr lang="en-US" sz="2800" dirty="0" err="1" smtClean="0">
                <a:solidFill>
                  <a:srgbClr val="FF0000"/>
                </a:solidFill>
              </a:rPr>
              <a:t>AppliedTopology.html</a:t>
            </a:r>
            <a:endParaRPr lang="en-US" sz="2800" dirty="0" smtClean="0">
              <a:solidFill>
                <a:srgbClr val="FF0000"/>
              </a:solidFill>
            </a:endParaRPr>
          </a:p>
        </p:txBody>
      </p:sp>
    </p:spTree>
    <p:extLst>
      <p:ext uri="{BB962C8B-B14F-4D97-AF65-F5344CB8AC3E}">
        <p14:creationId xmlns:p14="http://schemas.microsoft.com/office/powerpoint/2010/main" val="38199712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600"/>
            <a:ext cx="9144000" cy="6652785"/>
          </a:xfrm>
          <a:prstGeom prst="rect">
            <a:avLst/>
          </a:prstGeom>
        </p:spPr>
      </p:pic>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01356" y="268364"/>
            <a:ext cx="6604000" cy="723900"/>
          </a:xfrm>
          <a:prstGeom prst="rect">
            <a:avLst/>
          </a:prstGeom>
        </p:spPr>
      </p:pic>
      <p:pic>
        <p:nvPicPr>
          <p:cNvPr id="4" name="Picture 3"/>
          <p:cNvPicPr>
            <a:picLocks noChangeAspect="1"/>
          </p:cNvPicPr>
          <p:nvPr/>
        </p:nvPicPr>
        <p:blipFill>
          <a:blip r:embed="rId3"/>
          <a:stretch>
            <a:fillRect/>
          </a:stretch>
        </p:blipFill>
        <p:spPr>
          <a:xfrm>
            <a:off x="203810" y="1262828"/>
            <a:ext cx="9144000" cy="5978769"/>
          </a:xfrm>
          <a:prstGeom prst="rect">
            <a:avLst/>
          </a:prstGeom>
        </p:spPr>
      </p:pic>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00" y="0"/>
            <a:ext cx="9086341" cy="6858000"/>
          </a:xfrm>
          <a:prstGeom prst="rect">
            <a:avLst/>
          </a:prstGeom>
        </p:spPr>
      </p:pic>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92300"/>
            <a:ext cx="9144000" cy="3054285"/>
          </a:xfrm>
          <a:prstGeom prst="rect">
            <a:avLst/>
          </a:prstGeom>
        </p:spPr>
      </p:pic>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188" y="229590"/>
            <a:ext cx="7018468" cy="6395596"/>
          </a:xfrm>
          <a:prstGeom prst="rect">
            <a:avLst/>
          </a:prstGeom>
        </p:spPr>
        <p:txBody>
          <a:bodyPr wrap="none">
            <a:spAutoFit/>
          </a:bodyPr>
          <a:lstStyle/>
          <a:p>
            <a:r>
              <a:rPr lang="en-US" sz="3200" dirty="0" err="1" smtClean="0"/>
              <a:t>getwd</a:t>
            </a:r>
            <a:r>
              <a:rPr lang="en-US" sz="3200" dirty="0" smtClean="0"/>
              <a:t>()</a:t>
            </a:r>
          </a:p>
          <a:p>
            <a:r>
              <a:rPr lang="en-US" sz="3200" dirty="0" err="1" smtClean="0"/>
              <a:t>setwd</a:t>
            </a:r>
            <a:r>
              <a:rPr lang="en-US" sz="3200" dirty="0" smtClean="0"/>
              <a:t>("Documents/</a:t>
            </a:r>
            <a:r>
              <a:rPr lang="en-US" sz="3200" dirty="0" err="1" smtClean="0"/>
              <a:t>CompTOP</a:t>
            </a:r>
            <a:r>
              <a:rPr lang="en-US" sz="3200" dirty="0" smtClean="0"/>
              <a:t>/Data")</a:t>
            </a:r>
          </a:p>
          <a:p>
            <a:r>
              <a:rPr lang="en-US" sz="3200" dirty="0" err="1" smtClean="0"/>
              <a:t>list.files</a:t>
            </a:r>
            <a:r>
              <a:rPr lang="en-US" sz="3200" dirty="0" smtClean="0"/>
              <a:t>()</a:t>
            </a:r>
            <a:endParaRPr lang="en-US" sz="3200" dirty="0"/>
          </a:p>
          <a:p>
            <a:endParaRPr lang="en-US" sz="3200" dirty="0" smtClean="0"/>
          </a:p>
          <a:p>
            <a:r>
              <a:rPr lang="en-US" sz="3200" dirty="0" smtClean="0"/>
              <a:t>points &lt;- </a:t>
            </a:r>
            <a:r>
              <a:rPr lang="en-US" sz="3200" dirty="0" err="1" smtClean="0"/>
              <a:t>read.table</a:t>
            </a:r>
            <a:r>
              <a:rPr lang="en-US" sz="3200" dirty="0" smtClean="0"/>
              <a:t>("5yrMs.csv",sep=",")</a:t>
            </a:r>
          </a:p>
          <a:p>
            <a:pPr>
              <a:lnSpc>
                <a:spcPct val="70000"/>
              </a:lnSpc>
            </a:pPr>
            <a:endParaRPr lang="en-US" sz="3200" dirty="0" smtClean="0"/>
          </a:p>
          <a:p>
            <a:pPr>
              <a:lnSpc>
                <a:spcPct val="70000"/>
              </a:lnSpc>
            </a:pPr>
            <a:r>
              <a:rPr lang="en-US" sz="3200" dirty="0" smtClean="0"/>
              <a:t>points = </a:t>
            </a:r>
            <a:r>
              <a:rPr lang="en-US" sz="3200" dirty="0" err="1" smtClean="0"/>
              <a:t>read.table</a:t>
            </a:r>
            <a:r>
              <a:rPr lang="en-US" sz="3200" dirty="0" smtClean="0"/>
              <a:t>("5yrMs.csv",sep=",")</a:t>
            </a:r>
          </a:p>
          <a:p>
            <a:pPr>
              <a:lnSpc>
                <a:spcPct val="70000"/>
              </a:lnSpc>
            </a:pPr>
            <a:endParaRPr lang="en-US" sz="3200" dirty="0" smtClean="0"/>
          </a:p>
          <a:p>
            <a:pPr>
              <a:lnSpc>
                <a:spcPct val="70000"/>
              </a:lnSpc>
            </a:pPr>
            <a:r>
              <a:rPr lang="en-US" sz="3200" dirty="0" smtClean="0"/>
              <a:t>points[1,2]</a:t>
            </a:r>
          </a:p>
          <a:p>
            <a:endParaRPr lang="en-US" sz="3200" dirty="0" smtClean="0"/>
          </a:p>
          <a:p>
            <a:r>
              <a:rPr lang="en-US" sz="3200" dirty="0" smtClean="0"/>
              <a:t>help()</a:t>
            </a:r>
          </a:p>
          <a:p>
            <a:r>
              <a:rPr lang="en-US" sz="3200" dirty="0" smtClean="0"/>
              <a:t>help(matrix)</a:t>
            </a:r>
          </a:p>
          <a:p>
            <a:endParaRPr lang="en-US" sz="3200" dirty="0"/>
          </a:p>
          <a:p>
            <a:r>
              <a:rPr lang="en-US" sz="3200" dirty="0" err="1" smtClean="0"/>
              <a:t>install.packages</a:t>
            </a:r>
            <a:r>
              <a:rPr lang="en-US" sz="3200" dirty="0" smtClean="0"/>
              <a:t>(“</a:t>
            </a:r>
            <a:r>
              <a:rPr lang="en-US" sz="3200" dirty="0" err="1" smtClean="0"/>
              <a:t>phom</a:t>
            </a:r>
            <a:r>
              <a:rPr lang="en-US" sz="3200" dirty="0" smtClean="0"/>
              <a:t>”)</a:t>
            </a:r>
            <a:endParaRPr lang="en-US" sz="3200" dirty="0"/>
          </a:p>
        </p:txBody>
      </p:sp>
    </p:spTree>
    <p:extLst>
      <p:ext uri="{BB962C8B-B14F-4D97-AF65-F5344CB8AC3E}">
        <p14:creationId xmlns:p14="http://schemas.microsoft.com/office/powerpoint/2010/main" val="14809672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9487" y="538947"/>
            <a:ext cx="9144000" cy="5217413"/>
          </a:xfrm>
          <a:prstGeom prst="rect">
            <a:avLst/>
          </a:prstGeom>
        </p:spPr>
      </p:pic>
      <p:sp>
        <p:nvSpPr>
          <p:cNvPr id="2" name="Rectangle 1"/>
          <p:cNvSpPr/>
          <p:nvPr/>
        </p:nvSpPr>
        <p:spPr>
          <a:xfrm>
            <a:off x="486008" y="-14469"/>
            <a:ext cx="8309164" cy="1077218"/>
          </a:xfrm>
          <a:prstGeom prst="rect">
            <a:avLst/>
          </a:prstGeom>
        </p:spPr>
        <p:txBody>
          <a:bodyPr wrap="square">
            <a:spAutoFit/>
          </a:bodyPr>
          <a:lstStyle/>
          <a:p>
            <a:r>
              <a:rPr lang="en-US" sz="3200" dirty="0" smtClean="0">
                <a:hlinkClick r:id="rId3"/>
              </a:rPr>
              <a:t>http://cran.r-project.org/web/packages/phom/</a:t>
            </a:r>
            <a:endParaRPr lang="en-US" sz="3200" dirty="0" smtClean="0"/>
          </a:p>
          <a:p>
            <a:endParaRPr lang="en-US" sz="3200" dirty="0"/>
          </a:p>
        </p:txBody>
      </p:sp>
      <p:pic>
        <p:nvPicPr>
          <p:cNvPr id="4" name="Picture 3"/>
          <p:cNvPicPr>
            <a:picLocks noChangeAspect="1"/>
          </p:cNvPicPr>
          <p:nvPr/>
        </p:nvPicPr>
        <p:blipFill>
          <a:blip r:embed="rId4"/>
          <a:stretch>
            <a:fillRect/>
          </a:stretch>
        </p:blipFill>
        <p:spPr>
          <a:xfrm>
            <a:off x="2008783" y="5793852"/>
            <a:ext cx="5126435" cy="1005332"/>
          </a:xfrm>
          <a:prstGeom prst="rect">
            <a:avLst/>
          </a:prstGeom>
        </p:spPr>
      </p:pic>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6780" y="1155700"/>
            <a:ext cx="9144000" cy="4534215"/>
          </a:xfrm>
          <a:prstGeom prst="rect">
            <a:avLst/>
          </a:prstGeom>
        </p:spPr>
      </p:pic>
      <p:sp>
        <p:nvSpPr>
          <p:cNvPr id="4" name="TextBox 3"/>
          <p:cNvSpPr txBox="1"/>
          <p:nvPr/>
        </p:nvSpPr>
        <p:spPr>
          <a:xfrm>
            <a:off x="376264" y="329278"/>
            <a:ext cx="5487184" cy="584776"/>
          </a:xfrm>
          <a:prstGeom prst="rect">
            <a:avLst/>
          </a:prstGeom>
          <a:noFill/>
        </p:spPr>
        <p:txBody>
          <a:bodyPr wrap="square" rtlCol="0">
            <a:spAutoFit/>
          </a:bodyPr>
          <a:lstStyle/>
          <a:p>
            <a:r>
              <a:rPr lang="en-US" sz="3200" dirty="0" smtClean="0"/>
              <a:t>Start R and type:</a:t>
            </a:r>
            <a:endParaRPr lang="en-US" sz="3200" dirty="0"/>
          </a:p>
        </p:txBody>
      </p:sp>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7134" y="224631"/>
            <a:ext cx="5929098" cy="2554545"/>
          </a:xfrm>
          <a:prstGeom prst="rect">
            <a:avLst/>
          </a:prstGeom>
          <a:solidFill>
            <a:schemeClr val="bg1">
              <a:lumMod val="95000"/>
            </a:schemeClr>
          </a:solidFill>
        </p:spPr>
        <p:txBody>
          <a:bodyPr wrap="square">
            <a:spAutoFit/>
          </a:bodyPr>
          <a:lstStyle/>
          <a:p>
            <a:r>
              <a:rPr lang="en-US" sz="3200" dirty="0" smtClean="0">
                <a:solidFill>
                  <a:srgbClr val="0000FF"/>
                </a:solidFill>
              </a:rPr>
              <a:t>Create points on a circle:</a:t>
            </a:r>
            <a:endParaRPr lang="en-US" sz="3200" dirty="0">
              <a:solidFill>
                <a:srgbClr val="0000FF"/>
              </a:solidFill>
            </a:endParaRPr>
          </a:p>
          <a:p>
            <a:r>
              <a:rPr lang="en-US" sz="3200" dirty="0" smtClean="0"/>
              <a:t>t </a:t>
            </a:r>
            <a:r>
              <a:rPr lang="en-US" sz="3200" dirty="0"/>
              <a:t>&lt;- 2 * pi * </a:t>
            </a:r>
            <a:r>
              <a:rPr lang="en-US" sz="3200" dirty="0" err="1"/>
              <a:t>runif</a:t>
            </a:r>
            <a:r>
              <a:rPr lang="en-US" sz="3200" dirty="0"/>
              <a:t>(100)</a:t>
            </a:r>
          </a:p>
          <a:p>
            <a:r>
              <a:rPr lang="es-ES_tradnl" sz="3200" dirty="0" smtClean="0"/>
              <a:t>x </a:t>
            </a:r>
            <a:r>
              <a:rPr lang="es-ES_tradnl" sz="3200" dirty="0"/>
              <a:t>&lt;- </a:t>
            </a:r>
            <a:r>
              <a:rPr lang="es-ES_tradnl" sz="3200" dirty="0" err="1"/>
              <a:t>cos</a:t>
            </a:r>
            <a:r>
              <a:rPr lang="es-ES_tradnl" sz="3200" dirty="0"/>
              <a:t>(t); y &lt;- sin(t)</a:t>
            </a:r>
          </a:p>
          <a:p>
            <a:r>
              <a:rPr lang="es-ES_tradnl" sz="3200" dirty="0" smtClean="0"/>
              <a:t>X </a:t>
            </a:r>
            <a:r>
              <a:rPr lang="es-ES_tradnl" sz="3200" dirty="0"/>
              <a:t>&lt;- t(</a:t>
            </a:r>
            <a:r>
              <a:rPr lang="es-ES_tradnl" sz="3200" dirty="0" err="1"/>
              <a:t>as.matrix</a:t>
            </a:r>
            <a:r>
              <a:rPr lang="es-ES_tradnl" sz="3200" dirty="0"/>
              <a:t>(</a:t>
            </a:r>
            <a:r>
              <a:rPr lang="es-ES_tradnl" sz="3200" dirty="0" err="1"/>
              <a:t>rbind</a:t>
            </a:r>
            <a:r>
              <a:rPr lang="es-ES_tradnl" sz="3200" dirty="0"/>
              <a:t>(x, y))</a:t>
            </a:r>
            <a:r>
              <a:rPr lang="es-ES_tradnl" sz="3200" dirty="0" smtClean="0"/>
              <a:t>)</a:t>
            </a:r>
          </a:p>
          <a:p>
            <a:r>
              <a:rPr lang="en-US" sz="3200" dirty="0"/>
              <a:t> plot(X)</a:t>
            </a:r>
          </a:p>
        </p:txBody>
      </p:sp>
      <p:sp>
        <p:nvSpPr>
          <p:cNvPr id="4" name="TextBox 3"/>
          <p:cNvSpPr txBox="1"/>
          <p:nvPr/>
        </p:nvSpPr>
        <p:spPr>
          <a:xfrm>
            <a:off x="203810" y="2794767"/>
            <a:ext cx="8940190" cy="4031873"/>
          </a:xfrm>
          <a:prstGeom prst="rect">
            <a:avLst/>
          </a:prstGeom>
          <a:noFill/>
        </p:spPr>
        <p:txBody>
          <a:bodyPr wrap="square" rtlCol="0">
            <a:spAutoFit/>
          </a:bodyPr>
          <a:lstStyle/>
          <a:p>
            <a:r>
              <a:rPr lang="en-US" sz="3200" dirty="0" smtClean="0"/>
              <a:t>library</a:t>
            </a:r>
            <a:r>
              <a:rPr lang="en-US" sz="3200" dirty="0"/>
              <a:t>(</a:t>
            </a:r>
            <a:r>
              <a:rPr lang="en-US" sz="3200" dirty="0" err="1"/>
              <a:t>phom</a:t>
            </a:r>
            <a:r>
              <a:rPr lang="en-US" sz="3200" dirty="0" smtClean="0"/>
              <a:t>)</a:t>
            </a:r>
          </a:p>
          <a:p>
            <a:r>
              <a:rPr lang="en-US" sz="3200" dirty="0" err="1" smtClean="0"/>
              <a:t>max_dim</a:t>
            </a:r>
            <a:r>
              <a:rPr lang="en-US" sz="3200" dirty="0" smtClean="0"/>
              <a:t> </a:t>
            </a:r>
            <a:r>
              <a:rPr lang="en-US" sz="3200" dirty="0"/>
              <a:t>&lt;- 1</a:t>
            </a:r>
          </a:p>
          <a:p>
            <a:r>
              <a:rPr lang="en-US" sz="3200" dirty="0" err="1" smtClean="0"/>
              <a:t>max_f</a:t>
            </a:r>
            <a:r>
              <a:rPr lang="en-US" sz="3200" dirty="0" smtClean="0"/>
              <a:t> </a:t>
            </a:r>
            <a:r>
              <a:rPr lang="en-US" sz="3200" dirty="0"/>
              <a:t>&lt;- 0.6</a:t>
            </a:r>
            <a:endParaRPr lang="en-US" sz="3200" dirty="0" smtClean="0"/>
          </a:p>
          <a:p>
            <a:r>
              <a:rPr lang="en-US" sz="3200" dirty="0"/>
              <a:t>intervals &lt;- </a:t>
            </a:r>
            <a:r>
              <a:rPr lang="en-US" sz="3200" dirty="0" err="1"/>
              <a:t>pHom</a:t>
            </a:r>
            <a:r>
              <a:rPr lang="en-US" sz="3200" dirty="0"/>
              <a:t>(X, </a:t>
            </a:r>
            <a:r>
              <a:rPr lang="en-US" sz="3200" dirty="0" err="1"/>
              <a:t>max_dim</a:t>
            </a:r>
            <a:r>
              <a:rPr lang="en-US" sz="3200" dirty="0"/>
              <a:t>, </a:t>
            </a:r>
            <a:r>
              <a:rPr lang="en-US" sz="3200" dirty="0" err="1"/>
              <a:t>max_f</a:t>
            </a:r>
            <a:r>
              <a:rPr lang="en-US" sz="3200" dirty="0"/>
              <a:t>)</a:t>
            </a:r>
          </a:p>
          <a:p>
            <a:r>
              <a:rPr lang="en-US" sz="3200" dirty="0" err="1"/>
              <a:t>plotPersistenceDiagram</a:t>
            </a:r>
            <a:r>
              <a:rPr lang="en-US" sz="3200" dirty="0"/>
              <a:t>(intervals, </a:t>
            </a:r>
            <a:r>
              <a:rPr lang="en-US" sz="3200" dirty="0" err="1"/>
              <a:t>max_dim</a:t>
            </a:r>
            <a:r>
              <a:rPr lang="en-US" sz="3200" dirty="0"/>
              <a:t>, </a:t>
            </a:r>
            <a:r>
              <a:rPr lang="en-US" sz="3200" dirty="0" err="1"/>
              <a:t>max_f</a:t>
            </a:r>
            <a:r>
              <a:rPr lang="en-US" sz="3200" dirty="0"/>
              <a:t>,</a:t>
            </a:r>
          </a:p>
          <a:p>
            <a:r>
              <a:rPr lang="en-US" sz="3200" dirty="0"/>
              <a:t>title="Random Points on S^1 with Euclidean Norm"</a:t>
            </a:r>
            <a:r>
              <a:rPr lang="en-US" sz="3200" dirty="0" smtClean="0"/>
              <a:t>)</a:t>
            </a:r>
          </a:p>
          <a:p>
            <a:r>
              <a:rPr lang="en-US" sz="3200" dirty="0" err="1" smtClean="0"/>
              <a:t>plotBarcodeDiagram</a:t>
            </a:r>
            <a:r>
              <a:rPr lang="en-US" sz="3200" dirty="0"/>
              <a:t>(intervals, </a:t>
            </a:r>
            <a:r>
              <a:rPr lang="en-US" sz="3200" dirty="0" err="1"/>
              <a:t>max_dim</a:t>
            </a:r>
            <a:r>
              <a:rPr lang="en-US" sz="3200" dirty="0"/>
              <a:t>, </a:t>
            </a:r>
            <a:r>
              <a:rPr lang="en-US" sz="3200" dirty="0" err="1"/>
              <a:t>max_f</a:t>
            </a:r>
            <a:r>
              <a:rPr lang="en-US" sz="3200" dirty="0"/>
              <a:t>, title="")</a:t>
            </a:r>
          </a:p>
        </p:txBody>
      </p:sp>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942" y="322669"/>
            <a:ext cx="8371875" cy="4031873"/>
          </a:xfrm>
          <a:prstGeom prst="rect">
            <a:avLst/>
          </a:prstGeom>
        </p:spPr>
        <p:txBody>
          <a:bodyPr wrap="square">
            <a:spAutoFit/>
          </a:bodyPr>
          <a:lstStyle/>
          <a:p>
            <a:r>
              <a:rPr lang="en-US" sz="3200" dirty="0"/>
              <a:t> </a:t>
            </a:r>
            <a:r>
              <a:rPr lang="en-US" sz="3200" dirty="0" err="1"/>
              <a:t>pHom</a:t>
            </a:r>
            <a:r>
              <a:rPr lang="en-US" sz="3200" dirty="0"/>
              <a:t>(X, </a:t>
            </a:r>
            <a:endParaRPr lang="en-US" sz="3200" dirty="0" smtClean="0"/>
          </a:p>
          <a:p>
            <a:r>
              <a:rPr lang="en-US" sz="3200" dirty="0" smtClean="0"/>
              <a:t>dimension</a:t>
            </a:r>
            <a:r>
              <a:rPr lang="en-US" sz="3200" dirty="0"/>
              <a:t>, </a:t>
            </a:r>
            <a:endParaRPr lang="en-US" sz="3200" dirty="0" smtClean="0"/>
          </a:p>
          <a:p>
            <a:r>
              <a:rPr lang="en-US" sz="3200" dirty="0" smtClean="0"/>
              <a:t>max </a:t>
            </a:r>
            <a:r>
              <a:rPr lang="en-US" sz="3200" dirty="0"/>
              <a:t>filtration value, </a:t>
            </a:r>
            <a:endParaRPr lang="en-US" sz="3200" dirty="0" smtClean="0"/>
          </a:p>
          <a:p>
            <a:r>
              <a:rPr lang="en-US" sz="3200" dirty="0" smtClean="0"/>
              <a:t>mode </a:t>
            </a:r>
            <a:r>
              <a:rPr lang="en-US" sz="3200" dirty="0"/>
              <a:t>= “</a:t>
            </a:r>
            <a:r>
              <a:rPr lang="en-US" sz="3200" dirty="0" err="1"/>
              <a:t>vr</a:t>
            </a:r>
            <a:r>
              <a:rPr lang="en-US" sz="3200" dirty="0"/>
              <a:t>”, </a:t>
            </a:r>
            <a:endParaRPr lang="en-US" sz="3200" dirty="0" smtClean="0"/>
          </a:p>
          <a:p>
            <a:r>
              <a:rPr lang="en-US" sz="3200" dirty="0" smtClean="0"/>
              <a:t>metric </a:t>
            </a:r>
            <a:r>
              <a:rPr lang="en-US" sz="3200" dirty="0"/>
              <a:t>= “</a:t>
            </a:r>
            <a:r>
              <a:rPr lang="en-US" sz="3200" dirty="0" err="1"/>
              <a:t>euclidean</a:t>
            </a:r>
            <a:r>
              <a:rPr lang="en-US" sz="3200" dirty="0"/>
              <a:t>”, </a:t>
            </a:r>
            <a:endParaRPr lang="en-US" sz="3200" dirty="0" smtClean="0"/>
          </a:p>
          <a:p>
            <a:r>
              <a:rPr lang="en-US" sz="3200" dirty="0" smtClean="0"/>
              <a:t>p </a:t>
            </a:r>
            <a:r>
              <a:rPr lang="en-US" sz="3200" dirty="0"/>
              <a:t>= 2, </a:t>
            </a:r>
            <a:endParaRPr lang="en-US" sz="3200" dirty="0" smtClean="0"/>
          </a:p>
          <a:p>
            <a:r>
              <a:rPr lang="en-US" sz="3200" dirty="0" smtClean="0"/>
              <a:t>landmark </a:t>
            </a:r>
            <a:r>
              <a:rPr lang="en-US" sz="3200" dirty="0"/>
              <a:t>set size = </a:t>
            </a:r>
            <a:r>
              <a:rPr lang="en-US" sz="3200" dirty="0" smtClean="0"/>
              <a:t>2* </a:t>
            </a:r>
            <a:r>
              <a:rPr lang="en-US" sz="3200" dirty="0"/>
              <a:t>ceiling(</a:t>
            </a:r>
            <a:r>
              <a:rPr lang="en-US" sz="3200" dirty="0" err="1"/>
              <a:t>sqrt</a:t>
            </a:r>
            <a:r>
              <a:rPr lang="en-US" sz="3200" dirty="0"/>
              <a:t>(length(X))), </a:t>
            </a:r>
            <a:r>
              <a:rPr lang="en-US" sz="3200" dirty="0" err="1"/>
              <a:t>maxmin</a:t>
            </a:r>
            <a:r>
              <a:rPr lang="en-US" sz="3200" dirty="0"/>
              <a:t> samples = min(1000, length(X)))</a:t>
            </a:r>
          </a:p>
        </p:txBody>
      </p:sp>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942" y="322669"/>
            <a:ext cx="8371875" cy="4031873"/>
          </a:xfrm>
          <a:prstGeom prst="rect">
            <a:avLst/>
          </a:prstGeom>
        </p:spPr>
        <p:txBody>
          <a:bodyPr wrap="square">
            <a:spAutoFit/>
          </a:bodyPr>
          <a:lstStyle/>
          <a:p>
            <a:r>
              <a:rPr lang="en-US" sz="3200" dirty="0"/>
              <a:t> </a:t>
            </a:r>
            <a:r>
              <a:rPr lang="en-US" sz="3200" dirty="0" err="1"/>
              <a:t>pHom</a:t>
            </a:r>
            <a:r>
              <a:rPr lang="en-US" sz="3200" dirty="0"/>
              <a:t>(X, </a:t>
            </a:r>
            <a:endParaRPr lang="en-US" sz="3200" dirty="0" smtClean="0"/>
          </a:p>
          <a:p>
            <a:r>
              <a:rPr lang="en-US" sz="3200" dirty="0" smtClean="0"/>
              <a:t>dimension</a:t>
            </a:r>
            <a:r>
              <a:rPr lang="en-US" sz="3200" dirty="0"/>
              <a:t>, </a:t>
            </a:r>
            <a:endParaRPr lang="en-US" sz="3200" dirty="0" smtClean="0"/>
          </a:p>
          <a:p>
            <a:r>
              <a:rPr lang="en-US" sz="3200" dirty="0" smtClean="0"/>
              <a:t>max </a:t>
            </a:r>
            <a:r>
              <a:rPr lang="en-US" sz="3200" dirty="0"/>
              <a:t>filtration value, </a:t>
            </a:r>
            <a:endParaRPr lang="en-US" sz="3200" dirty="0" smtClean="0"/>
          </a:p>
          <a:p>
            <a:r>
              <a:rPr lang="en-US" sz="3200" dirty="0" smtClean="0"/>
              <a:t>mode </a:t>
            </a:r>
            <a:r>
              <a:rPr lang="en-US" sz="3200" dirty="0"/>
              <a:t>= “</a:t>
            </a:r>
            <a:r>
              <a:rPr lang="en-US" sz="3200" dirty="0" err="1"/>
              <a:t>vr</a:t>
            </a:r>
            <a:r>
              <a:rPr lang="en-US" sz="3200" dirty="0"/>
              <a:t>”, </a:t>
            </a:r>
            <a:endParaRPr lang="en-US" sz="3200" dirty="0" smtClean="0"/>
          </a:p>
          <a:p>
            <a:r>
              <a:rPr lang="en-US" sz="3200" dirty="0" smtClean="0">
                <a:solidFill>
                  <a:srgbClr val="FF0000"/>
                </a:solidFill>
              </a:rPr>
              <a:t>metric </a:t>
            </a:r>
            <a:r>
              <a:rPr lang="en-US" sz="3200" dirty="0">
                <a:solidFill>
                  <a:srgbClr val="FF0000"/>
                </a:solidFill>
              </a:rPr>
              <a:t>= “</a:t>
            </a:r>
            <a:r>
              <a:rPr lang="en-US" sz="3200" dirty="0" err="1">
                <a:solidFill>
                  <a:srgbClr val="FF0000"/>
                </a:solidFill>
              </a:rPr>
              <a:t>euclidean</a:t>
            </a:r>
            <a:r>
              <a:rPr lang="en-US" sz="3200" dirty="0">
                <a:solidFill>
                  <a:srgbClr val="FF0000"/>
                </a:solidFill>
              </a:rPr>
              <a:t>”, </a:t>
            </a:r>
            <a:endParaRPr lang="en-US" sz="3200" dirty="0" smtClean="0">
              <a:solidFill>
                <a:srgbClr val="FF0000"/>
              </a:solidFill>
            </a:endParaRPr>
          </a:p>
          <a:p>
            <a:r>
              <a:rPr lang="en-US" sz="3200" dirty="0" smtClean="0"/>
              <a:t>p </a:t>
            </a:r>
            <a:r>
              <a:rPr lang="en-US" sz="3200" dirty="0"/>
              <a:t>= 2, </a:t>
            </a:r>
            <a:endParaRPr lang="en-US" sz="3200" dirty="0" smtClean="0"/>
          </a:p>
          <a:p>
            <a:r>
              <a:rPr lang="en-US" sz="3200" dirty="0" smtClean="0"/>
              <a:t>landmark </a:t>
            </a:r>
            <a:r>
              <a:rPr lang="en-US" sz="3200" dirty="0"/>
              <a:t>set size = </a:t>
            </a:r>
            <a:r>
              <a:rPr lang="en-US" sz="3200" dirty="0" smtClean="0"/>
              <a:t>2* </a:t>
            </a:r>
            <a:r>
              <a:rPr lang="en-US" sz="3200" dirty="0"/>
              <a:t>ceiling(</a:t>
            </a:r>
            <a:r>
              <a:rPr lang="en-US" sz="3200" dirty="0" err="1"/>
              <a:t>sqrt</a:t>
            </a:r>
            <a:r>
              <a:rPr lang="en-US" sz="3200" dirty="0"/>
              <a:t>(length(X))), </a:t>
            </a:r>
            <a:r>
              <a:rPr lang="en-US" sz="3200" dirty="0" err="1"/>
              <a:t>maxmin</a:t>
            </a:r>
            <a:r>
              <a:rPr lang="en-US" sz="3200" dirty="0"/>
              <a:t> samples = min(1000, length(X)))</a:t>
            </a:r>
          </a:p>
        </p:txBody>
      </p:sp>
      <p:sp>
        <p:nvSpPr>
          <p:cNvPr id="3" name="Rectangle 2"/>
          <p:cNvSpPr/>
          <p:nvPr/>
        </p:nvSpPr>
        <p:spPr>
          <a:xfrm>
            <a:off x="5421536" y="850546"/>
            <a:ext cx="3138473" cy="2062103"/>
          </a:xfrm>
          <a:prstGeom prst="rect">
            <a:avLst/>
          </a:prstGeom>
          <a:solidFill>
            <a:srgbClr val="D7E4BD"/>
          </a:solidFill>
        </p:spPr>
        <p:txBody>
          <a:bodyPr wrap="square">
            <a:spAutoFit/>
          </a:bodyPr>
          <a:lstStyle/>
          <a:p>
            <a:r>
              <a:rPr lang="en-US" sz="3200" dirty="0" smtClean="0">
                <a:solidFill>
                  <a:srgbClr val="FF0000"/>
                </a:solidFill>
              </a:rPr>
              <a:t>metric</a:t>
            </a:r>
          </a:p>
          <a:p>
            <a:r>
              <a:rPr lang="en-US" sz="3200" dirty="0" smtClean="0"/>
              <a:t>This indicates the type of metric that will be used. </a:t>
            </a:r>
            <a:endParaRPr lang="en-US" sz="3200" dirty="0" smtClean="0"/>
          </a:p>
        </p:txBody>
      </p:sp>
    </p:spTree>
    <p:extLst>
      <p:ext uri="{BB962C8B-B14F-4D97-AF65-F5344CB8AC3E}">
        <p14:creationId xmlns:p14="http://schemas.microsoft.com/office/powerpoint/2010/main" val="22431042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59280"/>
            <a:ext cx="9144000" cy="4998720"/>
          </a:xfrm>
          <a:prstGeom prst="rect">
            <a:avLst/>
          </a:prstGeom>
        </p:spPr>
      </p:pic>
      <p:pic>
        <p:nvPicPr>
          <p:cNvPr id="3" name="Picture 2"/>
          <p:cNvPicPr>
            <a:picLocks noChangeAspect="1"/>
          </p:cNvPicPr>
          <p:nvPr/>
        </p:nvPicPr>
        <p:blipFill>
          <a:blip r:embed="rId3"/>
          <a:stretch>
            <a:fillRect/>
          </a:stretch>
        </p:blipFill>
        <p:spPr>
          <a:xfrm>
            <a:off x="31354" y="170915"/>
            <a:ext cx="9144000" cy="1480905"/>
          </a:xfrm>
          <a:prstGeom prst="rect">
            <a:avLst/>
          </a:prstGeom>
        </p:spPr>
      </p:pic>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517" y="87507"/>
            <a:ext cx="8720703" cy="6494085"/>
          </a:xfrm>
          <a:prstGeom prst="rect">
            <a:avLst/>
          </a:prstGeom>
        </p:spPr>
        <p:txBody>
          <a:bodyPr wrap="square">
            <a:spAutoFit/>
          </a:bodyPr>
          <a:lstStyle/>
          <a:p>
            <a:r>
              <a:rPr lang="en-US" sz="3200" dirty="0" smtClean="0">
                <a:solidFill>
                  <a:srgbClr val="FF0000"/>
                </a:solidFill>
              </a:rPr>
              <a:t>metric</a:t>
            </a:r>
            <a:endParaRPr lang="en-US" sz="3200" dirty="0">
              <a:solidFill>
                <a:srgbClr val="FF0000"/>
              </a:solidFill>
            </a:endParaRPr>
          </a:p>
          <a:p>
            <a:r>
              <a:rPr lang="en-US" sz="3200" dirty="0"/>
              <a:t>This indicates the type of metric that will be used. </a:t>
            </a:r>
            <a:endParaRPr lang="en-US" sz="3200" dirty="0" smtClean="0"/>
          </a:p>
          <a:p>
            <a:endParaRPr lang="en-US" sz="3200" dirty="0"/>
          </a:p>
          <a:p>
            <a:r>
              <a:rPr lang="en-US" sz="3200" dirty="0" smtClean="0"/>
              <a:t>Valid </a:t>
            </a:r>
            <a:r>
              <a:rPr lang="en-US" sz="3200" dirty="0"/>
              <a:t>choices include the following: "</a:t>
            </a:r>
            <a:r>
              <a:rPr lang="en-US" sz="3200" dirty="0" err="1" smtClean="0"/>
              <a:t>distance_matrix</a:t>
            </a:r>
            <a:r>
              <a:rPr lang="en-US" sz="3200" dirty="0" smtClean="0"/>
              <a:t>”, "</a:t>
            </a:r>
            <a:r>
              <a:rPr lang="en-US" sz="3200" dirty="0" err="1"/>
              <a:t>euclidean</a:t>
            </a:r>
            <a:r>
              <a:rPr lang="en-US" sz="3200" dirty="0"/>
              <a:t>", "maximum", "</a:t>
            </a:r>
            <a:r>
              <a:rPr lang="en-US" sz="3200" dirty="0" err="1"/>
              <a:t>manhattan</a:t>
            </a:r>
            <a:r>
              <a:rPr lang="en-US" sz="3200" dirty="0"/>
              <a:t>", "</a:t>
            </a:r>
            <a:r>
              <a:rPr lang="en-US" sz="3200" dirty="0" err="1"/>
              <a:t>canberra</a:t>
            </a:r>
            <a:r>
              <a:rPr lang="en-US" sz="3200" dirty="0"/>
              <a:t>", "binary", "</a:t>
            </a:r>
            <a:r>
              <a:rPr lang="en-US" sz="3200" dirty="0" err="1"/>
              <a:t>minkowski</a:t>
            </a:r>
            <a:r>
              <a:rPr lang="en-US" sz="3200" dirty="0"/>
              <a:t>". </a:t>
            </a:r>
            <a:endParaRPr lang="en-US" sz="3200" dirty="0" smtClean="0"/>
          </a:p>
          <a:p>
            <a:endParaRPr lang="en-US" sz="3200" dirty="0" smtClean="0"/>
          </a:p>
          <a:p>
            <a:endParaRPr lang="en-US" sz="3200" dirty="0"/>
          </a:p>
          <a:p>
            <a:r>
              <a:rPr lang="en-US" sz="3200" dirty="0" smtClean="0"/>
              <a:t>When </a:t>
            </a:r>
            <a:r>
              <a:rPr lang="en-US" sz="3200" dirty="0"/>
              <a:t>"</a:t>
            </a:r>
            <a:r>
              <a:rPr lang="en-US" sz="3200" dirty="0" err="1" smtClean="0"/>
              <a:t>distance_matrix</a:t>
            </a:r>
            <a:r>
              <a:rPr lang="en-US" sz="3200" dirty="0" smtClean="0"/>
              <a:t>” is </a:t>
            </a:r>
            <a:r>
              <a:rPr lang="en-US" sz="3200" dirty="0"/>
              <a:t>specified, the </a:t>
            </a:r>
            <a:r>
              <a:rPr lang="en-US" sz="3200" dirty="0" smtClean="0"/>
              <a:t>parameter </a:t>
            </a:r>
            <a:r>
              <a:rPr lang="en-US" sz="3200" dirty="0"/>
              <a:t>"X" is interpreted as a distance matrix. </a:t>
            </a:r>
            <a:endParaRPr lang="en-US" sz="3200" dirty="0" smtClean="0"/>
          </a:p>
          <a:p>
            <a:endParaRPr lang="en-US" sz="3200" dirty="0"/>
          </a:p>
          <a:p>
            <a:r>
              <a:rPr lang="en-US" sz="3200" dirty="0" smtClean="0"/>
              <a:t>Otherwise</a:t>
            </a:r>
            <a:r>
              <a:rPr lang="en-US" sz="3200" dirty="0"/>
              <a:t>, "X" is regarded as a set </a:t>
            </a:r>
            <a:r>
              <a:rPr lang="en-US" sz="3200" dirty="0" smtClean="0"/>
              <a:t>of points</a:t>
            </a:r>
            <a:r>
              <a:rPr lang="en-US" sz="3200" dirty="0"/>
              <a:t>, where each row is one point</a:t>
            </a:r>
            <a:r>
              <a:rPr lang="en-US" dirty="0"/>
              <a:t>.</a:t>
            </a:r>
          </a:p>
        </p:txBody>
      </p:sp>
    </p:spTree>
    <p:extLst>
      <p:ext uri="{BB962C8B-B14F-4D97-AF65-F5344CB8AC3E}">
        <p14:creationId xmlns:p14="http://schemas.microsoft.com/office/powerpoint/2010/main" val="19663911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942" y="322669"/>
            <a:ext cx="8371875" cy="4031873"/>
          </a:xfrm>
          <a:prstGeom prst="rect">
            <a:avLst/>
          </a:prstGeom>
        </p:spPr>
        <p:txBody>
          <a:bodyPr wrap="square">
            <a:spAutoFit/>
          </a:bodyPr>
          <a:lstStyle/>
          <a:p>
            <a:r>
              <a:rPr lang="en-US" sz="3200" dirty="0"/>
              <a:t> </a:t>
            </a:r>
            <a:r>
              <a:rPr lang="en-US" sz="3200" dirty="0" err="1"/>
              <a:t>pHom</a:t>
            </a:r>
            <a:r>
              <a:rPr lang="en-US" sz="3200" dirty="0"/>
              <a:t>(X, </a:t>
            </a:r>
            <a:endParaRPr lang="en-US" sz="3200" dirty="0" smtClean="0"/>
          </a:p>
          <a:p>
            <a:r>
              <a:rPr lang="en-US" sz="3200" dirty="0" smtClean="0"/>
              <a:t>dimension</a:t>
            </a:r>
            <a:r>
              <a:rPr lang="en-US" sz="3200" dirty="0"/>
              <a:t>, </a:t>
            </a:r>
            <a:endParaRPr lang="en-US" sz="3200" dirty="0" smtClean="0"/>
          </a:p>
          <a:p>
            <a:r>
              <a:rPr lang="en-US" sz="3200" dirty="0" smtClean="0"/>
              <a:t>max </a:t>
            </a:r>
            <a:r>
              <a:rPr lang="en-US" sz="3200" dirty="0"/>
              <a:t>filtration value, </a:t>
            </a:r>
            <a:endParaRPr lang="en-US" sz="3200" dirty="0" smtClean="0"/>
          </a:p>
          <a:p>
            <a:r>
              <a:rPr lang="en-US" sz="3200" dirty="0" smtClean="0"/>
              <a:t>mode </a:t>
            </a:r>
            <a:r>
              <a:rPr lang="en-US" sz="3200" dirty="0"/>
              <a:t>= “</a:t>
            </a:r>
            <a:r>
              <a:rPr lang="en-US" sz="3200" dirty="0" err="1"/>
              <a:t>vr</a:t>
            </a:r>
            <a:r>
              <a:rPr lang="en-US" sz="3200" dirty="0"/>
              <a:t>”, </a:t>
            </a:r>
            <a:endParaRPr lang="en-US" sz="3200" dirty="0" smtClean="0"/>
          </a:p>
          <a:p>
            <a:r>
              <a:rPr lang="en-US" sz="3200" dirty="0" smtClean="0"/>
              <a:t>metric </a:t>
            </a:r>
            <a:r>
              <a:rPr lang="en-US" sz="3200" dirty="0"/>
              <a:t>= “</a:t>
            </a:r>
            <a:r>
              <a:rPr lang="en-US" sz="3200" dirty="0" err="1"/>
              <a:t>euclidean</a:t>
            </a:r>
            <a:r>
              <a:rPr lang="en-US" sz="3200" dirty="0"/>
              <a:t>”, </a:t>
            </a:r>
            <a:endParaRPr lang="en-US" sz="3200" dirty="0" smtClean="0"/>
          </a:p>
          <a:p>
            <a:r>
              <a:rPr lang="en-US" sz="3200" dirty="0" smtClean="0">
                <a:solidFill>
                  <a:srgbClr val="FF0000"/>
                </a:solidFill>
              </a:rPr>
              <a:t>p </a:t>
            </a:r>
            <a:r>
              <a:rPr lang="en-US" sz="3200" dirty="0">
                <a:solidFill>
                  <a:srgbClr val="FF0000"/>
                </a:solidFill>
              </a:rPr>
              <a:t>= 2, </a:t>
            </a:r>
            <a:endParaRPr lang="en-US" sz="3200" dirty="0" smtClean="0">
              <a:solidFill>
                <a:srgbClr val="FF0000"/>
              </a:solidFill>
            </a:endParaRPr>
          </a:p>
          <a:p>
            <a:r>
              <a:rPr lang="en-US" sz="3200" dirty="0" smtClean="0"/>
              <a:t>landmark </a:t>
            </a:r>
            <a:r>
              <a:rPr lang="en-US" sz="3200" dirty="0"/>
              <a:t>set size = </a:t>
            </a:r>
            <a:r>
              <a:rPr lang="en-US" sz="3200" dirty="0" smtClean="0"/>
              <a:t>2* </a:t>
            </a:r>
            <a:r>
              <a:rPr lang="en-US" sz="3200" dirty="0"/>
              <a:t>ceiling(</a:t>
            </a:r>
            <a:r>
              <a:rPr lang="en-US" sz="3200" dirty="0" err="1"/>
              <a:t>sqrt</a:t>
            </a:r>
            <a:r>
              <a:rPr lang="en-US" sz="3200" dirty="0"/>
              <a:t>(length(X))), </a:t>
            </a:r>
            <a:r>
              <a:rPr lang="en-US" sz="3200" dirty="0" err="1"/>
              <a:t>maxmin</a:t>
            </a:r>
            <a:r>
              <a:rPr lang="en-US" sz="3200" dirty="0"/>
              <a:t> samples = min(1000, length(X)))</a:t>
            </a:r>
          </a:p>
        </p:txBody>
      </p:sp>
      <p:sp>
        <p:nvSpPr>
          <p:cNvPr id="3" name="Rectangle 2"/>
          <p:cNvSpPr/>
          <p:nvPr/>
        </p:nvSpPr>
        <p:spPr>
          <a:xfrm>
            <a:off x="4747402" y="799035"/>
            <a:ext cx="3938034" cy="2062103"/>
          </a:xfrm>
          <a:prstGeom prst="rect">
            <a:avLst/>
          </a:prstGeom>
          <a:solidFill>
            <a:srgbClr val="D7E4BD"/>
          </a:solidFill>
        </p:spPr>
        <p:txBody>
          <a:bodyPr wrap="square">
            <a:spAutoFit/>
          </a:bodyPr>
          <a:lstStyle/>
          <a:p>
            <a:r>
              <a:rPr lang="en-US" sz="3200" dirty="0" smtClean="0">
                <a:solidFill>
                  <a:srgbClr val="FF0000"/>
                </a:solidFill>
              </a:rPr>
              <a:t>p</a:t>
            </a:r>
          </a:p>
          <a:p>
            <a:r>
              <a:rPr lang="en-US" sz="3200" dirty="0" smtClean="0"/>
              <a:t>This </a:t>
            </a:r>
            <a:r>
              <a:rPr lang="en-US" sz="3200" dirty="0"/>
              <a:t>is the value of the power to use in the </a:t>
            </a:r>
            <a:r>
              <a:rPr lang="en-US" sz="3200" dirty="0" err="1"/>
              <a:t>minkowski</a:t>
            </a:r>
            <a:r>
              <a:rPr lang="en-US" sz="3200" dirty="0"/>
              <a:t> metric.</a:t>
            </a:r>
          </a:p>
        </p:txBody>
      </p:sp>
    </p:spTree>
    <p:extLst>
      <p:ext uri="{BB962C8B-B14F-4D97-AF65-F5344CB8AC3E}">
        <p14:creationId xmlns:p14="http://schemas.microsoft.com/office/powerpoint/2010/main" val="14253784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942" y="322669"/>
            <a:ext cx="8371875" cy="4031873"/>
          </a:xfrm>
          <a:prstGeom prst="rect">
            <a:avLst/>
          </a:prstGeom>
        </p:spPr>
        <p:txBody>
          <a:bodyPr wrap="square">
            <a:spAutoFit/>
          </a:bodyPr>
          <a:lstStyle/>
          <a:p>
            <a:r>
              <a:rPr lang="en-US" sz="3200" dirty="0"/>
              <a:t> </a:t>
            </a:r>
            <a:r>
              <a:rPr lang="en-US" sz="3200" dirty="0" err="1"/>
              <a:t>pHom</a:t>
            </a:r>
            <a:r>
              <a:rPr lang="en-US" sz="3200" dirty="0"/>
              <a:t>(</a:t>
            </a:r>
            <a:r>
              <a:rPr lang="en-US" sz="3200" dirty="0">
                <a:solidFill>
                  <a:srgbClr val="FF0000"/>
                </a:solidFill>
              </a:rPr>
              <a:t>X</a:t>
            </a:r>
            <a:r>
              <a:rPr lang="en-US" sz="3200" dirty="0"/>
              <a:t>, </a:t>
            </a:r>
            <a:endParaRPr lang="en-US" sz="3200" dirty="0" smtClean="0"/>
          </a:p>
          <a:p>
            <a:r>
              <a:rPr lang="en-US" sz="3200" dirty="0" smtClean="0"/>
              <a:t>dimension</a:t>
            </a:r>
            <a:r>
              <a:rPr lang="en-US" sz="3200" dirty="0"/>
              <a:t>, </a:t>
            </a:r>
            <a:endParaRPr lang="en-US" sz="3200" dirty="0" smtClean="0"/>
          </a:p>
          <a:p>
            <a:r>
              <a:rPr lang="en-US" sz="3200" dirty="0" smtClean="0"/>
              <a:t>max </a:t>
            </a:r>
            <a:r>
              <a:rPr lang="en-US" sz="3200" dirty="0"/>
              <a:t>filtration value, </a:t>
            </a:r>
            <a:endParaRPr lang="en-US" sz="3200" dirty="0" smtClean="0"/>
          </a:p>
          <a:p>
            <a:r>
              <a:rPr lang="en-US" sz="3200" dirty="0" smtClean="0"/>
              <a:t>mode </a:t>
            </a:r>
            <a:r>
              <a:rPr lang="en-US" sz="3200" dirty="0"/>
              <a:t>= “</a:t>
            </a:r>
            <a:r>
              <a:rPr lang="en-US" sz="3200" dirty="0" err="1"/>
              <a:t>vr</a:t>
            </a:r>
            <a:r>
              <a:rPr lang="en-US" sz="3200" dirty="0"/>
              <a:t>”, </a:t>
            </a:r>
            <a:endParaRPr lang="en-US" sz="3200" dirty="0" smtClean="0"/>
          </a:p>
          <a:p>
            <a:r>
              <a:rPr lang="en-US" sz="3200" dirty="0" smtClean="0"/>
              <a:t>metric </a:t>
            </a:r>
            <a:r>
              <a:rPr lang="en-US" sz="3200" dirty="0"/>
              <a:t>= “</a:t>
            </a:r>
            <a:r>
              <a:rPr lang="en-US" sz="3200" dirty="0" err="1"/>
              <a:t>euclidean</a:t>
            </a:r>
            <a:r>
              <a:rPr lang="en-US" sz="3200" dirty="0"/>
              <a:t>”, </a:t>
            </a:r>
            <a:endParaRPr lang="en-US" sz="3200" dirty="0" smtClean="0"/>
          </a:p>
          <a:p>
            <a:r>
              <a:rPr lang="en-US" sz="3200" dirty="0" smtClean="0"/>
              <a:t>p </a:t>
            </a:r>
            <a:r>
              <a:rPr lang="en-US" sz="3200" dirty="0"/>
              <a:t>= 2, </a:t>
            </a:r>
            <a:endParaRPr lang="en-US" sz="3200" dirty="0" smtClean="0"/>
          </a:p>
          <a:p>
            <a:r>
              <a:rPr lang="en-US" sz="3200" dirty="0" smtClean="0"/>
              <a:t>landmark </a:t>
            </a:r>
            <a:r>
              <a:rPr lang="en-US" sz="3200" dirty="0"/>
              <a:t>set size = </a:t>
            </a:r>
            <a:r>
              <a:rPr lang="en-US" sz="3200" dirty="0" smtClean="0"/>
              <a:t>2* </a:t>
            </a:r>
            <a:r>
              <a:rPr lang="en-US" sz="3200" dirty="0"/>
              <a:t>ceiling(</a:t>
            </a:r>
            <a:r>
              <a:rPr lang="en-US" sz="3200" dirty="0" err="1"/>
              <a:t>sqrt</a:t>
            </a:r>
            <a:r>
              <a:rPr lang="en-US" sz="3200" dirty="0"/>
              <a:t>(length(X))), </a:t>
            </a:r>
            <a:r>
              <a:rPr lang="en-US" sz="3200" dirty="0" err="1"/>
              <a:t>maxmin</a:t>
            </a:r>
            <a:r>
              <a:rPr lang="en-US" sz="3200" dirty="0"/>
              <a:t> samples = min(1000, length(X)))</a:t>
            </a:r>
          </a:p>
        </p:txBody>
      </p:sp>
      <p:sp>
        <p:nvSpPr>
          <p:cNvPr id="3" name="Rectangle 2"/>
          <p:cNvSpPr/>
          <p:nvPr/>
        </p:nvSpPr>
        <p:spPr>
          <a:xfrm>
            <a:off x="4747402" y="369068"/>
            <a:ext cx="3938034" cy="2554545"/>
          </a:xfrm>
          <a:prstGeom prst="rect">
            <a:avLst/>
          </a:prstGeom>
          <a:solidFill>
            <a:srgbClr val="D7E4BD"/>
          </a:solidFill>
        </p:spPr>
        <p:txBody>
          <a:bodyPr wrap="square">
            <a:spAutoFit/>
          </a:bodyPr>
          <a:lstStyle/>
          <a:p>
            <a:r>
              <a:rPr lang="en-US" sz="3200" dirty="0">
                <a:solidFill>
                  <a:srgbClr val="FF0000"/>
                </a:solidFill>
              </a:rPr>
              <a:t>X</a:t>
            </a:r>
            <a:endParaRPr lang="en-US" sz="3200" dirty="0" smtClean="0">
              <a:solidFill>
                <a:srgbClr val="FF0000"/>
              </a:solidFill>
            </a:endParaRPr>
          </a:p>
          <a:p>
            <a:r>
              <a:rPr lang="en-US" sz="3200" dirty="0" smtClean="0"/>
              <a:t>Data matrix consisting of either data points OR distances between data points.</a:t>
            </a:r>
            <a:endParaRPr lang="en-US" sz="3200" dirty="0"/>
          </a:p>
        </p:txBody>
      </p:sp>
    </p:spTree>
    <p:extLst>
      <p:ext uri="{BB962C8B-B14F-4D97-AF65-F5344CB8AC3E}">
        <p14:creationId xmlns:p14="http://schemas.microsoft.com/office/powerpoint/2010/main" val="28350939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522" y="156798"/>
            <a:ext cx="8763815" cy="6555640"/>
          </a:xfrm>
          <a:prstGeom prst="rect">
            <a:avLst/>
          </a:prstGeom>
        </p:spPr>
        <p:txBody>
          <a:bodyPr wrap="square">
            <a:spAutoFit/>
          </a:bodyPr>
          <a:lstStyle/>
          <a:p>
            <a:r>
              <a:rPr lang="en-US" sz="3200" dirty="0">
                <a:solidFill>
                  <a:srgbClr val="FF0000"/>
                </a:solidFill>
              </a:rPr>
              <a:t> X</a:t>
            </a:r>
          </a:p>
          <a:p>
            <a:r>
              <a:rPr lang="en-US" sz="3200" dirty="0"/>
              <a:t>A </a:t>
            </a:r>
            <a:r>
              <a:rPr lang="en-US" sz="3200" dirty="0" smtClean="0"/>
              <a:t>matrix with 1 </a:t>
            </a:r>
            <a:r>
              <a:rPr lang="en-US" sz="3200" dirty="0"/>
              <a:t>of the 2</a:t>
            </a:r>
            <a:r>
              <a:rPr lang="en-US" sz="3200" dirty="0" smtClean="0"/>
              <a:t> </a:t>
            </a:r>
            <a:r>
              <a:rPr lang="en-US" sz="3200" dirty="0"/>
              <a:t>following interpretations. </a:t>
            </a:r>
            <a:endParaRPr lang="en-US" sz="3200" dirty="0" smtClean="0"/>
          </a:p>
          <a:p>
            <a:endParaRPr lang="en-US" dirty="0" smtClean="0"/>
          </a:p>
          <a:p>
            <a:r>
              <a:rPr lang="en-US" sz="3200" dirty="0" smtClean="0"/>
              <a:t>If </a:t>
            </a:r>
            <a:r>
              <a:rPr lang="en-US" sz="3200" dirty="0" smtClean="0">
                <a:solidFill>
                  <a:srgbClr val="0000FF"/>
                </a:solidFill>
              </a:rPr>
              <a:t>metric </a:t>
            </a:r>
            <a:r>
              <a:rPr lang="en-US" sz="3200" dirty="0">
                <a:solidFill>
                  <a:srgbClr val="0000FF"/>
                </a:solidFill>
              </a:rPr>
              <a:t>= "</a:t>
            </a:r>
            <a:r>
              <a:rPr lang="en-US" sz="3200" dirty="0" err="1">
                <a:solidFill>
                  <a:srgbClr val="0000FF"/>
                </a:solidFill>
              </a:rPr>
              <a:t>distance_matrix</a:t>
            </a:r>
            <a:r>
              <a:rPr lang="en-US" sz="3200" dirty="0">
                <a:solidFill>
                  <a:srgbClr val="0000FF"/>
                </a:solidFill>
              </a:rPr>
              <a:t>"</a:t>
            </a:r>
            <a:r>
              <a:rPr lang="en-US" sz="3200" dirty="0" smtClean="0"/>
              <a:t>, then</a:t>
            </a:r>
            <a:endParaRPr lang="en-US" sz="3200" dirty="0"/>
          </a:p>
          <a:p>
            <a:r>
              <a:rPr lang="en-US" sz="3200" dirty="0"/>
              <a:t>X is required to be a square matrix whose entries indicate the distance between two points. The number </a:t>
            </a:r>
            <a:r>
              <a:rPr lang="en-US" sz="3200" dirty="0" smtClean="0"/>
              <a:t>of rows </a:t>
            </a:r>
            <a:r>
              <a:rPr lang="en-US" sz="3200" dirty="0"/>
              <a:t>(and columns) equals the number of points in the dataset. </a:t>
            </a:r>
            <a:endParaRPr lang="en-US" sz="3200" dirty="0" smtClean="0"/>
          </a:p>
          <a:p>
            <a:endParaRPr lang="en-US" dirty="0"/>
          </a:p>
          <a:p>
            <a:r>
              <a:rPr lang="en-US" sz="3200" dirty="0" smtClean="0"/>
              <a:t>If </a:t>
            </a:r>
            <a:r>
              <a:rPr lang="en-US" sz="3200" dirty="0" smtClean="0">
                <a:solidFill>
                  <a:srgbClr val="0000FF"/>
                </a:solidFill>
              </a:rPr>
              <a:t>metric </a:t>
            </a:r>
            <a:r>
              <a:rPr lang="en-US" sz="3200" dirty="0">
                <a:solidFill>
                  <a:srgbClr val="0000FF"/>
                </a:solidFill>
              </a:rPr>
              <a:t>is </a:t>
            </a:r>
            <a:r>
              <a:rPr lang="en-US" sz="3200" dirty="0" smtClean="0">
                <a:solidFill>
                  <a:srgbClr val="0000FF"/>
                </a:solidFill>
              </a:rPr>
              <a:t>NOT </a:t>
            </a:r>
            <a:r>
              <a:rPr lang="en-US" sz="3200" dirty="0">
                <a:solidFill>
                  <a:srgbClr val="0000FF"/>
                </a:solidFill>
              </a:rPr>
              <a:t>"</a:t>
            </a:r>
            <a:r>
              <a:rPr lang="en-US" sz="3200" dirty="0" err="1">
                <a:solidFill>
                  <a:srgbClr val="0000FF"/>
                </a:solidFill>
              </a:rPr>
              <a:t>distance_matrix</a:t>
            </a:r>
            <a:r>
              <a:rPr lang="en-US" sz="3200" dirty="0">
                <a:solidFill>
                  <a:srgbClr val="0000FF"/>
                </a:solidFill>
              </a:rPr>
              <a:t>"</a:t>
            </a:r>
            <a:r>
              <a:rPr lang="en-US" sz="3200" dirty="0"/>
              <a:t>, </a:t>
            </a:r>
            <a:r>
              <a:rPr lang="en-US" sz="3200" dirty="0" smtClean="0"/>
              <a:t>then</a:t>
            </a:r>
          </a:p>
          <a:p>
            <a:r>
              <a:rPr lang="en-US" sz="3200" dirty="0" smtClean="0"/>
              <a:t>X </a:t>
            </a:r>
            <a:r>
              <a:rPr lang="en-US" sz="3200" dirty="0"/>
              <a:t>is required to be a matrix in which the rows are points in Euclidean space.</a:t>
            </a:r>
          </a:p>
          <a:p>
            <a:r>
              <a:rPr lang="en-US" sz="3200" dirty="0"/>
              <a:t>The number of columns is the dimensionality of the dataset. </a:t>
            </a:r>
          </a:p>
        </p:txBody>
      </p:sp>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942" y="322669"/>
            <a:ext cx="8371875" cy="4031873"/>
          </a:xfrm>
          <a:prstGeom prst="rect">
            <a:avLst/>
          </a:prstGeom>
        </p:spPr>
        <p:txBody>
          <a:bodyPr wrap="square">
            <a:spAutoFit/>
          </a:bodyPr>
          <a:lstStyle/>
          <a:p>
            <a:r>
              <a:rPr lang="en-US" sz="3200" dirty="0"/>
              <a:t> </a:t>
            </a:r>
            <a:r>
              <a:rPr lang="en-US" sz="3200" dirty="0" err="1"/>
              <a:t>pHom</a:t>
            </a:r>
            <a:r>
              <a:rPr lang="en-US" sz="3200" dirty="0"/>
              <a:t>(X, </a:t>
            </a:r>
            <a:endParaRPr lang="en-US" sz="3200" dirty="0" smtClean="0"/>
          </a:p>
          <a:p>
            <a:r>
              <a:rPr lang="en-US" sz="3200" dirty="0" smtClean="0">
                <a:solidFill>
                  <a:srgbClr val="FF0000"/>
                </a:solidFill>
              </a:rPr>
              <a:t>dimension</a:t>
            </a:r>
            <a:r>
              <a:rPr lang="en-US" sz="3200" dirty="0">
                <a:solidFill>
                  <a:srgbClr val="FF0000"/>
                </a:solidFill>
              </a:rPr>
              <a:t>, </a:t>
            </a:r>
            <a:endParaRPr lang="en-US" sz="3200" dirty="0" smtClean="0">
              <a:solidFill>
                <a:srgbClr val="FF0000"/>
              </a:solidFill>
            </a:endParaRPr>
          </a:p>
          <a:p>
            <a:r>
              <a:rPr lang="en-US" sz="3200" dirty="0" smtClean="0"/>
              <a:t>max </a:t>
            </a:r>
            <a:r>
              <a:rPr lang="en-US" sz="3200" dirty="0"/>
              <a:t>filtration value, </a:t>
            </a:r>
            <a:endParaRPr lang="en-US" sz="3200" dirty="0" smtClean="0"/>
          </a:p>
          <a:p>
            <a:r>
              <a:rPr lang="en-US" sz="3200" dirty="0" smtClean="0"/>
              <a:t>mode </a:t>
            </a:r>
            <a:r>
              <a:rPr lang="en-US" sz="3200" dirty="0"/>
              <a:t>= “</a:t>
            </a:r>
            <a:r>
              <a:rPr lang="en-US" sz="3200" dirty="0" err="1"/>
              <a:t>vr</a:t>
            </a:r>
            <a:r>
              <a:rPr lang="en-US" sz="3200" dirty="0"/>
              <a:t>”, </a:t>
            </a:r>
            <a:endParaRPr lang="en-US" sz="3200" dirty="0" smtClean="0"/>
          </a:p>
          <a:p>
            <a:r>
              <a:rPr lang="en-US" sz="3200" dirty="0" smtClean="0"/>
              <a:t>metric </a:t>
            </a:r>
            <a:r>
              <a:rPr lang="en-US" sz="3200" dirty="0"/>
              <a:t>= “</a:t>
            </a:r>
            <a:r>
              <a:rPr lang="en-US" sz="3200" dirty="0" err="1"/>
              <a:t>euclidean</a:t>
            </a:r>
            <a:r>
              <a:rPr lang="en-US" sz="3200" dirty="0"/>
              <a:t>”, </a:t>
            </a:r>
            <a:endParaRPr lang="en-US" sz="3200" dirty="0" smtClean="0"/>
          </a:p>
          <a:p>
            <a:r>
              <a:rPr lang="en-US" sz="3200" dirty="0" smtClean="0"/>
              <a:t>p </a:t>
            </a:r>
            <a:r>
              <a:rPr lang="en-US" sz="3200" dirty="0"/>
              <a:t>= 2, </a:t>
            </a:r>
            <a:endParaRPr lang="en-US" sz="3200" dirty="0" smtClean="0"/>
          </a:p>
          <a:p>
            <a:r>
              <a:rPr lang="en-US" sz="3200" dirty="0" smtClean="0"/>
              <a:t>landmark </a:t>
            </a:r>
            <a:r>
              <a:rPr lang="en-US" sz="3200" dirty="0"/>
              <a:t>set size = </a:t>
            </a:r>
            <a:r>
              <a:rPr lang="en-US" sz="3200" dirty="0" smtClean="0"/>
              <a:t>2* </a:t>
            </a:r>
            <a:r>
              <a:rPr lang="en-US" sz="3200" dirty="0"/>
              <a:t>ceiling(</a:t>
            </a:r>
            <a:r>
              <a:rPr lang="en-US" sz="3200" dirty="0" err="1"/>
              <a:t>sqrt</a:t>
            </a:r>
            <a:r>
              <a:rPr lang="en-US" sz="3200" dirty="0"/>
              <a:t>(length(X))), </a:t>
            </a:r>
            <a:r>
              <a:rPr lang="en-US" sz="3200" dirty="0" err="1"/>
              <a:t>maxmin</a:t>
            </a:r>
            <a:r>
              <a:rPr lang="en-US" sz="3200" dirty="0"/>
              <a:t> samples = min(1000, length(X)))</a:t>
            </a:r>
          </a:p>
        </p:txBody>
      </p:sp>
      <p:sp>
        <p:nvSpPr>
          <p:cNvPr id="3" name="Rectangle 2"/>
          <p:cNvSpPr/>
          <p:nvPr/>
        </p:nvSpPr>
        <p:spPr>
          <a:xfrm>
            <a:off x="4499491" y="487290"/>
            <a:ext cx="4405425" cy="2062103"/>
          </a:xfrm>
          <a:prstGeom prst="rect">
            <a:avLst/>
          </a:prstGeom>
          <a:solidFill>
            <a:srgbClr val="D7E4BD"/>
          </a:solidFill>
        </p:spPr>
        <p:txBody>
          <a:bodyPr wrap="square">
            <a:spAutoFit/>
          </a:bodyPr>
          <a:lstStyle/>
          <a:p>
            <a:r>
              <a:rPr lang="en-US" sz="3200" dirty="0" smtClean="0">
                <a:solidFill>
                  <a:srgbClr val="FF0000"/>
                </a:solidFill>
              </a:rPr>
              <a:t>dimension</a:t>
            </a:r>
            <a:endParaRPr lang="en-US" sz="3200" dirty="0" smtClean="0"/>
          </a:p>
          <a:p>
            <a:r>
              <a:rPr lang="en-US" sz="3200" dirty="0" smtClean="0"/>
              <a:t>The </a:t>
            </a:r>
            <a:r>
              <a:rPr lang="en-US" sz="3200" dirty="0"/>
              <a:t>maximum dimension to compute persistent homology to.</a:t>
            </a:r>
          </a:p>
        </p:txBody>
      </p:sp>
    </p:spTree>
    <p:extLst>
      <p:ext uri="{BB962C8B-B14F-4D97-AF65-F5344CB8AC3E}">
        <p14:creationId xmlns:p14="http://schemas.microsoft.com/office/powerpoint/2010/main" val="28350939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942" y="322669"/>
            <a:ext cx="8371875" cy="4031873"/>
          </a:xfrm>
          <a:prstGeom prst="rect">
            <a:avLst/>
          </a:prstGeom>
        </p:spPr>
        <p:txBody>
          <a:bodyPr wrap="square">
            <a:spAutoFit/>
          </a:bodyPr>
          <a:lstStyle/>
          <a:p>
            <a:r>
              <a:rPr lang="en-US" sz="3200" dirty="0"/>
              <a:t> </a:t>
            </a:r>
            <a:r>
              <a:rPr lang="en-US" sz="3200" dirty="0" err="1"/>
              <a:t>pHom</a:t>
            </a:r>
            <a:r>
              <a:rPr lang="en-US" sz="3200" dirty="0"/>
              <a:t>(X, </a:t>
            </a:r>
            <a:endParaRPr lang="en-US" sz="3200" dirty="0" smtClean="0"/>
          </a:p>
          <a:p>
            <a:r>
              <a:rPr lang="en-US" sz="3200" dirty="0" smtClean="0"/>
              <a:t>dimension</a:t>
            </a:r>
            <a:r>
              <a:rPr lang="en-US" sz="3200" dirty="0"/>
              <a:t>, </a:t>
            </a:r>
            <a:endParaRPr lang="en-US" sz="3200" dirty="0" smtClean="0"/>
          </a:p>
          <a:p>
            <a:r>
              <a:rPr lang="en-US" sz="3200" dirty="0" smtClean="0">
                <a:solidFill>
                  <a:srgbClr val="FF0000"/>
                </a:solidFill>
              </a:rPr>
              <a:t>max </a:t>
            </a:r>
            <a:r>
              <a:rPr lang="en-US" sz="3200" dirty="0">
                <a:solidFill>
                  <a:srgbClr val="FF0000"/>
                </a:solidFill>
              </a:rPr>
              <a:t>filtration value, </a:t>
            </a:r>
            <a:endParaRPr lang="en-US" sz="3200" dirty="0" smtClean="0">
              <a:solidFill>
                <a:srgbClr val="FF0000"/>
              </a:solidFill>
            </a:endParaRPr>
          </a:p>
          <a:p>
            <a:r>
              <a:rPr lang="en-US" sz="3200" dirty="0" smtClean="0"/>
              <a:t>mode </a:t>
            </a:r>
            <a:r>
              <a:rPr lang="en-US" sz="3200" dirty="0"/>
              <a:t>= “</a:t>
            </a:r>
            <a:r>
              <a:rPr lang="en-US" sz="3200" dirty="0" err="1"/>
              <a:t>vr</a:t>
            </a:r>
            <a:r>
              <a:rPr lang="en-US" sz="3200" dirty="0"/>
              <a:t>”, </a:t>
            </a:r>
            <a:endParaRPr lang="en-US" sz="3200" dirty="0" smtClean="0"/>
          </a:p>
          <a:p>
            <a:r>
              <a:rPr lang="en-US" sz="3200" dirty="0" smtClean="0"/>
              <a:t>metric </a:t>
            </a:r>
            <a:r>
              <a:rPr lang="en-US" sz="3200" dirty="0"/>
              <a:t>= “</a:t>
            </a:r>
            <a:r>
              <a:rPr lang="en-US" sz="3200" dirty="0" err="1"/>
              <a:t>euclidean</a:t>
            </a:r>
            <a:r>
              <a:rPr lang="en-US" sz="3200" dirty="0"/>
              <a:t>”, </a:t>
            </a:r>
            <a:endParaRPr lang="en-US" sz="3200" dirty="0" smtClean="0"/>
          </a:p>
          <a:p>
            <a:r>
              <a:rPr lang="en-US" sz="3200" dirty="0" smtClean="0"/>
              <a:t>p </a:t>
            </a:r>
            <a:r>
              <a:rPr lang="en-US" sz="3200" dirty="0"/>
              <a:t>= 2, </a:t>
            </a:r>
            <a:endParaRPr lang="en-US" sz="3200" dirty="0" smtClean="0"/>
          </a:p>
          <a:p>
            <a:r>
              <a:rPr lang="en-US" sz="3200" dirty="0" smtClean="0"/>
              <a:t>landmark </a:t>
            </a:r>
            <a:r>
              <a:rPr lang="en-US" sz="3200" dirty="0"/>
              <a:t>set size = </a:t>
            </a:r>
            <a:r>
              <a:rPr lang="en-US" sz="3200" dirty="0" smtClean="0"/>
              <a:t>2* </a:t>
            </a:r>
            <a:r>
              <a:rPr lang="en-US" sz="3200" dirty="0"/>
              <a:t>ceiling(</a:t>
            </a:r>
            <a:r>
              <a:rPr lang="en-US" sz="3200" dirty="0" err="1"/>
              <a:t>sqrt</a:t>
            </a:r>
            <a:r>
              <a:rPr lang="en-US" sz="3200" dirty="0"/>
              <a:t>(length(X))), </a:t>
            </a:r>
            <a:r>
              <a:rPr lang="en-US" sz="3200" dirty="0" err="1"/>
              <a:t>maxmin</a:t>
            </a:r>
            <a:r>
              <a:rPr lang="en-US" sz="3200" dirty="0"/>
              <a:t> samples = min(1000, length(X)))</a:t>
            </a:r>
          </a:p>
        </p:txBody>
      </p:sp>
      <p:sp>
        <p:nvSpPr>
          <p:cNvPr id="3" name="Rectangle 2"/>
          <p:cNvSpPr/>
          <p:nvPr/>
        </p:nvSpPr>
        <p:spPr>
          <a:xfrm>
            <a:off x="4669007" y="433642"/>
            <a:ext cx="4126166" cy="2554545"/>
          </a:xfrm>
          <a:prstGeom prst="rect">
            <a:avLst/>
          </a:prstGeom>
          <a:solidFill>
            <a:srgbClr val="D7E4BD"/>
          </a:solidFill>
        </p:spPr>
        <p:txBody>
          <a:bodyPr wrap="square">
            <a:spAutoFit/>
          </a:bodyPr>
          <a:lstStyle/>
          <a:p>
            <a:r>
              <a:rPr lang="en-US" sz="3200" dirty="0" smtClean="0">
                <a:solidFill>
                  <a:srgbClr val="FF0000"/>
                </a:solidFill>
              </a:rPr>
              <a:t>max filtration value</a:t>
            </a:r>
            <a:endParaRPr lang="en-US" sz="3200" dirty="0" smtClean="0"/>
          </a:p>
          <a:p>
            <a:r>
              <a:rPr lang="en-US" sz="3200" dirty="0" smtClean="0"/>
              <a:t>The </a:t>
            </a:r>
            <a:r>
              <a:rPr lang="en-US" sz="3200" dirty="0"/>
              <a:t>maximum filtration value to use in constructing the filtered complex.</a:t>
            </a:r>
          </a:p>
        </p:txBody>
      </p:sp>
    </p:spTree>
    <p:extLst>
      <p:ext uri="{BB962C8B-B14F-4D97-AF65-F5344CB8AC3E}">
        <p14:creationId xmlns:p14="http://schemas.microsoft.com/office/powerpoint/2010/main" val="28350939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942" y="322669"/>
            <a:ext cx="8371875" cy="4031873"/>
          </a:xfrm>
          <a:prstGeom prst="rect">
            <a:avLst/>
          </a:prstGeom>
        </p:spPr>
        <p:txBody>
          <a:bodyPr wrap="square">
            <a:spAutoFit/>
          </a:bodyPr>
          <a:lstStyle/>
          <a:p>
            <a:r>
              <a:rPr lang="en-US" sz="3200" dirty="0"/>
              <a:t> </a:t>
            </a:r>
            <a:r>
              <a:rPr lang="en-US" sz="3200" dirty="0" err="1"/>
              <a:t>pHom</a:t>
            </a:r>
            <a:r>
              <a:rPr lang="en-US" sz="3200" dirty="0"/>
              <a:t>(X, </a:t>
            </a:r>
            <a:endParaRPr lang="en-US" sz="3200" dirty="0" smtClean="0"/>
          </a:p>
          <a:p>
            <a:r>
              <a:rPr lang="en-US" sz="3200" dirty="0" smtClean="0"/>
              <a:t>dimension</a:t>
            </a:r>
            <a:r>
              <a:rPr lang="en-US" sz="3200" dirty="0"/>
              <a:t>, </a:t>
            </a:r>
            <a:endParaRPr lang="en-US" sz="3200" dirty="0" smtClean="0"/>
          </a:p>
          <a:p>
            <a:r>
              <a:rPr lang="en-US" sz="3200" dirty="0" smtClean="0"/>
              <a:t>max </a:t>
            </a:r>
            <a:r>
              <a:rPr lang="en-US" sz="3200" dirty="0"/>
              <a:t>filtration value, </a:t>
            </a:r>
            <a:endParaRPr lang="en-US" sz="3200" dirty="0" smtClean="0"/>
          </a:p>
          <a:p>
            <a:r>
              <a:rPr lang="en-US" sz="3200" dirty="0" smtClean="0">
                <a:solidFill>
                  <a:srgbClr val="FF0000"/>
                </a:solidFill>
              </a:rPr>
              <a:t>mode </a:t>
            </a:r>
            <a:r>
              <a:rPr lang="en-US" sz="3200" dirty="0">
                <a:solidFill>
                  <a:srgbClr val="FF0000"/>
                </a:solidFill>
              </a:rPr>
              <a:t>= “</a:t>
            </a:r>
            <a:r>
              <a:rPr lang="en-US" sz="3200" dirty="0" err="1">
                <a:solidFill>
                  <a:srgbClr val="FF0000"/>
                </a:solidFill>
              </a:rPr>
              <a:t>vr</a:t>
            </a:r>
            <a:r>
              <a:rPr lang="en-US" sz="3200" dirty="0">
                <a:solidFill>
                  <a:srgbClr val="FF0000"/>
                </a:solidFill>
              </a:rPr>
              <a:t>”, </a:t>
            </a:r>
            <a:endParaRPr lang="en-US" sz="3200" dirty="0" smtClean="0">
              <a:solidFill>
                <a:srgbClr val="FF0000"/>
              </a:solidFill>
            </a:endParaRPr>
          </a:p>
          <a:p>
            <a:r>
              <a:rPr lang="en-US" sz="3200" dirty="0" smtClean="0"/>
              <a:t>metric </a:t>
            </a:r>
            <a:r>
              <a:rPr lang="en-US" sz="3200" dirty="0"/>
              <a:t>= “</a:t>
            </a:r>
            <a:r>
              <a:rPr lang="en-US" sz="3200" dirty="0" err="1"/>
              <a:t>euclidean</a:t>
            </a:r>
            <a:r>
              <a:rPr lang="en-US" sz="3200" dirty="0"/>
              <a:t>”, </a:t>
            </a:r>
            <a:endParaRPr lang="en-US" sz="3200" dirty="0" smtClean="0"/>
          </a:p>
          <a:p>
            <a:r>
              <a:rPr lang="en-US" sz="3200" dirty="0" smtClean="0"/>
              <a:t>p </a:t>
            </a:r>
            <a:r>
              <a:rPr lang="en-US" sz="3200" dirty="0"/>
              <a:t>= 2, </a:t>
            </a:r>
            <a:endParaRPr lang="en-US" sz="3200" dirty="0" smtClean="0"/>
          </a:p>
          <a:p>
            <a:r>
              <a:rPr lang="en-US" sz="3200" dirty="0" smtClean="0"/>
              <a:t>landmark </a:t>
            </a:r>
            <a:r>
              <a:rPr lang="en-US" sz="3200" dirty="0"/>
              <a:t>set size = </a:t>
            </a:r>
            <a:r>
              <a:rPr lang="en-US" sz="3200" dirty="0" smtClean="0"/>
              <a:t>2* </a:t>
            </a:r>
            <a:r>
              <a:rPr lang="en-US" sz="3200" dirty="0"/>
              <a:t>ceiling(</a:t>
            </a:r>
            <a:r>
              <a:rPr lang="en-US" sz="3200" dirty="0" err="1"/>
              <a:t>sqrt</a:t>
            </a:r>
            <a:r>
              <a:rPr lang="en-US" sz="3200" dirty="0"/>
              <a:t>(length(X))), </a:t>
            </a:r>
            <a:r>
              <a:rPr lang="en-US" sz="3200" dirty="0" err="1"/>
              <a:t>maxmin</a:t>
            </a:r>
            <a:r>
              <a:rPr lang="en-US" sz="3200" dirty="0"/>
              <a:t> samples = min(1000, length(X)))</a:t>
            </a:r>
          </a:p>
        </p:txBody>
      </p:sp>
      <p:sp>
        <p:nvSpPr>
          <p:cNvPr id="3" name="Rectangle 2"/>
          <p:cNvSpPr/>
          <p:nvPr/>
        </p:nvSpPr>
        <p:spPr>
          <a:xfrm>
            <a:off x="4200409" y="1505960"/>
            <a:ext cx="4911029" cy="1569660"/>
          </a:xfrm>
          <a:prstGeom prst="rect">
            <a:avLst/>
          </a:prstGeom>
          <a:solidFill>
            <a:schemeClr val="accent3">
              <a:lumMod val="40000"/>
              <a:lumOff val="60000"/>
            </a:schemeClr>
          </a:solidFill>
        </p:spPr>
        <p:txBody>
          <a:bodyPr wrap="square">
            <a:spAutoFit/>
          </a:bodyPr>
          <a:lstStyle/>
          <a:p>
            <a:r>
              <a:rPr lang="en-US" sz="3200" dirty="0" smtClean="0">
                <a:solidFill>
                  <a:srgbClr val="FF0000"/>
                </a:solidFill>
              </a:rPr>
              <a:t>mode</a:t>
            </a:r>
            <a:endParaRPr lang="en-US" sz="3200" dirty="0">
              <a:solidFill>
                <a:srgbClr val="FF0000"/>
              </a:solidFill>
            </a:endParaRPr>
          </a:p>
          <a:p>
            <a:r>
              <a:rPr lang="en-US" sz="3200" dirty="0" smtClean="0"/>
              <a:t>"</a:t>
            </a:r>
            <a:r>
              <a:rPr lang="en-US" sz="3200" dirty="0" err="1"/>
              <a:t>vr</a:t>
            </a:r>
            <a:r>
              <a:rPr lang="en-US" sz="3200" dirty="0"/>
              <a:t>" (default) </a:t>
            </a:r>
            <a:r>
              <a:rPr lang="en-US" sz="3200" dirty="0" smtClean="0"/>
              <a:t>= </a:t>
            </a:r>
            <a:r>
              <a:rPr lang="en-US" sz="3200" dirty="0" err="1" smtClean="0"/>
              <a:t>Vietoris</a:t>
            </a:r>
            <a:r>
              <a:rPr lang="en-US" sz="3200" dirty="0"/>
              <a:t>-</a:t>
            </a:r>
            <a:r>
              <a:rPr lang="en-US" sz="3200" dirty="0" smtClean="0"/>
              <a:t>Rips</a:t>
            </a:r>
          </a:p>
          <a:p>
            <a:r>
              <a:rPr lang="en-US" sz="3200" dirty="0" smtClean="0"/>
              <a:t>"</a:t>
            </a:r>
            <a:r>
              <a:rPr lang="en-US" sz="3200" dirty="0" err="1"/>
              <a:t>lw</a:t>
            </a:r>
            <a:r>
              <a:rPr lang="en-US" sz="3200" dirty="0"/>
              <a:t>" </a:t>
            </a:r>
            <a:r>
              <a:rPr lang="en-US" sz="3200" dirty="0" smtClean="0"/>
              <a:t>=lazy</a:t>
            </a:r>
            <a:r>
              <a:rPr lang="en-US" sz="3200" dirty="0"/>
              <a:t>-</a:t>
            </a:r>
            <a:r>
              <a:rPr lang="en-US" sz="3200" dirty="0" smtClean="0"/>
              <a:t>witness</a:t>
            </a:r>
            <a:endParaRPr lang="en-US" sz="3200" dirty="0"/>
          </a:p>
        </p:txBody>
      </p:sp>
    </p:spTree>
    <p:extLst>
      <p:ext uri="{BB962C8B-B14F-4D97-AF65-F5344CB8AC3E}">
        <p14:creationId xmlns:p14="http://schemas.microsoft.com/office/powerpoint/2010/main" val="28350939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327252" y="3812020"/>
            <a:ext cx="5535823" cy="2585323"/>
          </a:xfrm>
          <a:prstGeom prst="rect">
            <a:avLst/>
          </a:prstGeom>
        </p:spPr>
        <p:txBody>
          <a:bodyPr wrap="none">
            <a:spAutoFit/>
          </a:bodyPr>
          <a:lstStyle/>
          <a:p>
            <a:r>
              <a:rPr lang="en-US" sz="3200" dirty="0" smtClean="0"/>
              <a:t>{</a:t>
            </a:r>
            <a:r>
              <a:rPr lang="en-US" sz="4000" dirty="0" smtClean="0">
                <a:solidFill>
                  <a:srgbClr val="FF0000"/>
                </a:solidFill>
                <a:latin typeface="Mistral"/>
                <a:cs typeface="Mistral"/>
              </a:rPr>
              <a:t>l</a:t>
            </a:r>
            <a:r>
              <a:rPr lang="en-US" sz="3200" baseline="-25000" dirty="0" smtClean="0">
                <a:solidFill>
                  <a:srgbClr val="FF0000"/>
                </a:solidFill>
              </a:rPr>
              <a:t>1</a:t>
            </a:r>
            <a:r>
              <a:rPr lang="en-US" sz="3200" dirty="0" smtClean="0">
                <a:solidFill>
                  <a:srgbClr val="FF0000"/>
                </a:solidFill>
              </a:rPr>
              <a:t>, </a:t>
            </a:r>
            <a:r>
              <a:rPr lang="en-US" sz="4000" dirty="0" smtClean="0">
                <a:solidFill>
                  <a:srgbClr val="FF0000"/>
                </a:solidFill>
                <a:latin typeface="Mistral"/>
                <a:cs typeface="Mistral"/>
              </a:rPr>
              <a:t>l</a:t>
            </a:r>
            <a:r>
              <a:rPr lang="en-US" sz="3200" baseline="-25000" dirty="0">
                <a:solidFill>
                  <a:srgbClr val="FF0000"/>
                </a:solidFill>
              </a:rPr>
              <a:t>2</a:t>
            </a:r>
            <a:r>
              <a:rPr lang="en-US" sz="3200" dirty="0" smtClean="0"/>
              <a:t>} </a:t>
            </a:r>
            <a:r>
              <a:rPr lang="en-US" sz="3200" dirty="0" smtClean="0"/>
              <a:t>is a </a:t>
            </a:r>
            <a:r>
              <a:rPr lang="en-US" sz="3200" dirty="0" smtClean="0"/>
              <a:t>1-</a:t>
            </a:r>
            <a:r>
              <a:rPr lang="en-US" sz="3200" dirty="0" smtClean="0"/>
              <a:t>simplex</a:t>
            </a:r>
            <a:endParaRPr lang="en-US" sz="3200" dirty="0"/>
          </a:p>
          <a:p>
            <a:pPr algn="ctr"/>
            <a:r>
              <a:rPr lang="en-US" sz="3200" dirty="0" smtClean="0"/>
              <a:t>                 </a:t>
            </a:r>
            <a:r>
              <a:rPr lang="en-US" sz="3200" dirty="0" err="1" smtClean="0"/>
              <a:t>iff</a:t>
            </a:r>
            <a:endParaRPr lang="en-US" sz="3200" dirty="0"/>
          </a:p>
          <a:p>
            <a:r>
              <a:rPr lang="en-US" sz="3200" dirty="0" smtClean="0"/>
              <a:t>max{d</a:t>
            </a:r>
            <a:r>
              <a:rPr lang="en-US" sz="3200" dirty="0" smtClean="0"/>
              <a:t>(</a:t>
            </a:r>
            <a:r>
              <a:rPr lang="en-US" sz="3200" dirty="0" smtClean="0">
                <a:cs typeface="Mistral"/>
              </a:rPr>
              <a:t>v</a:t>
            </a:r>
            <a:r>
              <a:rPr lang="en-US" sz="3200" dirty="0" smtClean="0"/>
              <a:t>, </a:t>
            </a:r>
            <a:r>
              <a:rPr lang="en-US" sz="4000" dirty="0" smtClean="0">
                <a:solidFill>
                  <a:srgbClr val="FF0000"/>
                </a:solidFill>
                <a:latin typeface="Mistral"/>
                <a:cs typeface="Mistral"/>
              </a:rPr>
              <a:t>l</a:t>
            </a:r>
            <a:r>
              <a:rPr lang="en-US" sz="3200" baseline="-25000" dirty="0">
                <a:solidFill>
                  <a:srgbClr val="FF0000"/>
                </a:solidFill>
              </a:rPr>
              <a:t>1</a:t>
            </a:r>
            <a:r>
              <a:rPr lang="en-US" sz="3200" dirty="0" smtClean="0"/>
              <a:t>), d(</a:t>
            </a:r>
            <a:r>
              <a:rPr lang="en-US" sz="3200" dirty="0" smtClean="0">
                <a:cs typeface="Mistral"/>
              </a:rPr>
              <a:t>v</a:t>
            </a:r>
            <a:r>
              <a:rPr lang="en-US" sz="3200" dirty="0" smtClean="0"/>
              <a:t>, </a:t>
            </a:r>
            <a:r>
              <a:rPr lang="en-US" sz="4000" dirty="0" smtClean="0">
                <a:solidFill>
                  <a:srgbClr val="FF0000"/>
                </a:solidFill>
                <a:latin typeface="Mistral"/>
                <a:cs typeface="Mistral"/>
              </a:rPr>
              <a:t>l</a:t>
            </a:r>
            <a:r>
              <a:rPr lang="en-US" sz="3200" baseline="-25000" dirty="0" smtClean="0">
                <a:solidFill>
                  <a:srgbClr val="FF0000"/>
                </a:solidFill>
              </a:rPr>
              <a:t>1</a:t>
            </a:r>
            <a:r>
              <a:rPr lang="en-US" sz="3200" dirty="0" smtClean="0"/>
              <a:t>)}  </a:t>
            </a:r>
            <a:r>
              <a:rPr lang="en-US" sz="3200" dirty="0" smtClean="0"/>
              <a:t>≤  </a:t>
            </a:r>
            <a:r>
              <a:rPr lang="en-US" sz="3200" dirty="0" err="1" smtClean="0"/>
              <a:t>m</a:t>
            </a:r>
            <a:r>
              <a:rPr lang="en-US" sz="3200" baseline="-25000" dirty="0" err="1" smtClean="0"/>
              <a:t>k</a:t>
            </a:r>
            <a:r>
              <a:rPr lang="en-US" sz="3200" dirty="0" smtClean="0"/>
              <a:t>(v)+ </a:t>
            </a:r>
            <a:r>
              <a:rPr lang="en-US" sz="3200" dirty="0" err="1" smtClean="0"/>
              <a:t>ε</a:t>
            </a:r>
            <a:r>
              <a:rPr lang="en-US" sz="3200" dirty="0" smtClean="0"/>
              <a:t>  </a:t>
            </a:r>
            <a:endParaRPr lang="en-US" sz="3200" dirty="0"/>
          </a:p>
          <a:p>
            <a:endParaRPr lang="en-US" dirty="0" smtClean="0"/>
          </a:p>
          <a:p>
            <a:r>
              <a:rPr lang="en-US" sz="3200" dirty="0" smtClean="0"/>
              <a:t>v </a:t>
            </a:r>
            <a:r>
              <a:rPr lang="en-US" sz="3200" dirty="0" smtClean="0"/>
              <a:t>is the witness</a:t>
            </a:r>
            <a:endParaRPr lang="en-US" sz="3200" dirty="0"/>
          </a:p>
        </p:txBody>
      </p:sp>
      <p:sp>
        <p:nvSpPr>
          <p:cNvPr id="3" name="TextBox 2"/>
          <p:cNvSpPr txBox="1"/>
          <p:nvPr/>
        </p:nvSpPr>
        <p:spPr>
          <a:xfrm>
            <a:off x="554471" y="421446"/>
            <a:ext cx="7959198" cy="3077765"/>
          </a:xfrm>
          <a:prstGeom prst="rect">
            <a:avLst/>
          </a:prstGeom>
          <a:noFill/>
        </p:spPr>
        <p:txBody>
          <a:bodyPr wrap="square" rtlCol="0">
            <a:spAutoFit/>
          </a:bodyPr>
          <a:lstStyle/>
          <a:p>
            <a:r>
              <a:rPr lang="en-US" sz="3200" dirty="0" err="1" smtClean="0"/>
              <a:t>Phom</a:t>
            </a:r>
            <a:r>
              <a:rPr lang="en-US" sz="3200" dirty="0" smtClean="0"/>
              <a:t> lazy w</a:t>
            </a:r>
            <a:r>
              <a:rPr lang="en-US" sz="3200" dirty="0" smtClean="0"/>
              <a:t>itness complex LW(D, </a:t>
            </a:r>
            <a:r>
              <a:rPr lang="en-US" sz="3200" dirty="0" err="1" smtClean="0"/>
              <a:t>ε</a:t>
            </a:r>
            <a:r>
              <a:rPr lang="en-US" sz="3200" dirty="0" smtClean="0"/>
              <a:t>, </a:t>
            </a:r>
            <a:r>
              <a:rPr lang="en-US" sz="3200" dirty="0"/>
              <a:t>k</a:t>
            </a:r>
            <a:r>
              <a:rPr lang="en-US" sz="3200" dirty="0" smtClean="0"/>
              <a:t>):</a:t>
            </a:r>
            <a:endParaRPr lang="en-US" sz="3200" dirty="0" smtClean="0"/>
          </a:p>
          <a:p>
            <a:endParaRPr lang="en-US" sz="1600" dirty="0"/>
          </a:p>
          <a:p>
            <a:r>
              <a:rPr lang="en-US" sz="3200" dirty="0" smtClean="0"/>
              <a:t>Let D = set of point cloud data points.</a:t>
            </a:r>
            <a:endParaRPr lang="en-US" sz="3200" dirty="0"/>
          </a:p>
          <a:p>
            <a:r>
              <a:rPr lang="en-US" sz="3200" dirty="0" smtClean="0"/>
              <a:t>Choose </a:t>
            </a:r>
            <a:r>
              <a:rPr lang="en-US" sz="3200" dirty="0" smtClean="0">
                <a:solidFill>
                  <a:srgbClr val="FF0000"/>
                </a:solidFill>
              </a:rPr>
              <a:t>L</a:t>
            </a:r>
            <a:r>
              <a:rPr lang="en-US" sz="3200" dirty="0" smtClean="0"/>
              <a:t>      D,  </a:t>
            </a:r>
            <a:r>
              <a:rPr lang="en-US" sz="3200" dirty="0" smtClean="0">
                <a:solidFill>
                  <a:srgbClr val="FF0000"/>
                </a:solidFill>
              </a:rPr>
              <a:t>L</a:t>
            </a:r>
            <a:r>
              <a:rPr lang="en-US" sz="3200" dirty="0" smtClean="0"/>
              <a:t> = set of landmark points.</a:t>
            </a:r>
          </a:p>
          <a:p>
            <a:endParaRPr lang="en-US" dirty="0"/>
          </a:p>
          <a:p>
            <a:r>
              <a:rPr lang="en-US" sz="3200" dirty="0" smtClean="0"/>
              <a:t>Let </a:t>
            </a:r>
            <a:r>
              <a:rPr lang="en-US" sz="3200" dirty="0" err="1" smtClean="0"/>
              <a:t>m</a:t>
            </a:r>
            <a:r>
              <a:rPr lang="en-US" sz="3200" baseline="-25000" dirty="0" err="1" smtClean="0"/>
              <a:t>k</a:t>
            </a:r>
            <a:r>
              <a:rPr lang="en-US" sz="3200" dirty="0" smtClean="0"/>
              <a:t>(v) = </a:t>
            </a:r>
            <a:r>
              <a:rPr lang="en-US" sz="3200" dirty="0" err="1" smtClean="0"/>
              <a:t>dist</a:t>
            </a:r>
            <a:r>
              <a:rPr lang="en-US" sz="3200" dirty="0" smtClean="0"/>
              <a:t> (v</a:t>
            </a:r>
            <a:r>
              <a:rPr lang="en-US" sz="3200" dirty="0" smtClean="0"/>
              <a:t>, d) where d is the </a:t>
            </a:r>
            <a:r>
              <a:rPr lang="en-US" sz="3200" dirty="0" err="1" smtClean="0"/>
              <a:t>k</a:t>
            </a:r>
            <a:r>
              <a:rPr lang="en-US" sz="3200" baseline="30000" dirty="0" err="1" smtClean="0"/>
              <a:t>th</a:t>
            </a:r>
            <a:r>
              <a:rPr lang="en-US" sz="3200" dirty="0" smtClean="0"/>
              <a:t> closest point </a:t>
            </a:r>
            <a:r>
              <a:rPr lang="en-US" sz="3200" dirty="0" smtClean="0"/>
              <a:t>in </a:t>
            </a:r>
            <a:r>
              <a:rPr lang="en-US" sz="3200" dirty="0">
                <a:solidFill>
                  <a:srgbClr val="000000"/>
                </a:solidFill>
              </a:rPr>
              <a:t>D</a:t>
            </a:r>
            <a:r>
              <a:rPr lang="en-US" sz="3200" dirty="0" smtClean="0"/>
              <a:t> to v.</a:t>
            </a:r>
            <a:endParaRPr lang="en-US" sz="3200" dirty="0" smtClean="0"/>
          </a:p>
        </p:txBody>
      </p:sp>
      <p:sp>
        <p:nvSpPr>
          <p:cNvPr id="4" name="TextBox 3"/>
          <p:cNvSpPr txBox="1"/>
          <p:nvPr/>
        </p:nvSpPr>
        <p:spPr>
          <a:xfrm rot="5400000">
            <a:off x="2274816" y="1604366"/>
            <a:ext cx="337791" cy="584776"/>
          </a:xfrm>
          <a:prstGeom prst="rect">
            <a:avLst/>
          </a:prstGeom>
          <a:noFill/>
        </p:spPr>
        <p:txBody>
          <a:bodyPr wrap="square" rtlCol="0">
            <a:spAutoFit/>
          </a:bodyPr>
          <a:lstStyle/>
          <a:p>
            <a:r>
              <a:rPr lang="en-US" sz="3200" dirty="0" smtClean="0"/>
              <a:t>U</a:t>
            </a:r>
          </a:p>
        </p:txBody>
      </p:sp>
      <p:grpSp>
        <p:nvGrpSpPr>
          <p:cNvPr id="5" name="Group 4"/>
          <p:cNvGrpSpPr/>
          <p:nvPr/>
        </p:nvGrpSpPr>
        <p:grpSpPr>
          <a:xfrm>
            <a:off x="4849912" y="3155150"/>
            <a:ext cx="4400620" cy="1755648"/>
            <a:chOff x="1122356" y="1227496"/>
            <a:chExt cx="4400620" cy="1755648"/>
          </a:xfrm>
        </p:grpSpPr>
        <p:pic>
          <p:nvPicPr>
            <p:cNvPr id="6" name="Picture 5" descr="0simplexA.eps"/>
            <p:cNvPicPr>
              <a:picLocks noChangeAspect="1"/>
            </p:cNvPicPr>
            <p:nvPr/>
          </p:nvPicPr>
          <p:blipFill rotWithShape="1">
            <a:blip r:embed="rId2">
              <a:extLst>
                <a:ext uri="{28A0092B-C50C-407E-A947-70E740481C1C}">
                  <a14:useLocalDpi xmlns:a14="http://schemas.microsoft.com/office/drawing/2010/main" val="0"/>
                </a:ext>
              </a:extLst>
            </a:blip>
            <a:srcRect l="34098" t="1" r="31254" b="48416"/>
            <a:stretch/>
          </p:blipFill>
          <p:spPr>
            <a:xfrm>
              <a:off x="3291840" y="1227496"/>
              <a:ext cx="2231136" cy="1755648"/>
            </a:xfrm>
            <a:prstGeom prst="rect">
              <a:avLst/>
            </a:prstGeom>
          </p:spPr>
        </p:pic>
        <p:grpSp>
          <p:nvGrpSpPr>
            <p:cNvPr id="7" name="Group 6"/>
            <p:cNvGrpSpPr/>
            <p:nvPr/>
          </p:nvGrpSpPr>
          <p:grpSpPr>
            <a:xfrm>
              <a:off x="1122356" y="1617627"/>
              <a:ext cx="1126803" cy="1310360"/>
              <a:chOff x="1122356" y="1617627"/>
              <a:chExt cx="1126803" cy="1310360"/>
            </a:xfrm>
            <a:solidFill>
              <a:srgbClr val="660066"/>
            </a:solidFill>
          </p:grpSpPr>
          <p:sp>
            <p:nvSpPr>
              <p:cNvPr id="11" name="Oval 10"/>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Oval 7"/>
            <p:cNvSpPr>
              <a:spLocks noChangeAspect="1"/>
            </p:cNvSpPr>
            <p:nvPr/>
          </p:nvSpPr>
          <p:spPr>
            <a:xfrm>
              <a:off x="3897263" y="122749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4370170" y="19785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370170" y="1480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97261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184" y="403729"/>
            <a:ext cx="8763816" cy="6001642"/>
          </a:xfrm>
          <a:prstGeom prst="rect">
            <a:avLst/>
          </a:prstGeom>
          <a:solidFill>
            <a:srgbClr val="F2F2F2"/>
          </a:solidFill>
        </p:spPr>
        <p:txBody>
          <a:bodyPr wrap="square">
            <a:spAutoFit/>
          </a:bodyPr>
          <a:lstStyle/>
          <a:p>
            <a:r>
              <a:rPr lang="en-US" sz="3200" dirty="0" smtClean="0">
                <a:solidFill>
                  <a:srgbClr val="FF0000"/>
                </a:solidFill>
              </a:rPr>
              <a:t>mode</a:t>
            </a:r>
            <a:endParaRPr lang="en-US" sz="3200" dirty="0">
              <a:solidFill>
                <a:srgbClr val="FF0000"/>
              </a:solidFill>
            </a:endParaRPr>
          </a:p>
          <a:p>
            <a:r>
              <a:rPr lang="en-US" sz="3200" dirty="0"/>
              <a:t>This indicates the type of filtration to use. </a:t>
            </a:r>
            <a:endParaRPr lang="en-US" sz="3200" dirty="0" smtClean="0"/>
          </a:p>
          <a:p>
            <a:endParaRPr lang="en-US" sz="3200" dirty="0"/>
          </a:p>
          <a:p>
            <a:r>
              <a:rPr lang="en-US" sz="3200" dirty="0" smtClean="0"/>
              <a:t>2 </a:t>
            </a:r>
            <a:r>
              <a:rPr lang="en-US" sz="3200" dirty="0"/>
              <a:t>possible choices are </a:t>
            </a:r>
            <a:endParaRPr lang="en-US" sz="3200" dirty="0" smtClean="0"/>
          </a:p>
          <a:p>
            <a:r>
              <a:rPr lang="en-US" sz="3200" dirty="0" smtClean="0"/>
              <a:t>"</a:t>
            </a:r>
            <a:r>
              <a:rPr lang="en-US" sz="3200" dirty="0" err="1"/>
              <a:t>vr</a:t>
            </a:r>
            <a:r>
              <a:rPr lang="en-US" sz="3200" dirty="0"/>
              <a:t>" (default) </a:t>
            </a:r>
            <a:r>
              <a:rPr lang="en-US" sz="3200" dirty="0" smtClean="0"/>
              <a:t>indicates </a:t>
            </a:r>
            <a:r>
              <a:rPr lang="en-US" sz="3200" dirty="0"/>
              <a:t>that the </a:t>
            </a:r>
            <a:r>
              <a:rPr lang="en-US" sz="3200" dirty="0" err="1"/>
              <a:t>Vietoris</a:t>
            </a:r>
            <a:r>
              <a:rPr lang="en-US" sz="3200" dirty="0"/>
              <a:t>-Rips filtration will be used, </a:t>
            </a:r>
            <a:endParaRPr lang="en-US" sz="3200" dirty="0" smtClean="0"/>
          </a:p>
          <a:p>
            <a:r>
              <a:rPr lang="en-US" sz="3200" dirty="0" smtClean="0"/>
              <a:t>"</a:t>
            </a:r>
            <a:r>
              <a:rPr lang="en-US" sz="3200" dirty="0" err="1"/>
              <a:t>lw</a:t>
            </a:r>
            <a:r>
              <a:rPr lang="en-US" sz="3200" dirty="0"/>
              <a:t>" indicates that </a:t>
            </a:r>
            <a:r>
              <a:rPr lang="en-US" sz="3200" dirty="0" smtClean="0"/>
              <a:t>the lazy</a:t>
            </a:r>
            <a:r>
              <a:rPr lang="en-US" sz="3200" dirty="0"/>
              <a:t>-witness construction will be used. </a:t>
            </a:r>
            <a:endParaRPr lang="en-US" sz="3200" dirty="0" smtClean="0"/>
          </a:p>
          <a:p>
            <a:endParaRPr lang="en-US" sz="3200" dirty="0"/>
          </a:p>
          <a:p>
            <a:r>
              <a:rPr lang="en-US" sz="3200" dirty="0" smtClean="0"/>
              <a:t>For </a:t>
            </a:r>
            <a:r>
              <a:rPr lang="en-US" sz="3200" dirty="0" err="1"/>
              <a:t>Vietoris</a:t>
            </a:r>
            <a:r>
              <a:rPr lang="en-US" sz="3200" dirty="0"/>
              <a:t>-Rips filtrations, the parameters </a:t>
            </a:r>
            <a:r>
              <a:rPr lang="en-US" sz="3200" dirty="0" err="1"/>
              <a:t>landmark_set_size</a:t>
            </a:r>
            <a:r>
              <a:rPr lang="en-US" sz="3200" dirty="0"/>
              <a:t> </a:t>
            </a:r>
            <a:r>
              <a:rPr lang="en-US" sz="3200" dirty="0" smtClean="0"/>
              <a:t>and </a:t>
            </a:r>
            <a:r>
              <a:rPr lang="en-US" sz="3200" dirty="0" err="1" smtClean="0"/>
              <a:t>maxmin_samples</a:t>
            </a:r>
            <a:r>
              <a:rPr lang="en-US" sz="3200" dirty="0" smtClean="0"/>
              <a:t> </a:t>
            </a:r>
            <a:r>
              <a:rPr lang="en-US" sz="3200" dirty="0"/>
              <a:t>are ignored.</a:t>
            </a:r>
          </a:p>
        </p:txBody>
      </p:sp>
    </p:spTree>
    <p:extLst>
      <p:ext uri="{BB962C8B-B14F-4D97-AF65-F5344CB8AC3E}">
        <p14:creationId xmlns:p14="http://schemas.microsoft.com/office/powerpoint/2010/main" val="7862418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942" y="56109"/>
            <a:ext cx="8371875" cy="4031873"/>
          </a:xfrm>
          <a:prstGeom prst="rect">
            <a:avLst/>
          </a:prstGeom>
        </p:spPr>
        <p:txBody>
          <a:bodyPr wrap="square">
            <a:spAutoFit/>
          </a:bodyPr>
          <a:lstStyle/>
          <a:p>
            <a:r>
              <a:rPr lang="en-US" sz="3200" dirty="0"/>
              <a:t> </a:t>
            </a:r>
            <a:r>
              <a:rPr lang="en-US" sz="3200" dirty="0" err="1"/>
              <a:t>pHom</a:t>
            </a:r>
            <a:r>
              <a:rPr lang="en-US" sz="3200" dirty="0"/>
              <a:t>(X, </a:t>
            </a:r>
            <a:endParaRPr lang="en-US" sz="3200" dirty="0" smtClean="0"/>
          </a:p>
          <a:p>
            <a:r>
              <a:rPr lang="en-US" sz="3200" dirty="0" smtClean="0"/>
              <a:t>dimension</a:t>
            </a:r>
            <a:r>
              <a:rPr lang="en-US" sz="3200" dirty="0"/>
              <a:t>, </a:t>
            </a:r>
            <a:endParaRPr lang="en-US" sz="3200" dirty="0" smtClean="0"/>
          </a:p>
          <a:p>
            <a:r>
              <a:rPr lang="en-US" sz="3200" dirty="0" smtClean="0"/>
              <a:t>max </a:t>
            </a:r>
            <a:r>
              <a:rPr lang="en-US" sz="3200" dirty="0"/>
              <a:t>filtration value, </a:t>
            </a:r>
            <a:endParaRPr lang="en-US" sz="3200" dirty="0" smtClean="0"/>
          </a:p>
          <a:p>
            <a:r>
              <a:rPr lang="en-US" sz="3200" dirty="0" smtClean="0"/>
              <a:t>mode </a:t>
            </a:r>
            <a:r>
              <a:rPr lang="en-US" sz="3200" dirty="0"/>
              <a:t>= “</a:t>
            </a:r>
            <a:r>
              <a:rPr lang="en-US" sz="3200" dirty="0" err="1"/>
              <a:t>vr</a:t>
            </a:r>
            <a:r>
              <a:rPr lang="en-US" sz="3200" dirty="0"/>
              <a:t>”, </a:t>
            </a:r>
            <a:endParaRPr lang="en-US" sz="3200" dirty="0" smtClean="0"/>
          </a:p>
          <a:p>
            <a:r>
              <a:rPr lang="en-US" sz="3200" dirty="0" smtClean="0"/>
              <a:t>metric </a:t>
            </a:r>
            <a:r>
              <a:rPr lang="en-US" sz="3200" dirty="0"/>
              <a:t>= “</a:t>
            </a:r>
            <a:r>
              <a:rPr lang="en-US" sz="3200" dirty="0" err="1"/>
              <a:t>euclidean</a:t>
            </a:r>
            <a:r>
              <a:rPr lang="en-US" sz="3200" dirty="0"/>
              <a:t>”, </a:t>
            </a:r>
            <a:endParaRPr lang="en-US" sz="3200" dirty="0" smtClean="0"/>
          </a:p>
          <a:p>
            <a:r>
              <a:rPr lang="en-US" sz="3200" dirty="0" smtClean="0"/>
              <a:t>p </a:t>
            </a:r>
            <a:r>
              <a:rPr lang="en-US" sz="3200" dirty="0"/>
              <a:t>= 2, </a:t>
            </a:r>
            <a:endParaRPr lang="en-US" sz="3200" dirty="0" smtClean="0"/>
          </a:p>
          <a:p>
            <a:r>
              <a:rPr lang="en-US" sz="3200" dirty="0" smtClean="0">
                <a:solidFill>
                  <a:srgbClr val="FF0000"/>
                </a:solidFill>
              </a:rPr>
              <a:t>landmark </a:t>
            </a:r>
            <a:r>
              <a:rPr lang="en-US" sz="3200" dirty="0">
                <a:solidFill>
                  <a:srgbClr val="FF0000"/>
                </a:solidFill>
              </a:rPr>
              <a:t>set size = </a:t>
            </a:r>
            <a:r>
              <a:rPr lang="en-US" sz="3200" dirty="0" smtClean="0">
                <a:solidFill>
                  <a:srgbClr val="FF0000"/>
                </a:solidFill>
              </a:rPr>
              <a:t>2* </a:t>
            </a:r>
            <a:r>
              <a:rPr lang="en-US" sz="3200" dirty="0">
                <a:solidFill>
                  <a:srgbClr val="FF0000"/>
                </a:solidFill>
              </a:rPr>
              <a:t>ceiling(</a:t>
            </a:r>
            <a:r>
              <a:rPr lang="en-US" sz="3200" dirty="0" err="1">
                <a:solidFill>
                  <a:srgbClr val="FF0000"/>
                </a:solidFill>
              </a:rPr>
              <a:t>sqrt</a:t>
            </a:r>
            <a:r>
              <a:rPr lang="en-US" sz="3200" dirty="0">
                <a:solidFill>
                  <a:srgbClr val="FF0000"/>
                </a:solidFill>
              </a:rPr>
              <a:t>(length(X)))</a:t>
            </a:r>
            <a:r>
              <a:rPr lang="en-US" sz="3200" dirty="0"/>
              <a:t>, </a:t>
            </a:r>
            <a:r>
              <a:rPr lang="en-US" sz="3200" dirty="0" err="1"/>
              <a:t>maxmin</a:t>
            </a:r>
            <a:r>
              <a:rPr lang="en-US" sz="3200" dirty="0"/>
              <a:t> samples = min(1000, length(X)))</a:t>
            </a:r>
          </a:p>
        </p:txBody>
      </p:sp>
      <p:sp>
        <p:nvSpPr>
          <p:cNvPr id="3" name="Rectangle 2"/>
          <p:cNvSpPr/>
          <p:nvPr/>
        </p:nvSpPr>
        <p:spPr>
          <a:xfrm>
            <a:off x="250845" y="4178073"/>
            <a:ext cx="8763817" cy="2554545"/>
          </a:xfrm>
          <a:prstGeom prst="rect">
            <a:avLst/>
          </a:prstGeom>
          <a:solidFill>
            <a:srgbClr val="D7E4BD"/>
          </a:solidFill>
        </p:spPr>
        <p:txBody>
          <a:bodyPr wrap="square">
            <a:spAutoFit/>
          </a:bodyPr>
          <a:lstStyle/>
          <a:p>
            <a:r>
              <a:rPr lang="en-US" sz="3200" dirty="0"/>
              <a:t> The number of points to include in the landmark set. A sensible value for this is in between 20 and 100</a:t>
            </a:r>
            <a:r>
              <a:rPr lang="en-US" sz="3200" dirty="0" smtClean="0"/>
              <a:t>. The </a:t>
            </a:r>
            <a:r>
              <a:rPr lang="en-US" sz="3200" dirty="0"/>
              <a:t>default value is taken to be 2p|X| . This parameter is only relevant for the lazy-witness filtration.</a:t>
            </a:r>
          </a:p>
        </p:txBody>
      </p:sp>
    </p:spTree>
    <p:extLst>
      <p:ext uri="{BB962C8B-B14F-4D97-AF65-F5344CB8AC3E}">
        <p14:creationId xmlns:p14="http://schemas.microsoft.com/office/powerpoint/2010/main" val="23575744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777" y="61794"/>
            <a:ext cx="9144000" cy="1892528"/>
          </a:xfrm>
          <a:prstGeom prst="rect">
            <a:avLst/>
          </a:prstGeom>
        </p:spPr>
      </p:pic>
      <p:sp>
        <p:nvSpPr>
          <p:cNvPr id="3" name="Rectangle 2"/>
          <p:cNvSpPr/>
          <p:nvPr/>
        </p:nvSpPr>
        <p:spPr>
          <a:xfrm>
            <a:off x="6045934" y="1338186"/>
            <a:ext cx="2921393" cy="584776"/>
          </a:xfrm>
          <a:prstGeom prst="rect">
            <a:avLst/>
          </a:prstGeom>
        </p:spPr>
        <p:txBody>
          <a:bodyPr wrap="none">
            <a:spAutoFit/>
          </a:bodyPr>
          <a:lstStyle/>
          <a:p>
            <a:r>
              <a:rPr lang="en-US" sz="3200" dirty="0" smtClean="0"/>
              <a:t>Keller Hall 3-180</a:t>
            </a:r>
            <a:endParaRPr lang="en-US" sz="3200" dirty="0"/>
          </a:p>
        </p:txBody>
      </p:sp>
      <p:pic>
        <p:nvPicPr>
          <p:cNvPr id="4" name="Picture 3"/>
          <p:cNvPicPr>
            <a:picLocks noChangeAspect="1"/>
          </p:cNvPicPr>
          <p:nvPr/>
        </p:nvPicPr>
        <p:blipFill>
          <a:blip r:embed="rId3"/>
          <a:stretch>
            <a:fillRect/>
          </a:stretch>
        </p:blipFill>
        <p:spPr>
          <a:xfrm>
            <a:off x="0" y="2004998"/>
            <a:ext cx="9144000" cy="4837322"/>
          </a:xfrm>
          <a:prstGeom prst="rect">
            <a:avLst/>
          </a:prstGeom>
        </p:spPr>
      </p:pic>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942" y="322669"/>
            <a:ext cx="8371875" cy="4031873"/>
          </a:xfrm>
          <a:prstGeom prst="rect">
            <a:avLst/>
          </a:prstGeom>
        </p:spPr>
        <p:txBody>
          <a:bodyPr wrap="square">
            <a:spAutoFit/>
          </a:bodyPr>
          <a:lstStyle/>
          <a:p>
            <a:r>
              <a:rPr lang="en-US" sz="3200" dirty="0"/>
              <a:t> </a:t>
            </a:r>
            <a:r>
              <a:rPr lang="en-US" sz="3200" dirty="0" err="1"/>
              <a:t>pHom</a:t>
            </a:r>
            <a:r>
              <a:rPr lang="en-US" sz="3200" dirty="0"/>
              <a:t>(X, </a:t>
            </a:r>
            <a:endParaRPr lang="en-US" sz="3200" dirty="0" smtClean="0"/>
          </a:p>
          <a:p>
            <a:r>
              <a:rPr lang="en-US" sz="3200" dirty="0" smtClean="0"/>
              <a:t>dimension</a:t>
            </a:r>
            <a:r>
              <a:rPr lang="en-US" sz="3200" dirty="0"/>
              <a:t>, </a:t>
            </a:r>
            <a:endParaRPr lang="en-US" sz="3200" dirty="0" smtClean="0"/>
          </a:p>
          <a:p>
            <a:r>
              <a:rPr lang="en-US" sz="3200" dirty="0" smtClean="0"/>
              <a:t>max </a:t>
            </a:r>
            <a:r>
              <a:rPr lang="en-US" sz="3200" dirty="0"/>
              <a:t>filtration value, </a:t>
            </a:r>
            <a:endParaRPr lang="en-US" sz="3200" dirty="0" smtClean="0"/>
          </a:p>
          <a:p>
            <a:r>
              <a:rPr lang="en-US" sz="3200" dirty="0" smtClean="0"/>
              <a:t>mode </a:t>
            </a:r>
            <a:r>
              <a:rPr lang="en-US" sz="3200" dirty="0"/>
              <a:t>= “</a:t>
            </a:r>
            <a:r>
              <a:rPr lang="en-US" sz="3200" dirty="0" err="1"/>
              <a:t>vr</a:t>
            </a:r>
            <a:r>
              <a:rPr lang="en-US" sz="3200" dirty="0"/>
              <a:t>”, </a:t>
            </a:r>
            <a:endParaRPr lang="en-US" sz="3200" dirty="0" smtClean="0"/>
          </a:p>
          <a:p>
            <a:r>
              <a:rPr lang="en-US" sz="3200" dirty="0" smtClean="0"/>
              <a:t>metric </a:t>
            </a:r>
            <a:r>
              <a:rPr lang="en-US" sz="3200" dirty="0"/>
              <a:t>= “</a:t>
            </a:r>
            <a:r>
              <a:rPr lang="en-US" sz="3200" dirty="0" err="1"/>
              <a:t>euclidean</a:t>
            </a:r>
            <a:r>
              <a:rPr lang="en-US" sz="3200" dirty="0"/>
              <a:t>”, </a:t>
            </a:r>
            <a:endParaRPr lang="en-US" sz="3200" dirty="0" smtClean="0"/>
          </a:p>
          <a:p>
            <a:r>
              <a:rPr lang="en-US" sz="3200" dirty="0" smtClean="0"/>
              <a:t>p </a:t>
            </a:r>
            <a:r>
              <a:rPr lang="en-US" sz="3200" dirty="0"/>
              <a:t>= 2, </a:t>
            </a:r>
            <a:endParaRPr lang="en-US" sz="3200" dirty="0" smtClean="0"/>
          </a:p>
          <a:p>
            <a:r>
              <a:rPr lang="en-US" sz="3200" dirty="0" smtClean="0"/>
              <a:t>landmark </a:t>
            </a:r>
            <a:r>
              <a:rPr lang="en-US" sz="3200" dirty="0"/>
              <a:t>set size = </a:t>
            </a:r>
            <a:r>
              <a:rPr lang="en-US" sz="3200" dirty="0" smtClean="0"/>
              <a:t>2* </a:t>
            </a:r>
            <a:r>
              <a:rPr lang="en-US" sz="3200" dirty="0"/>
              <a:t>ceiling(</a:t>
            </a:r>
            <a:r>
              <a:rPr lang="en-US" sz="3200" dirty="0" err="1"/>
              <a:t>sqrt</a:t>
            </a:r>
            <a:r>
              <a:rPr lang="en-US" sz="3200" dirty="0"/>
              <a:t>(length(X))), </a:t>
            </a:r>
            <a:r>
              <a:rPr lang="en-US" sz="3200" dirty="0" err="1">
                <a:solidFill>
                  <a:srgbClr val="FF0000"/>
                </a:solidFill>
              </a:rPr>
              <a:t>maxmin</a:t>
            </a:r>
            <a:r>
              <a:rPr lang="en-US" sz="3200" dirty="0">
                <a:solidFill>
                  <a:srgbClr val="FF0000"/>
                </a:solidFill>
              </a:rPr>
              <a:t> samples = min(1000, length(X))</a:t>
            </a:r>
            <a:r>
              <a:rPr lang="en-US" sz="3200" dirty="0"/>
              <a:t>)</a:t>
            </a:r>
          </a:p>
        </p:txBody>
      </p:sp>
      <p:sp>
        <p:nvSpPr>
          <p:cNvPr id="3" name="Rectangle 2"/>
          <p:cNvSpPr/>
          <p:nvPr/>
        </p:nvSpPr>
        <p:spPr>
          <a:xfrm>
            <a:off x="391942" y="4484454"/>
            <a:ext cx="8371875" cy="2062103"/>
          </a:xfrm>
          <a:prstGeom prst="rect">
            <a:avLst/>
          </a:prstGeom>
          <a:solidFill>
            <a:srgbClr val="D7E4BD"/>
          </a:solidFill>
        </p:spPr>
        <p:txBody>
          <a:bodyPr wrap="square">
            <a:spAutoFit/>
          </a:bodyPr>
          <a:lstStyle/>
          <a:p>
            <a:r>
              <a:rPr lang="en-US" sz="3200" dirty="0"/>
              <a:t> The number of samples to use when performing the </a:t>
            </a:r>
            <a:r>
              <a:rPr lang="en-US" sz="3200" dirty="0" err="1"/>
              <a:t>maxmin</a:t>
            </a:r>
            <a:r>
              <a:rPr lang="en-US" sz="3200" dirty="0"/>
              <a:t> selection. The default value is taken to </a:t>
            </a:r>
            <a:r>
              <a:rPr lang="en-US" sz="3200" dirty="0" smtClean="0"/>
              <a:t>be min</a:t>
            </a:r>
            <a:r>
              <a:rPr lang="en-US" sz="3200" dirty="0"/>
              <a:t>(|X|, 1000) . This parameter is only relevant for the lazy-witness filtration.</a:t>
            </a:r>
          </a:p>
        </p:txBody>
      </p:sp>
      <p:sp>
        <p:nvSpPr>
          <p:cNvPr id="4" name="Rectangle 3"/>
          <p:cNvSpPr/>
          <p:nvPr/>
        </p:nvSpPr>
        <p:spPr>
          <a:xfrm>
            <a:off x="4191817" y="339562"/>
            <a:ext cx="4572000" cy="646331"/>
          </a:xfrm>
          <a:prstGeom prst="rect">
            <a:avLst/>
          </a:prstGeom>
        </p:spPr>
        <p:txBody>
          <a:bodyPr>
            <a:spAutoFit/>
          </a:bodyPr>
          <a:lstStyle/>
          <a:p>
            <a:r>
              <a:rPr lang="en-US" dirty="0" smtClean="0"/>
              <a:t>intervals &lt;- </a:t>
            </a:r>
            <a:r>
              <a:rPr lang="en-US" dirty="0" err="1" smtClean="0"/>
              <a:t>pHom</a:t>
            </a:r>
            <a:r>
              <a:rPr lang="en-US" dirty="0" smtClean="0"/>
              <a:t>(X, </a:t>
            </a:r>
            <a:r>
              <a:rPr lang="en-US" dirty="0" err="1" smtClean="0"/>
              <a:t>max_dim</a:t>
            </a:r>
            <a:r>
              <a:rPr lang="en-US" dirty="0" smtClean="0"/>
              <a:t>, </a:t>
            </a:r>
            <a:r>
              <a:rPr lang="en-US" dirty="0" err="1" smtClean="0"/>
              <a:t>max_f</a:t>
            </a:r>
            <a:r>
              <a:rPr lang="en-US" dirty="0" smtClean="0"/>
              <a:t>, mode="</a:t>
            </a:r>
            <a:r>
              <a:rPr lang="en-US" dirty="0" err="1" smtClean="0"/>
              <a:t>lw</a:t>
            </a:r>
            <a:r>
              <a:rPr lang="en-US" dirty="0" smtClean="0"/>
              <a:t>", metric="</a:t>
            </a:r>
            <a:r>
              <a:rPr lang="en-US" dirty="0" err="1" smtClean="0"/>
              <a:t>euclidean</a:t>
            </a:r>
            <a:r>
              <a:rPr lang="en-US" dirty="0" smtClean="0"/>
              <a:t>", 30, 40)</a:t>
            </a:r>
            <a:endParaRPr lang="en-US" dirty="0"/>
          </a:p>
        </p:txBody>
      </p:sp>
    </p:spTree>
    <p:extLst>
      <p:ext uri="{BB962C8B-B14F-4D97-AF65-F5344CB8AC3E}">
        <p14:creationId xmlns:p14="http://schemas.microsoft.com/office/powerpoint/2010/main" val="17827791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65" y="197346"/>
            <a:ext cx="8763817" cy="5509200"/>
          </a:xfrm>
          <a:prstGeom prst="rect">
            <a:avLst/>
          </a:prstGeom>
        </p:spPr>
        <p:txBody>
          <a:bodyPr wrap="square">
            <a:spAutoFit/>
          </a:bodyPr>
          <a:lstStyle/>
          <a:p>
            <a:r>
              <a:rPr lang="en-US" sz="3200" dirty="0" err="1" smtClean="0"/>
              <a:t>plotBarcodeDiagram</a:t>
            </a:r>
            <a:r>
              <a:rPr lang="en-US" sz="3200" dirty="0"/>
              <a:t>(</a:t>
            </a:r>
            <a:r>
              <a:rPr lang="en-US" sz="3200" dirty="0">
                <a:solidFill>
                  <a:srgbClr val="FF0000"/>
                </a:solidFill>
              </a:rPr>
              <a:t>intervals</a:t>
            </a:r>
            <a:r>
              <a:rPr lang="en-US" sz="3200" dirty="0"/>
              <a:t>, dimension, max f, title=”Persistence Diagram”)</a:t>
            </a:r>
          </a:p>
          <a:p>
            <a:endParaRPr lang="en-US" sz="3200" dirty="0"/>
          </a:p>
          <a:p>
            <a:r>
              <a:rPr lang="en-US" sz="3200" dirty="0" smtClean="0">
                <a:solidFill>
                  <a:srgbClr val="FF0000"/>
                </a:solidFill>
              </a:rPr>
              <a:t>intervals</a:t>
            </a:r>
            <a:endParaRPr lang="en-US" sz="3200" dirty="0">
              <a:solidFill>
                <a:srgbClr val="FF0000"/>
              </a:solidFill>
            </a:endParaRPr>
          </a:p>
          <a:p>
            <a:r>
              <a:rPr lang="en-US" sz="3200" dirty="0"/>
              <a:t>A matrix with three columns that specifies the persistence intervals. Entries in the first column indicate </a:t>
            </a:r>
            <a:r>
              <a:rPr lang="en-US" sz="3200" dirty="0" smtClean="0"/>
              <a:t>the dimension </a:t>
            </a:r>
            <a:r>
              <a:rPr lang="en-US" sz="3200" dirty="0"/>
              <a:t>of an interval. The entries in the second and third columns indicate the start and end points </a:t>
            </a:r>
            <a:r>
              <a:rPr lang="en-US" sz="3200" dirty="0" smtClean="0"/>
              <a:t>of the </a:t>
            </a:r>
            <a:r>
              <a:rPr lang="en-US" sz="3200" dirty="0"/>
              <a:t>intervals, respectively. </a:t>
            </a:r>
            <a:r>
              <a:rPr lang="en-US" sz="3200" dirty="0" smtClean="0"/>
              <a:t> The </a:t>
            </a:r>
            <a:r>
              <a:rPr lang="en-US" sz="3200" dirty="0"/>
              <a:t>function  </a:t>
            </a:r>
            <a:r>
              <a:rPr lang="en-US" sz="3200" dirty="0" err="1"/>
              <a:t>pHom</a:t>
            </a:r>
            <a:r>
              <a:rPr lang="en-US" sz="3200" dirty="0"/>
              <a:t> produces outputs that are in this form</a:t>
            </a:r>
            <a:r>
              <a:rPr lang="en-US" sz="3200" dirty="0" smtClean="0"/>
              <a:t>.</a:t>
            </a:r>
            <a:endParaRPr lang="en-US" sz="3200" dirty="0"/>
          </a:p>
        </p:txBody>
      </p:sp>
    </p:spTree>
    <p:extLst>
      <p:ext uri="{BB962C8B-B14F-4D97-AF65-F5344CB8AC3E}">
        <p14:creationId xmlns:p14="http://schemas.microsoft.com/office/powerpoint/2010/main" val="196639117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65" y="197346"/>
            <a:ext cx="8763817" cy="6494085"/>
          </a:xfrm>
          <a:prstGeom prst="rect">
            <a:avLst/>
          </a:prstGeom>
        </p:spPr>
        <p:txBody>
          <a:bodyPr wrap="square">
            <a:spAutoFit/>
          </a:bodyPr>
          <a:lstStyle/>
          <a:p>
            <a:r>
              <a:rPr lang="en-US" sz="3200" dirty="0" err="1" smtClean="0"/>
              <a:t>plotBarcodeDiagram</a:t>
            </a:r>
            <a:r>
              <a:rPr lang="en-US" sz="3200" dirty="0"/>
              <a:t>(intervals, </a:t>
            </a:r>
            <a:r>
              <a:rPr lang="en-US" sz="3200" dirty="0">
                <a:solidFill>
                  <a:srgbClr val="FF0000"/>
                </a:solidFill>
              </a:rPr>
              <a:t>dimension</a:t>
            </a:r>
            <a:r>
              <a:rPr lang="en-US" sz="3200" dirty="0"/>
              <a:t>, </a:t>
            </a:r>
            <a:r>
              <a:rPr lang="en-US" sz="3200" dirty="0">
                <a:solidFill>
                  <a:srgbClr val="0000FF"/>
                </a:solidFill>
              </a:rPr>
              <a:t>max f</a:t>
            </a:r>
            <a:r>
              <a:rPr lang="en-US" sz="3200" dirty="0"/>
              <a:t>, </a:t>
            </a:r>
            <a:r>
              <a:rPr lang="en-US" sz="3200" dirty="0">
                <a:solidFill>
                  <a:srgbClr val="008000"/>
                </a:solidFill>
              </a:rPr>
              <a:t>title</a:t>
            </a:r>
            <a:r>
              <a:rPr lang="en-US" sz="3200" dirty="0"/>
              <a:t>=”Persistence Diagram”)</a:t>
            </a:r>
          </a:p>
          <a:p>
            <a:endParaRPr lang="en-US" sz="3200" dirty="0" smtClean="0"/>
          </a:p>
          <a:p>
            <a:r>
              <a:rPr lang="en-US" sz="3200" dirty="0" smtClean="0">
                <a:solidFill>
                  <a:srgbClr val="FF0000"/>
                </a:solidFill>
              </a:rPr>
              <a:t>dimension</a:t>
            </a:r>
            <a:endParaRPr lang="en-US" sz="3200" dirty="0">
              <a:solidFill>
                <a:srgbClr val="FF0000"/>
              </a:solidFill>
            </a:endParaRPr>
          </a:p>
          <a:p>
            <a:r>
              <a:rPr lang="en-US" sz="3200" dirty="0"/>
              <a:t>The dimension to plot intervals for. Unlike  </a:t>
            </a:r>
            <a:r>
              <a:rPr lang="en-US" sz="3200" dirty="0" err="1"/>
              <a:t>plotPersistenceDiagram</a:t>
            </a:r>
            <a:r>
              <a:rPr lang="en-US" sz="3200" dirty="0"/>
              <a:t>, this function only plots intervals </a:t>
            </a:r>
            <a:r>
              <a:rPr lang="en-US" sz="3200" dirty="0" smtClean="0"/>
              <a:t>for one </a:t>
            </a:r>
            <a:r>
              <a:rPr lang="en-US" sz="3200" dirty="0"/>
              <a:t>dimension, and not all of them.</a:t>
            </a:r>
          </a:p>
          <a:p>
            <a:endParaRPr lang="en-US" sz="3200" dirty="0" smtClean="0"/>
          </a:p>
          <a:p>
            <a:r>
              <a:rPr lang="en-US" sz="3200" dirty="0" smtClean="0">
                <a:solidFill>
                  <a:srgbClr val="0000FF"/>
                </a:solidFill>
              </a:rPr>
              <a:t>max </a:t>
            </a:r>
            <a:r>
              <a:rPr lang="en-US" sz="3200" dirty="0">
                <a:solidFill>
                  <a:srgbClr val="0000FF"/>
                </a:solidFill>
              </a:rPr>
              <a:t>f</a:t>
            </a:r>
          </a:p>
          <a:p>
            <a:r>
              <a:rPr lang="en-US" sz="3200" dirty="0"/>
              <a:t>The maximum filtration value to use in the diagram.</a:t>
            </a:r>
          </a:p>
          <a:p>
            <a:endParaRPr lang="en-US" sz="3200" dirty="0" smtClean="0"/>
          </a:p>
          <a:p>
            <a:r>
              <a:rPr lang="en-US" sz="3200" dirty="0" smtClean="0">
                <a:solidFill>
                  <a:srgbClr val="008000"/>
                </a:solidFill>
              </a:rPr>
              <a:t>title</a:t>
            </a:r>
            <a:endParaRPr lang="en-US" sz="3200" dirty="0">
              <a:solidFill>
                <a:srgbClr val="008000"/>
              </a:solidFill>
            </a:endParaRPr>
          </a:p>
          <a:p>
            <a:r>
              <a:rPr lang="en-US" sz="3200" dirty="0"/>
              <a:t>The title on the barcode diagram.</a:t>
            </a:r>
          </a:p>
        </p:txBody>
      </p:sp>
    </p:spTree>
    <p:extLst>
      <p:ext uri="{BB962C8B-B14F-4D97-AF65-F5344CB8AC3E}">
        <p14:creationId xmlns:p14="http://schemas.microsoft.com/office/powerpoint/2010/main" val="16170025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519" y="137246"/>
            <a:ext cx="8763817" cy="6801862"/>
          </a:xfrm>
          <a:prstGeom prst="rect">
            <a:avLst/>
          </a:prstGeom>
        </p:spPr>
        <p:txBody>
          <a:bodyPr wrap="square">
            <a:spAutoFit/>
          </a:bodyPr>
          <a:lstStyle/>
          <a:p>
            <a:r>
              <a:rPr lang="en-US" sz="3200" dirty="0" err="1" smtClean="0"/>
              <a:t>plotPersistenceDiagram</a:t>
            </a:r>
            <a:r>
              <a:rPr lang="en-US" sz="3200" dirty="0"/>
              <a:t>(intervals, </a:t>
            </a:r>
            <a:r>
              <a:rPr lang="en-US" sz="3200" dirty="0">
                <a:solidFill>
                  <a:srgbClr val="FF0000"/>
                </a:solidFill>
              </a:rPr>
              <a:t>max dim</a:t>
            </a:r>
            <a:r>
              <a:rPr lang="en-US" sz="3200" dirty="0"/>
              <a:t>, max f, title=”Persistence Diagram”)</a:t>
            </a:r>
          </a:p>
          <a:p>
            <a:endParaRPr lang="en-US" sz="1000" dirty="0" smtClean="0"/>
          </a:p>
          <a:p>
            <a:r>
              <a:rPr lang="en-US" sz="3200" dirty="0" smtClean="0"/>
              <a:t>intervals</a:t>
            </a:r>
            <a:endParaRPr lang="en-US" sz="3200" dirty="0"/>
          </a:p>
          <a:p>
            <a:r>
              <a:rPr lang="en-US" sz="2400" dirty="0" smtClean="0"/>
              <a:t>A </a:t>
            </a:r>
            <a:r>
              <a:rPr lang="en-US" sz="2400" dirty="0"/>
              <a:t>matrix with three columns that specifies the persistence intervals. Entries in the first column indicate </a:t>
            </a:r>
            <a:r>
              <a:rPr lang="en-US" sz="2400" dirty="0" smtClean="0"/>
              <a:t>the dimension </a:t>
            </a:r>
            <a:r>
              <a:rPr lang="en-US" sz="2400" dirty="0"/>
              <a:t>of an interval. The entries in the second and third columns indicate the start and end points </a:t>
            </a:r>
            <a:r>
              <a:rPr lang="en-US" sz="2400" dirty="0" smtClean="0"/>
              <a:t>of the </a:t>
            </a:r>
            <a:r>
              <a:rPr lang="en-US" sz="2400" dirty="0"/>
              <a:t>intervals, respectively. The function </a:t>
            </a:r>
            <a:r>
              <a:rPr lang="en-US" sz="2400" dirty="0" err="1"/>
              <a:t>pHom</a:t>
            </a:r>
            <a:r>
              <a:rPr lang="en-US" sz="2400" dirty="0"/>
              <a:t>  produces outputs that are in this form</a:t>
            </a:r>
            <a:r>
              <a:rPr lang="en-US" sz="2400" dirty="0" smtClean="0"/>
              <a:t>.</a:t>
            </a:r>
          </a:p>
          <a:p>
            <a:endParaRPr lang="en-US" sz="1400" dirty="0" smtClean="0"/>
          </a:p>
          <a:p>
            <a:r>
              <a:rPr lang="en-US" sz="3200" dirty="0" smtClean="0">
                <a:solidFill>
                  <a:srgbClr val="FF0000"/>
                </a:solidFill>
              </a:rPr>
              <a:t>max </a:t>
            </a:r>
            <a:r>
              <a:rPr lang="en-US" sz="3200" dirty="0">
                <a:solidFill>
                  <a:srgbClr val="FF0000"/>
                </a:solidFill>
              </a:rPr>
              <a:t>dim</a:t>
            </a:r>
          </a:p>
          <a:p>
            <a:r>
              <a:rPr lang="en-US" sz="3200" dirty="0"/>
              <a:t>The maximum dimension to plot.</a:t>
            </a:r>
          </a:p>
          <a:p>
            <a:endParaRPr lang="en-US" sz="1000" dirty="0" smtClean="0"/>
          </a:p>
          <a:p>
            <a:r>
              <a:rPr lang="en-US" sz="3200" dirty="0" smtClean="0"/>
              <a:t>max </a:t>
            </a:r>
            <a:r>
              <a:rPr lang="en-US" sz="3200" dirty="0"/>
              <a:t>f</a:t>
            </a:r>
          </a:p>
          <a:p>
            <a:r>
              <a:rPr lang="en-US" sz="2400" dirty="0"/>
              <a:t>The maximum filtration value to use in the persistence diagram.</a:t>
            </a:r>
          </a:p>
          <a:p>
            <a:endParaRPr lang="en-US" sz="1000" dirty="0" smtClean="0"/>
          </a:p>
          <a:p>
            <a:r>
              <a:rPr lang="en-US" sz="3200" dirty="0" smtClean="0"/>
              <a:t>title</a:t>
            </a:r>
            <a:endParaRPr lang="en-US" sz="3200" dirty="0"/>
          </a:p>
          <a:p>
            <a:r>
              <a:rPr lang="en-US" sz="2400" dirty="0"/>
              <a:t>The title on the persistence diagram.</a:t>
            </a:r>
          </a:p>
        </p:txBody>
      </p:sp>
    </p:spTree>
    <p:extLst>
      <p:ext uri="{BB962C8B-B14F-4D97-AF65-F5344CB8AC3E}">
        <p14:creationId xmlns:p14="http://schemas.microsoft.com/office/powerpoint/2010/main" val="22330989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7404"/>
          <a:stretch/>
        </p:blipFill>
        <p:spPr>
          <a:xfrm>
            <a:off x="2264873" y="0"/>
            <a:ext cx="6903720" cy="6858000"/>
          </a:xfrm>
          <a:prstGeom prst="rect">
            <a:avLst/>
          </a:prstGeom>
        </p:spPr>
      </p:pic>
      <p:sp>
        <p:nvSpPr>
          <p:cNvPr id="2" name="Rectangle 1"/>
          <p:cNvSpPr/>
          <p:nvPr/>
        </p:nvSpPr>
        <p:spPr>
          <a:xfrm>
            <a:off x="91125" y="212909"/>
            <a:ext cx="2401624" cy="5509200"/>
          </a:xfrm>
          <a:prstGeom prst="rect">
            <a:avLst/>
          </a:prstGeom>
        </p:spPr>
        <p:txBody>
          <a:bodyPr wrap="square">
            <a:spAutoFit/>
          </a:bodyPr>
          <a:lstStyle/>
          <a:p>
            <a:r>
              <a:rPr lang="en-US" sz="3200" dirty="0" smtClean="0"/>
              <a:t>persistence </a:t>
            </a:r>
            <a:r>
              <a:rPr lang="en-US" sz="3200" dirty="0"/>
              <a:t>diagram </a:t>
            </a:r>
            <a:r>
              <a:rPr lang="en-US" sz="3200" dirty="0" smtClean="0"/>
              <a:t>= set </a:t>
            </a:r>
            <a:r>
              <a:rPr lang="en-US" sz="3200" dirty="0"/>
              <a:t>of points in the plane </a:t>
            </a:r>
          </a:p>
          <a:p>
            <a:pPr algn="ctr"/>
            <a:r>
              <a:rPr lang="en-US" sz="3200" dirty="0" smtClean="0"/>
              <a:t>where</a:t>
            </a:r>
            <a:endParaRPr lang="en-US" sz="3200" dirty="0"/>
          </a:p>
          <a:p>
            <a:r>
              <a:rPr lang="en-US" sz="3200" dirty="0" smtClean="0"/>
              <a:t>x-coordinate = </a:t>
            </a:r>
            <a:r>
              <a:rPr lang="en-US" sz="3200" dirty="0"/>
              <a:t>the start of </a:t>
            </a:r>
            <a:r>
              <a:rPr lang="en-US" sz="3200" dirty="0" smtClean="0"/>
              <a:t> interval</a:t>
            </a:r>
            <a:r>
              <a:rPr lang="en-US" sz="3200" dirty="0"/>
              <a:t>, </a:t>
            </a:r>
            <a:endParaRPr lang="en-US" sz="3200" dirty="0" smtClean="0"/>
          </a:p>
          <a:p>
            <a:r>
              <a:rPr lang="en-US" sz="3200" dirty="0" smtClean="0"/>
              <a:t>y</a:t>
            </a:r>
            <a:r>
              <a:rPr lang="en-US" sz="3200" dirty="0"/>
              <a:t>-coordinate </a:t>
            </a:r>
            <a:r>
              <a:rPr lang="en-US" sz="3200" dirty="0" smtClean="0"/>
              <a:t>= </a:t>
            </a:r>
            <a:r>
              <a:rPr lang="en-US" sz="3200" dirty="0"/>
              <a:t>the ending point.</a:t>
            </a:r>
          </a:p>
        </p:txBody>
      </p:sp>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519" y="137246"/>
            <a:ext cx="8763817" cy="6801862"/>
          </a:xfrm>
          <a:prstGeom prst="rect">
            <a:avLst/>
          </a:prstGeom>
        </p:spPr>
        <p:txBody>
          <a:bodyPr wrap="square">
            <a:spAutoFit/>
          </a:bodyPr>
          <a:lstStyle/>
          <a:p>
            <a:r>
              <a:rPr lang="en-US" sz="3200" dirty="0" err="1" smtClean="0"/>
              <a:t>plotPersistenceDiagram</a:t>
            </a:r>
            <a:r>
              <a:rPr lang="en-US" sz="3200" dirty="0"/>
              <a:t>(intervals, </a:t>
            </a:r>
            <a:r>
              <a:rPr lang="en-US" sz="3200" dirty="0">
                <a:solidFill>
                  <a:srgbClr val="FF0000"/>
                </a:solidFill>
              </a:rPr>
              <a:t>max dim</a:t>
            </a:r>
            <a:r>
              <a:rPr lang="en-US" sz="3200" dirty="0"/>
              <a:t>, max f, title=”Persistence Diagram”)</a:t>
            </a:r>
          </a:p>
          <a:p>
            <a:endParaRPr lang="en-US" sz="1000" dirty="0" smtClean="0"/>
          </a:p>
          <a:p>
            <a:r>
              <a:rPr lang="en-US" sz="3200" dirty="0" smtClean="0"/>
              <a:t>intervals</a:t>
            </a:r>
            <a:endParaRPr lang="en-US" sz="3200" dirty="0"/>
          </a:p>
          <a:p>
            <a:r>
              <a:rPr lang="en-US" sz="2400" dirty="0" smtClean="0"/>
              <a:t>A </a:t>
            </a:r>
            <a:r>
              <a:rPr lang="en-US" sz="2400" dirty="0"/>
              <a:t>matrix with three columns that specifies the persistence intervals. Entries in the first column indicate </a:t>
            </a:r>
            <a:r>
              <a:rPr lang="en-US" sz="2400" dirty="0" smtClean="0"/>
              <a:t>the dimension </a:t>
            </a:r>
            <a:r>
              <a:rPr lang="en-US" sz="2400" dirty="0"/>
              <a:t>of an interval. The entries in the second and third columns indicate the start and end points </a:t>
            </a:r>
            <a:r>
              <a:rPr lang="en-US" sz="2400" dirty="0" smtClean="0"/>
              <a:t>of the </a:t>
            </a:r>
            <a:r>
              <a:rPr lang="en-US" sz="2400" dirty="0"/>
              <a:t>intervals, respectively. The function </a:t>
            </a:r>
            <a:r>
              <a:rPr lang="en-US" sz="2400" dirty="0" err="1"/>
              <a:t>pHom</a:t>
            </a:r>
            <a:r>
              <a:rPr lang="en-US" sz="2400" dirty="0"/>
              <a:t>  produces outputs that are in this form</a:t>
            </a:r>
            <a:r>
              <a:rPr lang="en-US" sz="2400" dirty="0" smtClean="0"/>
              <a:t>.</a:t>
            </a:r>
          </a:p>
          <a:p>
            <a:endParaRPr lang="en-US" sz="1400" dirty="0" smtClean="0"/>
          </a:p>
          <a:p>
            <a:r>
              <a:rPr lang="en-US" sz="3200" dirty="0" smtClean="0">
                <a:solidFill>
                  <a:srgbClr val="FF0000"/>
                </a:solidFill>
              </a:rPr>
              <a:t>max </a:t>
            </a:r>
            <a:r>
              <a:rPr lang="en-US" sz="3200" dirty="0">
                <a:solidFill>
                  <a:srgbClr val="FF0000"/>
                </a:solidFill>
              </a:rPr>
              <a:t>dim</a:t>
            </a:r>
          </a:p>
          <a:p>
            <a:r>
              <a:rPr lang="en-US" sz="3200" dirty="0"/>
              <a:t>The maximum dimension to plot.</a:t>
            </a:r>
          </a:p>
          <a:p>
            <a:endParaRPr lang="en-US" sz="1000" dirty="0" smtClean="0"/>
          </a:p>
          <a:p>
            <a:r>
              <a:rPr lang="en-US" sz="3200" dirty="0" smtClean="0"/>
              <a:t>max </a:t>
            </a:r>
            <a:r>
              <a:rPr lang="en-US" sz="3200" dirty="0"/>
              <a:t>f</a:t>
            </a:r>
          </a:p>
          <a:p>
            <a:r>
              <a:rPr lang="en-US" sz="2400" dirty="0"/>
              <a:t>The maximum filtration value to use in the persistence diagram.</a:t>
            </a:r>
          </a:p>
          <a:p>
            <a:endParaRPr lang="en-US" sz="1000" dirty="0" smtClean="0"/>
          </a:p>
          <a:p>
            <a:r>
              <a:rPr lang="en-US" sz="3200" dirty="0" smtClean="0"/>
              <a:t>title</a:t>
            </a:r>
            <a:endParaRPr lang="en-US" sz="3200" dirty="0"/>
          </a:p>
          <a:p>
            <a:r>
              <a:rPr lang="en-US" sz="2400" dirty="0"/>
              <a:t>The title on the persistence diagram.</a:t>
            </a:r>
          </a:p>
        </p:txBody>
      </p:sp>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15" y="1153109"/>
            <a:ext cx="9272362" cy="5509200"/>
          </a:xfrm>
          <a:prstGeom prst="rect">
            <a:avLst/>
          </a:prstGeom>
          <a:noFill/>
        </p:spPr>
        <p:txBody>
          <a:bodyPr wrap="square" rtlCol="0">
            <a:spAutoFit/>
          </a:bodyPr>
          <a:lstStyle/>
          <a:p>
            <a:r>
              <a:rPr lang="en-US" sz="3200" dirty="0" smtClean="0"/>
              <a:t>Choosing Landmark points:</a:t>
            </a:r>
          </a:p>
          <a:p>
            <a:endParaRPr lang="en-US" sz="3200" dirty="0"/>
          </a:p>
          <a:p>
            <a:r>
              <a:rPr lang="en-US" sz="3200" dirty="0"/>
              <a:t>A</a:t>
            </a:r>
            <a:r>
              <a:rPr lang="en-US" sz="3200" dirty="0" smtClean="0"/>
              <a:t>.)  Random</a:t>
            </a:r>
          </a:p>
          <a:p>
            <a:endParaRPr lang="en-US" sz="3200" dirty="0"/>
          </a:p>
          <a:p>
            <a:r>
              <a:rPr lang="en-US" sz="3200" dirty="0"/>
              <a:t>B</a:t>
            </a:r>
            <a:r>
              <a:rPr lang="en-US" sz="3200" dirty="0" smtClean="0"/>
              <a:t>.)  </a:t>
            </a:r>
            <a:r>
              <a:rPr lang="en-US" sz="3200" dirty="0" err="1" smtClean="0"/>
              <a:t>Maxmin</a:t>
            </a:r>
            <a:endParaRPr lang="en-US" sz="3200" dirty="0" smtClean="0"/>
          </a:p>
          <a:p>
            <a:pPr marL="176213"/>
            <a:r>
              <a:rPr lang="en-US" sz="3200" dirty="0" smtClean="0"/>
              <a:t>1.)  choose point </a:t>
            </a:r>
            <a:r>
              <a:rPr lang="en-US" sz="4000" dirty="0" smtClean="0">
                <a:latin typeface="Mistral"/>
                <a:cs typeface="Mistral"/>
              </a:rPr>
              <a:t>l</a:t>
            </a:r>
            <a:r>
              <a:rPr lang="en-US" sz="3200" baseline="-25000" dirty="0" smtClean="0"/>
              <a:t>1</a:t>
            </a:r>
            <a:r>
              <a:rPr lang="en-US" sz="3200" dirty="0" smtClean="0"/>
              <a:t> randomly</a:t>
            </a:r>
          </a:p>
          <a:p>
            <a:pPr marL="176213"/>
            <a:endParaRPr lang="en-US" dirty="0" smtClean="0"/>
          </a:p>
          <a:p>
            <a:pPr marL="176213"/>
            <a:r>
              <a:rPr lang="en-US" sz="3200" dirty="0" smtClean="0"/>
              <a:t>2.)  If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have been chosen,  choose </a:t>
            </a:r>
            <a:r>
              <a:rPr lang="en-US" sz="4000" dirty="0" err="1" smtClean="0">
                <a:latin typeface="Mistral"/>
                <a:cs typeface="Mistral"/>
              </a:rPr>
              <a:t>l</a:t>
            </a:r>
            <a:r>
              <a:rPr lang="en-US" sz="3200" baseline="-25000" dirty="0" err="1"/>
              <a:t>k</a:t>
            </a:r>
            <a:r>
              <a:rPr lang="en-US" sz="3200" baseline="-25000" dirty="0" smtClean="0"/>
              <a:t> </a:t>
            </a:r>
            <a:r>
              <a:rPr lang="en-US" sz="3200" dirty="0" smtClean="0"/>
              <a:t>such that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is in D -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and </a:t>
            </a:r>
          </a:p>
          <a:p>
            <a:pPr marL="176213"/>
            <a:endParaRPr lang="en-US" sz="1400" dirty="0"/>
          </a:p>
          <a:p>
            <a:pPr marL="176213"/>
            <a:r>
              <a:rPr lang="en-US" sz="3200" dirty="0" smtClean="0"/>
              <a:t>min {d(</a:t>
            </a:r>
            <a:r>
              <a:rPr lang="en-US" sz="4000" dirty="0" err="1" smtClean="0">
                <a:latin typeface="Mistral"/>
                <a:cs typeface="Mistral"/>
              </a:rPr>
              <a:t>l</a:t>
            </a:r>
            <a:r>
              <a:rPr lang="en-US" sz="3200" baseline="-25000" dirty="0" err="1" smtClean="0"/>
              <a:t>k</a:t>
            </a:r>
            <a:r>
              <a:rPr lang="en-US" sz="3200" dirty="0" smtClean="0"/>
              <a:t>, </a:t>
            </a:r>
            <a:r>
              <a:rPr lang="en-US" sz="4000" dirty="0" smtClean="0">
                <a:latin typeface="Mistral"/>
                <a:cs typeface="Mistral"/>
              </a:rPr>
              <a:t>l</a:t>
            </a:r>
            <a:r>
              <a:rPr lang="en-US" sz="3200" baseline="-25000" dirty="0" smtClean="0"/>
              <a:t>1</a:t>
            </a:r>
            <a:r>
              <a:rPr lang="en-US" sz="3200" dirty="0"/>
              <a:t>)</a:t>
            </a:r>
            <a:r>
              <a:rPr lang="en-US" sz="3200" dirty="0" smtClean="0"/>
              <a:t>, …, d(</a:t>
            </a:r>
            <a:r>
              <a:rPr lang="en-US" sz="4000" dirty="0" err="1" smtClean="0">
                <a:latin typeface="Mistral"/>
                <a:cs typeface="Mistral"/>
              </a:rPr>
              <a:t>l</a:t>
            </a:r>
            <a:r>
              <a:rPr lang="en-US" sz="3200" baseline="-25000" dirty="0" err="1" smtClean="0"/>
              <a:t>k</a:t>
            </a:r>
            <a:r>
              <a:rPr lang="en-US" sz="3200" dirty="0" smtClean="0"/>
              <a:t>, </a:t>
            </a:r>
            <a:r>
              <a:rPr lang="en-US" sz="4000" dirty="0" smtClean="0">
                <a:latin typeface="Mistral"/>
                <a:cs typeface="Mistral"/>
              </a:rPr>
              <a:t>l</a:t>
            </a:r>
            <a:r>
              <a:rPr lang="en-US" sz="3200" baseline="-25000" dirty="0" smtClean="0"/>
              <a:t>k-1</a:t>
            </a:r>
            <a:r>
              <a:rPr lang="en-US" sz="3200" dirty="0" smtClean="0"/>
              <a:t>)} ≥ min {d(</a:t>
            </a:r>
            <a:r>
              <a:rPr lang="en-US" sz="3200" dirty="0" smtClean="0">
                <a:cs typeface="Mistral"/>
              </a:rPr>
              <a:t>v</a:t>
            </a:r>
            <a:r>
              <a:rPr lang="en-US" sz="3200" dirty="0" smtClean="0"/>
              <a:t>, </a:t>
            </a:r>
            <a:r>
              <a:rPr lang="en-US" sz="4000" dirty="0" smtClean="0">
                <a:latin typeface="Mistral"/>
                <a:cs typeface="Mistral"/>
              </a:rPr>
              <a:t>l</a:t>
            </a:r>
            <a:r>
              <a:rPr lang="en-US" sz="3200" baseline="-25000" dirty="0" smtClean="0"/>
              <a:t>1</a:t>
            </a:r>
            <a:r>
              <a:rPr lang="en-US" sz="3200" dirty="0" smtClean="0"/>
              <a:t>), …, d(</a:t>
            </a:r>
            <a:r>
              <a:rPr lang="en-US" sz="3200" dirty="0">
                <a:cs typeface="Mistral"/>
              </a:rPr>
              <a:t>v</a:t>
            </a:r>
            <a:r>
              <a:rPr lang="en-US" sz="3200" dirty="0" smtClean="0"/>
              <a:t>, </a:t>
            </a:r>
            <a:r>
              <a:rPr lang="en-US" sz="4000" dirty="0" smtClean="0">
                <a:latin typeface="Mistral"/>
                <a:cs typeface="Mistral"/>
              </a:rPr>
              <a:t>l</a:t>
            </a:r>
            <a:r>
              <a:rPr lang="en-US" sz="3200" baseline="-25000" dirty="0" smtClean="0"/>
              <a:t>k-1</a:t>
            </a:r>
            <a:r>
              <a:rPr lang="en-US" sz="3200" dirty="0" smtClean="0"/>
              <a:t>)} </a:t>
            </a:r>
          </a:p>
        </p:txBody>
      </p:sp>
      <p:pic>
        <p:nvPicPr>
          <p:cNvPr id="3" name="Picture 2" descr="0simplex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871" y="239659"/>
            <a:ext cx="6438900" cy="3403600"/>
          </a:xfrm>
          <a:prstGeom prst="rect">
            <a:avLst/>
          </a:prstGeom>
        </p:spPr>
      </p:pic>
      <p:sp>
        <p:nvSpPr>
          <p:cNvPr id="4" name="Oval 3"/>
          <p:cNvSpPr>
            <a:spLocks noChangeAspect="1"/>
          </p:cNvSpPr>
          <p:nvPr/>
        </p:nvSpPr>
        <p:spPr>
          <a:xfrm>
            <a:off x="8453877" y="254109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a:spLocks noChangeAspect="1"/>
          </p:cNvSpPr>
          <p:nvPr/>
        </p:nvSpPr>
        <p:spPr>
          <a:xfrm>
            <a:off x="2514871" y="55892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4741948" y="294079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36106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755" y="1845333"/>
            <a:ext cx="9534962" cy="4524315"/>
          </a:xfrm>
          <a:prstGeom prst="rect">
            <a:avLst/>
          </a:prstGeom>
        </p:spPr>
        <p:txBody>
          <a:bodyPr wrap="square">
            <a:spAutoFit/>
          </a:bodyPr>
          <a:lstStyle/>
          <a:p>
            <a:r>
              <a:rPr lang="en-US" sz="3200" dirty="0" err="1" smtClean="0"/>
              <a:t>num_landmark_points</a:t>
            </a:r>
            <a:r>
              <a:rPr lang="en-US" sz="3200" dirty="0" smtClean="0"/>
              <a:t> </a:t>
            </a:r>
            <a:r>
              <a:rPr lang="en-US" sz="3200" dirty="0"/>
              <a:t>= 100;</a:t>
            </a:r>
          </a:p>
          <a:p>
            <a:endParaRPr lang="en-US" sz="3200" dirty="0" smtClean="0"/>
          </a:p>
          <a:p>
            <a:r>
              <a:rPr lang="en-US" sz="3200" dirty="0" err="1" smtClean="0"/>
              <a:t>random_selector</a:t>
            </a:r>
            <a:r>
              <a:rPr lang="en-US" sz="3200" dirty="0" smtClean="0"/>
              <a:t> </a:t>
            </a:r>
            <a:r>
              <a:rPr lang="en-US" sz="3200" dirty="0"/>
              <a:t>= api.Plex4.createRandomSelector(</a:t>
            </a:r>
            <a:r>
              <a:rPr lang="en-US" sz="3200" dirty="0" err="1"/>
              <a:t>point_cloud</a:t>
            </a:r>
            <a:r>
              <a:rPr lang="en-US" sz="3200" dirty="0"/>
              <a:t>, </a:t>
            </a:r>
            <a:r>
              <a:rPr lang="en-US" sz="3200" dirty="0" err="1"/>
              <a:t>num_landmark_points</a:t>
            </a:r>
            <a:r>
              <a:rPr lang="en-US" sz="3200" dirty="0"/>
              <a:t>);</a:t>
            </a:r>
          </a:p>
          <a:p>
            <a:endParaRPr lang="en-US" sz="3200" dirty="0" smtClean="0"/>
          </a:p>
          <a:p>
            <a:r>
              <a:rPr lang="en-US" sz="3200" dirty="0" err="1" smtClean="0"/>
              <a:t>maxmin_selector</a:t>
            </a:r>
            <a:r>
              <a:rPr lang="en-US" sz="3200" dirty="0" smtClean="0"/>
              <a:t> </a:t>
            </a:r>
            <a:r>
              <a:rPr lang="en-US" sz="3200" dirty="0"/>
              <a:t>= api.Plex4.createMaxMinSelector(</a:t>
            </a:r>
            <a:r>
              <a:rPr lang="en-US" sz="3200" dirty="0" err="1"/>
              <a:t>point_cloud</a:t>
            </a:r>
            <a:r>
              <a:rPr lang="en-US" sz="3200" dirty="0"/>
              <a:t>, </a:t>
            </a:r>
            <a:r>
              <a:rPr lang="en-US" sz="3200" dirty="0" err="1"/>
              <a:t>num_landmark_points</a:t>
            </a:r>
            <a:r>
              <a:rPr lang="en-US" sz="3200" dirty="0"/>
              <a:t>);</a:t>
            </a:r>
          </a:p>
        </p:txBody>
      </p:sp>
      <p:pic>
        <p:nvPicPr>
          <p:cNvPr id="3" name="Picture 2"/>
          <p:cNvPicPr>
            <a:picLocks noChangeAspect="1"/>
          </p:cNvPicPr>
          <p:nvPr/>
        </p:nvPicPr>
        <p:blipFill>
          <a:blip r:embed="rId2"/>
          <a:stretch>
            <a:fillRect/>
          </a:stretch>
        </p:blipFill>
        <p:spPr>
          <a:xfrm>
            <a:off x="0" y="64135"/>
            <a:ext cx="9144000" cy="1514039"/>
          </a:xfrm>
          <a:prstGeom prst="rect">
            <a:avLst/>
          </a:prstGeom>
        </p:spPr>
      </p:pic>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327252" y="3812020"/>
            <a:ext cx="4730916" cy="2800766"/>
          </a:xfrm>
          <a:prstGeom prst="rect">
            <a:avLst/>
          </a:prstGeom>
        </p:spPr>
        <p:txBody>
          <a:bodyPr wrap="none">
            <a:spAutoFit/>
          </a:bodyPr>
          <a:lstStyle/>
          <a:p>
            <a:r>
              <a:rPr lang="en-US" sz="3200" dirty="0" smtClean="0"/>
              <a:t>{</a:t>
            </a:r>
            <a:r>
              <a:rPr lang="en-US" sz="4000" dirty="0" smtClean="0">
                <a:solidFill>
                  <a:srgbClr val="FF0000"/>
                </a:solidFill>
                <a:latin typeface="Mistral"/>
                <a:cs typeface="Mistral"/>
              </a:rPr>
              <a:t>l</a:t>
            </a:r>
            <a:r>
              <a:rPr lang="en-US" sz="3200" baseline="-25000" dirty="0" smtClean="0">
                <a:solidFill>
                  <a:srgbClr val="FF0000"/>
                </a:solidFill>
              </a:rPr>
              <a:t>1</a:t>
            </a:r>
            <a:r>
              <a:rPr lang="en-US" sz="3200" dirty="0" smtClean="0">
                <a:solidFill>
                  <a:srgbClr val="FF0000"/>
                </a:solidFill>
              </a:rPr>
              <a:t>, …, </a:t>
            </a:r>
            <a:r>
              <a:rPr lang="en-US" sz="4000" dirty="0" smtClean="0">
                <a:solidFill>
                  <a:srgbClr val="FF0000"/>
                </a:solidFill>
                <a:latin typeface="Mistral"/>
                <a:cs typeface="Mistral"/>
              </a:rPr>
              <a:t>l</a:t>
            </a:r>
            <a:r>
              <a:rPr lang="en-US" sz="3200" baseline="-25000" dirty="0" smtClean="0">
                <a:solidFill>
                  <a:srgbClr val="FF0000"/>
                </a:solidFill>
              </a:rPr>
              <a:t>k+1</a:t>
            </a:r>
            <a:r>
              <a:rPr lang="en-US" sz="3200" dirty="0" smtClean="0"/>
              <a:t>} is a k-simplex</a:t>
            </a:r>
            <a:endParaRPr lang="en-US" sz="3200" dirty="0"/>
          </a:p>
          <a:p>
            <a:pPr algn="ctr"/>
            <a:r>
              <a:rPr lang="en-US" sz="3200" dirty="0" smtClean="0"/>
              <a:t>                 </a:t>
            </a:r>
            <a:r>
              <a:rPr lang="en-US" sz="3200" dirty="0" err="1" smtClean="0"/>
              <a:t>iff</a:t>
            </a:r>
            <a:endParaRPr lang="en-US" sz="3200" dirty="0"/>
          </a:p>
          <a:p>
            <a:r>
              <a:rPr lang="en-US" sz="3200" dirty="0" smtClean="0"/>
              <a:t>d(</a:t>
            </a:r>
            <a:r>
              <a:rPr lang="en-US" sz="3200" dirty="0" smtClean="0">
                <a:cs typeface="Mistral"/>
              </a:rPr>
              <a:t>v</a:t>
            </a:r>
            <a:r>
              <a:rPr lang="en-US" sz="3200" dirty="0" smtClean="0"/>
              <a:t>, </a:t>
            </a:r>
            <a:r>
              <a:rPr lang="en-US" sz="4000" dirty="0" smtClean="0">
                <a:latin typeface="Mistral"/>
                <a:cs typeface="Mistral"/>
              </a:rPr>
              <a:t>l</a:t>
            </a:r>
            <a:r>
              <a:rPr lang="en-US" sz="3200" baseline="-25000" dirty="0"/>
              <a:t>i</a:t>
            </a:r>
            <a:r>
              <a:rPr lang="en-US" sz="3200" dirty="0" smtClean="0"/>
              <a:t>)  ≤  </a:t>
            </a:r>
            <a:r>
              <a:rPr lang="en-US" sz="3200" dirty="0" err="1" smtClean="0"/>
              <a:t>m</a:t>
            </a:r>
            <a:r>
              <a:rPr lang="en-US" sz="3200" baseline="-25000" dirty="0" err="1" smtClean="0"/>
              <a:t>k</a:t>
            </a:r>
            <a:r>
              <a:rPr lang="en-US" sz="3200" dirty="0" smtClean="0"/>
              <a:t> (v)+ </a:t>
            </a:r>
            <a:r>
              <a:rPr lang="en-US" sz="3200" dirty="0" err="1" smtClean="0"/>
              <a:t>ε</a:t>
            </a:r>
            <a:r>
              <a:rPr lang="en-US" sz="3200" dirty="0" smtClean="0"/>
              <a:t>  for all </a:t>
            </a:r>
            <a:r>
              <a:rPr lang="en-US" sz="3200" dirty="0" err="1" smtClean="0"/>
              <a:t>i</a:t>
            </a:r>
            <a:endParaRPr lang="en-US" sz="3200" dirty="0" smtClean="0"/>
          </a:p>
          <a:p>
            <a:endParaRPr lang="en-US" sz="3200" dirty="0"/>
          </a:p>
          <a:p>
            <a:r>
              <a:rPr lang="en-US" sz="3200" dirty="0" smtClean="0"/>
              <a:t>v is the witness</a:t>
            </a:r>
            <a:endParaRPr lang="en-US" sz="3200" dirty="0"/>
          </a:p>
        </p:txBody>
      </p:sp>
      <p:sp>
        <p:nvSpPr>
          <p:cNvPr id="3" name="TextBox 2"/>
          <p:cNvSpPr txBox="1"/>
          <p:nvPr/>
        </p:nvSpPr>
        <p:spPr>
          <a:xfrm>
            <a:off x="554471" y="421446"/>
            <a:ext cx="7959198" cy="3200876"/>
          </a:xfrm>
          <a:prstGeom prst="rect">
            <a:avLst/>
          </a:prstGeom>
          <a:noFill/>
        </p:spPr>
        <p:txBody>
          <a:bodyPr wrap="square" rtlCol="0">
            <a:spAutoFit/>
          </a:bodyPr>
          <a:lstStyle/>
          <a:p>
            <a:r>
              <a:rPr lang="en-US" sz="3200" dirty="0" err="1" smtClean="0"/>
              <a:t>Javaplex</a:t>
            </a:r>
            <a:r>
              <a:rPr lang="en-US" sz="3200" dirty="0" smtClean="0"/>
              <a:t> W</a:t>
            </a:r>
            <a:r>
              <a:rPr lang="en-US" sz="3200" dirty="0" smtClean="0"/>
              <a:t>itness complex W(D, </a:t>
            </a:r>
            <a:r>
              <a:rPr lang="en-US" sz="3200" dirty="0" smtClean="0">
                <a:solidFill>
                  <a:srgbClr val="FF0000"/>
                </a:solidFill>
              </a:rPr>
              <a:t>L</a:t>
            </a:r>
            <a:r>
              <a:rPr lang="en-US" sz="3200" dirty="0" smtClean="0"/>
              <a:t>, </a:t>
            </a:r>
            <a:r>
              <a:rPr lang="en-US" sz="3200" dirty="0" err="1" smtClean="0"/>
              <a:t>ε</a:t>
            </a:r>
            <a:r>
              <a:rPr lang="en-US" sz="3200" dirty="0" smtClean="0"/>
              <a:t>):</a:t>
            </a:r>
            <a:endParaRPr lang="en-US" sz="3200" dirty="0" smtClean="0"/>
          </a:p>
          <a:p>
            <a:endParaRPr lang="en-US" sz="1600" dirty="0"/>
          </a:p>
          <a:p>
            <a:r>
              <a:rPr lang="en-US" sz="3200" dirty="0" smtClean="0"/>
              <a:t>Let D = set of point cloud data points.</a:t>
            </a:r>
            <a:endParaRPr lang="en-US" sz="3200" dirty="0"/>
          </a:p>
          <a:p>
            <a:r>
              <a:rPr lang="en-US" sz="3200" dirty="0" smtClean="0"/>
              <a:t>Choose </a:t>
            </a:r>
            <a:r>
              <a:rPr lang="en-US" sz="3200" dirty="0" smtClean="0">
                <a:solidFill>
                  <a:srgbClr val="FF0000"/>
                </a:solidFill>
              </a:rPr>
              <a:t>L</a:t>
            </a:r>
            <a:r>
              <a:rPr lang="en-US" sz="3200" dirty="0" smtClean="0"/>
              <a:t>      D,  </a:t>
            </a:r>
            <a:r>
              <a:rPr lang="en-US" sz="3200" dirty="0" smtClean="0">
                <a:solidFill>
                  <a:srgbClr val="FF0000"/>
                </a:solidFill>
              </a:rPr>
              <a:t>L</a:t>
            </a:r>
            <a:r>
              <a:rPr lang="en-US" sz="3200" dirty="0" smtClean="0"/>
              <a:t> = set of landmark points.</a:t>
            </a:r>
          </a:p>
          <a:p>
            <a:endParaRPr lang="en-US" dirty="0"/>
          </a:p>
          <a:p>
            <a:r>
              <a:rPr lang="en-US" sz="3200" dirty="0" smtClean="0"/>
              <a:t>Let </a:t>
            </a:r>
            <a:r>
              <a:rPr lang="en-US" sz="3200" dirty="0" err="1" smtClean="0"/>
              <a:t>m</a:t>
            </a:r>
            <a:r>
              <a:rPr lang="en-US" sz="3200" baseline="-25000" dirty="0" err="1" smtClean="0"/>
              <a:t>k</a:t>
            </a:r>
            <a:r>
              <a:rPr lang="en-US" sz="3200" dirty="0" smtClean="0"/>
              <a:t> (v) = </a:t>
            </a:r>
            <a:r>
              <a:rPr lang="en-US" sz="3200" dirty="0" err="1" smtClean="0"/>
              <a:t>dist</a:t>
            </a:r>
            <a:r>
              <a:rPr lang="en-US" sz="3200" dirty="0" smtClean="0"/>
              <a:t> (v, </a:t>
            </a:r>
            <a:r>
              <a:rPr lang="en-US" sz="4000" dirty="0" smtClean="0">
                <a:solidFill>
                  <a:srgbClr val="FF0000"/>
                </a:solidFill>
                <a:latin typeface="Mistral"/>
                <a:cs typeface="Mistral"/>
              </a:rPr>
              <a:t>l</a:t>
            </a:r>
            <a:r>
              <a:rPr lang="en-US" sz="3200" dirty="0" smtClean="0"/>
              <a:t>) where </a:t>
            </a:r>
            <a:r>
              <a:rPr lang="en-US" sz="4000" dirty="0" smtClean="0">
                <a:solidFill>
                  <a:srgbClr val="FF0000"/>
                </a:solidFill>
                <a:latin typeface="Mistral"/>
                <a:cs typeface="Mistral"/>
              </a:rPr>
              <a:t>l</a:t>
            </a:r>
            <a:r>
              <a:rPr lang="en-US" sz="3200" dirty="0" smtClean="0"/>
              <a:t> is the k+1 closest point </a:t>
            </a:r>
            <a:r>
              <a:rPr lang="en-US" sz="3200" dirty="0" smtClean="0"/>
              <a:t>in </a:t>
            </a:r>
            <a:r>
              <a:rPr lang="en-US" sz="3200" dirty="0" smtClean="0">
                <a:solidFill>
                  <a:srgbClr val="FF0000"/>
                </a:solidFill>
              </a:rPr>
              <a:t>L</a:t>
            </a:r>
            <a:r>
              <a:rPr lang="en-US" sz="3200" dirty="0" smtClean="0"/>
              <a:t> </a:t>
            </a:r>
            <a:r>
              <a:rPr lang="en-US" sz="3200" dirty="0" smtClean="0"/>
              <a:t>to v.</a:t>
            </a:r>
            <a:endParaRPr lang="en-US" sz="3200" dirty="0" smtClean="0"/>
          </a:p>
        </p:txBody>
      </p:sp>
      <p:sp>
        <p:nvSpPr>
          <p:cNvPr id="4" name="TextBox 3"/>
          <p:cNvSpPr txBox="1"/>
          <p:nvPr/>
        </p:nvSpPr>
        <p:spPr>
          <a:xfrm rot="5400000">
            <a:off x="2274816" y="1604366"/>
            <a:ext cx="337791" cy="584776"/>
          </a:xfrm>
          <a:prstGeom prst="rect">
            <a:avLst/>
          </a:prstGeom>
          <a:noFill/>
        </p:spPr>
        <p:txBody>
          <a:bodyPr wrap="square" rtlCol="0">
            <a:spAutoFit/>
          </a:bodyPr>
          <a:lstStyle/>
          <a:p>
            <a:r>
              <a:rPr lang="en-US" sz="3200" dirty="0" smtClean="0"/>
              <a:t>U</a:t>
            </a:r>
          </a:p>
        </p:txBody>
      </p:sp>
      <p:grpSp>
        <p:nvGrpSpPr>
          <p:cNvPr id="5" name="Group 4"/>
          <p:cNvGrpSpPr/>
          <p:nvPr/>
        </p:nvGrpSpPr>
        <p:grpSpPr>
          <a:xfrm>
            <a:off x="5022370" y="4064590"/>
            <a:ext cx="4400620" cy="1755648"/>
            <a:chOff x="1122356" y="1227496"/>
            <a:chExt cx="4400620" cy="1755648"/>
          </a:xfrm>
        </p:grpSpPr>
        <p:pic>
          <p:nvPicPr>
            <p:cNvPr id="6" name="Picture 5" descr="0simplexA.eps"/>
            <p:cNvPicPr>
              <a:picLocks noChangeAspect="1"/>
            </p:cNvPicPr>
            <p:nvPr/>
          </p:nvPicPr>
          <p:blipFill rotWithShape="1">
            <a:blip r:embed="rId2">
              <a:extLst>
                <a:ext uri="{28A0092B-C50C-407E-A947-70E740481C1C}">
                  <a14:useLocalDpi xmlns:a14="http://schemas.microsoft.com/office/drawing/2010/main" val="0"/>
                </a:ext>
              </a:extLst>
            </a:blip>
            <a:srcRect l="34098" t="1" r="31254" b="48416"/>
            <a:stretch/>
          </p:blipFill>
          <p:spPr>
            <a:xfrm>
              <a:off x="3291840" y="1227496"/>
              <a:ext cx="2231136" cy="1755648"/>
            </a:xfrm>
            <a:prstGeom prst="rect">
              <a:avLst/>
            </a:prstGeom>
          </p:spPr>
        </p:pic>
        <p:grpSp>
          <p:nvGrpSpPr>
            <p:cNvPr id="7" name="Group 6"/>
            <p:cNvGrpSpPr/>
            <p:nvPr/>
          </p:nvGrpSpPr>
          <p:grpSpPr>
            <a:xfrm>
              <a:off x="1122356" y="1617627"/>
              <a:ext cx="1126803" cy="1310360"/>
              <a:chOff x="1122356" y="1617627"/>
              <a:chExt cx="1126803" cy="1310360"/>
            </a:xfrm>
            <a:solidFill>
              <a:srgbClr val="660066"/>
            </a:solidFill>
          </p:grpSpPr>
          <p:sp>
            <p:nvSpPr>
              <p:cNvPr id="11" name="Oval 10"/>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Oval 7"/>
            <p:cNvSpPr>
              <a:spLocks noChangeAspect="1"/>
            </p:cNvSpPr>
            <p:nvPr/>
          </p:nvSpPr>
          <p:spPr>
            <a:xfrm>
              <a:off x="3897263" y="122749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4370170" y="19785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370170" y="1480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3459051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909" y="253650"/>
            <a:ext cx="8669749" cy="5509200"/>
          </a:xfrm>
          <a:prstGeom prst="rect">
            <a:avLst/>
          </a:prstGeom>
        </p:spPr>
        <p:txBody>
          <a:bodyPr wrap="square">
            <a:spAutoFit/>
          </a:bodyPr>
          <a:lstStyle/>
          <a:p>
            <a:r>
              <a:rPr lang="en-US" sz="3200" dirty="0" smtClean="0"/>
              <a:t>&gt;</a:t>
            </a:r>
            <a:r>
              <a:rPr lang="en-US" sz="3200" dirty="0"/>
              <a:t>&gt; </a:t>
            </a:r>
            <a:r>
              <a:rPr lang="en-US" sz="3200" dirty="0" err="1"/>
              <a:t>num_landmark_points</a:t>
            </a:r>
            <a:r>
              <a:rPr lang="en-US" sz="3200" dirty="0"/>
              <a:t> = 50;</a:t>
            </a:r>
          </a:p>
          <a:p>
            <a:r>
              <a:rPr lang="en-US" sz="3200" dirty="0"/>
              <a:t>&gt;&gt; </a:t>
            </a:r>
            <a:r>
              <a:rPr lang="en-US" sz="3200" dirty="0" err="1"/>
              <a:t>max_dimension</a:t>
            </a:r>
            <a:r>
              <a:rPr lang="en-US" sz="3200" dirty="0"/>
              <a:t> = 3;</a:t>
            </a:r>
          </a:p>
          <a:p>
            <a:r>
              <a:rPr lang="en-US" sz="3200" dirty="0"/>
              <a:t>&gt;&gt; </a:t>
            </a:r>
            <a:r>
              <a:rPr lang="en-US" sz="3200" dirty="0" err="1"/>
              <a:t>num_divisions</a:t>
            </a:r>
            <a:r>
              <a:rPr lang="en-US" sz="3200" dirty="0"/>
              <a:t> = 100;</a:t>
            </a:r>
          </a:p>
          <a:p>
            <a:endParaRPr lang="en-US" sz="3200" dirty="0" smtClean="0"/>
          </a:p>
          <a:p>
            <a:r>
              <a:rPr lang="en-US" sz="3200" dirty="0" smtClean="0"/>
              <a:t>&gt;</a:t>
            </a:r>
            <a:r>
              <a:rPr lang="en-US" sz="3200" dirty="0"/>
              <a:t>&gt; </a:t>
            </a:r>
            <a:r>
              <a:rPr lang="en-US" sz="3200" dirty="0" err="1"/>
              <a:t>landmark_selector</a:t>
            </a:r>
            <a:r>
              <a:rPr lang="en-US" sz="3200" dirty="0"/>
              <a:t> = api.Plex4.createMaxMinSelector(</a:t>
            </a:r>
            <a:r>
              <a:rPr lang="en-US" sz="3200" dirty="0" err="1"/>
              <a:t>point_cloud</a:t>
            </a:r>
            <a:r>
              <a:rPr lang="en-US" sz="3200" dirty="0"/>
              <a:t>, </a:t>
            </a:r>
            <a:r>
              <a:rPr lang="en-US" sz="3200" dirty="0" err="1"/>
              <a:t>num_landmark_points</a:t>
            </a:r>
            <a:r>
              <a:rPr lang="en-US" sz="3200" dirty="0"/>
              <a:t>);</a:t>
            </a:r>
          </a:p>
          <a:p>
            <a:endParaRPr lang="en-US" sz="3200" dirty="0" smtClean="0"/>
          </a:p>
          <a:p>
            <a:r>
              <a:rPr lang="en-US" sz="3200" dirty="0" smtClean="0"/>
              <a:t>&gt;&gt; </a:t>
            </a:r>
            <a:r>
              <a:rPr lang="en-US" sz="3200" dirty="0" err="1"/>
              <a:t>random_selector</a:t>
            </a:r>
            <a:r>
              <a:rPr lang="en-US" sz="3200" dirty="0"/>
              <a:t> = api.Plex4.createRandomSelector(</a:t>
            </a:r>
            <a:r>
              <a:rPr lang="en-US" sz="3200" dirty="0" err="1"/>
              <a:t>point_cloud</a:t>
            </a:r>
            <a:r>
              <a:rPr lang="en-US" sz="3200" dirty="0"/>
              <a:t>, </a:t>
            </a:r>
            <a:r>
              <a:rPr lang="en-US" sz="3200" dirty="0" err="1"/>
              <a:t>num_landmark_points</a:t>
            </a:r>
            <a:r>
              <a:rPr lang="en-US" sz="3200" dirty="0"/>
              <a:t>);</a:t>
            </a:r>
            <a:endParaRPr lang="en-US" sz="3200" dirty="0" smtClean="0"/>
          </a:p>
        </p:txBody>
      </p:sp>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16080"/>
            <a:ext cx="9144000" cy="4906904"/>
          </a:xfrm>
          <a:prstGeom prst="rect">
            <a:avLst/>
          </a:prstGeom>
        </p:spPr>
      </p:pic>
      <p:sp>
        <p:nvSpPr>
          <p:cNvPr id="3" name="Rectangle 2"/>
          <p:cNvSpPr/>
          <p:nvPr/>
        </p:nvSpPr>
        <p:spPr>
          <a:xfrm>
            <a:off x="391942" y="286344"/>
            <a:ext cx="9144000" cy="584776"/>
          </a:xfrm>
          <a:prstGeom prst="rect">
            <a:avLst/>
          </a:prstGeom>
        </p:spPr>
        <p:txBody>
          <a:bodyPr wrap="square">
            <a:spAutoFit/>
          </a:bodyPr>
          <a:lstStyle/>
          <a:p>
            <a:r>
              <a:rPr lang="en-US" sz="3200" dirty="0" smtClean="0"/>
              <a:t>http://</a:t>
            </a:r>
            <a:r>
              <a:rPr lang="en-US" sz="3200" dirty="0" err="1" smtClean="0"/>
              <a:t>ima.umn.edu</a:t>
            </a:r>
            <a:r>
              <a:rPr lang="en-US" sz="3200" dirty="0" smtClean="0"/>
              <a:t>/publications/</a:t>
            </a:r>
            <a:r>
              <a:rPr lang="en-US" sz="3200" dirty="0" err="1" smtClean="0"/>
              <a:t>Resources.html</a:t>
            </a:r>
            <a:endParaRPr lang="en-US" sz="3200" dirty="0"/>
          </a:p>
        </p:txBody>
      </p:sp>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65" y="219519"/>
            <a:ext cx="8418908" cy="5016757"/>
          </a:xfrm>
          <a:prstGeom prst="rect">
            <a:avLst/>
          </a:prstGeom>
        </p:spPr>
        <p:txBody>
          <a:bodyPr wrap="square">
            <a:spAutoFit/>
          </a:bodyPr>
          <a:lstStyle/>
          <a:p>
            <a:r>
              <a:rPr lang="en-US" sz="3200" dirty="0" smtClean="0"/>
              <a:t>The next command returns the landmark covering measure  R from Section 5.2. Often the value for </a:t>
            </a:r>
            <a:r>
              <a:rPr lang="en-US" sz="3200" dirty="0" err="1" smtClean="0"/>
              <a:t>tmax</a:t>
            </a:r>
            <a:r>
              <a:rPr lang="en-US" sz="3200" dirty="0" smtClean="0"/>
              <a:t> is chosen in proportion to  R.</a:t>
            </a:r>
          </a:p>
          <a:p>
            <a:r>
              <a:rPr lang="en-US" sz="3200" dirty="0" smtClean="0"/>
              <a:t> </a:t>
            </a:r>
          </a:p>
          <a:p>
            <a:r>
              <a:rPr lang="en-US" sz="3200" dirty="0" smtClean="0"/>
              <a:t>&gt;&gt; R = </a:t>
            </a:r>
            <a:r>
              <a:rPr lang="en-US" sz="3200" dirty="0" err="1" smtClean="0"/>
              <a:t>landmark_selector.getMaxDistanceFromPointsToLandmarks</a:t>
            </a:r>
            <a:r>
              <a:rPr lang="en-US" sz="3200" dirty="0" smtClean="0"/>
              <a:t>()</a:t>
            </a:r>
          </a:p>
          <a:p>
            <a:r>
              <a:rPr lang="en-US" sz="3200" dirty="0" smtClean="0"/>
              <a:t>R = 0.7033 % Generally close to 0.7</a:t>
            </a:r>
          </a:p>
          <a:p>
            <a:endParaRPr lang="en-US" sz="3200" dirty="0" smtClean="0"/>
          </a:p>
          <a:p>
            <a:r>
              <a:rPr lang="en-US" sz="3200" dirty="0" smtClean="0"/>
              <a:t>&gt;&gt; </a:t>
            </a:r>
            <a:r>
              <a:rPr lang="en-US" sz="3200" dirty="0" err="1" smtClean="0"/>
              <a:t>max_filtration_value</a:t>
            </a:r>
            <a:r>
              <a:rPr lang="en-US" sz="3200" dirty="0" smtClean="0"/>
              <a:t> = R / 8;</a:t>
            </a:r>
          </a:p>
        </p:txBody>
      </p:sp>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521" y="407678"/>
            <a:ext cx="8418908" cy="4031873"/>
          </a:xfrm>
          <a:prstGeom prst="rect">
            <a:avLst/>
          </a:prstGeom>
        </p:spPr>
        <p:txBody>
          <a:bodyPr wrap="square">
            <a:spAutoFit/>
          </a:bodyPr>
          <a:lstStyle/>
          <a:p>
            <a:r>
              <a:rPr lang="en-US" sz="3200" dirty="0" smtClean="0"/>
              <a:t>We create the witness stream.</a:t>
            </a:r>
          </a:p>
          <a:p>
            <a:r>
              <a:rPr lang="en-US" sz="3200" dirty="0" smtClean="0"/>
              <a:t> </a:t>
            </a:r>
          </a:p>
          <a:p>
            <a:r>
              <a:rPr lang="en-US" sz="3200" dirty="0" smtClean="0"/>
              <a:t>&gt;&gt; stream = api.Plex4.createWitnessStream(</a:t>
            </a:r>
          </a:p>
          <a:p>
            <a:r>
              <a:rPr lang="en-US" sz="3200" dirty="0" err="1" smtClean="0"/>
              <a:t>landmark_selector</a:t>
            </a:r>
            <a:r>
              <a:rPr lang="en-US" sz="3200" dirty="0" smtClean="0"/>
              <a:t>, </a:t>
            </a:r>
            <a:r>
              <a:rPr lang="en-US" sz="3200" dirty="0" err="1" smtClean="0"/>
              <a:t>max_dimension</a:t>
            </a:r>
            <a:r>
              <a:rPr lang="en-US" sz="3200" dirty="0" smtClean="0"/>
              <a:t>, </a:t>
            </a:r>
          </a:p>
          <a:p>
            <a:r>
              <a:rPr lang="en-US" sz="3200" dirty="0" err="1" smtClean="0"/>
              <a:t>max_filtration_value</a:t>
            </a:r>
            <a:r>
              <a:rPr lang="en-US" sz="3200" dirty="0" smtClean="0"/>
              <a:t>, </a:t>
            </a:r>
            <a:r>
              <a:rPr lang="en-US" sz="3200" dirty="0" err="1" smtClean="0"/>
              <a:t>num_divisions</a:t>
            </a:r>
            <a:r>
              <a:rPr lang="en-US" sz="3200" dirty="0" smtClean="0"/>
              <a:t>);</a:t>
            </a:r>
          </a:p>
          <a:p>
            <a:endParaRPr lang="en-US" sz="3200" dirty="0" smtClean="0"/>
          </a:p>
          <a:p>
            <a:r>
              <a:rPr lang="en-US" sz="3200" dirty="0" smtClean="0"/>
              <a:t>&gt;&gt; </a:t>
            </a:r>
            <a:r>
              <a:rPr lang="en-US" sz="3200" dirty="0" err="1" smtClean="0"/>
              <a:t>num_simplices</a:t>
            </a:r>
            <a:r>
              <a:rPr lang="en-US" sz="3200" dirty="0" smtClean="0"/>
              <a:t> = </a:t>
            </a:r>
            <a:r>
              <a:rPr lang="en-US" sz="3200" dirty="0" err="1" smtClean="0"/>
              <a:t>stream.getSize</a:t>
            </a:r>
            <a:r>
              <a:rPr lang="en-US" sz="3200" dirty="0" smtClean="0"/>
              <a:t>()</a:t>
            </a:r>
          </a:p>
          <a:p>
            <a:r>
              <a:rPr lang="en-US" sz="3200" dirty="0" err="1" smtClean="0"/>
              <a:t>num_simplices</a:t>
            </a:r>
            <a:r>
              <a:rPr lang="en-US" sz="3200" dirty="0" smtClean="0"/>
              <a:t> = 1164 % Generally close to 1200</a:t>
            </a:r>
            <a:endParaRPr lang="en-US" sz="3200" dirty="0"/>
          </a:p>
        </p:txBody>
      </p:sp>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33400"/>
            <a:ext cx="9144000" cy="5790669"/>
          </a:xfrm>
          <a:prstGeom prst="rect">
            <a:avLst/>
          </a:prstGeom>
        </p:spPr>
      </p:pic>
    </p:spTree>
    <p:extLst>
      <p:ext uri="{BB962C8B-B14F-4D97-AF65-F5344CB8AC3E}">
        <p14:creationId xmlns:p14="http://schemas.microsoft.com/office/powerpoint/2010/main" val="363501943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548834" y="2155219"/>
            <a:ext cx="8595166" cy="4700404"/>
          </a:xfrm>
          <a:prstGeom prst="rect">
            <a:avLst/>
          </a:prstGeom>
        </p:spPr>
        <p:txBody>
          <a:bodyPr lIns="82945" tIns="41473" rIns="82945" bIns="41473">
            <a:spAutoFit/>
          </a:bodyPr>
          <a:lstStyle/>
          <a:p>
            <a:pPr>
              <a:buFont typeface="Wingdings" charset="2"/>
              <a:buNone/>
              <a:defRPr/>
            </a:pPr>
            <a:r>
              <a:rPr lang="en-US" dirty="0">
                <a:latin typeface="Times New Roman" pitchFamily="16" charset="0"/>
                <a:ea typeface="+mn-ea"/>
                <a:cs typeface="+mn-cs"/>
              </a:rPr>
              <a:t>The primary visual cortex (V1)</a:t>
            </a:r>
          </a:p>
          <a:p>
            <a:pPr>
              <a:buFont typeface="Wingdings" charset="2"/>
              <a:buNone/>
              <a:defRPr/>
            </a:pPr>
            <a:endParaRPr lang="en-US" dirty="0">
              <a:latin typeface="Times New Roman" pitchFamily="16" charset="0"/>
              <a:ea typeface="+mn-ea"/>
              <a:cs typeface="+mn-cs"/>
            </a:endParaRPr>
          </a:p>
          <a:p>
            <a:pPr>
              <a:buFont typeface="Wingdings" charset="2"/>
              <a:buNone/>
              <a:defRPr/>
            </a:pPr>
            <a:r>
              <a:rPr lang="en-US" sz="2400" dirty="0">
                <a:latin typeface="Times New Roman" pitchFamily="16" charset="0"/>
                <a:ea typeface="+mn-ea"/>
                <a:cs typeface="+mn-cs"/>
              </a:rPr>
              <a:t>1.) V1 is a component in the visual pathway, which begins with</a:t>
            </a:r>
          </a:p>
          <a:p>
            <a:pPr marL="311045" indent="-311045">
              <a:buFont typeface="Arial" pitchFamily="34" charset="0"/>
              <a:buChar char="•"/>
              <a:defRPr/>
            </a:pPr>
            <a:r>
              <a:rPr lang="en-US" sz="2400" dirty="0">
                <a:latin typeface="Times New Roman" pitchFamily="16" charset="0"/>
                <a:ea typeface="+mn-ea"/>
                <a:cs typeface="+mn-cs"/>
              </a:rPr>
              <a:t> the retinal cells in the eye,</a:t>
            </a:r>
          </a:p>
          <a:p>
            <a:pPr marL="311045" indent="-311045">
              <a:buFont typeface="Arial" pitchFamily="34" charset="0"/>
              <a:buChar char="•"/>
              <a:defRPr/>
            </a:pPr>
            <a:r>
              <a:rPr lang="en-US" sz="2400" dirty="0">
                <a:latin typeface="Times New Roman" pitchFamily="16" charset="0"/>
                <a:ea typeface="+mn-ea"/>
                <a:cs typeface="+mn-cs"/>
              </a:rPr>
              <a:t> proceeds through the lateral geniculate locus, </a:t>
            </a:r>
          </a:p>
          <a:p>
            <a:pPr marL="311045" indent="-311045">
              <a:buFont typeface="Arial" pitchFamily="34" charset="0"/>
              <a:buChar char="•"/>
              <a:defRPr/>
            </a:pPr>
            <a:r>
              <a:rPr lang="en-US" sz="2400" dirty="0">
                <a:latin typeface="Times New Roman" pitchFamily="16" charset="0"/>
                <a:ea typeface="+mn-ea"/>
                <a:cs typeface="+mn-cs"/>
              </a:rPr>
              <a:t>then to the primary visual cortex,</a:t>
            </a:r>
          </a:p>
          <a:p>
            <a:pPr marL="311045" indent="-311045">
              <a:buFont typeface="Arial" pitchFamily="34" charset="0"/>
              <a:buChar char="•"/>
              <a:defRPr/>
            </a:pPr>
            <a:r>
              <a:rPr lang="en-US" sz="2400" dirty="0">
                <a:latin typeface="Times New Roman" pitchFamily="16" charset="0"/>
                <a:ea typeface="+mn-ea"/>
                <a:cs typeface="+mn-cs"/>
              </a:rPr>
              <a:t> and then through a number of higher level processing units, such as V2, V3, V4, middle temporal area (MT), and others</a:t>
            </a:r>
          </a:p>
          <a:p>
            <a:pPr>
              <a:buFont typeface="Wingdings" charset="2"/>
              <a:buNone/>
              <a:defRPr/>
            </a:pPr>
            <a:endParaRPr lang="en-US" sz="2400" dirty="0">
              <a:latin typeface="Times New Roman" pitchFamily="16" charset="0"/>
              <a:ea typeface="+mn-ea"/>
              <a:cs typeface="+mn-cs"/>
            </a:endParaRPr>
          </a:p>
          <a:p>
            <a:pPr>
              <a:buFont typeface="Wingdings" charset="2"/>
              <a:buNone/>
              <a:defRPr/>
            </a:pPr>
            <a:r>
              <a:rPr lang="en-US" sz="2400" dirty="0">
                <a:latin typeface="Times New Roman" pitchFamily="16" charset="0"/>
                <a:ea typeface="+mn-ea"/>
                <a:cs typeface="+mn-cs"/>
              </a:rPr>
              <a:t>2.)  V1 performs low level tasks, such as edge and line detection, and its output is then processed for higher level and larger scale properties further along the visual pathway. However, the mechanism by which it carries out these tasks is not understood</a:t>
            </a:r>
            <a:r>
              <a:rPr lang="en-US" sz="2400" dirty="0" smtClean="0">
                <a:latin typeface="Times New Roman" pitchFamily="16" charset="0"/>
                <a:ea typeface="+mn-ea"/>
                <a:cs typeface="+mn-cs"/>
              </a:rPr>
              <a:t>.</a:t>
            </a:r>
            <a:endParaRPr lang="en-US" sz="2400" dirty="0">
              <a:latin typeface="Times New Roman" pitchFamily="16" charset="0"/>
              <a:ea typeface="+mn-ea"/>
              <a:cs typeface="+mn-cs"/>
            </a:endParaRPr>
          </a:p>
        </p:txBody>
      </p:sp>
      <p:pic>
        <p:nvPicPr>
          <p:cNvPr id="3" name="Picture 2"/>
          <p:cNvPicPr>
            <a:picLocks noChangeAspect="1"/>
          </p:cNvPicPr>
          <p:nvPr/>
        </p:nvPicPr>
        <p:blipFill>
          <a:blip r:embed="rId2"/>
          <a:stretch>
            <a:fillRect/>
          </a:stretch>
        </p:blipFill>
        <p:spPr>
          <a:xfrm>
            <a:off x="0" y="-600"/>
            <a:ext cx="7252070" cy="2860371"/>
          </a:xfrm>
          <a:prstGeom prst="rect">
            <a:avLst/>
          </a:prstGeom>
        </p:spPr>
      </p:pic>
    </p:spTree>
    <p:extLst>
      <p:ext uri="{BB962C8B-B14F-4D97-AF65-F5344CB8AC3E}">
        <p14:creationId xmlns:p14="http://schemas.microsoft.com/office/powerpoint/2010/main" val="23620171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440" y="176994"/>
            <a:ext cx="8501760" cy="6547065"/>
          </a:xfrm>
          <a:prstGeom prst="rect">
            <a:avLst/>
          </a:prstGeom>
        </p:spPr>
        <p:txBody>
          <a:bodyPr lIns="82945" tIns="41473" rIns="82945" bIns="41473">
            <a:spAutoFit/>
          </a:bodyPr>
          <a:lstStyle/>
          <a:p>
            <a:r>
              <a:rPr lang="en-US" sz="2800" dirty="0"/>
              <a:t>Studied via method </a:t>
            </a:r>
            <a:r>
              <a:rPr lang="en-US" sz="2800" dirty="0" smtClean="0"/>
              <a:t>2:  </a:t>
            </a:r>
            <a:r>
              <a:rPr lang="en-US" sz="2800" dirty="0"/>
              <a:t>embedded electrode arrays</a:t>
            </a:r>
          </a:p>
          <a:p>
            <a:endParaRPr lang="en-US" sz="2800" dirty="0"/>
          </a:p>
          <a:p>
            <a:pPr>
              <a:buFont typeface="Arial" charset="0"/>
              <a:buChar char="•"/>
            </a:pPr>
            <a:r>
              <a:rPr lang="en-US" sz="2800" dirty="0"/>
              <a:t>Record voltages at points in time at each electrode.</a:t>
            </a:r>
          </a:p>
          <a:p>
            <a:pPr>
              <a:buFont typeface="Arial" charset="0"/>
              <a:buChar char="•"/>
            </a:pPr>
            <a:r>
              <a:rPr lang="en-US" sz="2800" dirty="0"/>
              <a:t>Spike train:   lists of firing times for a neuron </a:t>
            </a:r>
          </a:p>
          <a:p>
            <a:pPr marL="702730" lvl="1" indent="-311045">
              <a:buFont typeface="Arial" charset="0"/>
              <a:buChar char="•"/>
            </a:pPr>
            <a:r>
              <a:rPr lang="en-US" sz="2800" dirty="0"/>
              <a:t>obtained via spike sorting –i.e. signal processing.</a:t>
            </a:r>
          </a:p>
          <a:p>
            <a:pPr>
              <a:buFont typeface="Arial" charset="0"/>
              <a:buChar char="•"/>
            </a:pPr>
            <a:r>
              <a:rPr lang="en-US" sz="2800" dirty="0"/>
              <a:t>Data = an array of N spike trains.</a:t>
            </a:r>
          </a:p>
          <a:p>
            <a:pPr>
              <a:buFont typeface="Arial" charset="0"/>
              <a:buChar char="•"/>
            </a:pPr>
            <a:r>
              <a:rPr lang="en-US" sz="2800" dirty="0"/>
              <a:t>Compared spontaneous (eyes occluded) to evoked (via movie clips).</a:t>
            </a:r>
          </a:p>
          <a:p>
            <a:pPr>
              <a:buFont typeface="Arial" charset="0"/>
              <a:buChar char="•"/>
            </a:pPr>
            <a:r>
              <a:rPr lang="en-US" sz="2800" dirty="0"/>
              <a:t>10 second segments broken into </a:t>
            </a:r>
            <a:r>
              <a:rPr lang="en-US" sz="2800" dirty="0" smtClean="0"/>
              <a:t>50 </a:t>
            </a:r>
            <a:r>
              <a:rPr lang="en-US" sz="2800" dirty="0" err="1"/>
              <a:t>ms</a:t>
            </a:r>
            <a:r>
              <a:rPr lang="en-US" sz="2800" dirty="0"/>
              <a:t> bins</a:t>
            </a:r>
          </a:p>
          <a:p>
            <a:pPr>
              <a:buFont typeface="Arial" charset="0"/>
              <a:buChar char="•"/>
            </a:pPr>
            <a:r>
              <a:rPr lang="en-US" sz="2800" dirty="0"/>
              <a:t>The 5 neurons with the highest firing rate in each ten second window were chosen</a:t>
            </a:r>
          </a:p>
          <a:p>
            <a:pPr>
              <a:buFont typeface="Arial" charset="0"/>
              <a:buChar char="•"/>
            </a:pPr>
            <a:r>
              <a:rPr lang="en-US" sz="2800" dirty="0"/>
              <a:t>For each bin, create a vector  in R</a:t>
            </a:r>
            <a:r>
              <a:rPr lang="en-US" sz="2800" baseline="30000" dirty="0"/>
              <a:t>5 </a:t>
            </a:r>
            <a:r>
              <a:rPr lang="en-US" sz="2800" dirty="0"/>
              <a:t>corresponding to the number of firings of each of the 5 neurons.</a:t>
            </a:r>
          </a:p>
          <a:p>
            <a:pPr>
              <a:buFont typeface="Arial" charset="0"/>
              <a:buChar char="•"/>
            </a:pPr>
            <a:r>
              <a:rPr lang="en-US" sz="2800" dirty="0"/>
              <a:t>200 bins = 200 data points in R</a:t>
            </a:r>
            <a:r>
              <a:rPr lang="en-US" sz="2800" baseline="30000" dirty="0"/>
              <a:t>5</a:t>
            </a:r>
          </a:p>
          <a:p>
            <a:pPr>
              <a:buFont typeface="Arial" charset="0"/>
              <a:buChar char="•"/>
            </a:pPr>
            <a:r>
              <a:rPr lang="en-US" sz="2800" dirty="0"/>
              <a:t>Many 10 second segments = many data sets</a:t>
            </a:r>
          </a:p>
        </p:txBody>
      </p:sp>
    </p:spTree>
    <p:extLst>
      <p:ext uri="{BB962C8B-B14F-4D97-AF65-F5344CB8AC3E}">
        <p14:creationId xmlns:p14="http://schemas.microsoft.com/office/powerpoint/2010/main" val="79204154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Topological equivalence in rubber-world. </a:t>
            </a:r>
          </a:p>
        </p:txBody>
      </p:sp>
      <p:pic>
        <p:nvPicPr>
          <p:cNvPr id="40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720" y="979303"/>
            <a:ext cx="651888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01" name="Text Box 4"/>
          <p:cNvSpPr txBox="1">
            <a:spLocks noChangeArrowheads="1"/>
          </p:cNvSpPr>
          <p:nvPr/>
        </p:nvSpPr>
        <p:spPr bwMode="auto">
          <a:xfrm>
            <a:off x="131472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4102"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Tree>
    <p:extLst>
      <p:ext uri="{BB962C8B-B14F-4D97-AF65-F5344CB8AC3E}">
        <p14:creationId xmlns:p14="http://schemas.microsoft.com/office/powerpoint/2010/main" val="94014336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Betti numbers provide a signature of the underlying topology. </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788668"/>
            <a:ext cx="7804800" cy="32749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5"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5126"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Tree>
    <p:extLst>
      <p:ext uri="{BB962C8B-B14F-4D97-AF65-F5344CB8AC3E}">
        <p14:creationId xmlns:p14="http://schemas.microsoft.com/office/powerpoint/2010/main" val="113046364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80" y="41764"/>
            <a:ext cx="6645308" cy="6858000"/>
          </a:xfrm>
          <a:prstGeom prst="rect">
            <a:avLst/>
          </a:prstGeom>
        </p:spPr>
      </p:pic>
      <p:sp>
        <p:nvSpPr>
          <p:cNvPr id="2" name="Rectangle 1"/>
          <p:cNvSpPr/>
          <p:nvPr/>
        </p:nvSpPr>
        <p:spPr>
          <a:xfrm>
            <a:off x="5322240" y="318273"/>
            <a:ext cx="4157280" cy="1191752"/>
          </a:xfrm>
          <a:prstGeom prst="rect">
            <a:avLst/>
          </a:prstGeom>
        </p:spPr>
        <p:txBody>
          <a:bodyPr wrap="square" lIns="82945" tIns="41473" rIns="82945" bIns="41473">
            <a:spAutoFit/>
          </a:bodyPr>
          <a:lstStyle/>
          <a:p>
            <a:r>
              <a:rPr lang="en-US" dirty="0" smtClean="0">
                <a:hlinkClick r:id="rId3"/>
              </a:rPr>
              <a:t>http://www.journalofvision.org/</a:t>
            </a:r>
          </a:p>
          <a:p>
            <a:r>
              <a:rPr lang="en-US" dirty="0" smtClean="0">
                <a:hlinkClick r:id="rId3"/>
              </a:rPr>
              <a:t>content/8/8/11.full</a:t>
            </a:r>
            <a:endParaRPr lang="en-US" dirty="0" smtClean="0"/>
          </a:p>
          <a:p>
            <a:pPr algn="ctr"/>
            <a:endParaRPr lang="en-US" dirty="0"/>
          </a:p>
          <a:p>
            <a:r>
              <a:rPr lang="en-US" dirty="0" smtClean="0"/>
              <a:t>Figure 4 animation</a:t>
            </a:r>
            <a:endParaRPr lang="en-US" dirty="0"/>
          </a:p>
        </p:txBody>
      </p:sp>
    </p:spTree>
    <p:extLst>
      <p:ext uri="{BB962C8B-B14F-4D97-AF65-F5344CB8AC3E}">
        <p14:creationId xmlns:p14="http://schemas.microsoft.com/office/powerpoint/2010/main" val="380064112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Experimental recordings in primary visual cortex. </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120" y="979303"/>
            <a:ext cx="50515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5" name="Text Box 4"/>
          <p:cNvSpPr txBox="1">
            <a:spLocks noChangeArrowheads="1"/>
          </p:cNvSpPr>
          <p:nvPr/>
        </p:nvSpPr>
        <p:spPr bwMode="auto">
          <a:xfrm>
            <a:off x="204912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10246"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Tree>
    <p:extLst>
      <p:ext uri="{BB962C8B-B14F-4D97-AF65-F5344CB8AC3E}">
        <p14:creationId xmlns:p14="http://schemas.microsoft.com/office/powerpoint/2010/main" val="78976538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Estimation of topological structure in driven and spontaneous conditions. </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6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240" y="871291"/>
            <a:ext cx="32083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9" name="Text Box 4"/>
          <p:cNvSpPr txBox="1">
            <a:spLocks noChangeArrowheads="1"/>
          </p:cNvSpPr>
          <p:nvPr/>
        </p:nvSpPr>
        <p:spPr bwMode="auto">
          <a:xfrm>
            <a:off x="6852960" y="5848454"/>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dirty="0">
                <a:solidFill>
                  <a:srgbClr val="000000"/>
                </a:solidFill>
                <a:latin typeface="Arial" charset="0"/>
              </a:rPr>
              <a:t>Singh G et al. J Vis 2008;8:11</a:t>
            </a:r>
          </a:p>
        </p:txBody>
      </p:sp>
      <p:sp>
        <p:nvSpPr>
          <p:cNvPr id="11270"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
        <p:nvSpPr>
          <p:cNvPr id="2" name="Rectangle 1"/>
          <p:cNvSpPr/>
          <p:nvPr/>
        </p:nvSpPr>
        <p:spPr>
          <a:xfrm>
            <a:off x="217439" y="387400"/>
            <a:ext cx="5539475" cy="4792738"/>
          </a:xfrm>
          <a:prstGeom prst="rect">
            <a:avLst/>
          </a:prstGeom>
        </p:spPr>
        <p:txBody>
          <a:bodyPr wrap="square" lIns="82945" tIns="41473" rIns="82945" bIns="41473">
            <a:spAutoFit/>
          </a:bodyPr>
          <a:lstStyle/>
          <a:p>
            <a:endParaRPr lang="en-US" dirty="0" smtClean="0"/>
          </a:p>
          <a:p>
            <a:pPr>
              <a:buFont typeface="Arial" charset="0"/>
              <a:buChar char="•"/>
            </a:pPr>
            <a:r>
              <a:rPr lang="en-US" dirty="0" smtClean="0"/>
              <a:t>Record voltages at points in time at each electrode.</a:t>
            </a:r>
          </a:p>
          <a:p>
            <a:pPr>
              <a:buFont typeface="Arial" charset="0"/>
              <a:buChar char="•"/>
            </a:pPr>
            <a:r>
              <a:rPr lang="en-US" dirty="0" smtClean="0"/>
              <a:t>Spike train:   lists of firing times for a neuron </a:t>
            </a:r>
          </a:p>
          <a:p>
            <a:pPr marL="702730" lvl="1" indent="-311045">
              <a:buFont typeface="Arial" charset="0"/>
              <a:buChar char="•"/>
            </a:pPr>
            <a:r>
              <a:rPr lang="en-US" dirty="0" smtClean="0"/>
              <a:t>obtained via spike sorting –i.e. signal processing.</a:t>
            </a:r>
          </a:p>
          <a:p>
            <a:pPr>
              <a:buFont typeface="Arial" charset="0"/>
              <a:buChar char="•"/>
            </a:pPr>
            <a:r>
              <a:rPr lang="en-US" dirty="0" smtClean="0"/>
              <a:t>Data = an array of N spike trains.</a:t>
            </a:r>
          </a:p>
          <a:p>
            <a:pPr>
              <a:buFont typeface="Arial" charset="0"/>
              <a:buChar char="•"/>
            </a:pPr>
            <a:r>
              <a:rPr lang="en-US" dirty="0" smtClean="0"/>
              <a:t>Compared spontaneous (eyes occluded) to evoked (via movie clips).</a:t>
            </a:r>
          </a:p>
          <a:p>
            <a:pPr>
              <a:buFont typeface="Arial" charset="0"/>
              <a:buChar char="•"/>
            </a:pPr>
            <a:r>
              <a:rPr lang="en-US" dirty="0" smtClean="0"/>
              <a:t>10 second segments broken into 50 </a:t>
            </a:r>
            <a:r>
              <a:rPr lang="en-US" dirty="0" err="1" smtClean="0"/>
              <a:t>ms</a:t>
            </a:r>
            <a:r>
              <a:rPr lang="en-US" dirty="0" smtClean="0"/>
              <a:t> bins</a:t>
            </a:r>
          </a:p>
          <a:p>
            <a:pPr lvl="1">
              <a:buFont typeface="Arial" charset="0"/>
              <a:buChar char="•"/>
            </a:pPr>
            <a:r>
              <a:rPr lang="en-US" dirty="0" err="1" smtClean="0"/>
              <a:t>Transistion</a:t>
            </a:r>
            <a:r>
              <a:rPr lang="en-US" dirty="0" smtClean="0"/>
              <a:t> between states about 80ms</a:t>
            </a:r>
          </a:p>
          <a:p>
            <a:pPr>
              <a:buFont typeface="Arial" charset="0"/>
              <a:buChar char="•"/>
            </a:pPr>
            <a:r>
              <a:rPr lang="en-US" dirty="0" smtClean="0"/>
              <a:t>The 5 neurons with the highest firing rate in each ten second window were chosen</a:t>
            </a:r>
          </a:p>
          <a:p>
            <a:pPr>
              <a:buFont typeface="Arial" charset="0"/>
              <a:buChar char="•"/>
            </a:pPr>
            <a:r>
              <a:rPr lang="en-US" dirty="0" smtClean="0"/>
              <a:t>For each bin, create a vector  in R</a:t>
            </a:r>
            <a:r>
              <a:rPr lang="en-US" baseline="30000" dirty="0" smtClean="0"/>
              <a:t>5 </a:t>
            </a:r>
            <a:r>
              <a:rPr lang="en-US" dirty="0" smtClean="0"/>
              <a:t>corresponding to the number of firings of each of the 5 neurons.</a:t>
            </a:r>
          </a:p>
          <a:p>
            <a:pPr>
              <a:buFont typeface="Arial" charset="0"/>
              <a:buChar char="•"/>
            </a:pPr>
            <a:r>
              <a:rPr lang="en-US" dirty="0" smtClean="0"/>
              <a:t>200 bins = 200 data points in R</a:t>
            </a:r>
            <a:r>
              <a:rPr lang="en-US" baseline="30000" dirty="0" smtClean="0"/>
              <a:t>5</a:t>
            </a:r>
            <a:r>
              <a:rPr lang="en-US" dirty="0" smtClean="0"/>
              <a:t>.  </a:t>
            </a:r>
          </a:p>
          <a:p>
            <a:pPr lvl="1">
              <a:buFont typeface="Arial" charset="0"/>
              <a:buChar char="•"/>
            </a:pPr>
            <a:r>
              <a:rPr lang="en-US" dirty="0" smtClean="0"/>
              <a:t>Used 35 landmark points.</a:t>
            </a:r>
            <a:endParaRPr lang="en-US" baseline="30000" dirty="0" smtClean="0"/>
          </a:p>
          <a:p>
            <a:pPr>
              <a:buFont typeface="Arial" charset="0"/>
              <a:buChar char="•"/>
            </a:pPr>
            <a:r>
              <a:rPr lang="en-US" dirty="0" smtClean="0"/>
              <a:t>20-30minutes of data = many data sets</a:t>
            </a:r>
          </a:p>
          <a:p>
            <a:pPr>
              <a:buFont typeface="Arial" charset="0"/>
              <a:buChar char="•"/>
            </a:pPr>
            <a:r>
              <a:rPr lang="en-US" dirty="0" smtClean="0"/>
              <a:t>Control</a:t>
            </a:r>
            <a:r>
              <a:rPr lang="en-US" dirty="0" smtClean="0"/>
              <a:t>: shuffled data 52700 times.</a:t>
            </a:r>
            <a:endParaRPr lang="en-US" dirty="0"/>
          </a:p>
        </p:txBody>
      </p:sp>
    </p:spTree>
    <p:extLst>
      <p:ext uri="{BB962C8B-B14F-4D97-AF65-F5344CB8AC3E}">
        <p14:creationId xmlns:p14="http://schemas.microsoft.com/office/powerpoint/2010/main" val="251759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2500"/>
            <a:ext cx="9144000" cy="4948124"/>
          </a:xfrm>
          <a:prstGeom prst="rect">
            <a:avLst/>
          </a:prstGeom>
        </p:spPr>
      </p:pic>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charset="0"/>
                <a:ea typeface="msgothic" charset="0"/>
                <a:cs typeface="msgothic" charset="0"/>
              </a:defRPr>
            </a:lvl9pPr>
          </a:lstStyle>
          <a:p>
            <a:pPr algn="ctr" eaLnBrk="1"/>
            <a:r>
              <a:rPr lang="en-GB" sz="1500" b="1">
                <a:solidFill>
                  <a:srgbClr val="000000"/>
                </a:solidFill>
                <a:latin typeface="Arial" charset="0"/>
              </a:rPr>
              <a:t>Testing the statistical significance of barcodes. </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6231535"/>
            <a:ext cx="1071360" cy="4046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4560" y="979303"/>
            <a:ext cx="54806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3" name="Text Box 4"/>
          <p:cNvSpPr txBox="1">
            <a:spLocks noChangeArrowheads="1"/>
          </p:cNvSpPr>
          <p:nvPr/>
        </p:nvSpPr>
        <p:spPr bwMode="auto">
          <a:xfrm>
            <a:off x="183456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chemeClr val="tx1"/>
                </a:solidFill>
                <a:latin typeface="Times New Roman" charset="0"/>
                <a:ea typeface="msgothic" charset="0"/>
                <a:cs typeface="msgothic" charset="0"/>
              </a:defRPr>
            </a:lvl9pPr>
          </a:lstStyle>
          <a:p>
            <a:pPr eaLnBrk="1"/>
            <a:r>
              <a:rPr lang="en-GB" sz="1100" b="1">
                <a:solidFill>
                  <a:srgbClr val="000000"/>
                </a:solidFill>
                <a:latin typeface="Arial" charset="0"/>
              </a:rPr>
              <a:t>Singh G et al. J Vis 2008;8:11</a:t>
            </a:r>
          </a:p>
        </p:txBody>
      </p:sp>
      <p:sp>
        <p:nvSpPr>
          <p:cNvPr id="7174"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ＭＳ Ｐゴシック" charset="0"/>
                <a:cs typeface="msgothic" charset="0"/>
              </a:defRPr>
            </a:lvl1pPr>
            <a:lvl2pPr marL="742950" indent="-28575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2pPr>
            <a:lvl3pPr marL="11430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3pPr>
            <a:lvl4pPr marL="16002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4pPr>
            <a:lvl5pPr marL="2057400" indent="-228600" eaLnBrk="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5pPr>
            <a:lvl6pPr marL="25146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6pPr>
            <a:lvl7pPr marL="29718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7pPr>
            <a:lvl8pPr marL="34290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8pPr>
            <a:lvl9pPr marL="3886200" indent="-228600" eaLnBrk="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chemeClr val="tx1"/>
                </a:solidFill>
                <a:latin typeface="Times New Roman" charset="0"/>
                <a:ea typeface="msgothic" charset="0"/>
                <a:cs typeface="msgothic" charset="0"/>
              </a:defRPr>
            </a:lvl9pPr>
          </a:lstStyle>
          <a:p>
            <a:pPr eaLnBrk="1"/>
            <a:r>
              <a:rPr lang="en-GB" sz="900">
                <a:solidFill>
                  <a:srgbClr val="000000"/>
                </a:solidFill>
                <a:latin typeface="Arial" charset="0"/>
              </a:rPr>
              <a:t>©2008 by Association for Research in Vision and Ophthalmology</a:t>
            </a:r>
          </a:p>
        </p:txBody>
      </p:sp>
    </p:spTree>
    <p:extLst>
      <p:ext uri="{BB962C8B-B14F-4D97-AF65-F5344CB8AC3E}">
        <p14:creationId xmlns:p14="http://schemas.microsoft.com/office/powerpoint/2010/main" val="75845733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9487" y="538947"/>
            <a:ext cx="9144000" cy="5217413"/>
          </a:xfrm>
          <a:prstGeom prst="rect">
            <a:avLst/>
          </a:prstGeom>
        </p:spPr>
      </p:pic>
      <p:sp>
        <p:nvSpPr>
          <p:cNvPr id="2" name="Rectangle 1"/>
          <p:cNvSpPr/>
          <p:nvPr/>
        </p:nvSpPr>
        <p:spPr>
          <a:xfrm>
            <a:off x="486008" y="-14469"/>
            <a:ext cx="8309164" cy="1077218"/>
          </a:xfrm>
          <a:prstGeom prst="rect">
            <a:avLst/>
          </a:prstGeom>
        </p:spPr>
        <p:txBody>
          <a:bodyPr wrap="square">
            <a:spAutoFit/>
          </a:bodyPr>
          <a:lstStyle/>
          <a:p>
            <a:r>
              <a:rPr lang="en-US" sz="3200" dirty="0" smtClean="0">
                <a:hlinkClick r:id="rId3"/>
              </a:rPr>
              <a:t>http://cran.r-project.org/web/packages/phom/</a:t>
            </a:r>
            <a:endParaRPr lang="en-US" sz="3200" dirty="0" smtClean="0"/>
          </a:p>
          <a:p>
            <a:endParaRPr lang="en-US" sz="3200" dirty="0"/>
          </a:p>
        </p:txBody>
      </p:sp>
      <p:pic>
        <p:nvPicPr>
          <p:cNvPr id="4" name="Picture 3"/>
          <p:cNvPicPr>
            <a:picLocks noChangeAspect="1"/>
          </p:cNvPicPr>
          <p:nvPr/>
        </p:nvPicPr>
        <p:blipFill>
          <a:blip r:embed="rId4"/>
          <a:stretch>
            <a:fillRect/>
          </a:stretch>
        </p:blipFill>
        <p:spPr>
          <a:xfrm>
            <a:off x="2008783" y="5793852"/>
            <a:ext cx="5126435" cy="1005332"/>
          </a:xfrm>
          <a:prstGeom prst="rect">
            <a:avLst/>
          </a:prstGeom>
        </p:spPr>
      </p:pic>
    </p:spTree>
    <p:extLst>
      <p:ext uri="{BB962C8B-B14F-4D97-AF65-F5344CB8AC3E}">
        <p14:creationId xmlns:p14="http://schemas.microsoft.com/office/powerpoint/2010/main" val="16955505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863600"/>
          </a:xfrm>
          <a:prstGeom prst="rect">
            <a:avLst/>
          </a:prstGeom>
          <a:solidFill>
            <a:schemeClr val="bg2"/>
          </a:solidFill>
        </p:spPr>
        <p:txBody>
          <a:bodyPr wrap="none" rtlCol="0" anchor="ctr">
            <a:spAutoFit/>
          </a:bodyPr>
          <a:lstStyle/>
          <a:p>
            <a:pPr algn="ctr"/>
            <a:endParaRPr lang="en-US" sz="3200" dirty="0" smtClean="0"/>
          </a:p>
        </p:txBody>
      </p:sp>
      <p:sp>
        <p:nvSpPr>
          <p:cNvPr id="4" name="Rectangle 3"/>
          <p:cNvSpPr/>
          <p:nvPr/>
        </p:nvSpPr>
        <p:spPr>
          <a:xfrm>
            <a:off x="2286759" y="139712"/>
            <a:ext cx="4570482" cy="584776"/>
          </a:xfrm>
          <a:prstGeom prst="rect">
            <a:avLst/>
          </a:prstGeom>
        </p:spPr>
        <p:txBody>
          <a:bodyPr wrap="none">
            <a:spAutoFit/>
          </a:bodyPr>
          <a:lstStyle/>
          <a:p>
            <a:r>
              <a:rPr lang="en-US" sz="3200" dirty="0" smtClean="0">
                <a:hlinkClick r:id="rId2"/>
              </a:rPr>
              <a:t>http://www.r-project.org/</a:t>
            </a:r>
            <a:endParaRPr lang="en-US" sz="3200" dirty="0"/>
          </a:p>
        </p:txBody>
      </p:sp>
      <p:pic>
        <p:nvPicPr>
          <p:cNvPr id="7" name="Picture 6"/>
          <p:cNvPicPr>
            <a:picLocks noChangeAspect="1"/>
          </p:cNvPicPr>
          <p:nvPr/>
        </p:nvPicPr>
        <p:blipFill>
          <a:blip r:embed="rId3"/>
          <a:stretch>
            <a:fillRect/>
          </a:stretch>
        </p:blipFill>
        <p:spPr>
          <a:xfrm>
            <a:off x="0" y="970380"/>
            <a:ext cx="9144000" cy="5089161"/>
          </a:xfrm>
          <a:prstGeom prst="rect">
            <a:avLst/>
          </a:prstGeom>
        </p:spPr>
      </p:pic>
    </p:spTree>
    <p:extLst>
      <p:ext uri="{BB962C8B-B14F-4D97-AF65-F5344CB8AC3E}">
        <p14:creationId xmlns:p14="http://schemas.microsoft.com/office/powerpoint/2010/main" val="9829249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57680"/>
            <a:ext cx="9144000" cy="5108338"/>
          </a:xfrm>
          <a:prstGeom prst="rect">
            <a:avLst/>
          </a:prstGeom>
        </p:spPr>
      </p:pic>
      <p:sp>
        <p:nvSpPr>
          <p:cNvPr id="4" name="Rectangle 3"/>
          <p:cNvSpPr/>
          <p:nvPr/>
        </p:nvSpPr>
        <p:spPr>
          <a:xfrm>
            <a:off x="0" y="0"/>
            <a:ext cx="9144000" cy="863600"/>
          </a:xfrm>
          <a:prstGeom prst="rect">
            <a:avLst/>
          </a:prstGeom>
          <a:solidFill>
            <a:schemeClr val="bg2"/>
          </a:solidFill>
        </p:spPr>
        <p:txBody>
          <a:bodyPr wrap="none" rtlCol="0" anchor="ctr">
            <a:spAutoFit/>
          </a:bodyPr>
          <a:lstStyle/>
          <a:p>
            <a:pPr algn="ctr"/>
            <a:endParaRPr lang="en-US" sz="3200" dirty="0" smtClean="0"/>
          </a:p>
        </p:txBody>
      </p:sp>
      <p:sp>
        <p:nvSpPr>
          <p:cNvPr id="5" name="Rectangle 4"/>
          <p:cNvSpPr/>
          <p:nvPr/>
        </p:nvSpPr>
        <p:spPr>
          <a:xfrm>
            <a:off x="1382918" y="109760"/>
            <a:ext cx="6513923" cy="584776"/>
          </a:xfrm>
          <a:prstGeom prst="rect">
            <a:avLst/>
          </a:prstGeom>
        </p:spPr>
        <p:txBody>
          <a:bodyPr wrap="none">
            <a:spAutoFit/>
          </a:bodyPr>
          <a:lstStyle/>
          <a:p>
            <a:r>
              <a:rPr lang="en-US" sz="3200" dirty="0" smtClean="0">
                <a:hlinkClick r:id="rId3"/>
              </a:rPr>
              <a:t>http://cran.r-project.org/mirrors.html</a:t>
            </a:r>
            <a:endParaRPr lang="en-US" sz="3200" dirty="0" smtClean="0"/>
          </a:p>
        </p:txBody>
      </p:sp>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 y="0"/>
            <a:ext cx="7992917" cy="6858000"/>
          </a:xfrm>
          <a:prstGeom prst="rect">
            <a:avLst/>
          </a:prstGeom>
        </p:spPr>
      </p:pic>
    </p:spTree>
    <p:extLst>
      <p:ext uri="{BB962C8B-B14F-4D97-AF65-F5344CB8AC3E}">
        <p14:creationId xmlns:p14="http://schemas.microsoft.com/office/powerpoint/2010/main" val="27061748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spPr>
      <a:bodyPr wrap="none" rtlCol="0" anchor="ctr">
        <a:spAutoFit/>
      </a:bodyPr>
      <a:lstStyle>
        <a:defPPr algn="ctr">
          <a:defRPr sz="3200" dirty="0" smtClean="0"/>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1013</TotalTime>
  <Words>3233</Words>
  <Application>Microsoft Macintosh PowerPoint</Application>
  <PresentationFormat>On-screen Show (4:3)</PresentationFormat>
  <Paragraphs>312</Paragraphs>
  <Slides>50</Slides>
  <Notes>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I D</cp:lastModifiedBy>
  <cp:revision>37</cp:revision>
  <dcterms:created xsi:type="dcterms:W3CDTF">2013-09-27T00:59:24Z</dcterms:created>
  <dcterms:modified xsi:type="dcterms:W3CDTF">2013-09-27T17:53:02Z</dcterms:modified>
  <cp:category/>
</cp:coreProperties>
</file>