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8" r:id="rId2"/>
    <p:sldId id="358" r:id="rId3"/>
    <p:sldId id="357" r:id="rId4"/>
    <p:sldId id="276" r:id="rId5"/>
    <p:sldId id="302" r:id="rId6"/>
    <p:sldId id="303" r:id="rId7"/>
    <p:sldId id="304" r:id="rId8"/>
    <p:sldId id="305" r:id="rId9"/>
    <p:sldId id="278" r:id="rId10"/>
    <p:sldId id="279" r:id="rId11"/>
    <p:sldId id="360" r:id="rId12"/>
    <p:sldId id="359" r:id="rId13"/>
    <p:sldId id="280" r:id="rId14"/>
    <p:sldId id="306" r:id="rId15"/>
    <p:sldId id="307" r:id="rId16"/>
    <p:sldId id="308" r:id="rId17"/>
    <p:sldId id="281" r:id="rId18"/>
    <p:sldId id="309" r:id="rId19"/>
    <p:sldId id="311" r:id="rId20"/>
    <p:sldId id="314" r:id="rId21"/>
    <p:sldId id="315" r:id="rId22"/>
    <p:sldId id="316" r:id="rId23"/>
    <p:sldId id="313" r:id="rId24"/>
    <p:sldId id="317" r:id="rId25"/>
    <p:sldId id="310" r:id="rId26"/>
    <p:sldId id="318" r:id="rId27"/>
    <p:sldId id="320" r:id="rId28"/>
    <p:sldId id="321" r:id="rId29"/>
    <p:sldId id="353" r:id="rId30"/>
    <p:sldId id="355" r:id="rId31"/>
    <p:sldId id="340" r:id="rId32"/>
    <p:sldId id="354" r:id="rId33"/>
    <p:sldId id="347" r:id="rId34"/>
    <p:sldId id="348" r:id="rId35"/>
    <p:sldId id="349" r:id="rId36"/>
    <p:sldId id="350" r:id="rId37"/>
    <p:sldId id="356" r:id="rId38"/>
    <p:sldId id="352" r:id="rId39"/>
    <p:sldId id="361" r:id="rId40"/>
    <p:sldId id="362" r:id="rId41"/>
    <p:sldId id="351" r:id="rId42"/>
    <p:sldId id="346" r:id="rId43"/>
    <p:sldId id="345"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0F3"/>
    <a:srgbClr val="FFE6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662" autoAdjust="0"/>
  </p:normalViewPr>
  <p:slideViewPr>
    <p:cSldViewPr snapToGrid="0" snapToObjects="1">
      <p:cViewPr>
        <p:scale>
          <a:sx n="66" d="100"/>
          <a:sy n="66" d="100"/>
        </p:scale>
        <p:origin x="-984" y="-312"/>
      </p:cViewPr>
      <p:guideLst>
        <p:guide orient="horz"/>
        <p:guide pos="2567"/>
      </p:guideLst>
    </p:cSldViewPr>
  </p:slideViewPr>
  <p:notesTextViewPr>
    <p:cViewPr>
      <p:scale>
        <a:sx n="100" d="100"/>
        <a:sy n="100" d="100"/>
      </p:scale>
      <p:origin x="0" y="0"/>
    </p:cViewPr>
  </p:notesTextViewPr>
  <p:sorterViewPr>
    <p:cViewPr>
      <p:scale>
        <a:sx n="66" d="100"/>
        <a:sy n="66" d="100"/>
      </p:scale>
      <p:origin x="0" y="1912"/>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86F0E9-F210-794E-9471-AC80AB521817}" type="datetimeFigureOut">
              <a:rPr lang="en-US" smtClean="0"/>
              <a:t>10/18/13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FE4FC3-109C-944C-AEE7-45F5BE290E0C}" type="slidenum">
              <a:rPr lang="en-US" smtClean="0"/>
              <a:t>‹#›</a:t>
            </a:fld>
            <a:endParaRPr lang="en-US"/>
          </a:p>
        </p:txBody>
      </p:sp>
    </p:spTree>
    <p:extLst>
      <p:ext uri="{BB962C8B-B14F-4D97-AF65-F5344CB8AC3E}">
        <p14:creationId xmlns:p14="http://schemas.microsoft.com/office/powerpoint/2010/main" val="16309641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96157C-2FBF-9340-A3E6-88696799F5C7}" type="slidenum">
              <a:rPr lang="en-US" smtClean="0"/>
              <a:t>3</a:t>
            </a:fld>
            <a:endParaRPr lang="en-US"/>
          </a:p>
        </p:txBody>
      </p:sp>
    </p:spTree>
    <p:extLst>
      <p:ext uri="{BB962C8B-B14F-4D97-AF65-F5344CB8AC3E}">
        <p14:creationId xmlns:p14="http://schemas.microsoft.com/office/powerpoint/2010/main" val="885240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Thus we now have the </a:t>
            </a:r>
            <a:r>
              <a:rPr lang="en-US" sz="1200" dirty="0" err="1" smtClean="0">
                <a:solidFill>
                  <a:schemeClr val="tx1"/>
                </a:solidFill>
              </a:rPr>
              <a:t>Vietoris</a:t>
            </a:r>
            <a:r>
              <a:rPr lang="en-US" sz="1200" dirty="0" smtClean="0">
                <a:solidFill>
                  <a:schemeClr val="tx1"/>
                </a:solidFill>
              </a:rPr>
              <a:t> Rips simplicial complex.</a:t>
            </a:r>
            <a:r>
              <a:rPr lang="en-US" sz="1200" baseline="0" dirty="0" smtClean="0">
                <a:solidFill>
                  <a:schemeClr val="tx1"/>
                </a:solidFill>
              </a:rPr>
              <a:t>  Note we get the same simplex by adding one dimension at a time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27</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Thus we now have the </a:t>
            </a:r>
            <a:r>
              <a:rPr lang="en-US" sz="1200" dirty="0" err="1" smtClean="0">
                <a:solidFill>
                  <a:schemeClr val="tx1"/>
                </a:solidFill>
              </a:rPr>
              <a:t>Vietoris</a:t>
            </a:r>
            <a:r>
              <a:rPr lang="en-US" sz="1200" dirty="0" smtClean="0">
                <a:solidFill>
                  <a:schemeClr val="tx1"/>
                </a:solidFill>
              </a:rPr>
              <a:t> Rips simplicial complex.</a:t>
            </a:r>
            <a:r>
              <a:rPr lang="en-US" sz="1200" baseline="0" dirty="0" smtClean="0">
                <a:solidFill>
                  <a:schemeClr val="tx1"/>
                </a:solidFill>
              </a:rPr>
              <a:t>  Note we get the same simplex by adding one dimension at a time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28</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29</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30</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31</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32</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33</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34</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35</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36</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19</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37</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38</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39</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40</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41</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42</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43</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 will connect every pair of vertices if their distance is less than 1.8 cm.  If the center of these points represent the 0-dimensional vertices, then this distance is less than our threshold, so we add an edge.  Similarly this pair of points satisfy our definition of close, so we add an edge</a:t>
            </a:r>
          </a:p>
          <a:p>
            <a:endParaRPr lang="en-US" baseline="0" dirty="0" smtClean="0"/>
          </a:p>
          <a:p>
            <a:r>
              <a:rPr lang="en-US" baseline="0" dirty="0" smtClean="0"/>
              <a:t>The distance between this pair of vertices is greater than 1.8, so we won’t connect them with an edge. Continuing to add edges between vertices whenever their distance is less than our threshold of 1.8cm, we now have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20</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 will connect every pair of vertices if their distance is less than 1.8 cm.  If the center of these points represent the 0-dimensional vertices, then this distance is less than our threshold, so we add an edge.  Similarly this pair of points satisfy our definition of close, so we add an edge</a:t>
            </a:r>
          </a:p>
          <a:p>
            <a:endParaRPr lang="en-US" baseline="0" dirty="0" smtClean="0"/>
          </a:p>
          <a:p>
            <a:r>
              <a:rPr lang="en-US" baseline="0" dirty="0" smtClean="0"/>
              <a:t>The distance between this pair of vertices is greater than 1.8, so we won’t connect them with an edge. Continuing to add edges between vertices whenever their distance is less than our threshold of 1.8cm, we now have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21</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 will connect every pair of vertices if their distance is less than 1.8 cm.  If the center of these points represent the 0-dimensional vertices, then this distance is less than our threshold, so we add an edge.  Similarly this pair of points satisfy our definition of close, so we add an edge</a:t>
            </a:r>
          </a:p>
          <a:p>
            <a:endParaRPr lang="en-US" baseline="0" dirty="0" smtClean="0"/>
          </a:p>
          <a:p>
            <a:r>
              <a:rPr lang="en-US" baseline="0" dirty="0" smtClean="0"/>
              <a:t>The distance between this pair of vertices is greater than 1.8, so we won’t connect them with an edge. Continuing to add edges between vertices whenever their distance is less than our threshold of 1.8cm, we now have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22</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one dimensional simplicial complex.  Note that we have clustered</a:t>
            </a:r>
            <a:r>
              <a:rPr lang="en-US" baseline="0" dirty="0" smtClean="0"/>
              <a:t> </a:t>
            </a:r>
            <a:r>
              <a:rPr lang="en-US" dirty="0" smtClean="0"/>
              <a:t> our data into five disjoint</a:t>
            </a:r>
            <a:r>
              <a:rPr lang="en-US" baseline="0" dirty="0" smtClean="0"/>
              <a:t> </a:t>
            </a:r>
            <a:r>
              <a:rPr lang="en-US" dirty="0" smtClean="0"/>
              <a:t>connected sets.  So this is one way to cluster our data – that is grouping our data points</a:t>
            </a:r>
            <a:r>
              <a:rPr lang="en-US" baseline="0" dirty="0" smtClean="0"/>
              <a:t> into disjoint sets based on some definition of similarity.  In this case, we have 5 clusters.</a:t>
            </a:r>
            <a:endParaRPr lang="en-US" dirty="0" smtClean="0"/>
          </a:p>
          <a:p>
            <a:endParaRPr lang="en-US" dirty="0" smtClean="0"/>
          </a:p>
          <a:p>
            <a:r>
              <a:rPr lang="en-US" dirty="0" smtClean="0"/>
              <a:t>We can now add higher dimensional simplices.</a:t>
            </a:r>
          </a:p>
        </p:txBody>
      </p:sp>
      <p:sp>
        <p:nvSpPr>
          <p:cNvPr id="4" name="Slide Number Placeholder 3"/>
          <p:cNvSpPr>
            <a:spLocks noGrp="1"/>
          </p:cNvSpPr>
          <p:nvPr>
            <p:ph type="sldNum" sz="quarter" idx="10"/>
          </p:nvPr>
        </p:nvSpPr>
        <p:spPr/>
        <p:txBody>
          <a:bodyPr/>
          <a:lstStyle/>
          <a:p>
            <a:fld id="{D69E9DB7-993A-C643-9AA4-1235EAC7C65C}" type="slidenum">
              <a:rPr lang="en-US" smtClean="0"/>
              <a:t>23</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one dimensional simplicial complex.  Note that we have clustered</a:t>
            </a:r>
            <a:r>
              <a:rPr lang="en-US" baseline="0" dirty="0" smtClean="0"/>
              <a:t> </a:t>
            </a:r>
            <a:r>
              <a:rPr lang="en-US" dirty="0" smtClean="0"/>
              <a:t> our data into five disjoint</a:t>
            </a:r>
            <a:r>
              <a:rPr lang="en-US" baseline="0" dirty="0" smtClean="0"/>
              <a:t> </a:t>
            </a:r>
            <a:r>
              <a:rPr lang="en-US" dirty="0" smtClean="0"/>
              <a:t>connected sets.  So this is one way to cluster our data – that is grouping our data points</a:t>
            </a:r>
            <a:r>
              <a:rPr lang="en-US" baseline="0" dirty="0" smtClean="0"/>
              <a:t> into disjoint sets based on some definition of similarity.  In this case, we have 5 clusters.</a:t>
            </a:r>
            <a:endParaRPr lang="en-US" dirty="0" smtClean="0"/>
          </a:p>
          <a:p>
            <a:endParaRPr lang="en-US" dirty="0" smtClean="0"/>
          </a:p>
          <a:p>
            <a:r>
              <a:rPr lang="en-US" dirty="0" smtClean="0"/>
              <a:t>We can now add higher dimensional simplices.</a:t>
            </a:r>
          </a:p>
        </p:txBody>
      </p:sp>
      <p:sp>
        <p:nvSpPr>
          <p:cNvPr id="4" name="Slide Number Placeholder 3"/>
          <p:cNvSpPr>
            <a:spLocks noGrp="1"/>
          </p:cNvSpPr>
          <p:nvPr>
            <p:ph type="sldNum" sz="quarter" idx="10"/>
          </p:nvPr>
        </p:nvSpPr>
        <p:spPr/>
        <p:txBody>
          <a:bodyPr/>
          <a:lstStyle/>
          <a:p>
            <a:fld id="{D69E9DB7-993A-C643-9AA4-1235EAC7C65C}" type="slidenum">
              <a:rPr lang="en-US" smtClean="0"/>
              <a:t>24</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Thus we now have the </a:t>
            </a:r>
            <a:r>
              <a:rPr lang="en-US" sz="1200" dirty="0" err="1" smtClean="0">
                <a:solidFill>
                  <a:schemeClr val="tx1"/>
                </a:solidFill>
              </a:rPr>
              <a:t>Vietoris</a:t>
            </a:r>
            <a:r>
              <a:rPr lang="en-US" sz="1200" dirty="0" smtClean="0">
                <a:solidFill>
                  <a:schemeClr val="tx1"/>
                </a:solidFill>
              </a:rPr>
              <a:t> Rips simplicial complex.</a:t>
            </a:r>
            <a:r>
              <a:rPr lang="en-US" sz="1200" baseline="0" dirty="0" smtClean="0">
                <a:solidFill>
                  <a:schemeClr val="tx1"/>
                </a:solidFill>
              </a:rPr>
              <a:t>  Note we get the same simplex by adding one dimension at a time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25</a:t>
            </a:fld>
            <a:endParaRPr lang="en-US"/>
          </a:p>
        </p:txBody>
      </p:sp>
    </p:spTree>
    <p:extLst>
      <p:ext uri="{BB962C8B-B14F-4D97-AF65-F5344CB8AC3E}">
        <p14:creationId xmlns:p14="http://schemas.microsoft.com/office/powerpoint/2010/main" val="329679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one dimensional simplicial complex.  Note that we have clustered</a:t>
            </a:r>
            <a:r>
              <a:rPr lang="en-US" baseline="0" dirty="0" smtClean="0"/>
              <a:t> </a:t>
            </a:r>
            <a:r>
              <a:rPr lang="en-US" dirty="0" smtClean="0"/>
              <a:t> our data into five disjoint</a:t>
            </a:r>
            <a:r>
              <a:rPr lang="en-US" baseline="0" dirty="0" smtClean="0"/>
              <a:t> </a:t>
            </a:r>
            <a:r>
              <a:rPr lang="en-US" dirty="0" smtClean="0"/>
              <a:t>connected sets.  So this is one way to cluster our data – that is grouping our data points</a:t>
            </a:r>
            <a:r>
              <a:rPr lang="en-US" baseline="0" dirty="0" smtClean="0"/>
              <a:t> into disjoint sets based on some definition of similarity.  In this case, we have 5 clusters.</a:t>
            </a:r>
            <a:endParaRPr lang="en-US" dirty="0" smtClean="0"/>
          </a:p>
          <a:p>
            <a:endParaRPr lang="en-US" dirty="0" smtClean="0"/>
          </a:p>
          <a:p>
            <a:r>
              <a:rPr lang="en-US" dirty="0" smtClean="0"/>
              <a:t>We can now add higher dimensional simplices.</a:t>
            </a:r>
          </a:p>
        </p:txBody>
      </p:sp>
      <p:sp>
        <p:nvSpPr>
          <p:cNvPr id="4" name="Slide Number Placeholder 3"/>
          <p:cNvSpPr>
            <a:spLocks noGrp="1"/>
          </p:cNvSpPr>
          <p:nvPr>
            <p:ph type="sldNum" sz="quarter" idx="10"/>
          </p:nvPr>
        </p:nvSpPr>
        <p:spPr/>
        <p:txBody>
          <a:bodyPr/>
          <a:lstStyle/>
          <a:p>
            <a:fld id="{D69E9DB7-993A-C643-9AA4-1235EAC7C65C}" type="slidenum">
              <a:rPr lang="en-US" smtClean="0"/>
              <a:t>26</a:t>
            </a:fld>
            <a:endParaRPr lang="en-US"/>
          </a:p>
        </p:txBody>
      </p:sp>
    </p:spTree>
    <p:extLst>
      <p:ext uri="{BB962C8B-B14F-4D97-AF65-F5344CB8AC3E}">
        <p14:creationId xmlns:p14="http://schemas.microsoft.com/office/powerpoint/2010/main" val="329679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16FC73-25BF-CB4C-94A9-1BD214182261}" type="datetimeFigureOut">
              <a:rPr lang="en-US" smtClean="0"/>
              <a:t>10/18/13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2C805-9713-4947-B52A-374664CB8193}" type="slidenum">
              <a:rPr lang="en-US" smtClean="0"/>
              <a:t>‹#›</a:t>
            </a:fld>
            <a:endParaRPr lang="en-US"/>
          </a:p>
        </p:txBody>
      </p:sp>
    </p:spTree>
    <p:extLst>
      <p:ext uri="{BB962C8B-B14F-4D97-AF65-F5344CB8AC3E}">
        <p14:creationId xmlns:p14="http://schemas.microsoft.com/office/powerpoint/2010/main" val="3338837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16FC73-25BF-CB4C-94A9-1BD214182261}" type="datetimeFigureOut">
              <a:rPr lang="en-US" smtClean="0"/>
              <a:t>10/18/13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2C805-9713-4947-B52A-374664CB8193}" type="slidenum">
              <a:rPr lang="en-US" smtClean="0"/>
              <a:t>‹#›</a:t>
            </a:fld>
            <a:endParaRPr lang="en-US"/>
          </a:p>
        </p:txBody>
      </p:sp>
    </p:spTree>
    <p:extLst>
      <p:ext uri="{BB962C8B-B14F-4D97-AF65-F5344CB8AC3E}">
        <p14:creationId xmlns:p14="http://schemas.microsoft.com/office/powerpoint/2010/main" val="277151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16FC73-25BF-CB4C-94A9-1BD214182261}" type="datetimeFigureOut">
              <a:rPr lang="en-US" smtClean="0"/>
              <a:t>10/18/13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2C805-9713-4947-B52A-374664CB8193}" type="slidenum">
              <a:rPr lang="en-US" smtClean="0"/>
              <a:t>‹#›</a:t>
            </a:fld>
            <a:endParaRPr lang="en-US"/>
          </a:p>
        </p:txBody>
      </p:sp>
    </p:spTree>
    <p:extLst>
      <p:ext uri="{BB962C8B-B14F-4D97-AF65-F5344CB8AC3E}">
        <p14:creationId xmlns:p14="http://schemas.microsoft.com/office/powerpoint/2010/main" val="1427105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16FC73-25BF-CB4C-94A9-1BD214182261}" type="datetimeFigureOut">
              <a:rPr lang="en-US" smtClean="0"/>
              <a:t>10/18/13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2C805-9713-4947-B52A-374664CB8193}" type="slidenum">
              <a:rPr lang="en-US" smtClean="0"/>
              <a:t>‹#›</a:t>
            </a:fld>
            <a:endParaRPr lang="en-US"/>
          </a:p>
        </p:txBody>
      </p:sp>
    </p:spTree>
    <p:extLst>
      <p:ext uri="{BB962C8B-B14F-4D97-AF65-F5344CB8AC3E}">
        <p14:creationId xmlns:p14="http://schemas.microsoft.com/office/powerpoint/2010/main" val="4093436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16FC73-25BF-CB4C-94A9-1BD214182261}" type="datetimeFigureOut">
              <a:rPr lang="en-US" smtClean="0"/>
              <a:t>10/18/13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2C805-9713-4947-B52A-374664CB8193}" type="slidenum">
              <a:rPr lang="en-US" smtClean="0"/>
              <a:t>‹#›</a:t>
            </a:fld>
            <a:endParaRPr lang="en-US"/>
          </a:p>
        </p:txBody>
      </p:sp>
    </p:spTree>
    <p:extLst>
      <p:ext uri="{BB962C8B-B14F-4D97-AF65-F5344CB8AC3E}">
        <p14:creationId xmlns:p14="http://schemas.microsoft.com/office/powerpoint/2010/main" val="345183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16FC73-25BF-CB4C-94A9-1BD214182261}" type="datetimeFigureOut">
              <a:rPr lang="en-US" smtClean="0"/>
              <a:t>10/18/13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2C805-9713-4947-B52A-374664CB8193}" type="slidenum">
              <a:rPr lang="en-US" smtClean="0"/>
              <a:t>‹#›</a:t>
            </a:fld>
            <a:endParaRPr lang="en-US"/>
          </a:p>
        </p:txBody>
      </p:sp>
    </p:spTree>
    <p:extLst>
      <p:ext uri="{BB962C8B-B14F-4D97-AF65-F5344CB8AC3E}">
        <p14:creationId xmlns:p14="http://schemas.microsoft.com/office/powerpoint/2010/main" val="240465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16FC73-25BF-CB4C-94A9-1BD214182261}" type="datetimeFigureOut">
              <a:rPr lang="en-US" smtClean="0"/>
              <a:t>10/18/13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22C805-9713-4947-B52A-374664CB8193}" type="slidenum">
              <a:rPr lang="en-US" smtClean="0"/>
              <a:t>‹#›</a:t>
            </a:fld>
            <a:endParaRPr lang="en-US"/>
          </a:p>
        </p:txBody>
      </p:sp>
    </p:spTree>
    <p:extLst>
      <p:ext uri="{BB962C8B-B14F-4D97-AF65-F5344CB8AC3E}">
        <p14:creationId xmlns:p14="http://schemas.microsoft.com/office/powerpoint/2010/main" val="1376856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16FC73-25BF-CB4C-94A9-1BD214182261}" type="datetimeFigureOut">
              <a:rPr lang="en-US" smtClean="0"/>
              <a:t>10/18/13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22C805-9713-4947-B52A-374664CB8193}" type="slidenum">
              <a:rPr lang="en-US" smtClean="0"/>
              <a:t>‹#›</a:t>
            </a:fld>
            <a:endParaRPr lang="en-US"/>
          </a:p>
        </p:txBody>
      </p:sp>
    </p:spTree>
    <p:extLst>
      <p:ext uri="{BB962C8B-B14F-4D97-AF65-F5344CB8AC3E}">
        <p14:creationId xmlns:p14="http://schemas.microsoft.com/office/powerpoint/2010/main" val="343226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6FC73-25BF-CB4C-94A9-1BD214182261}" type="datetimeFigureOut">
              <a:rPr lang="en-US" smtClean="0"/>
              <a:t>10/18/13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22C805-9713-4947-B52A-374664CB8193}" type="slidenum">
              <a:rPr lang="en-US" smtClean="0"/>
              <a:t>‹#›</a:t>
            </a:fld>
            <a:endParaRPr lang="en-US"/>
          </a:p>
        </p:txBody>
      </p:sp>
    </p:spTree>
    <p:extLst>
      <p:ext uri="{BB962C8B-B14F-4D97-AF65-F5344CB8AC3E}">
        <p14:creationId xmlns:p14="http://schemas.microsoft.com/office/powerpoint/2010/main" val="1082960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16FC73-25BF-CB4C-94A9-1BD214182261}" type="datetimeFigureOut">
              <a:rPr lang="en-US" smtClean="0"/>
              <a:t>10/18/13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2C805-9713-4947-B52A-374664CB8193}" type="slidenum">
              <a:rPr lang="en-US" smtClean="0"/>
              <a:t>‹#›</a:t>
            </a:fld>
            <a:endParaRPr lang="en-US"/>
          </a:p>
        </p:txBody>
      </p:sp>
    </p:spTree>
    <p:extLst>
      <p:ext uri="{BB962C8B-B14F-4D97-AF65-F5344CB8AC3E}">
        <p14:creationId xmlns:p14="http://schemas.microsoft.com/office/powerpoint/2010/main" val="4056062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16FC73-25BF-CB4C-94A9-1BD214182261}" type="datetimeFigureOut">
              <a:rPr lang="en-US" smtClean="0"/>
              <a:t>10/18/13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2C805-9713-4947-B52A-374664CB8193}" type="slidenum">
              <a:rPr lang="en-US" smtClean="0"/>
              <a:t>‹#›</a:t>
            </a:fld>
            <a:endParaRPr lang="en-US"/>
          </a:p>
        </p:txBody>
      </p:sp>
    </p:spTree>
    <p:extLst>
      <p:ext uri="{BB962C8B-B14F-4D97-AF65-F5344CB8AC3E}">
        <p14:creationId xmlns:p14="http://schemas.microsoft.com/office/powerpoint/2010/main" val="28221079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16FC73-25BF-CB4C-94A9-1BD214182261}" type="datetimeFigureOut">
              <a:rPr lang="en-US" smtClean="0"/>
              <a:t>10/18/13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22C805-9713-4947-B52A-374664CB8193}" type="slidenum">
              <a:rPr lang="en-US" smtClean="0"/>
              <a:t>‹#›</a:t>
            </a:fld>
            <a:endParaRPr lang="en-US"/>
          </a:p>
        </p:txBody>
      </p:sp>
    </p:spTree>
    <p:extLst>
      <p:ext uri="{BB962C8B-B14F-4D97-AF65-F5344CB8AC3E}">
        <p14:creationId xmlns:p14="http://schemas.microsoft.com/office/powerpoint/2010/main" val="3663739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5.emf"/></Relationships>
</file>

<file path=ppt/slides/_rels/slide2.xml.rels><?xml version="1.0" encoding="UTF-8" standalone="yes"?>
<Relationships xmlns="http://schemas.openxmlformats.org/package/2006/relationships"><Relationship Id="rId3" Type="http://schemas.openxmlformats.org/officeDocument/2006/relationships/hyperlink" Target="http://ieeexplore.ieee.org/search/searchresult.jsp?searchWithin=p_Authors:.QT.Hyekyoung%20Lee.QT.&amp;searchWithin=p_Author_Ids:37280122800&amp;newsearch=true" TargetMode="External"/><Relationship Id="rId4" Type="http://schemas.openxmlformats.org/officeDocument/2006/relationships/hyperlink" Target="http://ieeexplore.ieee.org/search/searchresult.jsp?searchWithin=p_Authors:.QT.Chung,%20M.K..QT.&amp;searchWithin=p_Author_Ids:37290726500&amp;newsearch=true" TargetMode="External"/><Relationship Id="rId5" Type="http://schemas.openxmlformats.org/officeDocument/2006/relationships/hyperlink" Target="http://ieeexplore.ieee.org/search/searchresult.jsp?searchWithin=p_Authors:.QT.Hyejin%20Kang.QT.&amp;searchWithin=p_Author_Ids:37856404600&amp;newsearch=true" TargetMode="External"/><Relationship Id="rId6" Type="http://schemas.openxmlformats.org/officeDocument/2006/relationships/hyperlink" Target="http://ieeexplore.ieee.org/search/searchresult.jsp?searchWithin=p_Authors:.QT.Bung-Nyun%20Kim.QT.&amp;searchWithin=p_Author_Ids:38022847100&amp;newsearch=true" TargetMode="External"/><Relationship Id="rId7" Type="http://schemas.openxmlformats.org/officeDocument/2006/relationships/hyperlink" Target="http://ieeexplore.ieee.org/search/searchresult.jsp?searchWithin=p_Authors:.QT.Dong%20Soo%20Lee.QT.&amp;searchWithin=p_Author_Ids:37280609800&amp;newsearch=true" TargetMode="External"/><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7.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www.ima.umn.edu/videos/?id=856" TargetMode="External"/><Relationship Id="rId5" Type="http://schemas.openxmlformats.org/officeDocument/2006/relationships/hyperlink" Target="http://ima.umn.edu/2008-2009/ND6.15-26.09/activities/Carlsson-Gunnar/imafive-handout4up.pdf" TargetMode="External"/><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5.xml.rels><?xml version="1.0" encoding="UTF-8" standalone="yes"?>
<Relationships xmlns="http://schemas.openxmlformats.org/package/2006/relationships"><Relationship Id="rId3" Type="http://schemas.openxmlformats.org/officeDocument/2006/relationships/hyperlink" Target="http://www.ima.umn.edu/videos/?id=1846" TargetMode="External"/><Relationship Id="rId4" Type="http://schemas.openxmlformats.org/officeDocument/2006/relationships/hyperlink" Target="http://www.ima.umn.edu/2011-2012/W3.26-30.12/activities/Carlsson-Gunnar/imamachinefinal.pdf" TargetMode="External"/><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171" y="341056"/>
            <a:ext cx="8908049" cy="6247864"/>
          </a:xfrm>
          <a:prstGeom prst="rect">
            <a:avLst/>
          </a:prstGeom>
        </p:spPr>
        <p:txBody>
          <a:bodyPr wrap="square">
            <a:spAutoFit/>
          </a:bodyPr>
          <a:lstStyle/>
          <a:p>
            <a:pPr algn="ctr"/>
            <a:r>
              <a:rPr lang="en-US" sz="3200" dirty="0" smtClean="0">
                <a:solidFill>
                  <a:srgbClr val="000000"/>
                </a:solidFill>
              </a:rPr>
              <a:t>MATH:7450 (22M:305) Topics in Topology: Scientific and Engineering Applications of Algebraic Topology</a:t>
            </a:r>
          </a:p>
          <a:p>
            <a:pPr algn="ctr"/>
            <a:endParaRPr lang="en-US" sz="1200" dirty="0" smtClean="0">
              <a:solidFill>
                <a:srgbClr val="0000FF"/>
              </a:solidFill>
            </a:endParaRPr>
          </a:p>
          <a:p>
            <a:pPr algn="ctr"/>
            <a:r>
              <a:rPr lang="en-US" sz="3600" dirty="0" smtClean="0">
                <a:solidFill>
                  <a:srgbClr val="0000FF"/>
                </a:solidFill>
              </a:rPr>
              <a:t>Sept 23, 2013:  Image data Application.  </a:t>
            </a:r>
            <a:endParaRPr lang="en-US" sz="3600" dirty="0">
              <a:solidFill>
                <a:srgbClr val="0000FF"/>
              </a:solidFill>
            </a:endParaRPr>
          </a:p>
          <a:p>
            <a:pPr algn="ctr"/>
            <a:endParaRPr lang="en-US" sz="3600" dirty="0">
              <a:solidFill>
                <a:srgbClr val="0000FF"/>
              </a:solidFill>
            </a:endParaRPr>
          </a:p>
          <a:p>
            <a:pPr algn="ctr"/>
            <a:r>
              <a:rPr lang="en-US" sz="3200" dirty="0" smtClean="0"/>
              <a:t>Fall 2013 course offered through the </a:t>
            </a:r>
          </a:p>
          <a:p>
            <a:pPr algn="ctr"/>
            <a:r>
              <a:rPr lang="en-US" sz="3200" dirty="0" smtClean="0"/>
              <a:t>University of Iowa Division of Continuing Education</a:t>
            </a:r>
          </a:p>
          <a:p>
            <a:pPr algn="ctr"/>
            <a:endParaRPr lang="en-US" sz="3200" dirty="0"/>
          </a:p>
          <a:p>
            <a:pPr algn="ctr"/>
            <a:r>
              <a:rPr lang="en-US" sz="3200" dirty="0" smtClean="0"/>
              <a:t>Isabel K. Darcy, Department of Mathematics</a:t>
            </a:r>
          </a:p>
          <a:p>
            <a:pPr algn="ctr"/>
            <a:r>
              <a:rPr lang="en-US" sz="3200" dirty="0" smtClean="0"/>
              <a:t>Applied Mathematical and Computational Sciences, University of Iowa</a:t>
            </a:r>
          </a:p>
          <a:p>
            <a:pPr algn="ctr"/>
            <a:endParaRPr lang="en-US" sz="3200" dirty="0" smtClean="0"/>
          </a:p>
          <a:p>
            <a:pPr algn="ctr"/>
            <a:r>
              <a:rPr lang="en-US" sz="2800" dirty="0" smtClean="0">
                <a:solidFill>
                  <a:srgbClr val="FF0000"/>
                </a:solidFill>
              </a:rPr>
              <a:t>http://www.math.uiowa.edu/~idarcy/</a:t>
            </a:r>
            <a:r>
              <a:rPr lang="en-US" sz="2800" dirty="0" err="1" smtClean="0">
                <a:solidFill>
                  <a:srgbClr val="FF0000"/>
                </a:solidFill>
              </a:rPr>
              <a:t>AppliedTopology.html</a:t>
            </a:r>
            <a:endParaRPr lang="en-US" sz="2800" dirty="0" smtClean="0">
              <a:solidFill>
                <a:srgbClr val="FF0000"/>
              </a:solidFill>
            </a:endParaRPr>
          </a:p>
        </p:txBody>
      </p:sp>
    </p:spTree>
    <p:extLst>
      <p:ext uri="{BB962C8B-B14F-4D97-AF65-F5344CB8AC3E}">
        <p14:creationId xmlns:p14="http://schemas.microsoft.com/office/powerpoint/2010/main" val="8367194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951" y="-265824"/>
            <a:ext cx="7294372" cy="4933188"/>
          </a:xfrm>
          <a:prstGeom prst="rect">
            <a:avLst/>
          </a:prstGeom>
        </p:spPr>
      </p:pic>
      <p:pic>
        <p:nvPicPr>
          <p:cNvPr id="4" name="Picture 3"/>
          <p:cNvPicPr>
            <a:picLocks noChangeAspect="1"/>
          </p:cNvPicPr>
          <p:nvPr/>
        </p:nvPicPr>
        <p:blipFill>
          <a:blip r:embed="rId3"/>
          <a:stretch>
            <a:fillRect/>
          </a:stretch>
        </p:blipFill>
        <p:spPr>
          <a:xfrm>
            <a:off x="-68015" y="5061726"/>
            <a:ext cx="6043041" cy="1787652"/>
          </a:xfrm>
          <a:prstGeom prst="rect">
            <a:avLst/>
          </a:prstGeom>
        </p:spPr>
      </p:pic>
      <p:pic>
        <p:nvPicPr>
          <p:cNvPr id="3" name="Picture 2"/>
          <p:cNvPicPr>
            <a:picLocks noChangeAspect="1"/>
          </p:cNvPicPr>
          <p:nvPr/>
        </p:nvPicPr>
        <p:blipFill>
          <a:blip r:embed="rId4"/>
          <a:stretch>
            <a:fillRect/>
          </a:stretch>
        </p:blipFill>
        <p:spPr>
          <a:xfrm>
            <a:off x="5315797" y="4024656"/>
            <a:ext cx="3835400" cy="2146300"/>
          </a:xfrm>
          <a:prstGeom prst="rect">
            <a:avLst/>
          </a:prstGeom>
        </p:spPr>
      </p:pic>
    </p:spTree>
    <p:extLst>
      <p:ext uri="{BB962C8B-B14F-4D97-AF65-F5344CB8AC3E}">
        <p14:creationId xmlns:p14="http://schemas.microsoft.com/office/powerpoint/2010/main" val="13831780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64482" y="38488"/>
            <a:ext cx="6867605" cy="6858000"/>
          </a:xfrm>
          <a:prstGeom prst="rect">
            <a:avLst/>
          </a:prstGeom>
        </p:spPr>
      </p:pic>
      <p:sp>
        <p:nvSpPr>
          <p:cNvPr id="2" name="Rectangle 1"/>
          <p:cNvSpPr/>
          <p:nvPr/>
        </p:nvSpPr>
        <p:spPr>
          <a:xfrm>
            <a:off x="7326984" y="396534"/>
            <a:ext cx="1817016" cy="2862323"/>
          </a:xfrm>
          <a:prstGeom prst="rect">
            <a:avLst/>
          </a:prstGeom>
        </p:spPr>
        <p:txBody>
          <a:bodyPr wrap="square">
            <a:spAutoFit/>
          </a:bodyPr>
          <a:lstStyle/>
          <a:p>
            <a:r>
              <a:rPr lang="en-US" dirty="0" err="1"/>
              <a:t>Eurographics</a:t>
            </a:r>
            <a:r>
              <a:rPr lang="en-US" dirty="0"/>
              <a:t> Symposium on Point-Based Graphics (2004</a:t>
            </a:r>
            <a:r>
              <a:rPr lang="en-US" dirty="0" smtClean="0"/>
              <a:t>)</a:t>
            </a:r>
            <a:endParaRPr lang="en-US" dirty="0"/>
          </a:p>
          <a:p>
            <a:r>
              <a:rPr lang="en-US" dirty="0"/>
              <a:t>Topological estimation using witness complexes</a:t>
            </a:r>
          </a:p>
          <a:p>
            <a:r>
              <a:rPr lang="en-US" dirty="0"/>
              <a:t>Vin de Silva and Gunnar </a:t>
            </a:r>
            <a:r>
              <a:rPr lang="en-US" dirty="0" err="1" smtClean="0"/>
              <a:t>Carlsson</a:t>
            </a:r>
            <a:endParaRPr lang="en-US" dirty="0"/>
          </a:p>
        </p:txBody>
      </p:sp>
    </p:spTree>
    <p:extLst>
      <p:ext uri="{BB962C8B-B14F-4D97-AF65-F5344CB8AC3E}">
        <p14:creationId xmlns:p14="http://schemas.microsoft.com/office/powerpoint/2010/main" val="33202505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b="1332"/>
          <a:stretch/>
        </p:blipFill>
        <p:spPr>
          <a:xfrm>
            <a:off x="398800" y="38488"/>
            <a:ext cx="6804589" cy="6766560"/>
          </a:xfrm>
          <a:prstGeom prst="rect">
            <a:avLst/>
          </a:prstGeom>
        </p:spPr>
      </p:pic>
      <p:sp>
        <p:nvSpPr>
          <p:cNvPr id="10" name="Rectangle 9"/>
          <p:cNvSpPr/>
          <p:nvPr/>
        </p:nvSpPr>
        <p:spPr>
          <a:xfrm>
            <a:off x="7326984" y="396534"/>
            <a:ext cx="1817016" cy="2862323"/>
          </a:xfrm>
          <a:prstGeom prst="rect">
            <a:avLst/>
          </a:prstGeom>
        </p:spPr>
        <p:txBody>
          <a:bodyPr wrap="square">
            <a:spAutoFit/>
          </a:bodyPr>
          <a:lstStyle/>
          <a:p>
            <a:r>
              <a:rPr lang="en-US" dirty="0" err="1"/>
              <a:t>Eurographics</a:t>
            </a:r>
            <a:r>
              <a:rPr lang="en-US" dirty="0"/>
              <a:t> Symposium on Point-Based Graphics (2004</a:t>
            </a:r>
            <a:r>
              <a:rPr lang="en-US" dirty="0" smtClean="0"/>
              <a:t>)</a:t>
            </a:r>
            <a:endParaRPr lang="en-US" dirty="0"/>
          </a:p>
          <a:p>
            <a:r>
              <a:rPr lang="en-US" dirty="0"/>
              <a:t>Topological estimation using witness complexes</a:t>
            </a:r>
          </a:p>
          <a:p>
            <a:r>
              <a:rPr lang="en-US" dirty="0"/>
              <a:t>Vin de Silva and Gunnar </a:t>
            </a:r>
            <a:r>
              <a:rPr lang="en-US" dirty="0" err="1" smtClean="0"/>
              <a:t>Carlsson</a:t>
            </a:r>
            <a:endParaRPr lang="en-US" dirty="0"/>
          </a:p>
        </p:txBody>
      </p:sp>
    </p:spTree>
    <p:extLst>
      <p:ext uri="{BB962C8B-B14F-4D97-AF65-F5344CB8AC3E}">
        <p14:creationId xmlns:p14="http://schemas.microsoft.com/office/powerpoint/2010/main" val="20768119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400" y="0"/>
            <a:ext cx="8578158" cy="6858000"/>
          </a:xfrm>
          <a:prstGeom prst="rect">
            <a:avLst/>
          </a:prstGeom>
        </p:spPr>
      </p:pic>
      <p:pic>
        <p:nvPicPr>
          <p:cNvPr id="3" name="Picture 2"/>
          <p:cNvPicPr>
            <a:picLocks noChangeAspect="1"/>
          </p:cNvPicPr>
          <p:nvPr/>
        </p:nvPicPr>
        <p:blipFill>
          <a:blip r:embed="rId3"/>
          <a:stretch>
            <a:fillRect/>
          </a:stretch>
        </p:blipFill>
        <p:spPr>
          <a:xfrm>
            <a:off x="6303069" y="4066752"/>
            <a:ext cx="2554489" cy="2560320"/>
          </a:xfrm>
          <a:prstGeom prst="rect">
            <a:avLst/>
          </a:prstGeom>
        </p:spPr>
      </p:pic>
    </p:spTree>
    <p:extLst>
      <p:ext uri="{BB962C8B-B14F-4D97-AF65-F5344CB8AC3E}">
        <p14:creationId xmlns:p14="http://schemas.microsoft.com/office/powerpoint/2010/main" val="30833415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0"/>
            <a:ext cx="8663375" cy="6858000"/>
          </a:xfrm>
          <a:prstGeom prst="rect">
            <a:avLst/>
          </a:prstGeom>
        </p:spPr>
      </p:pic>
    </p:spTree>
    <p:extLst>
      <p:ext uri="{BB962C8B-B14F-4D97-AF65-F5344CB8AC3E}">
        <p14:creationId xmlns:p14="http://schemas.microsoft.com/office/powerpoint/2010/main" val="4559246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05000" y="0"/>
            <a:ext cx="7239000" cy="4922520"/>
          </a:xfrm>
          <a:prstGeom prst="rect">
            <a:avLst/>
          </a:prstGeom>
        </p:spPr>
      </p:pic>
      <p:pic>
        <p:nvPicPr>
          <p:cNvPr id="2" name="Picture 1"/>
          <p:cNvPicPr>
            <a:picLocks noChangeAspect="1"/>
          </p:cNvPicPr>
          <p:nvPr/>
        </p:nvPicPr>
        <p:blipFill>
          <a:blip r:embed="rId3"/>
          <a:stretch>
            <a:fillRect/>
          </a:stretch>
        </p:blipFill>
        <p:spPr>
          <a:xfrm>
            <a:off x="103526" y="1388158"/>
            <a:ext cx="5288265" cy="5300335"/>
          </a:xfrm>
          <a:prstGeom prst="rect">
            <a:avLst/>
          </a:prstGeom>
        </p:spPr>
      </p:pic>
      <p:sp>
        <p:nvSpPr>
          <p:cNvPr id="4" name="Rectangle 3"/>
          <p:cNvSpPr/>
          <p:nvPr/>
        </p:nvSpPr>
        <p:spPr>
          <a:xfrm>
            <a:off x="5436089" y="4400935"/>
            <a:ext cx="1134891" cy="708875"/>
          </a:xfrm>
          <a:prstGeom prst="rect">
            <a:avLst/>
          </a:prstGeom>
          <a:solidFill>
            <a:schemeClr val="bg1"/>
          </a:solidFill>
          <a:ln>
            <a:noFill/>
          </a:ln>
        </p:spPr>
        <p:txBody>
          <a:bodyPr wrap="square" rtlCol="0" anchor="ctr">
            <a:spAutoFit/>
          </a:bodyPr>
          <a:lstStyle/>
          <a:p>
            <a:pPr algn="ctr"/>
            <a:endParaRPr lang="en-US" sz="3200" dirty="0" smtClean="0"/>
          </a:p>
        </p:txBody>
      </p:sp>
    </p:spTree>
    <p:extLst>
      <p:ext uri="{BB962C8B-B14F-4D97-AF65-F5344CB8AC3E}">
        <p14:creationId xmlns:p14="http://schemas.microsoft.com/office/powerpoint/2010/main" val="1693286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7100" y="0"/>
            <a:ext cx="7283895" cy="6858000"/>
          </a:xfrm>
          <a:prstGeom prst="rect">
            <a:avLst/>
          </a:prstGeom>
        </p:spPr>
      </p:pic>
    </p:spTree>
    <p:extLst>
      <p:ext uri="{BB962C8B-B14F-4D97-AF65-F5344CB8AC3E}">
        <p14:creationId xmlns:p14="http://schemas.microsoft.com/office/powerpoint/2010/main" val="1693286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7780" t="17782" r="2850" b="4091"/>
          <a:stretch/>
        </p:blipFill>
        <p:spPr>
          <a:xfrm>
            <a:off x="319983" y="320878"/>
            <a:ext cx="6455737" cy="4736589"/>
          </a:xfrm>
          <a:prstGeom prst="rect">
            <a:avLst/>
          </a:prstGeom>
        </p:spPr>
      </p:pic>
    </p:spTree>
    <p:extLst>
      <p:ext uri="{BB962C8B-B14F-4D97-AF65-F5344CB8AC3E}">
        <p14:creationId xmlns:p14="http://schemas.microsoft.com/office/powerpoint/2010/main" val="12316283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3733" y="4176153"/>
            <a:ext cx="3556000" cy="3111500"/>
          </a:xfrm>
          <a:prstGeom prst="rect">
            <a:avLst/>
          </a:prstGeom>
        </p:spPr>
      </p:pic>
      <p:pic>
        <p:nvPicPr>
          <p:cNvPr id="3" name="Picture 2"/>
          <p:cNvPicPr>
            <a:picLocks noChangeAspect="1"/>
          </p:cNvPicPr>
          <p:nvPr/>
        </p:nvPicPr>
        <p:blipFill rotWithShape="1">
          <a:blip r:embed="rId3"/>
          <a:srcRect l="17780" t="17782" r="2850" b="4091"/>
          <a:stretch/>
        </p:blipFill>
        <p:spPr>
          <a:xfrm>
            <a:off x="319983" y="320878"/>
            <a:ext cx="6455737" cy="4736589"/>
          </a:xfrm>
          <a:prstGeom prst="rect">
            <a:avLst/>
          </a:prstGeom>
        </p:spPr>
      </p:pic>
    </p:spTree>
    <p:extLst>
      <p:ext uri="{BB962C8B-B14F-4D97-AF65-F5344CB8AC3E}">
        <p14:creationId xmlns:p14="http://schemas.microsoft.com/office/powerpoint/2010/main" val="19347958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sp>
        <p:nvSpPr>
          <p:cNvPr id="2" name="TextBox 1"/>
          <p:cNvSpPr txBox="1"/>
          <p:nvPr/>
        </p:nvSpPr>
        <p:spPr>
          <a:xfrm>
            <a:off x="707789" y="5378785"/>
            <a:ext cx="8641684" cy="1077218"/>
          </a:xfrm>
          <a:prstGeom prst="rect">
            <a:avLst/>
          </a:prstGeom>
          <a:noFill/>
        </p:spPr>
        <p:txBody>
          <a:bodyPr wrap="square" rtlCol="0">
            <a:spAutoFit/>
          </a:bodyPr>
          <a:lstStyle/>
          <a:p>
            <a:r>
              <a:rPr lang="en-US" sz="3200" dirty="0" smtClean="0"/>
              <a:t>Step 0.)  Start by adding data points</a:t>
            </a:r>
          </a:p>
          <a:p>
            <a:pPr algn="ctr"/>
            <a:r>
              <a:rPr lang="en-US" sz="3200" dirty="0" smtClean="0"/>
              <a:t> =  0-dimensional vertices (0-simplices) </a:t>
            </a: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Tree>
    <p:extLst>
      <p:ext uri="{BB962C8B-B14F-4D97-AF65-F5344CB8AC3E}">
        <p14:creationId xmlns:p14="http://schemas.microsoft.com/office/powerpoint/2010/main" val="3165812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07340" y="2552548"/>
            <a:ext cx="4446651" cy="2522982"/>
          </a:xfrm>
          <a:prstGeom prst="rect">
            <a:avLst/>
          </a:prstGeom>
        </p:spPr>
      </p:pic>
      <p:sp>
        <p:nvSpPr>
          <p:cNvPr id="2" name="Rectangle 1"/>
          <p:cNvSpPr/>
          <p:nvPr/>
        </p:nvSpPr>
        <p:spPr>
          <a:xfrm>
            <a:off x="121550" y="1294224"/>
            <a:ext cx="9202489" cy="5386089"/>
          </a:xfrm>
          <a:prstGeom prst="rect">
            <a:avLst/>
          </a:prstGeom>
        </p:spPr>
        <p:txBody>
          <a:bodyPr wrap="square">
            <a:spAutoFit/>
          </a:bodyPr>
          <a:lstStyle/>
          <a:p>
            <a:r>
              <a:rPr lang="en-US" sz="2400" dirty="0" smtClean="0"/>
              <a:t>Constructing functional brain </a:t>
            </a:r>
            <a:r>
              <a:rPr lang="en-US" sz="2400" dirty="0"/>
              <a:t>networks with 97 regions of interest (ROIs) </a:t>
            </a:r>
            <a:r>
              <a:rPr lang="en-US" sz="2400" dirty="0" smtClean="0"/>
              <a:t>extracted from </a:t>
            </a:r>
            <a:r>
              <a:rPr lang="en-US" sz="2400" dirty="0"/>
              <a:t>FDG-PET data for </a:t>
            </a:r>
            <a:endParaRPr lang="en-US" sz="2400" dirty="0" smtClean="0"/>
          </a:p>
          <a:p>
            <a:r>
              <a:rPr lang="en-US" sz="2400" dirty="0" smtClean="0"/>
              <a:t>24 </a:t>
            </a:r>
            <a:r>
              <a:rPr lang="en-US" sz="2400" dirty="0"/>
              <a:t>attention-deficit hyperactivity </a:t>
            </a:r>
            <a:r>
              <a:rPr lang="en-US" sz="2400" dirty="0" smtClean="0"/>
              <a:t>disorder (</a:t>
            </a:r>
            <a:r>
              <a:rPr lang="en-US" sz="2400" dirty="0"/>
              <a:t>ADHD)</a:t>
            </a:r>
            <a:r>
              <a:rPr lang="en-US" sz="2400" dirty="0" smtClean="0"/>
              <a:t>,</a:t>
            </a:r>
          </a:p>
          <a:p>
            <a:r>
              <a:rPr lang="en-US" sz="2400" dirty="0" smtClean="0"/>
              <a:t>26 </a:t>
            </a:r>
            <a:r>
              <a:rPr lang="en-US" sz="2400" dirty="0"/>
              <a:t>autism spectrum disorder (ASD) </a:t>
            </a:r>
            <a:r>
              <a:rPr lang="en-US" sz="2400" dirty="0" smtClean="0"/>
              <a:t>and</a:t>
            </a:r>
          </a:p>
          <a:p>
            <a:r>
              <a:rPr lang="en-US" sz="2400" dirty="0" smtClean="0"/>
              <a:t>11 pediatric </a:t>
            </a:r>
            <a:r>
              <a:rPr lang="en-US" sz="2400" dirty="0"/>
              <a:t>control (</a:t>
            </a:r>
            <a:r>
              <a:rPr lang="en-US" sz="2400" dirty="0" err="1"/>
              <a:t>PedCon</a:t>
            </a:r>
            <a:r>
              <a:rPr lang="en-US" sz="2400" dirty="0"/>
              <a:t>)</a:t>
            </a:r>
            <a:r>
              <a:rPr lang="en-US" sz="2400" dirty="0" smtClean="0"/>
              <a:t>.</a:t>
            </a:r>
          </a:p>
          <a:p>
            <a:endParaRPr lang="en-US" sz="2400" dirty="0"/>
          </a:p>
          <a:p>
            <a:endParaRPr lang="en-US" sz="2400" dirty="0"/>
          </a:p>
          <a:p>
            <a:r>
              <a:rPr lang="en-US" sz="2400" dirty="0" smtClean="0"/>
              <a:t>Data = measurement </a:t>
            </a:r>
            <a:r>
              <a:rPr lang="en-US" sz="2400" dirty="0" err="1" smtClean="0"/>
              <a:t>f</a:t>
            </a:r>
            <a:r>
              <a:rPr lang="en-US" sz="2400" baseline="-25000" dirty="0" err="1"/>
              <a:t>j</a:t>
            </a:r>
            <a:r>
              <a:rPr lang="en-US" sz="2400" dirty="0" smtClean="0"/>
              <a:t> </a:t>
            </a:r>
          </a:p>
          <a:p>
            <a:r>
              <a:rPr lang="en-US" sz="2400" dirty="0" smtClean="0"/>
              <a:t>            taken at region j</a:t>
            </a:r>
          </a:p>
          <a:p>
            <a:endParaRPr lang="en-US" sz="2400" dirty="0"/>
          </a:p>
          <a:p>
            <a:r>
              <a:rPr lang="en-US" sz="2400" dirty="0" smtClean="0"/>
              <a:t>Graph:  97 vertices representing 97 regions of interest</a:t>
            </a:r>
          </a:p>
          <a:p>
            <a:r>
              <a:rPr lang="en-US" sz="2400" dirty="0" smtClean="0"/>
              <a:t>              edge exists between two vertices </a:t>
            </a:r>
            <a:r>
              <a:rPr lang="en-US" sz="2400" dirty="0" err="1" smtClean="0"/>
              <a:t>i,j</a:t>
            </a:r>
            <a:r>
              <a:rPr lang="en-US" sz="2400" dirty="0"/>
              <a:t> </a:t>
            </a:r>
            <a:r>
              <a:rPr lang="en-US" sz="2400" dirty="0" smtClean="0"/>
              <a:t>if correlation</a:t>
            </a:r>
          </a:p>
          <a:p>
            <a:r>
              <a:rPr lang="en-US" sz="2400" dirty="0"/>
              <a:t> </a:t>
            </a:r>
            <a:r>
              <a:rPr lang="en-US" sz="2400" dirty="0" smtClean="0"/>
              <a:t>             between  </a:t>
            </a:r>
            <a:r>
              <a:rPr lang="en-US" sz="2400" dirty="0" err="1" smtClean="0"/>
              <a:t>f</a:t>
            </a:r>
            <a:r>
              <a:rPr lang="en-US" sz="2400" baseline="-25000" dirty="0" err="1" smtClean="0"/>
              <a:t>j</a:t>
            </a:r>
            <a:r>
              <a:rPr lang="en-US" sz="2400" dirty="0" smtClean="0"/>
              <a:t> and </a:t>
            </a:r>
            <a:r>
              <a:rPr lang="en-US" sz="2400" dirty="0" err="1" smtClean="0"/>
              <a:t>f</a:t>
            </a:r>
            <a:r>
              <a:rPr lang="en-US" sz="2400" baseline="-25000" dirty="0" err="1" smtClean="0"/>
              <a:t>j</a:t>
            </a:r>
            <a:r>
              <a:rPr lang="en-US" sz="2400" dirty="0" smtClean="0"/>
              <a:t> ≥ threshold</a:t>
            </a:r>
          </a:p>
          <a:p>
            <a:endParaRPr lang="en-US" sz="800" dirty="0"/>
          </a:p>
          <a:p>
            <a:r>
              <a:rPr lang="en-US" sz="2400" dirty="0" smtClean="0">
                <a:solidFill>
                  <a:srgbClr val="0000FF"/>
                </a:solidFill>
              </a:rPr>
              <a:t>How to choose the threshold?  </a:t>
            </a:r>
            <a:r>
              <a:rPr lang="en-US" sz="2400" dirty="0" smtClean="0">
                <a:solidFill>
                  <a:srgbClr val="FF0000"/>
                </a:solidFill>
              </a:rPr>
              <a:t>Don’t, instead use persistent homology</a:t>
            </a:r>
            <a:endParaRPr lang="en-US" sz="2400" dirty="0">
              <a:solidFill>
                <a:srgbClr val="FF0000"/>
              </a:solidFill>
            </a:endParaRPr>
          </a:p>
        </p:txBody>
      </p:sp>
      <p:sp>
        <p:nvSpPr>
          <p:cNvPr id="4" name="Rectangle 3"/>
          <p:cNvSpPr/>
          <p:nvPr/>
        </p:nvSpPr>
        <p:spPr>
          <a:xfrm>
            <a:off x="99268" y="90609"/>
            <a:ext cx="9202489" cy="892552"/>
          </a:xfrm>
          <a:prstGeom prst="rect">
            <a:avLst/>
          </a:prstGeom>
        </p:spPr>
        <p:txBody>
          <a:bodyPr wrap="square">
            <a:spAutoFit/>
          </a:bodyPr>
          <a:lstStyle/>
          <a:p>
            <a:r>
              <a:rPr lang="en-US" sz="2800" dirty="0" smtClean="0"/>
              <a:t>Discriminative persistent homology of brain networks, 2011 </a:t>
            </a:r>
            <a:r>
              <a:rPr lang="en-US" sz="2400" dirty="0" smtClean="0">
                <a:hlinkClick r:id="rId3"/>
              </a:rPr>
              <a:t>Hyekyoung Lee</a:t>
            </a:r>
            <a:r>
              <a:rPr lang="en-US" sz="2400" dirty="0" smtClean="0"/>
              <a:t> </a:t>
            </a:r>
            <a:r>
              <a:rPr lang="en-US" sz="2400" dirty="0" smtClean="0">
                <a:hlinkClick r:id="rId4"/>
              </a:rPr>
              <a:t>Chung, M.K.</a:t>
            </a:r>
            <a:r>
              <a:rPr lang="en-US" sz="2400" dirty="0" smtClean="0"/>
              <a:t>; </a:t>
            </a:r>
            <a:r>
              <a:rPr lang="en-US" sz="2400" dirty="0" smtClean="0">
                <a:hlinkClick r:id="rId5"/>
              </a:rPr>
              <a:t>Hyejin Kang</a:t>
            </a:r>
            <a:r>
              <a:rPr lang="en-US" sz="2400" dirty="0" smtClean="0"/>
              <a:t>; </a:t>
            </a:r>
            <a:r>
              <a:rPr lang="en-US" sz="2400" dirty="0" smtClean="0">
                <a:hlinkClick r:id="rId6"/>
              </a:rPr>
              <a:t>Bung-Nyun </a:t>
            </a:r>
            <a:r>
              <a:rPr lang="en-US" sz="2400" dirty="0" err="1" smtClean="0">
                <a:hlinkClick r:id="rId6"/>
              </a:rPr>
              <a:t>Kim</a:t>
            </a:r>
            <a:r>
              <a:rPr lang="en-US" sz="2400" dirty="0" err="1" smtClean="0"/>
              <a:t>;</a:t>
            </a:r>
            <a:r>
              <a:rPr lang="en-US" sz="2400" dirty="0" err="1" smtClean="0">
                <a:hlinkClick r:id="rId7"/>
              </a:rPr>
              <a:t>Dong</a:t>
            </a:r>
            <a:r>
              <a:rPr lang="en-US" sz="2400" dirty="0" smtClean="0">
                <a:hlinkClick r:id="rId7"/>
              </a:rPr>
              <a:t> Soo Lee</a:t>
            </a:r>
            <a:r>
              <a:rPr lang="en-US" sz="2400" dirty="0" smtClean="0"/>
              <a:t>  </a:t>
            </a:r>
          </a:p>
        </p:txBody>
      </p:sp>
    </p:spTree>
    <p:extLst>
      <p:ext uri="{BB962C8B-B14F-4D97-AF65-F5344CB8AC3E}">
        <p14:creationId xmlns:p14="http://schemas.microsoft.com/office/powerpoint/2010/main" val="219788464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sp>
        <p:nvSpPr>
          <p:cNvPr id="2" name="TextBox 1"/>
          <p:cNvSpPr txBox="1"/>
          <p:nvPr/>
        </p:nvSpPr>
        <p:spPr>
          <a:xfrm>
            <a:off x="325627" y="4585971"/>
            <a:ext cx="8961395" cy="2174954"/>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r>
              <a:rPr lang="en-US" sz="3200" dirty="0" smtClean="0">
                <a:solidFill>
                  <a:srgbClr val="0000FF"/>
                </a:solidFill>
              </a:rPr>
              <a:t>Let T  =  Threshold   =</a:t>
            </a:r>
          </a:p>
          <a:p>
            <a:endParaRPr lang="en-US" sz="800" baseline="30000" dirty="0">
              <a:solidFill>
                <a:srgbClr val="0000FF"/>
              </a:solidFill>
            </a:endParaRPr>
          </a:p>
          <a:p>
            <a:r>
              <a:rPr lang="en-US" sz="3200" dirty="0" smtClean="0">
                <a:solidFill>
                  <a:srgbClr val="0000FF"/>
                </a:solidFill>
              </a:rPr>
              <a:t>Connect vertices v and w with an edge  </a:t>
            </a:r>
            <a:r>
              <a:rPr lang="en-US" sz="3200" dirty="0" err="1" smtClean="0">
                <a:solidFill>
                  <a:srgbClr val="0000FF"/>
                </a:solidFill>
              </a:rPr>
              <a:t>iff</a:t>
            </a:r>
            <a:r>
              <a:rPr lang="en-US" sz="3200" dirty="0" smtClean="0">
                <a:solidFill>
                  <a:srgbClr val="0000FF"/>
                </a:solidFill>
              </a:rPr>
              <a:t> </a:t>
            </a:r>
          </a:p>
          <a:p>
            <a:r>
              <a:rPr lang="en-US" sz="3200" dirty="0" smtClean="0">
                <a:solidFill>
                  <a:srgbClr val="0000FF"/>
                </a:solidFill>
              </a:rPr>
              <a:t>the distance between v and w is less than T</a:t>
            </a: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pic>
        <p:nvPicPr>
          <p:cNvPr id="20" name="Picture 19"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1140000">
            <a:off x="4669138" y="1675363"/>
            <a:ext cx="1280160" cy="660400"/>
          </a:xfrm>
          <a:prstGeom prst="rect">
            <a:avLst/>
          </a:prstGeom>
        </p:spPr>
      </p:pic>
      <p:pic>
        <p:nvPicPr>
          <p:cNvPr id="21" name="Picture 20"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19740000">
            <a:off x="1412022" y="2536428"/>
            <a:ext cx="1280160" cy="660400"/>
          </a:xfrm>
          <a:prstGeom prst="rect">
            <a:avLst/>
          </a:prstGeom>
        </p:spPr>
      </p:pic>
      <p:pic>
        <p:nvPicPr>
          <p:cNvPr id="22" name="Picture 21"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5280000">
            <a:off x="126116" y="1967324"/>
            <a:ext cx="1280160" cy="660400"/>
          </a:xfrm>
          <a:prstGeom prst="rect">
            <a:avLst/>
          </a:prstGeom>
        </p:spPr>
      </p:pic>
      <p:pic>
        <p:nvPicPr>
          <p:cNvPr id="24" name="Picture 23"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20220000">
            <a:off x="6400717" y="1692921"/>
            <a:ext cx="1280160" cy="660400"/>
          </a:xfrm>
          <a:prstGeom prst="rect">
            <a:avLst/>
          </a:prstGeom>
        </p:spPr>
      </p:pic>
      <p:pic>
        <p:nvPicPr>
          <p:cNvPr id="25" name="Picture 24"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a:off x="4221577" y="5119852"/>
            <a:ext cx="1280160" cy="660400"/>
          </a:xfrm>
          <a:prstGeom prst="rect">
            <a:avLst/>
          </a:prstGeom>
        </p:spPr>
      </p:pic>
      <p:pic>
        <p:nvPicPr>
          <p:cNvPr id="26" name="Picture 25"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12548454">
            <a:off x="1289911" y="1141613"/>
            <a:ext cx="1280160" cy="660400"/>
          </a:xfrm>
          <a:prstGeom prst="rect">
            <a:avLst/>
          </a:prstGeom>
        </p:spPr>
      </p:pic>
      <p:pic>
        <p:nvPicPr>
          <p:cNvPr id="27" name="Picture 26"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16200000">
            <a:off x="7246233" y="3059943"/>
            <a:ext cx="1280160" cy="660400"/>
          </a:xfrm>
          <a:prstGeom prst="rect">
            <a:avLst/>
          </a:prstGeom>
        </p:spPr>
      </p:pic>
      <p:pic>
        <p:nvPicPr>
          <p:cNvPr id="28" name="Picture 27"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3426123">
            <a:off x="3293332" y="1816421"/>
            <a:ext cx="1280160" cy="660400"/>
          </a:xfrm>
          <a:prstGeom prst="rect">
            <a:avLst/>
          </a:prstGeom>
        </p:spPr>
      </p:pic>
    </p:spTree>
    <p:extLst>
      <p:ext uri="{BB962C8B-B14F-4D97-AF65-F5344CB8AC3E}">
        <p14:creationId xmlns:p14="http://schemas.microsoft.com/office/powerpoint/2010/main" val="18394227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sp>
        <p:nvSpPr>
          <p:cNvPr id="2" name="TextBox 1"/>
          <p:cNvSpPr txBox="1"/>
          <p:nvPr/>
        </p:nvSpPr>
        <p:spPr>
          <a:xfrm>
            <a:off x="325627" y="4585971"/>
            <a:ext cx="8961395" cy="2174954"/>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r>
              <a:rPr lang="en-US" sz="3200" dirty="0" smtClean="0">
                <a:solidFill>
                  <a:srgbClr val="0000FF"/>
                </a:solidFill>
              </a:rPr>
              <a:t>Let T  =  Threshold   =</a:t>
            </a:r>
          </a:p>
          <a:p>
            <a:endParaRPr lang="en-US" sz="800" baseline="30000" dirty="0">
              <a:solidFill>
                <a:srgbClr val="0000FF"/>
              </a:solidFill>
            </a:endParaRPr>
          </a:p>
          <a:p>
            <a:r>
              <a:rPr lang="en-US" sz="3200" dirty="0" smtClean="0">
                <a:solidFill>
                  <a:srgbClr val="0000FF"/>
                </a:solidFill>
              </a:rPr>
              <a:t>Connect vertices v and w with an edge  </a:t>
            </a:r>
            <a:r>
              <a:rPr lang="en-US" sz="3200" dirty="0" err="1" smtClean="0">
                <a:solidFill>
                  <a:srgbClr val="0000FF"/>
                </a:solidFill>
              </a:rPr>
              <a:t>iff</a:t>
            </a:r>
            <a:r>
              <a:rPr lang="en-US" sz="3200" dirty="0" smtClean="0">
                <a:solidFill>
                  <a:srgbClr val="0000FF"/>
                </a:solidFill>
              </a:rPr>
              <a:t> </a:t>
            </a:r>
          </a:p>
          <a:p>
            <a:r>
              <a:rPr lang="en-US" sz="3200" dirty="0" smtClean="0">
                <a:solidFill>
                  <a:srgbClr val="0000FF"/>
                </a:solidFill>
              </a:rPr>
              <a:t>the distance between v and w is less than T</a:t>
            </a: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pic>
        <p:nvPicPr>
          <p:cNvPr id="20" name="Picture 19"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1140000">
            <a:off x="4679308" y="1661768"/>
            <a:ext cx="1188720" cy="613230"/>
          </a:xfrm>
          <a:prstGeom prst="rect">
            <a:avLst/>
          </a:prstGeom>
        </p:spPr>
      </p:pic>
      <p:pic>
        <p:nvPicPr>
          <p:cNvPr id="21" name="Picture 20"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19740000">
            <a:off x="1434954" y="2563353"/>
            <a:ext cx="1188720" cy="613230"/>
          </a:xfrm>
          <a:prstGeom prst="rect">
            <a:avLst/>
          </a:prstGeom>
        </p:spPr>
      </p:pic>
      <p:pic>
        <p:nvPicPr>
          <p:cNvPr id="22" name="Picture 21"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5280000">
            <a:off x="193806" y="1944389"/>
            <a:ext cx="1188720" cy="613230"/>
          </a:xfrm>
          <a:prstGeom prst="rect">
            <a:avLst/>
          </a:prstGeom>
        </p:spPr>
      </p:pic>
      <p:pic>
        <p:nvPicPr>
          <p:cNvPr id="24" name="Picture 23"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20220000">
            <a:off x="6395137" y="1712666"/>
            <a:ext cx="1188720" cy="613230"/>
          </a:xfrm>
          <a:prstGeom prst="rect">
            <a:avLst/>
          </a:prstGeom>
        </p:spPr>
      </p:pic>
      <p:pic>
        <p:nvPicPr>
          <p:cNvPr id="25" name="Picture 24"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a:off x="4221577" y="5119857"/>
            <a:ext cx="1188720" cy="613230"/>
          </a:xfrm>
          <a:prstGeom prst="rect">
            <a:avLst/>
          </a:prstGeom>
        </p:spPr>
      </p:pic>
      <p:pic>
        <p:nvPicPr>
          <p:cNvPr id="26" name="Picture 25"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12548454">
            <a:off x="1364081" y="1208058"/>
            <a:ext cx="1188720" cy="613230"/>
          </a:xfrm>
          <a:prstGeom prst="rect">
            <a:avLst/>
          </a:prstGeom>
        </p:spPr>
      </p:pic>
      <p:pic>
        <p:nvPicPr>
          <p:cNvPr id="27" name="Picture 26"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16200000">
            <a:off x="7268373" y="3129248"/>
            <a:ext cx="1188720" cy="613230"/>
          </a:xfrm>
          <a:prstGeom prst="rect">
            <a:avLst/>
          </a:prstGeom>
        </p:spPr>
      </p:pic>
      <p:pic>
        <p:nvPicPr>
          <p:cNvPr id="28" name="Picture 27"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rot="3426123">
            <a:off x="3334022" y="1788806"/>
            <a:ext cx="1188720" cy="613230"/>
          </a:xfrm>
          <a:prstGeom prst="rect">
            <a:avLst/>
          </a:prstGeom>
        </p:spPr>
      </p:pic>
      <p:sp>
        <p:nvSpPr>
          <p:cNvPr id="9" name="Oval 8"/>
          <p:cNvSpPr>
            <a:spLocks noChangeAspect="1"/>
          </p:cNvSpPr>
          <p:nvPr/>
        </p:nvSpPr>
        <p:spPr>
          <a:xfrm>
            <a:off x="666506" y="2158774"/>
            <a:ext cx="1188720" cy="1188720"/>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29" name="Oval 28"/>
          <p:cNvSpPr>
            <a:spLocks noChangeAspect="1"/>
          </p:cNvSpPr>
          <p:nvPr/>
        </p:nvSpPr>
        <p:spPr>
          <a:xfrm>
            <a:off x="1604226" y="1618854"/>
            <a:ext cx="1181314" cy="1181314"/>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30" name="Oval 29"/>
          <p:cNvSpPr>
            <a:spLocks noChangeAspect="1"/>
          </p:cNvSpPr>
          <p:nvPr/>
        </p:nvSpPr>
        <p:spPr>
          <a:xfrm>
            <a:off x="638079" y="10942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31" name="Oval 30"/>
          <p:cNvSpPr>
            <a:spLocks noChangeAspect="1"/>
          </p:cNvSpPr>
          <p:nvPr/>
        </p:nvSpPr>
        <p:spPr>
          <a:xfrm>
            <a:off x="6550916" y="851499"/>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32" name="Oval 31"/>
          <p:cNvSpPr>
            <a:spLocks noChangeAspect="1"/>
          </p:cNvSpPr>
          <p:nvPr/>
        </p:nvSpPr>
        <p:spPr>
          <a:xfrm>
            <a:off x="5678887" y="124913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33" name="Oval 32"/>
          <p:cNvSpPr>
            <a:spLocks noChangeAspect="1"/>
          </p:cNvSpPr>
          <p:nvPr/>
        </p:nvSpPr>
        <p:spPr>
          <a:xfrm>
            <a:off x="4306152"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34" name="Oval 33"/>
          <p:cNvSpPr>
            <a:spLocks noChangeAspect="1"/>
          </p:cNvSpPr>
          <p:nvPr/>
        </p:nvSpPr>
        <p:spPr>
          <a:xfrm>
            <a:off x="3920224" y="102026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35" name="Oval 34"/>
          <p:cNvSpPr>
            <a:spLocks noChangeAspect="1"/>
          </p:cNvSpPr>
          <p:nvPr/>
        </p:nvSpPr>
        <p:spPr>
          <a:xfrm>
            <a:off x="3905953" y="1519535"/>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36" name="Oval 35"/>
          <p:cNvSpPr>
            <a:spLocks noChangeAspect="1"/>
          </p:cNvSpPr>
          <p:nvPr/>
        </p:nvSpPr>
        <p:spPr>
          <a:xfrm>
            <a:off x="3445423"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38" name="Oval 37"/>
          <p:cNvSpPr>
            <a:spLocks noChangeAspect="1"/>
          </p:cNvSpPr>
          <p:nvPr/>
        </p:nvSpPr>
        <p:spPr>
          <a:xfrm>
            <a:off x="2860613" y="346236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39" name="Oval 38"/>
          <p:cNvSpPr>
            <a:spLocks noChangeAspect="1"/>
          </p:cNvSpPr>
          <p:nvPr/>
        </p:nvSpPr>
        <p:spPr>
          <a:xfrm>
            <a:off x="3693629" y="324478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40" name="Oval 39"/>
          <p:cNvSpPr>
            <a:spLocks noChangeAspect="1"/>
          </p:cNvSpPr>
          <p:nvPr/>
        </p:nvSpPr>
        <p:spPr>
          <a:xfrm>
            <a:off x="6806579" y="346405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41" name="Oval 40"/>
          <p:cNvSpPr>
            <a:spLocks noChangeAspect="1"/>
          </p:cNvSpPr>
          <p:nvPr/>
        </p:nvSpPr>
        <p:spPr>
          <a:xfrm>
            <a:off x="6100243" y="342787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42" name="Oval 41"/>
          <p:cNvSpPr>
            <a:spLocks noChangeAspect="1"/>
          </p:cNvSpPr>
          <p:nvPr/>
        </p:nvSpPr>
        <p:spPr>
          <a:xfrm>
            <a:off x="6569859" y="309142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43" name="Oval 42"/>
          <p:cNvSpPr>
            <a:spLocks noChangeAspect="1"/>
          </p:cNvSpPr>
          <p:nvPr/>
        </p:nvSpPr>
        <p:spPr>
          <a:xfrm>
            <a:off x="6803213" y="26976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44" name="Oval 43"/>
          <p:cNvSpPr>
            <a:spLocks noChangeAspect="1"/>
          </p:cNvSpPr>
          <p:nvPr/>
        </p:nvSpPr>
        <p:spPr>
          <a:xfrm>
            <a:off x="6064828" y="271787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45" name="Oval 44"/>
          <p:cNvSpPr>
            <a:spLocks noChangeAspect="1"/>
          </p:cNvSpPr>
          <p:nvPr/>
        </p:nvSpPr>
        <p:spPr>
          <a:xfrm>
            <a:off x="3516752" y="391346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Tree>
    <p:extLst>
      <p:ext uri="{BB962C8B-B14F-4D97-AF65-F5344CB8AC3E}">
        <p14:creationId xmlns:p14="http://schemas.microsoft.com/office/powerpoint/2010/main" val="19172184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sp>
        <p:nvSpPr>
          <p:cNvPr id="2" name="TextBox 1"/>
          <p:cNvSpPr txBox="1"/>
          <p:nvPr/>
        </p:nvSpPr>
        <p:spPr>
          <a:xfrm>
            <a:off x="325627" y="4585971"/>
            <a:ext cx="8961395" cy="2174954"/>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r>
              <a:rPr lang="en-US" sz="3200" dirty="0" smtClean="0">
                <a:solidFill>
                  <a:srgbClr val="0000FF"/>
                </a:solidFill>
              </a:rPr>
              <a:t>Let T  =  Threshold   =</a:t>
            </a:r>
          </a:p>
          <a:p>
            <a:endParaRPr lang="en-US" sz="800" baseline="30000" dirty="0">
              <a:solidFill>
                <a:srgbClr val="0000FF"/>
              </a:solidFill>
            </a:endParaRPr>
          </a:p>
          <a:p>
            <a:r>
              <a:rPr lang="en-US" sz="3200" dirty="0" smtClean="0">
                <a:solidFill>
                  <a:srgbClr val="0000FF"/>
                </a:solidFill>
              </a:rPr>
              <a:t>Connect vertices v and w with an edge  </a:t>
            </a:r>
            <a:r>
              <a:rPr lang="en-US" sz="3200" dirty="0" err="1" smtClean="0">
                <a:solidFill>
                  <a:srgbClr val="0000FF"/>
                </a:solidFill>
              </a:rPr>
              <a:t>iff</a:t>
            </a:r>
            <a:r>
              <a:rPr lang="en-US" sz="3200" dirty="0" smtClean="0">
                <a:solidFill>
                  <a:srgbClr val="0000FF"/>
                </a:solidFill>
              </a:rPr>
              <a:t> </a:t>
            </a:r>
          </a:p>
          <a:p>
            <a:r>
              <a:rPr lang="en-US" sz="3200" dirty="0" smtClean="0">
                <a:solidFill>
                  <a:srgbClr val="0000FF"/>
                </a:solidFill>
              </a:rPr>
              <a:t>the distance between v and w is less than T</a:t>
            </a: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pic>
        <p:nvPicPr>
          <p:cNvPr id="25" name="Picture 24" descr="ruler2.png"/>
          <p:cNvPicPr>
            <a:picLocks noChangeAspect="1"/>
          </p:cNvPicPr>
          <p:nvPr/>
        </p:nvPicPr>
        <p:blipFill rotWithShape="1">
          <a:blip r:embed="rId4">
            <a:extLst>
              <a:ext uri="{28A0092B-C50C-407E-A947-70E740481C1C}">
                <a14:useLocalDpi xmlns:a14="http://schemas.microsoft.com/office/drawing/2010/main" val="0"/>
              </a:ext>
            </a:extLst>
          </a:blip>
          <a:srcRect l="3983" r="71729"/>
          <a:stretch/>
        </p:blipFill>
        <p:spPr>
          <a:xfrm>
            <a:off x="4221577" y="5119857"/>
            <a:ext cx="1188720" cy="613230"/>
          </a:xfrm>
          <a:prstGeom prst="rect">
            <a:avLst/>
          </a:prstGeom>
        </p:spPr>
      </p:pic>
      <p:grpSp>
        <p:nvGrpSpPr>
          <p:cNvPr id="3" name="Group 2"/>
          <p:cNvGrpSpPr/>
          <p:nvPr/>
        </p:nvGrpSpPr>
        <p:grpSpPr>
          <a:xfrm>
            <a:off x="638079" y="765614"/>
            <a:ext cx="7349814" cy="4329160"/>
            <a:chOff x="638079" y="765614"/>
            <a:chExt cx="7349814" cy="4329160"/>
          </a:xfrm>
        </p:grpSpPr>
        <p:sp>
          <p:nvSpPr>
            <p:cNvPr id="9" name="Oval 8"/>
            <p:cNvSpPr>
              <a:spLocks noChangeAspect="1"/>
            </p:cNvSpPr>
            <p:nvPr/>
          </p:nvSpPr>
          <p:spPr>
            <a:xfrm>
              <a:off x="666506" y="2158774"/>
              <a:ext cx="1188720" cy="1188720"/>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29" name="Oval 28"/>
            <p:cNvSpPr>
              <a:spLocks noChangeAspect="1"/>
            </p:cNvSpPr>
            <p:nvPr/>
          </p:nvSpPr>
          <p:spPr>
            <a:xfrm>
              <a:off x="1604226" y="1618854"/>
              <a:ext cx="1181314" cy="1181314"/>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30" name="Oval 29"/>
            <p:cNvSpPr>
              <a:spLocks noChangeAspect="1"/>
            </p:cNvSpPr>
            <p:nvPr/>
          </p:nvSpPr>
          <p:spPr>
            <a:xfrm>
              <a:off x="638079" y="10942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31" name="Oval 30"/>
            <p:cNvSpPr>
              <a:spLocks noChangeAspect="1"/>
            </p:cNvSpPr>
            <p:nvPr/>
          </p:nvSpPr>
          <p:spPr>
            <a:xfrm>
              <a:off x="6550916" y="851499"/>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32" name="Oval 31"/>
            <p:cNvSpPr>
              <a:spLocks noChangeAspect="1"/>
            </p:cNvSpPr>
            <p:nvPr/>
          </p:nvSpPr>
          <p:spPr>
            <a:xfrm>
              <a:off x="5678887" y="124913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33" name="Oval 32"/>
            <p:cNvSpPr>
              <a:spLocks noChangeAspect="1"/>
            </p:cNvSpPr>
            <p:nvPr/>
          </p:nvSpPr>
          <p:spPr>
            <a:xfrm>
              <a:off x="4306152"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34" name="Oval 33"/>
            <p:cNvSpPr>
              <a:spLocks noChangeAspect="1"/>
            </p:cNvSpPr>
            <p:nvPr/>
          </p:nvSpPr>
          <p:spPr>
            <a:xfrm>
              <a:off x="3920224" y="102026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35" name="Oval 34"/>
            <p:cNvSpPr>
              <a:spLocks noChangeAspect="1"/>
            </p:cNvSpPr>
            <p:nvPr/>
          </p:nvSpPr>
          <p:spPr>
            <a:xfrm>
              <a:off x="3905953" y="1519535"/>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36" name="Oval 35"/>
            <p:cNvSpPr>
              <a:spLocks noChangeAspect="1"/>
            </p:cNvSpPr>
            <p:nvPr/>
          </p:nvSpPr>
          <p:spPr>
            <a:xfrm>
              <a:off x="3445423"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37" name="Oval 36"/>
            <p:cNvSpPr>
              <a:spLocks noChangeAspect="1"/>
            </p:cNvSpPr>
            <p:nvPr/>
          </p:nvSpPr>
          <p:spPr>
            <a:xfrm>
              <a:off x="3516752" y="391346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38" name="Oval 37"/>
            <p:cNvSpPr>
              <a:spLocks noChangeAspect="1"/>
            </p:cNvSpPr>
            <p:nvPr/>
          </p:nvSpPr>
          <p:spPr>
            <a:xfrm>
              <a:off x="2860613" y="346236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39" name="Oval 38"/>
            <p:cNvSpPr>
              <a:spLocks noChangeAspect="1"/>
            </p:cNvSpPr>
            <p:nvPr/>
          </p:nvSpPr>
          <p:spPr>
            <a:xfrm>
              <a:off x="3693629" y="324478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40" name="Oval 39"/>
            <p:cNvSpPr>
              <a:spLocks noChangeAspect="1"/>
            </p:cNvSpPr>
            <p:nvPr/>
          </p:nvSpPr>
          <p:spPr>
            <a:xfrm>
              <a:off x="6806579" y="346405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41" name="Oval 40"/>
            <p:cNvSpPr>
              <a:spLocks noChangeAspect="1"/>
            </p:cNvSpPr>
            <p:nvPr/>
          </p:nvSpPr>
          <p:spPr>
            <a:xfrm>
              <a:off x="6100243" y="342787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42" name="Oval 41"/>
            <p:cNvSpPr>
              <a:spLocks noChangeAspect="1"/>
            </p:cNvSpPr>
            <p:nvPr/>
          </p:nvSpPr>
          <p:spPr>
            <a:xfrm>
              <a:off x="6569859" y="309142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43" name="Oval 42"/>
            <p:cNvSpPr>
              <a:spLocks noChangeAspect="1"/>
            </p:cNvSpPr>
            <p:nvPr/>
          </p:nvSpPr>
          <p:spPr>
            <a:xfrm>
              <a:off x="6803213" y="26976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44" name="Oval 43"/>
            <p:cNvSpPr>
              <a:spLocks noChangeAspect="1"/>
            </p:cNvSpPr>
            <p:nvPr/>
          </p:nvSpPr>
          <p:spPr>
            <a:xfrm>
              <a:off x="6064828" y="271787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grpSp>
    </p:spTree>
    <p:extLst>
      <p:ext uri="{BB962C8B-B14F-4D97-AF65-F5344CB8AC3E}">
        <p14:creationId xmlns:p14="http://schemas.microsoft.com/office/powerpoint/2010/main" val="39365622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sp>
        <p:nvSpPr>
          <p:cNvPr id="2" name="TextBox 1"/>
          <p:cNvSpPr txBox="1"/>
          <p:nvPr/>
        </p:nvSpPr>
        <p:spPr>
          <a:xfrm>
            <a:off x="325627" y="4585971"/>
            <a:ext cx="8961395" cy="1200329"/>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endParaRPr lang="en-US" sz="800" dirty="0" smtClean="0"/>
          </a:p>
          <a:p>
            <a:r>
              <a:rPr lang="en-US" sz="3200" dirty="0" smtClean="0">
                <a:solidFill>
                  <a:srgbClr val="0000FF"/>
                </a:solidFill>
              </a:rPr>
              <a:t>Add an edge between data points that are “close”</a:t>
            </a:r>
            <a:endParaRPr lang="en-US" sz="3200" baseline="30000" dirty="0" smtClean="0">
              <a:solidFill>
                <a:srgbClr val="0000FF"/>
              </a:solidFill>
            </a:endParaRPr>
          </a:p>
        </p:txBody>
      </p:sp>
      <p:pic>
        <p:nvPicPr>
          <p:cNvPr id="9" name="Picture 8" descr="1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02096"/>
            <a:ext cx="6400800" cy="3441700"/>
          </a:xfrm>
          <a:prstGeom prst="rect">
            <a:avLst/>
          </a:prstGeom>
        </p:spPr>
      </p:pic>
      <p:grpSp>
        <p:nvGrpSpPr>
          <p:cNvPr id="10" name="Group 9"/>
          <p:cNvGrpSpPr/>
          <p:nvPr/>
        </p:nvGrpSpPr>
        <p:grpSpPr>
          <a:xfrm>
            <a:off x="638079" y="765614"/>
            <a:ext cx="7349814" cy="4329160"/>
            <a:chOff x="638079" y="765614"/>
            <a:chExt cx="7349814" cy="4329160"/>
          </a:xfrm>
        </p:grpSpPr>
        <p:sp>
          <p:nvSpPr>
            <p:cNvPr id="11" name="Oval 10"/>
            <p:cNvSpPr>
              <a:spLocks noChangeAspect="1"/>
            </p:cNvSpPr>
            <p:nvPr/>
          </p:nvSpPr>
          <p:spPr>
            <a:xfrm>
              <a:off x="666506" y="2158774"/>
              <a:ext cx="1188720" cy="1188720"/>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12" name="Oval 11"/>
            <p:cNvSpPr>
              <a:spLocks noChangeAspect="1"/>
            </p:cNvSpPr>
            <p:nvPr/>
          </p:nvSpPr>
          <p:spPr>
            <a:xfrm>
              <a:off x="1604226" y="1618854"/>
              <a:ext cx="1181314" cy="1181314"/>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13" name="Oval 12"/>
            <p:cNvSpPr>
              <a:spLocks noChangeAspect="1"/>
            </p:cNvSpPr>
            <p:nvPr/>
          </p:nvSpPr>
          <p:spPr>
            <a:xfrm>
              <a:off x="638079" y="10942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4" name="Oval 13"/>
            <p:cNvSpPr>
              <a:spLocks noChangeAspect="1"/>
            </p:cNvSpPr>
            <p:nvPr/>
          </p:nvSpPr>
          <p:spPr>
            <a:xfrm>
              <a:off x="6550916" y="851499"/>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5" name="Oval 14"/>
            <p:cNvSpPr>
              <a:spLocks noChangeAspect="1"/>
            </p:cNvSpPr>
            <p:nvPr/>
          </p:nvSpPr>
          <p:spPr>
            <a:xfrm>
              <a:off x="5678887" y="124913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6" name="Oval 15"/>
            <p:cNvSpPr>
              <a:spLocks noChangeAspect="1"/>
            </p:cNvSpPr>
            <p:nvPr/>
          </p:nvSpPr>
          <p:spPr>
            <a:xfrm>
              <a:off x="4306152"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7" name="Oval 16"/>
            <p:cNvSpPr>
              <a:spLocks noChangeAspect="1"/>
            </p:cNvSpPr>
            <p:nvPr/>
          </p:nvSpPr>
          <p:spPr>
            <a:xfrm>
              <a:off x="3920224" y="102026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8" name="Oval 17"/>
            <p:cNvSpPr>
              <a:spLocks noChangeAspect="1"/>
            </p:cNvSpPr>
            <p:nvPr/>
          </p:nvSpPr>
          <p:spPr>
            <a:xfrm>
              <a:off x="3905953" y="1519535"/>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9" name="Oval 18"/>
            <p:cNvSpPr>
              <a:spLocks noChangeAspect="1"/>
            </p:cNvSpPr>
            <p:nvPr/>
          </p:nvSpPr>
          <p:spPr>
            <a:xfrm>
              <a:off x="3445423"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0" name="Oval 19"/>
            <p:cNvSpPr>
              <a:spLocks noChangeAspect="1"/>
            </p:cNvSpPr>
            <p:nvPr/>
          </p:nvSpPr>
          <p:spPr>
            <a:xfrm>
              <a:off x="3516752" y="391346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1" name="Oval 20"/>
            <p:cNvSpPr>
              <a:spLocks noChangeAspect="1"/>
            </p:cNvSpPr>
            <p:nvPr/>
          </p:nvSpPr>
          <p:spPr>
            <a:xfrm>
              <a:off x="2860613" y="346236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2" name="Oval 21"/>
            <p:cNvSpPr>
              <a:spLocks noChangeAspect="1"/>
            </p:cNvSpPr>
            <p:nvPr/>
          </p:nvSpPr>
          <p:spPr>
            <a:xfrm>
              <a:off x="3693629" y="324478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4" name="Oval 23"/>
            <p:cNvSpPr>
              <a:spLocks noChangeAspect="1"/>
            </p:cNvSpPr>
            <p:nvPr/>
          </p:nvSpPr>
          <p:spPr>
            <a:xfrm>
              <a:off x="6806579" y="346405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5" name="Oval 24"/>
            <p:cNvSpPr>
              <a:spLocks noChangeAspect="1"/>
            </p:cNvSpPr>
            <p:nvPr/>
          </p:nvSpPr>
          <p:spPr>
            <a:xfrm>
              <a:off x="6100243" y="342787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6" name="Oval 25"/>
            <p:cNvSpPr>
              <a:spLocks noChangeAspect="1"/>
            </p:cNvSpPr>
            <p:nvPr/>
          </p:nvSpPr>
          <p:spPr>
            <a:xfrm>
              <a:off x="6569859" y="309142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7" name="Oval 26"/>
            <p:cNvSpPr>
              <a:spLocks noChangeAspect="1"/>
            </p:cNvSpPr>
            <p:nvPr/>
          </p:nvSpPr>
          <p:spPr>
            <a:xfrm>
              <a:off x="6803213" y="26976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8" name="Oval 27"/>
            <p:cNvSpPr>
              <a:spLocks noChangeAspect="1"/>
            </p:cNvSpPr>
            <p:nvPr/>
          </p:nvSpPr>
          <p:spPr>
            <a:xfrm>
              <a:off x="6064828" y="271787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grpSp>
    </p:spTree>
    <p:extLst>
      <p:ext uri="{BB962C8B-B14F-4D97-AF65-F5344CB8AC3E}">
        <p14:creationId xmlns:p14="http://schemas.microsoft.com/office/powerpoint/2010/main" val="254393058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a simplicial complex</a:t>
            </a:r>
            <a:endParaRPr lang="en-US" sz="3200" dirty="0">
              <a:solidFill>
                <a:schemeClr val="tx1"/>
              </a:solidFill>
            </a:endParaRPr>
          </a:p>
        </p:txBody>
      </p:sp>
      <p:sp>
        <p:nvSpPr>
          <p:cNvPr id="2" name="TextBox 1"/>
          <p:cNvSpPr txBox="1"/>
          <p:nvPr/>
        </p:nvSpPr>
        <p:spPr>
          <a:xfrm>
            <a:off x="325627" y="4585971"/>
            <a:ext cx="8961395" cy="1200329"/>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endParaRPr lang="en-US" sz="800" dirty="0" smtClean="0"/>
          </a:p>
          <a:p>
            <a:r>
              <a:rPr lang="en-US" sz="3200" dirty="0" smtClean="0">
                <a:solidFill>
                  <a:srgbClr val="0000FF"/>
                </a:solidFill>
              </a:rPr>
              <a:t>Add an edge between data points that are “close”</a:t>
            </a:r>
            <a:endParaRPr lang="en-US" sz="3200" baseline="30000" dirty="0" smtClean="0">
              <a:solidFill>
                <a:srgbClr val="0000FF"/>
              </a:solidFill>
            </a:endParaRPr>
          </a:p>
        </p:txBody>
      </p:sp>
      <p:pic>
        <p:nvPicPr>
          <p:cNvPr id="9" name="Picture 8" descr="1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02096"/>
            <a:ext cx="6400800" cy="3441700"/>
          </a:xfrm>
          <a:prstGeom prst="rect">
            <a:avLst/>
          </a:prstGeom>
        </p:spPr>
      </p:pic>
    </p:spTree>
    <p:extLst>
      <p:ext uri="{BB962C8B-B14F-4D97-AF65-F5344CB8AC3E}">
        <p14:creationId xmlns:p14="http://schemas.microsoft.com/office/powerpoint/2010/main" val="222083599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err="1" smtClean="0">
                <a:solidFill>
                  <a:srgbClr val="0000DD"/>
                </a:solidFill>
              </a:rPr>
              <a:t>Vietoris</a:t>
            </a:r>
            <a:r>
              <a:rPr lang="en-US" sz="3200" dirty="0" smtClean="0">
                <a:solidFill>
                  <a:srgbClr val="0000DD"/>
                </a:solidFill>
              </a:rPr>
              <a:t> Rips</a:t>
            </a:r>
            <a:r>
              <a:rPr lang="en-US" sz="3200" dirty="0" smtClean="0">
                <a:solidFill>
                  <a:schemeClr val="tx1"/>
                </a:solidFill>
              </a:rPr>
              <a:t> complex = </a:t>
            </a:r>
            <a:r>
              <a:rPr lang="en-US" sz="3200" dirty="0" smtClean="0">
                <a:solidFill>
                  <a:srgbClr val="0000FF"/>
                </a:solidFill>
              </a:rPr>
              <a:t>flag</a:t>
            </a:r>
            <a:r>
              <a:rPr lang="en-US" sz="3200" dirty="0" smtClean="0">
                <a:solidFill>
                  <a:schemeClr val="tx1"/>
                </a:solidFill>
              </a:rPr>
              <a:t> complex = </a:t>
            </a:r>
            <a:r>
              <a:rPr lang="en-US" sz="3200" dirty="0" smtClean="0">
                <a:solidFill>
                  <a:srgbClr val="0000FF"/>
                </a:solidFill>
              </a:rPr>
              <a:t>clique</a:t>
            </a:r>
            <a:r>
              <a:rPr lang="en-US" sz="3200" dirty="0" smtClean="0">
                <a:solidFill>
                  <a:schemeClr val="tx1"/>
                </a:solidFill>
              </a:rPr>
              <a:t> complex</a:t>
            </a:r>
            <a:endParaRPr lang="en-US" sz="3200" dirty="0">
              <a:solidFill>
                <a:schemeClr val="tx1"/>
              </a:solidFill>
            </a:endParaRP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22917"/>
            <a:ext cx="6400800" cy="3441700"/>
          </a:xfrm>
          <a:prstGeom prst="rect">
            <a:avLst/>
          </a:prstGeom>
        </p:spPr>
      </p:pic>
      <p:sp>
        <p:nvSpPr>
          <p:cNvPr id="10" name="TextBox 9"/>
          <p:cNvSpPr txBox="1"/>
          <p:nvPr/>
        </p:nvSpPr>
        <p:spPr>
          <a:xfrm>
            <a:off x="325627" y="5023212"/>
            <a:ext cx="8961395" cy="584776"/>
          </a:xfrm>
          <a:prstGeom prst="rect">
            <a:avLst/>
          </a:prstGeom>
          <a:noFill/>
        </p:spPr>
        <p:txBody>
          <a:bodyPr wrap="square" rtlCol="0">
            <a:spAutoFit/>
          </a:bodyPr>
          <a:lstStyle/>
          <a:p>
            <a:r>
              <a:rPr lang="en-US" sz="3200" dirty="0"/>
              <a:t>2</a:t>
            </a:r>
            <a:r>
              <a:rPr lang="en-US" sz="3200" dirty="0" smtClean="0"/>
              <a:t>.)  Add all possible simplices of dimensional &gt; 1.</a:t>
            </a:r>
          </a:p>
        </p:txBody>
      </p:sp>
    </p:spTree>
    <p:extLst>
      <p:ext uri="{BB962C8B-B14F-4D97-AF65-F5344CB8AC3E}">
        <p14:creationId xmlns:p14="http://schemas.microsoft.com/office/powerpoint/2010/main" val="64288659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Creating the </a:t>
            </a:r>
            <a:r>
              <a:rPr lang="en-US" sz="3200" dirty="0" err="1" smtClean="0">
                <a:solidFill>
                  <a:schemeClr val="tx1"/>
                </a:solidFill>
              </a:rPr>
              <a:t>Čech</a:t>
            </a:r>
            <a:r>
              <a:rPr lang="en-US" sz="3200" dirty="0" smtClean="0">
                <a:solidFill>
                  <a:schemeClr val="tx1"/>
                </a:solidFill>
              </a:rPr>
              <a:t> simplicial complex</a:t>
            </a:r>
            <a:endParaRPr lang="en-US" sz="3200" dirty="0">
              <a:solidFill>
                <a:schemeClr val="tx1"/>
              </a:solidFill>
            </a:endParaRPr>
          </a:p>
        </p:txBody>
      </p:sp>
      <p:sp>
        <p:nvSpPr>
          <p:cNvPr id="2" name="TextBox 1"/>
          <p:cNvSpPr txBox="1"/>
          <p:nvPr/>
        </p:nvSpPr>
        <p:spPr>
          <a:xfrm>
            <a:off x="325627" y="4585971"/>
            <a:ext cx="8961395" cy="1200329"/>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endParaRPr lang="en-US" sz="800" dirty="0" smtClean="0"/>
          </a:p>
          <a:p>
            <a:r>
              <a:rPr lang="en-US" sz="3200" dirty="0" smtClean="0">
                <a:solidFill>
                  <a:srgbClr val="0000FF"/>
                </a:solidFill>
              </a:rPr>
              <a:t>Add an edge between data points that are “close”</a:t>
            </a:r>
            <a:endParaRPr lang="en-US" sz="3200" baseline="30000" dirty="0" smtClean="0">
              <a:solidFill>
                <a:srgbClr val="0000FF"/>
              </a:solidFill>
            </a:endParaRPr>
          </a:p>
        </p:txBody>
      </p:sp>
      <p:pic>
        <p:nvPicPr>
          <p:cNvPr id="9" name="Picture 8" descr="1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02096"/>
            <a:ext cx="6400800" cy="3441700"/>
          </a:xfrm>
          <a:prstGeom prst="rect">
            <a:avLst/>
          </a:prstGeom>
        </p:spPr>
      </p:pic>
      <p:grpSp>
        <p:nvGrpSpPr>
          <p:cNvPr id="10" name="Group 9"/>
          <p:cNvGrpSpPr/>
          <p:nvPr/>
        </p:nvGrpSpPr>
        <p:grpSpPr>
          <a:xfrm>
            <a:off x="638079" y="765614"/>
            <a:ext cx="7349814" cy="4329160"/>
            <a:chOff x="638079" y="765614"/>
            <a:chExt cx="7349814" cy="4329160"/>
          </a:xfrm>
        </p:grpSpPr>
        <p:sp>
          <p:nvSpPr>
            <p:cNvPr id="11" name="Oval 10"/>
            <p:cNvSpPr>
              <a:spLocks noChangeAspect="1"/>
            </p:cNvSpPr>
            <p:nvPr/>
          </p:nvSpPr>
          <p:spPr>
            <a:xfrm>
              <a:off x="666506" y="2158774"/>
              <a:ext cx="1188720" cy="1188720"/>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12" name="Oval 11"/>
            <p:cNvSpPr>
              <a:spLocks noChangeAspect="1"/>
            </p:cNvSpPr>
            <p:nvPr/>
          </p:nvSpPr>
          <p:spPr>
            <a:xfrm>
              <a:off x="1604226" y="1618854"/>
              <a:ext cx="1181314" cy="1181314"/>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13" name="Oval 12"/>
            <p:cNvSpPr>
              <a:spLocks noChangeAspect="1"/>
            </p:cNvSpPr>
            <p:nvPr/>
          </p:nvSpPr>
          <p:spPr>
            <a:xfrm>
              <a:off x="638079" y="10942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4" name="Oval 13"/>
            <p:cNvSpPr>
              <a:spLocks noChangeAspect="1"/>
            </p:cNvSpPr>
            <p:nvPr/>
          </p:nvSpPr>
          <p:spPr>
            <a:xfrm>
              <a:off x="6550916" y="851499"/>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5" name="Oval 14"/>
            <p:cNvSpPr>
              <a:spLocks noChangeAspect="1"/>
            </p:cNvSpPr>
            <p:nvPr/>
          </p:nvSpPr>
          <p:spPr>
            <a:xfrm>
              <a:off x="5678887" y="124913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6" name="Oval 15"/>
            <p:cNvSpPr>
              <a:spLocks noChangeAspect="1"/>
            </p:cNvSpPr>
            <p:nvPr/>
          </p:nvSpPr>
          <p:spPr>
            <a:xfrm>
              <a:off x="4306152"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7" name="Oval 16"/>
            <p:cNvSpPr>
              <a:spLocks noChangeAspect="1"/>
            </p:cNvSpPr>
            <p:nvPr/>
          </p:nvSpPr>
          <p:spPr>
            <a:xfrm>
              <a:off x="3920224" y="102026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8" name="Oval 17"/>
            <p:cNvSpPr>
              <a:spLocks noChangeAspect="1"/>
            </p:cNvSpPr>
            <p:nvPr/>
          </p:nvSpPr>
          <p:spPr>
            <a:xfrm>
              <a:off x="3905953" y="1519535"/>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9" name="Oval 18"/>
            <p:cNvSpPr>
              <a:spLocks noChangeAspect="1"/>
            </p:cNvSpPr>
            <p:nvPr/>
          </p:nvSpPr>
          <p:spPr>
            <a:xfrm>
              <a:off x="3445423"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0" name="Oval 19"/>
            <p:cNvSpPr>
              <a:spLocks noChangeAspect="1"/>
            </p:cNvSpPr>
            <p:nvPr/>
          </p:nvSpPr>
          <p:spPr>
            <a:xfrm>
              <a:off x="3516752" y="391346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1" name="Oval 20"/>
            <p:cNvSpPr>
              <a:spLocks noChangeAspect="1"/>
            </p:cNvSpPr>
            <p:nvPr/>
          </p:nvSpPr>
          <p:spPr>
            <a:xfrm>
              <a:off x="2860613" y="346236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2" name="Oval 21"/>
            <p:cNvSpPr>
              <a:spLocks noChangeAspect="1"/>
            </p:cNvSpPr>
            <p:nvPr/>
          </p:nvSpPr>
          <p:spPr>
            <a:xfrm>
              <a:off x="3693629" y="324478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4" name="Oval 23"/>
            <p:cNvSpPr>
              <a:spLocks noChangeAspect="1"/>
            </p:cNvSpPr>
            <p:nvPr/>
          </p:nvSpPr>
          <p:spPr>
            <a:xfrm>
              <a:off x="6806579" y="346405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5" name="Oval 24"/>
            <p:cNvSpPr>
              <a:spLocks noChangeAspect="1"/>
            </p:cNvSpPr>
            <p:nvPr/>
          </p:nvSpPr>
          <p:spPr>
            <a:xfrm>
              <a:off x="6100243" y="342787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6" name="Oval 25"/>
            <p:cNvSpPr>
              <a:spLocks noChangeAspect="1"/>
            </p:cNvSpPr>
            <p:nvPr/>
          </p:nvSpPr>
          <p:spPr>
            <a:xfrm>
              <a:off x="6569859" y="309142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7" name="Oval 26"/>
            <p:cNvSpPr>
              <a:spLocks noChangeAspect="1"/>
            </p:cNvSpPr>
            <p:nvPr/>
          </p:nvSpPr>
          <p:spPr>
            <a:xfrm>
              <a:off x="6803213" y="26976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8" name="Oval 27"/>
            <p:cNvSpPr>
              <a:spLocks noChangeAspect="1"/>
            </p:cNvSpPr>
            <p:nvPr/>
          </p:nvSpPr>
          <p:spPr>
            <a:xfrm>
              <a:off x="6064828" y="271787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grpSp>
    </p:spTree>
    <p:extLst>
      <p:ext uri="{BB962C8B-B14F-4D97-AF65-F5344CB8AC3E}">
        <p14:creationId xmlns:p14="http://schemas.microsoft.com/office/powerpoint/2010/main" val="52300363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smtClean="0">
              <a:solidFill>
                <a:schemeClr val="tx1"/>
              </a:solidFill>
            </a:endParaRPr>
          </a:p>
          <a:p>
            <a:pPr algn="ctr"/>
            <a:r>
              <a:rPr lang="en-US" sz="3200" dirty="0" smtClean="0">
                <a:solidFill>
                  <a:schemeClr val="tx1"/>
                </a:solidFill>
              </a:rPr>
              <a:t>Creating </a:t>
            </a:r>
            <a:r>
              <a:rPr lang="en-US" sz="3200" dirty="0">
                <a:solidFill>
                  <a:schemeClr val="tx1"/>
                </a:solidFill>
              </a:rPr>
              <a:t>the </a:t>
            </a:r>
            <a:r>
              <a:rPr lang="en-US" sz="3200" dirty="0" err="1">
                <a:solidFill>
                  <a:schemeClr val="tx1"/>
                </a:solidFill>
              </a:rPr>
              <a:t>Čech</a:t>
            </a:r>
            <a:r>
              <a:rPr lang="en-US" sz="3200" dirty="0">
                <a:solidFill>
                  <a:schemeClr val="tx1"/>
                </a:solidFill>
              </a:rPr>
              <a:t> simplicial complex</a:t>
            </a:r>
          </a:p>
          <a:p>
            <a:pPr algn="ctr"/>
            <a:endParaRPr lang="en-US" sz="3200" dirty="0">
              <a:solidFill>
                <a:schemeClr val="tx1"/>
              </a:solidFill>
            </a:endParaRP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22917"/>
            <a:ext cx="6400800" cy="3441700"/>
          </a:xfrm>
          <a:prstGeom prst="rect">
            <a:avLst/>
          </a:prstGeom>
        </p:spPr>
      </p:pic>
      <p:grpSp>
        <p:nvGrpSpPr>
          <p:cNvPr id="30" name="Group 29"/>
          <p:cNvGrpSpPr/>
          <p:nvPr/>
        </p:nvGrpSpPr>
        <p:grpSpPr>
          <a:xfrm>
            <a:off x="943279" y="1574820"/>
            <a:ext cx="1362964" cy="1353167"/>
            <a:chOff x="943279" y="1574820"/>
            <a:chExt cx="1362964" cy="1353167"/>
          </a:xfrm>
        </p:grpSpPr>
        <p:sp>
          <p:nvSpPr>
            <p:cNvPr id="31" name="Isosceles Triangle 30"/>
            <p:cNvSpPr/>
            <p:nvPr/>
          </p:nvSpPr>
          <p:spPr>
            <a:xfrm rot="19709233">
              <a:off x="943279" y="1653562"/>
              <a:ext cx="1072816" cy="932692"/>
            </a:xfrm>
            <a:prstGeom prst="triangle">
              <a:avLst/>
            </a:prstGeom>
            <a:solidFill>
              <a:schemeClr val="bg1"/>
            </a:solidFill>
            <a:ln w="76200" cmpd="sng">
              <a:solidFill>
                <a:srgbClr val="008000"/>
              </a:solidFill>
            </a:ln>
          </p:spPr>
          <p:txBody>
            <a:bodyPr wrap="square" rtlCol="0" anchor="ctr">
              <a:spAutoFit/>
            </a:bodyPr>
            <a:lstStyle/>
            <a:p>
              <a:pPr algn="ctr"/>
              <a:endParaRPr lang="en-US" sz="3200" dirty="0" smtClean="0"/>
            </a:p>
          </p:txBody>
        </p:sp>
        <p:sp>
          <p:nvSpPr>
            <p:cNvPr id="32" name="Oval 31"/>
            <p:cNvSpPr>
              <a:spLocks noChangeAspect="1"/>
            </p:cNvSpPr>
            <p:nvPr/>
          </p:nvSpPr>
          <p:spPr>
            <a:xfrm>
              <a:off x="1108085" y="26536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1113956" y="157482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2031923" y="2087736"/>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638079" y="765614"/>
            <a:ext cx="7349814" cy="4329160"/>
            <a:chOff x="638079" y="765614"/>
            <a:chExt cx="7349814" cy="4329160"/>
          </a:xfrm>
        </p:grpSpPr>
        <p:sp>
          <p:nvSpPr>
            <p:cNvPr id="12" name="Oval 11"/>
            <p:cNvSpPr>
              <a:spLocks noChangeAspect="1"/>
            </p:cNvSpPr>
            <p:nvPr/>
          </p:nvSpPr>
          <p:spPr>
            <a:xfrm>
              <a:off x="666506" y="2158774"/>
              <a:ext cx="1188720" cy="1188720"/>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13" name="Oval 12"/>
            <p:cNvSpPr>
              <a:spLocks noChangeAspect="1"/>
            </p:cNvSpPr>
            <p:nvPr/>
          </p:nvSpPr>
          <p:spPr>
            <a:xfrm>
              <a:off x="1604226" y="1618854"/>
              <a:ext cx="1181314" cy="1181314"/>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14" name="Oval 13"/>
            <p:cNvSpPr>
              <a:spLocks noChangeAspect="1"/>
            </p:cNvSpPr>
            <p:nvPr/>
          </p:nvSpPr>
          <p:spPr>
            <a:xfrm>
              <a:off x="638079" y="10942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5" name="Oval 14"/>
            <p:cNvSpPr>
              <a:spLocks noChangeAspect="1"/>
            </p:cNvSpPr>
            <p:nvPr/>
          </p:nvSpPr>
          <p:spPr>
            <a:xfrm>
              <a:off x="6550916" y="851499"/>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6" name="Oval 15"/>
            <p:cNvSpPr>
              <a:spLocks noChangeAspect="1"/>
            </p:cNvSpPr>
            <p:nvPr/>
          </p:nvSpPr>
          <p:spPr>
            <a:xfrm>
              <a:off x="5678887" y="124913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7" name="Oval 16"/>
            <p:cNvSpPr>
              <a:spLocks noChangeAspect="1"/>
            </p:cNvSpPr>
            <p:nvPr/>
          </p:nvSpPr>
          <p:spPr>
            <a:xfrm>
              <a:off x="4306152"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8" name="Oval 17"/>
            <p:cNvSpPr>
              <a:spLocks noChangeAspect="1"/>
            </p:cNvSpPr>
            <p:nvPr/>
          </p:nvSpPr>
          <p:spPr>
            <a:xfrm>
              <a:off x="3920224" y="102026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9" name="Oval 18"/>
            <p:cNvSpPr>
              <a:spLocks noChangeAspect="1"/>
            </p:cNvSpPr>
            <p:nvPr/>
          </p:nvSpPr>
          <p:spPr>
            <a:xfrm>
              <a:off x="3905953" y="1519535"/>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0" name="Oval 19"/>
            <p:cNvSpPr>
              <a:spLocks noChangeAspect="1"/>
            </p:cNvSpPr>
            <p:nvPr/>
          </p:nvSpPr>
          <p:spPr>
            <a:xfrm>
              <a:off x="3445423"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1" name="Oval 20"/>
            <p:cNvSpPr>
              <a:spLocks noChangeAspect="1"/>
            </p:cNvSpPr>
            <p:nvPr/>
          </p:nvSpPr>
          <p:spPr>
            <a:xfrm>
              <a:off x="3516752" y="391346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2" name="Oval 21"/>
            <p:cNvSpPr>
              <a:spLocks noChangeAspect="1"/>
            </p:cNvSpPr>
            <p:nvPr/>
          </p:nvSpPr>
          <p:spPr>
            <a:xfrm>
              <a:off x="2860613" y="346236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4" name="Oval 23"/>
            <p:cNvSpPr>
              <a:spLocks noChangeAspect="1"/>
            </p:cNvSpPr>
            <p:nvPr/>
          </p:nvSpPr>
          <p:spPr>
            <a:xfrm>
              <a:off x="3693629" y="324478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5" name="Oval 24"/>
            <p:cNvSpPr>
              <a:spLocks noChangeAspect="1"/>
            </p:cNvSpPr>
            <p:nvPr/>
          </p:nvSpPr>
          <p:spPr>
            <a:xfrm>
              <a:off x="6806579" y="346405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6" name="Oval 25"/>
            <p:cNvSpPr>
              <a:spLocks noChangeAspect="1"/>
            </p:cNvSpPr>
            <p:nvPr/>
          </p:nvSpPr>
          <p:spPr>
            <a:xfrm>
              <a:off x="6100243" y="342787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7" name="Oval 26"/>
            <p:cNvSpPr>
              <a:spLocks noChangeAspect="1"/>
            </p:cNvSpPr>
            <p:nvPr/>
          </p:nvSpPr>
          <p:spPr>
            <a:xfrm>
              <a:off x="6569859" y="309142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8" name="Oval 27"/>
            <p:cNvSpPr>
              <a:spLocks noChangeAspect="1"/>
            </p:cNvSpPr>
            <p:nvPr/>
          </p:nvSpPr>
          <p:spPr>
            <a:xfrm>
              <a:off x="6803213" y="26976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9" name="Oval 28"/>
            <p:cNvSpPr>
              <a:spLocks noChangeAspect="1"/>
            </p:cNvSpPr>
            <p:nvPr/>
          </p:nvSpPr>
          <p:spPr>
            <a:xfrm>
              <a:off x="6064828" y="271787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grpSp>
      <p:grpSp>
        <p:nvGrpSpPr>
          <p:cNvPr id="36" name="Group 35"/>
          <p:cNvGrpSpPr/>
          <p:nvPr/>
        </p:nvGrpSpPr>
        <p:grpSpPr>
          <a:xfrm>
            <a:off x="282814" y="5366851"/>
            <a:ext cx="8961395" cy="627583"/>
            <a:chOff x="325627" y="5052933"/>
            <a:chExt cx="8961395" cy="627583"/>
          </a:xfrm>
        </p:grpSpPr>
        <p:sp>
          <p:nvSpPr>
            <p:cNvPr id="10" name="TextBox 9"/>
            <p:cNvSpPr txBox="1"/>
            <p:nvPr/>
          </p:nvSpPr>
          <p:spPr>
            <a:xfrm>
              <a:off x="325627" y="5052933"/>
              <a:ext cx="8961395" cy="584776"/>
            </a:xfrm>
            <a:prstGeom prst="rect">
              <a:avLst/>
            </a:prstGeom>
            <a:noFill/>
          </p:spPr>
          <p:txBody>
            <a:bodyPr wrap="square" rtlCol="0">
              <a:spAutoFit/>
            </a:bodyPr>
            <a:lstStyle/>
            <a:p>
              <a:r>
                <a:rPr lang="en-US" sz="3200" dirty="0"/>
                <a:t>1</a:t>
              </a:r>
              <a:r>
                <a:rPr lang="en-US" sz="3200" dirty="0" smtClean="0"/>
                <a:t>.) B</a:t>
              </a:r>
              <a:r>
                <a:rPr lang="en-US" sz="3200" baseline="-25000" dirty="0" smtClean="0"/>
                <a:t>1</a:t>
              </a:r>
              <a:r>
                <a:rPr lang="en-US" sz="3200" dirty="0" smtClean="0"/>
                <a:t>    …    B</a:t>
              </a:r>
              <a:r>
                <a:rPr lang="en-US" sz="3200" baseline="-25000" dirty="0" smtClean="0"/>
                <a:t>k</a:t>
              </a:r>
              <a:r>
                <a:rPr lang="en-US" sz="3200" baseline="-25000" dirty="0"/>
                <a:t>+1</a:t>
              </a:r>
              <a:r>
                <a:rPr lang="en-US" sz="3200" dirty="0" smtClean="0"/>
                <a:t> ≠  ⁄ ,  create k-simplex {v</a:t>
              </a:r>
              <a:r>
                <a:rPr lang="en-US" sz="3200" baseline="-25000" dirty="0" smtClean="0"/>
                <a:t>1</a:t>
              </a:r>
              <a:r>
                <a:rPr lang="en-US" sz="3200" dirty="0" smtClean="0"/>
                <a:t>, ... , v</a:t>
              </a:r>
              <a:r>
                <a:rPr lang="en-US" sz="3200" baseline="-25000" dirty="0" smtClean="0"/>
                <a:t>k+1</a:t>
              </a:r>
              <a:r>
                <a:rPr lang="en-US" sz="3200" dirty="0" smtClean="0"/>
                <a:t>}.</a:t>
              </a:r>
            </a:p>
          </p:txBody>
        </p:sp>
        <p:sp>
          <p:nvSpPr>
            <p:cNvPr id="2" name="TextBox 1"/>
            <p:cNvSpPr txBox="1"/>
            <p:nvPr/>
          </p:nvSpPr>
          <p:spPr>
            <a:xfrm rot="10800000">
              <a:off x="1201737" y="5095740"/>
              <a:ext cx="474946" cy="584776"/>
            </a:xfrm>
            <a:prstGeom prst="rect">
              <a:avLst/>
            </a:prstGeom>
            <a:noFill/>
          </p:spPr>
          <p:txBody>
            <a:bodyPr wrap="square" rtlCol="0">
              <a:spAutoFit/>
            </a:bodyPr>
            <a:lstStyle/>
            <a:p>
              <a:r>
                <a:rPr lang="en-US" sz="3200" dirty="0" smtClean="0"/>
                <a:t>U</a:t>
              </a:r>
            </a:p>
          </p:txBody>
        </p:sp>
        <p:sp>
          <p:nvSpPr>
            <p:cNvPr id="35" name="TextBox 34"/>
            <p:cNvSpPr txBox="1"/>
            <p:nvPr/>
          </p:nvSpPr>
          <p:spPr>
            <a:xfrm rot="10800000">
              <a:off x="1885062" y="5095740"/>
              <a:ext cx="474946" cy="584776"/>
            </a:xfrm>
            <a:prstGeom prst="rect">
              <a:avLst/>
            </a:prstGeom>
            <a:noFill/>
          </p:spPr>
          <p:txBody>
            <a:bodyPr wrap="square" rtlCol="0">
              <a:spAutoFit/>
            </a:bodyPr>
            <a:lstStyle/>
            <a:p>
              <a:r>
                <a:rPr lang="en-US" sz="3200" dirty="0" smtClean="0"/>
                <a:t>U</a:t>
              </a:r>
            </a:p>
          </p:txBody>
        </p:sp>
        <p:sp>
          <p:nvSpPr>
            <p:cNvPr id="9" name="TextBox 8"/>
            <p:cNvSpPr txBox="1"/>
            <p:nvPr/>
          </p:nvSpPr>
          <p:spPr>
            <a:xfrm>
              <a:off x="3293877" y="5052933"/>
              <a:ext cx="540722" cy="584776"/>
            </a:xfrm>
            <a:prstGeom prst="rect">
              <a:avLst/>
            </a:prstGeom>
            <a:noFill/>
          </p:spPr>
          <p:txBody>
            <a:bodyPr wrap="square" rtlCol="0">
              <a:spAutoFit/>
            </a:bodyPr>
            <a:lstStyle/>
            <a:p>
              <a:r>
                <a:rPr lang="en-US" sz="3200" dirty="0" smtClean="0"/>
                <a:t>0</a:t>
              </a:r>
            </a:p>
          </p:txBody>
        </p:sp>
      </p:grpSp>
    </p:spTree>
    <p:extLst>
      <p:ext uri="{BB962C8B-B14F-4D97-AF65-F5344CB8AC3E}">
        <p14:creationId xmlns:p14="http://schemas.microsoft.com/office/powerpoint/2010/main" val="11557158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Creating the </a:t>
            </a:r>
            <a:r>
              <a:rPr lang="en-US" sz="3200" dirty="0" err="1">
                <a:solidFill>
                  <a:schemeClr val="tx1"/>
                </a:solidFill>
              </a:rPr>
              <a:t>Čech</a:t>
            </a:r>
            <a:r>
              <a:rPr lang="en-US" sz="3200" dirty="0">
                <a:solidFill>
                  <a:schemeClr val="tx1"/>
                </a:solidFill>
              </a:rPr>
              <a:t> simplicial complex</a:t>
            </a: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22917"/>
            <a:ext cx="6400800" cy="3441700"/>
          </a:xfrm>
          <a:prstGeom prst="rect">
            <a:avLst/>
          </a:prstGeom>
        </p:spPr>
      </p:pic>
      <p:grpSp>
        <p:nvGrpSpPr>
          <p:cNvPr id="2" name="Group 1"/>
          <p:cNvGrpSpPr/>
          <p:nvPr/>
        </p:nvGrpSpPr>
        <p:grpSpPr>
          <a:xfrm>
            <a:off x="943279" y="1574820"/>
            <a:ext cx="1362964" cy="1353167"/>
            <a:chOff x="943279" y="1574820"/>
            <a:chExt cx="1362964" cy="1353167"/>
          </a:xfrm>
        </p:grpSpPr>
        <p:sp>
          <p:nvSpPr>
            <p:cNvPr id="11" name="Isosceles Triangle 10"/>
            <p:cNvSpPr/>
            <p:nvPr/>
          </p:nvSpPr>
          <p:spPr>
            <a:xfrm rot="19709233">
              <a:off x="943279" y="1653562"/>
              <a:ext cx="1072816" cy="932692"/>
            </a:xfrm>
            <a:prstGeom prst="triangle">
              <a:avLst/>
            </a:prstGeom>
            <a:solidFill>
              <a:schemeClr val="bg1"/>
            </a:solidFill>
            <a:ln w="76200" cmpd="sng">
              <a:solidFill>
                <a:srgbClr val="008000"/>
              </a:solidFill>
            </a:ln>
          </p:spPr>
          <p:txBody>
            <a:bodyPr wrap="square" rtlCol="0" anchor="ctr">
              <a:spAutoFit/>
            </a:bodyPr>
            <a:lstStyle/>
            <a:p>
              <a:pPr algn="ctr"/>
              <a:endParaRPr lang="en-US" sz="3200" dirty="0" smtClean="0"/>
            </a:p>
          </p:txBody>
        </p:sp>
        <p:sp>
          <p:nvSpPr>
            <p:cNvPr id="12" name="Oval 11"/>
            <p:cNvSpPr>
              <a:spLocks noChangeAspect="1"/>
            </p:cNvSpPr>
            <p:nvPr/>
          </p:nvSpPr>
          <p:spPr>
            <a:xfrm>
              <a:off x="1108085" y="26536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113956" y="157482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2031923" y="2087736"/>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82814" y="5366851"/>
            <a:ext cx="8961395" cy="627583"/>
            <a:chOff x="325627" y="5052933"/>
            <a:chExt cx="8961395" cy="627583"/>
          </a:xfrm>
        </p:grpSpPr>
        <p:sp>
          <p:nvSpPr>
            <p:cNvPr id="16" name="TextBox 15"/>
            <p:cNvSpPr txBox="1"/>
            <p:nvPr/>
          </p:nvSpPr>
          <p:spPr>
            <a:xfrm>
              <a:off x="325627" y="5052933"/>
              <a:ext cx="8961395" cy="584776"/>
            </a:xfrm>
            <a:prstGeom prst="rect">
              <a:avLst/>
            </a:prstGeom>
            <a:noFill/>
          </p:spPr>
          <p:txBody>
            <a:bodyPr wrap="square" rtlCol="0">
              <a:spAutoFit/>
            </a:bodyPr>
            <a:lstStyle/>
            <a:p>
              <a:r>
                <a:rPr lang="en-US" sz="3200" dirty="0"/>
                <a:t>1</a:t>
              </a:r>
              <a:r>
                <a:rPr lang="en-US" sz="3200" dirty="0" smtClean="0"/>
                <a:t>.) B</a:t>
              </a:r>
              <a:r>
                <a:rPr lang="en-US" sz="3200" baseline="-25000" dirty="0" smtClean="0"/>
                <a:t>1</a:t>
              </a:r>
              <a:r>
                <a:rPr lang="en-US" sz="3200" dirty="0" smtClean="0"/>
                <a:t>    …    B</a:t>
              </a:r>
              <a:r>
                <a:rPr lang="en-US" sz="3200" baseline="-25000" dirty="0" smtClean="0"/>
                <a:t>k</a:t>
              </a:r>
              <a:r>
                <a:rPr lang="en-US" sz="3200" baseline="-25000" dirty="0"/>
                <a:t>+1</a:t>
              </a:r>
              <a:r>
                <a:rPr lang="en-US" sz="3200" dirty="0" smtClean="0"/>
                <a:t> ≠  ⁄ ,  create k-simplex {v</a:t>
              </a:r>
              <a:r>
                <a:rPr lang="en-US" sz="3200" baseline="-25000" dirty="0" smtClean="0"/>
                <a:t>1</a:t>
              </a:r>
              <a:r>
                <a:rPr lang="en-US" sz="3200" dirty="0" smtClean="0"/>
                <a:t>, ... , v</a:t>
              </a:r>
              <a:r>
                <a:rPr lang="en-US" sz="3200" baseline="-25000" dirty="0" smtClean="0"/>
                <a:t>k+1</a:t>
              </a:r>
              <a:r>
                <a:rPr lang="en-US" sz="3200" dirty="0" smtClean="0"/>
                <a:t>}.</a:t>
              </a:r>
            </a:p>
          </p:txBody>
        </p:sp>
        <p:sp>
          <p:nvSpPr>
            <p:cNvPr id="17" name="TextBox 16"/>
            <p:cNvSpPr txBox="1"/>
            <p:nvPr/>
          </p:nvSpPr>
          <p:spPr>
            <a:xfrm rot="10800000">
              <a:off x="1201737" y="5095740"/>
              <a:ext cx="474946" cy="584776"/>
            </a:xfrm>
            <a:prstGeom prst="rect">
              <a:avLst/>
            </a:prstGeom>
            <a:noFill/>
          </p:spPr>
          <p:txBody>
            <a:bodyPr wrap="square" rtlCol="0">
              <a:spAutoFit/>
            </a:bodyPr>
            <a:lstStyle/>
            <a:p>
              <a:r>
                <a:rPr lang="en-US" sz="3200" dirty="0" smtClean="0"/>
                <a:t>U</a:t>
              </a:r>
            </a:p>
          </p:txBody>
        </p:sp>
        <p:sp>
          <p:nvSpPr>
            <p:cNvPr id="18" name="TextBox 17"/>
            <p:cNvSpPr txBox="1"/>
            <p:nvPr/>
          </p:nvSpPr>
          <p:spPr>
            <a:xfrm rot="10800000">
              <a:off x="1885062" y="5095740"/>
              <a:ext cx="474946" cy="584776"/>
            </a:xfrm>
            <a:prstGeom prst="rect">
              <a:avLst/>
            </a:prstGeom>
            <a:noFill/>
          </p:spPr>
          <p:txBody>
            <a:bodyPr wrap="square" rtlCol="0">
              <a:spAutoFit/>
            </a:bodyPr>
            <a:lstStyle/>
            <a:p>
              <a:r>
                <a:rPr lang="en-US" sz="3200" dirty="0" smtClean="0"/>
                <a:t>U</a:t>
              </a:r>
            </a:p>
          </p:txBody>
        </p:sp>
        <p:sp>
          <p:nvSpPr>
            <p:cNvPr id="19" name="TextBox 18"/>
            <p:cNvSpPr txBox="1"/>
            <p:nvPr/>
          </p:nvSpPr>
          <p:spPr>
            <a:xfrm>
              <a:off x="3293877" y="5052933"/>
              <a:ext cx="540722" cy="584776"/>
            </a:xfrm>
            <a:prstGeom prst="rect">
              <a:avLst/>
            </a:prstGeom>
            <a:noFill/>
          </p:spPr>
          <p:txBody>
            <a:bodyPr wrap="square" rtlCol="0">
              <a:spAutoFit/>
            </a:bodyPr>
            <a:lstStyle/>
            <a:p>
              <a:r>
                <a:rPr lang="en-US" sz="3200" dirty="0" smtClean="0"/>
                <a:t>0</a:t>
              </a:r>
            </a:p>
          </p:txBody>
        </p:sp>
      </p:grpSp>
    </p:spTree>
    <p:extLst>
      <p:ext uri="{BB962C8B-B14F-4D97-AF65-F5344CB8AC3E}">
        <p14:creationId xmlns:p14="http://schemas.microsoft.com/office/powerpoint/2010/main" val="285667054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smtClean="0"/>
          </a:p>
        </p:txBody>
      </p:sp>
      <p:sp>
        <p:nvSpPr>
          <p:cNvPr id="20" name="TextBox 19"/>
          <p:cNvSpPr txBox="1"/>
          <p:nvPr/>
        </p:nvSpPr>
        <p:spPr>
          <a:xfrm>
            <a:off x="5310343" y="3983461"/>
            <a:ext cx="3559474" cy="1569660"/>
          </a:xfrm>
          <a:prstGeom prst="rect">
            <a:avLst/>
          </a:prstGeom>
          <a:noFill/>
        </p:spPr>
        <p:txBody>
          <a:bodyPr wrap="square" rtlCol="0">
            <a:spAutoFit/>
          </a:bodyPr>
          <a:lstStyle/>
          <a:p>
            <a:r>
              <a:rPr lang="en-US" sz="3200" dirty="0" smtClean="0"/>
              <a:t>Creating Delaunay triangulation via </a:t>
            </a:r>
            <a:r>
              <a:rPr lang="en-US" sz="3200" dirty="0" err="1" smtClean="0"/>
              <a:t>Voronoi</a:t>
            </a:r>
            <a:r>
              <a:rPr lang="en-US" sz="3200" dirty="0" smtClean="0"/>
              <a:t> diagrams</a:t>
            </a:r>
          </a:p>
        </p:txBody>
      </p:sp>
    </p:spTree>
    <p:extLst>
      <p:ext uri="{BB962C8B-B14F-4D97-AF65-F5344CB8AC3E}">
        <p14:creationId xmlns:p14="http://schemas.microsoft.com/office/powerpoint/2010/main" val="37660291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41870" y="0"/>
            <a:ext cx="4643051" cy="6858000"/>
          </a:xfrm>
          <a:prstGeom prst="rect">
            <a:avLst/>
          </a:prstGeom>
        </p:spPr>
      </p:pic>
      <p:sp>
        <p:nvSpPr>
          <p:cNvPr id="3" name="TextBox 2"/>
          <p:cNvSpPr txBox="1"/>
          <p:nvPr/>
        </p:nvSpPr>
        <p:spPr>
          <a:xfrm>
            <a:off x="356513" y="646245"/>
            <a:ext cx="3030360" cy="5262979"/>
          </a:xfrm>
          <a:prstGeom prst="rect">
            <a:avLst/>
          </a:prstGeom>
          <a:noFill/>
        </p:spPr>
        <p:txBody>
          <a:bodyPr wrap="square" rtlCol="0">
            <a:spAutoFit/>
          </a:bodyPr>
          <a:lstStyle/>
          <a:p>
            <a:r>
              <a:rPr lang="en-US" sz="2400" dirty="0" smtClean="0"/>
              <a:t>Vertices = Regions of Interest </a:t>
            </a:r>
          </a:p>
          <a:p>
            <a:endParaRPr lang="en-US" sz="2400" dirty="0"/>
          </a:p>
          <a:p>
            <a:r>
              <a:rPr lang="en-US" sz="2400" dirty="0" smtClean="0"/>
              <a:t>Create Rips complex by growing epsilon balls (i.e. decreasing threshold) where distance between two vertices is given by</a:t>
            </a:r>
          </a:p>
          <a:p>
            <a:endParaRPr lang="en-US" sz="2400" dirty="0"/>
          </a:p>
          <a:p>
            <a:endParaRPr lang="en-US" sz="2400" dirty="0" smtClean="0"/>
          </a:p>
          <a:p>
            <a:r>
              <a:rPr lang="en-US" sz="2400" dirty="0"/>
              <a:t>w</a:t>
            </a:r>
            <a:r>
              <a:rPr lang="en-US" sz="2400" dirty="0" smtClean="0"/>
              <a:t>here </a:t>
            </a:r>
            <a:r>
              <a:rPr lang="en-US" sz="2400" b="1" i="1" dirty="0" smtClean="0"/>
              <a:t>f</a:t>
            </a:r>
            <a:r>
              <a:rPr lang="en-US" sz="2400" b="1" i="1" baseline="-25000" dirty="0" smtClean="0"/>
              <a:t>i</a:t>
            </a:r>
            <a:r>
              <a:rPr lang="en-US" sz="2400" dirty="0" smtClean="0"/>
              <a:t> = </a:t>
            </a:r>
          </a:p>
          <a:p>
            <a:pPr algn="ctr"/>
            <a:r>
              <a:rPr lang="en-US" sz="2400" dirty="0" smtClean="0"/>
              <a:t>measurement at location </a:t>
            </a:r>
            <a:r>
              <a:rPr lang="en-US" sz="2400" i="1" dirty="0" err="1" smtClean="0"/>
              <a:t>i</a:t>
            </a:r>
            <a:endParaRPr lang="en-US" sz="2400" i="1" dirty="0" smtClean="0"/>
          </a:p>
        </p:txBody>
      </p:sp>
      <p:pic>
        <p:nvPicPr>
          <p:cNvPr id="5" name="Picture 4"/>
          <p:cNvPicPr>
            <a:picLocks noChangeAspect="1"/>
          </p:cNvPicPr>
          <p:nvPr/>
        </p:nvPicPr>
        <p:blipFill>
          <a:blip r:embed="rId4"/>
          <a:stretch>
            <a:fillRect/>
          </a:stretch>
        </p:blipFill>
        <p:spPr>
          <a:xfrm>
            <a:off x="181404" y="4124602"/>
            <a:ext cx="3632200" cy="472440"/>
          </a:xfrm>
          <a:prstGeom prst="rect">
            <a:avLst/>
          </a:prstGeom>
        </p:spPr>
      </p:pic>
    </p:spTree>
    <p:extLst>
      <p:ext uri="{BB962C8B-B14F-4D97-AF65-F5344CB8AC3E}">
        <p14:creationId xmlns:p14="http://schemas.microsoft.com/office/powerpoint/2010/main" val="19345847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smtClean="0"/>
          </a:p>
        </p:txBody>
      </p:sp>
      <p:sp>
        <p:nvSpPr>
          <p:cNvPr id="30" name="TextBox 29"/>
          <p:cNvSpPr txBox="1"/>
          <p:nvPr/>
        </p:nvSpPr>
        <p:spPr>
          <a:xfrm>
            <a:off x="4843718" y="404072"/>
            <a:ext cx="3833703" cy="1569660"/>
          </a:xfrm>
          <a:prstGeom prst="rect">
            <a:avLst/>
          </a:prstGeom>
          <a:noFill/>
        </p:spPr>
        <p:txBody>
          <a:bodyPr wrap="square" rtlCol="0">
            <a:spAutoFit/>
          </a:bodyPr>
          <a:lstStyle/>
          <a:p>
            <a:r>
              <a:rPr lang="en-US" sz="3200" dirty="0" err="1" smtClean="0">
                <a:solidFill>
                  <a:srgbClr val="0000FF"/>
                </a:solidFill>
              </a:rPr>
              <a:t>Voronoi</a:t>
            </a:r>
            <a:r>
              <a:rPr lang="en-US" sz="3200" dirty="0" smtClean="0">
                <a:solidFill>
                  <a:srgbClr val="0000FF"/>
                </a:solidFill>
              </a:rPr>
              <a:t> diagram: </a:t>
            </a:r>
          </a:p>
          <a:p>
            <a:r>
              <a:rPr lang="en-US" sz="3200" dirty="0"/>
              <a:t>S</a:t>
            </a:r>
            <a:r>
              <a:rPr lang="en-US" sz="3200" dirty="0" smtClean="0"/>
              <a:t>uppose your data points live in </a:t>
            </a:r>
            <a:r>
              <a:rPr lang="en-US" sz="3200" dirty="0" err="1" smtClean="0"/>
              <a:t>R</a:t>
            </a:r>
            <a:r>
              <a:rPr lang="en-US" sz="3200" baseline="30000" dirty="0" err="1" smtClean="0"/>
              <a:t>n</a:t>
            </a:r>
            <a:r>
              <a:rPr lang="en-US" sz="3200" dirty="0" smtClean="0"/>
              <a:t>.</a:t>
            </a:r>
          </a:p>
        </p:txBody>
      </p:sp>
      <p:grpSp>
        <p:nvGrpSpPr>
          <p:cNvPr id="31" name="Group 30"/>
          <p:cNvGrpSpPr/>
          <p:nvPr/>
        </p:nvGrpSpPr>
        <p:grpSpPr>
          <a:xfrm>
            <a:off x="4862958" y="1751854"/>
            <a:ext cx="4776480" cy="4308872"/>
            <a:chOff x="1974839" y="1663952"/>
            <a:chExt cx="7010427" cy="4308872"/>
          </a:xfrm>
        </p:grpSpPr>
        <p:sp>
          <p:nvSpPr>
            <p:cNvPr id="32" name="TextBox 31"/>
            <p:cNvSpPr txBox="1"/>
            <p:nvPr/>
          </p:nvSpPr>
          <p:spPr>
            <a:xfrm>
              <a:off x="1974839" y="1663952"/>
              <a:ext cx="7010427" cy="4308872"/>
            </a:xfrm>
            <a:prstGeom prst="rect">
              <a:avLst/>
            </a:prstGeom>
            <a:noFill/>
          </p:spPr>
          <p:txBody>
            <a:bodyPr wrap="square" rtlCol="0">
              <a:spAutoFit/>
            </a:bodyPr>
            <a:lstStyle/>
            <a:p>
              <a:endParaRPr lang="en-US" altLang="zh-TW" sz="3200" dirty="0" smtClean="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smtClean="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a:t>
              </a:r>
              <a:r>
                <a:rPr lang="en-US" altLang="zh-TW" sz="3200" i="1" dirty="0" smtClean="0">
                  <a:solidFill>
                    <a:srgbClr val="FF0000"/>
                  </a:solidFill>
                  <a:ea typeface="新細明體" charset="0"/>
                </a:rPr>
                <a:t>cell </a:t>
              </a:r>
            </a:p>
            <a:p>
              <a:r>
                <a:rPr lang="en-US" altLang="zh-TW" sz="3200" dirty="0" smtClean="0">
                  <a:ea typeface="新細明體" charset="0"/>
                </a:rPr>
                <a:t>associated </a:t>
              </a:r>
              <a:r>
                <a:rPr lang="en-US" altLang="zh-TW" sz="3200" dirty="0">
                  <a:ea typeface="新細明體" charset="0"/>
                </a:rPr>
                <a:t>with </a:t>
              </a:r>
              <a:r>
                <a:rPr lang="en-US" altLang="zh-TW" sz="3200" dirty="0" smtClean="0">
                  <a:solidFill>
                    <a:srgbClr val="FF0000"/>
                  </a:solidFill>
                  <a:ea typeface="新細明體" charset="0"/>
                </a:rPr>
                <a:t>v</a:t>
              </a:r>
              <a:r>
                <a:rPr lang="en-US" altLang="zh-TW" sz="3200" dirty="0" smtClean="0">
                  <a:ea typeface="新細明體" charset="0"/>
                </a:rPr>
                <a:t> is</a:t>
              </a:r>
            </a:p>
            <a:p>
              <a:pPr algn="ctr"/>
              <a:endParaRPr lang="en-US" altLang="zh-TW" dirty="0" smtClean="0">
                <a:ea typeface="新細明體" charset="0"/>
              </a:endParaRPr>
            </a:p>
            <a:p>
              <a:pPr algn="ctr"/>
              <a:r>
                <a:rPr lang="en-US" altLang="zh-TW" sz="3200" dirty="0" smtClean="0">
                  <a:ea typeface="新細明體" charset="0"/>
                </a:rPr>
                <a:t>H(</a:t>
              </a:r>
              <a:r>
                <a:rPr lang="en-US" altLang="zh-TW" sz="3200" dirty="0" err="1">
                  <a:solidFill>
                    <a:srgbClr val="FF0000"/>
                  </a:solidFill>
                  <a:ea typeface="新細明體" charset="0"/>
                </a:rPr>
                <a:t>v</a:t>
              </a:r>
              <a:r>
                <a:rPr lang="en-US" altLang="zh-TW" sz="3200" dirty="0" err="1" smtClean="0">
                  <a:ea typeface="新細明體" charset="0"/>
                </a:rPr>
                <a:t>,w</a:t>
              </a:r>
              <a:r>
                <a:rPr lang="en-US" altLang="zh-TW" sz="3200" dirty="0" smtClean="0">
                  <a:ea typeface="新細明體" charset="0"/>
                </a:rPr>
                <a:t>) </a:t>
              </a:r>
            </a:p>
            <a:p>
              <a:r>
                <a:rPr lang="en-US" altLang="zh-TW" sz="3200" dirty="0" smtClean="0">
                  <a:ea typeface="新細明體" charset="0"/>
                </a:rPr>
                <a:t> </a:t>
              </a:r>
            </a:p>
            <a:p>
              <a:endParaRPr lang="en-US" sz="3200" dirty="0">
                <a:ea typeface="新細明體" charset="0"/>
              </a:endParaRPr>
            </a:p>
            <a:p>
              <a:endParaRPr lang="en-US" sz="3200" dirty="0" smtClean="0"/>
            </a:p>
          </p:txBody>
        </p:sp>
        <p:grpSp>
          <p:nvGrpSpPr>
            <p:cNvPr id="33" name="Group 32"/>
            <p:cNvGrpSpPr/>
            <p:nvPr/>
          </p:nvGrpSpPr>
          <p:grpSpPr>
            <a:xfrm>
              <a:off x="3700484" y="3960475"/>
              <a:ext cx="1641943" cy="907858"/>
              <a:chOff x="3700484" y="4152915"/>
              <a:chExt cx="1641943" cy="907858"/>
            </a:xfrm>
          </p:grpSpPr>
          <p:sp>
            <p:nvSpPr>
              <p:cNvPr id="34" name="TextBox 33"/>
              <p:cNvSpPr txBox="1"/>
              <p:nvPr/>
            </p:nvSpPr>
            <p:spPr>
              <a:xfrm rot="10800000">
                <a:off x="4139072" y="4152915"/>
                <a:ext cx="513078" cy="584776"/>
              </a:xfrm>
              <a:prstGeom prst="rect">
                <a:avLst/>
              </a:prstGeom>
              <a:noFill/>
            </p:spPr>
            <p:txBody>
              <a:bodyPr wrap="square" rtlCol="0">
                <a:spAutoFit/>
              </a:bodyPr>
              <a:lstStyle/>
              <a:p>
                <a:r>
                  <a:rPr lang="en-US" sz="3200" dirty="0" smtClean="0"/>
                  <a:t>U</a:t>
                </a:r>
              </a:p>
            </p:txBody>
          </p:sp>
          <p:sp>
            <p:nvSpPr>
              <p:cNvPr id="35" name="TextBox 34"/>
              <p:cNvSpPr txBox="1"/>
              <p:nvPr/>
            </p:nvSpPr>
            <p:spPr>
              <a:xfrm>
                <a:off x="3700484" y="4475997"/>
                <a:ext cx="1641943" cy="584776"/>
              </a:xfrm>
              <a:prstGeom prst="rect">
                <a:avLst/>
              </a:prstGeom>
              <a:noFill/>
            </p:spPr>
            <p:txBody>
              <a:bodyPr wrap="square" rtlCol="0">
                <a:spAutoFit/>
              </a:bodyPr>
              <a:lstStyle/>
              <a:p>
                <a:r>
                  <a:rPr lang="en-US" sz="3200" dirty="0"/>
                  <a:t>w</a:t>
                </a:r>
                <a:r>
                  <a:rPr lang="en-US" sz="3200" dirty="0" smtClean="0"/>
                  <a:t> ≠ </a:t>
                </a:r>
                <a:r>
                  <a:rPr lang="en-US" sz="3200" dirty="0" smtClean="0">
                    <a:solidFill>
                      <a:srgbClr val="FF0000"/>
                    </a:solidFill>
                  </a:rPr>
                  <a:t>v</a:t>
                </a:r>
              </a:p>
            </p:txBody>
          </p:sp>
        </p:grpSp>
      </p:grpSp>
      <p:sp>
        <p:nvSpPr>
          <p:cNvPr id="3" name="Rectangle 2"/>
          <p:cNvSpPr/>
          <p:nvPr/>
        </p:nvSpPr>
        <p:spPr>
          <a:xfrm>
            <a:off x="3003496" y="5471186"/>
            <a:ext cx="5982193" cy="584776"/>
          </a:xfrm>
          <a:prstGeom prst="rect">
            <a:avLst/>
          </a:prstGeom>
        </p:spPr>
        <p:txBody>
          <a:bodyPr wrap="none">
            <a:spAutoFit/>
          </a:bodyPr>
          <a:lstStyle/>
          <a:p>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 = { x in </a:t>
            </a:r>
            <a:r>
              <a:rPr lang="en-US" sz="3200" dirty="0" err="1"/>
              <a:t>R</a:t>
            </a:r>
            <a:r>
              <a:rPr lang="en-US" sz="3200" baseline="30000" dirty="0" err="1"/>
              <a:t>n</a:t>
            </a:r>
            <a:r>
              <a:rPr lang="en-US" altLang="zh-TW" sz="3200" dirty="0" smtClean="0">
                <a:ea typeface="新細明體" charset="0"/>
              </a:rPr>
              <a:t> </a:t>
            </a:r>
            <a:r>
              <a:rPr lang="en-US" altLang="zh-TW" sz="3200" dirty="0">
                <a:ea typeface="新細明體" charset="0"/>
              </a:rPr>
              <a:t>: d(x, </a:t>
            </a:r>
            <a:r>
              <a:rPr lang="en-US" altLang="zh-TW" sz="3200" dirty="0">
                <a:solidFill>
                  <a:srgbClr val="FF0000"/>
                </a:solidFill>
                <a:ea typeface="新細明體" charset="0"/>
              </a:rPr>
              <a:t>v</a:t>
            </a:r>
            <a:r>
              <a:rPr lang="en-US" altLang="zh-TW" sz="3200" dirty="0">
                <a:ea typeface="新細明體" charset="0"/>
              </a:rPr>
              <a:t>) </a:t>
            </a:r>
            <a:r>
              <a:rPr lang="en-US" altLang="zh-TW" sz="3200" dirty="0" smtClean="0">
                <a:ea typeface="新細明體" charset="0"/>
              </a:rPr>
              <a:t>≤ </a:t>
            </a:r>
            <a:r>
              <a:rPr lang="en-US" altLang="zh-TW" sz="3200" dirty="0">
                <a:ea typeface="新細明體" charset="0"/>
              </a:rPr>
              <a:t>d(x, w) } </a:t>
            </a:r>
          </a:p>
        </p:txBody>
      </p:sp>
    </p:spTree>
    <p:extLst>
      <p:ext uri="{BB962C8B-B14F-4D97-AF65-F5344CB8AC3E}">
        <p14:creationId xmlns:p14="http://schemas.microsoft.com/office/powerpoint/2010/main" val="116971037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3443326" flipV="1">
            <a:off x="786327" y="-1893135"/>
            <a:ext cx="12005773" cy="8644454"/>
          </a:xfrm>
          <a:prstGeom prst="rect">
            <a:avLst/>
          </a:prstGeom>
          <a:solidFill>
            <a:schemeClr val="accent3">
              <a:lumMod val="60000"/>
              <a:lumOff val="40000"/>
              <a:alpha val="51000"/>
            </a:schemeClr>
          </a:solidFill>
        </p:spPr>
        <p:txBody>
          <a:bodyPr wrap="square" rtlCol="0" anchor="ctr">
            <a:spAutoFit/>
          </a:bodyPr>
          <a:lstStyle/>
          <a:p>
            <a:pPr algn="ctr"/>
            <a:endParaRPr lang="en-US" sz="3200" dirty="0" smtClean="0"/>
          </a:p>
        </p:txBody>
      </p:sp>
      <p:sp>
        <p:nvSpPr>
          <p:cNvPr id="12" name="Rectangle 11"/>
          <p:cNvSpPr/>
          <p:nvPr/>
        </p:nvSpPr>
        <p:spPr>
          <a:xfrm rot="3877115">
            <a:off x="-3456207" y="1468084"/>
            <a:ext cx="9281160" cy="5532120"/>
          </a:xfrm>
          <a:prstGeom prst="rect">
            <a:avLst/>
          </a:prstGeom>
          <a:solidFill>
            <a:schemeClr val="accent5">
              <a:lumMod val="60000"/>
              <a:lumOff val="40000"/>
              <a:alpha val="51000"/>
            </a:schemeClr>
          </a:solidFill>
          <a:ln>
            <a:noFill/>
          </a:ln>
        </p:spPr>
        <p:txBody>
          <a:bodyPr wrap="square" rtlCol="0" anchor="ctr">
            <a:spAutoFit/>
          </a:bodyPr>
          <a:lstStyle/>
          <a:p>
            <a:pPr algn="ctr"/>
            <a:endParaRPr lang="en-US" sz="3200" dirty="0" smtClean="0"/>
          </a:p>
        </p:txBody>
      </p:sp>
      <p:sp>
        <p:nvSpPr>
          <p:cNvPr id="13" name="Rectangle 12"/>
          <p:cNvSpPr/>
          <p:nvPr/>
        </p:nvSpPr>
        <p:spPr>
          <a:xfrm rot="17817649">
            <a:off x="32152" y="-228344"/>
            <a:ext cx="11125554" cy="8961120"/>
          </a:xfrm>
          <a:prstGeom prst="rect">
            <a:avLst/>
          </a:prstGeom>
          <a:solidFill>
            <a:schemeClr val="accent6">
              <a:lumMod val="40000"/>
              <a:lumOff val="60000"/>
              <a:alpha val="51000"/>
            </a:schemeClr>
          </a:solidFill>
        </p:spPr>
        <p:txBody>
          <a:bodyPr wrap="square" rtlCol="0" anchor="ctr">
            <a:spAutoFit/>
          </a:bodyPr>
          <a:lstStyle/>
          <a:p>
            <a:pPr algn="ctr"/>
            <a:endParaRPr lang="en-US" sz="3200" dirty="0" smtClean="0"/>
          </a:p>
        </p:txBody>
      </p:sp>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smtClean="0"/>
          </a:p>
        </p:txBody>
      </p:sp>
      <p:sp>
        <p:nvSpPr>
          <p:cNvPr id="27" name="TextBox 26"/>
          <p:cNvSpPr txBox="1"/>
          <p:nvPr/>
        </p:nvSpPr>
        <p:spPr>
          <a:xfrm>
            <a:off x="4843718" y="404072"/>
            <a:ext cx="3833703" cy="1569660"/>
          </a:xfrm>
          <a:prstGeom prst="rect">
            <a:avLst/>
          </a:prstGeom>
          <a:noFill/>
        </p:spPr>
        <p:txBody>
          <a:bodyPr wrap="square" rtlCol="0">
            <a:spAutoFit/>
          </a:bodyPr>
          <a:lstStyle/>
          <a:p>
            <a:r>
              <a:rPr lang="en-US" sz="3200" dirty="0" err="1" smtClean="0">
                <a:solidFill>
                  <a:srgbClr val="0000FF"/>
                </a:solidFill>
              </a:rPr>
              <a:t>Voronoi</a:t>
            </a:r>
            <a:r>
              <a:rPr lang="en-US" sz="3200" dirty="0" smtClean="0">
                <a:solidFill>
                  <a:srgbClr val="0000FF"/>
                </a:solidFill>
              </a:rPr>
              <a:t> diagram: </a:t>
            </a:r>
          </a:p>
          <a:p>
            <a:r>
              <a:rPr lang="en-US" sz="3200" dirty="0"/>
              <a:t>S</a:t>
            </a:r>
            <a:r>
              <a:rPr lang="en-US" sz="3200" dirty="0" smtClean="0"/>
              <a:t>uppose your data points live in </a:t>
            </a:r>
            <a:r>
              <a:rPr lang="en-US" sz="3200" dirty="0" err="1" smtClean="0"/>
              <a:t>R</a:t>
            </a:r>
            <a:r>
              <a:rPr lang="en-US" sz="3200" baseline="30000" dirty="0" err="1" smtClean="0"/>
              <a:t>n</a:t>
            </a:r>
            <a:r>
              <a:rPr lang="en-US" sz="3200" dirty="0" smtClean="0"/>
              <a:t>.</a:t>
            </a:r>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smtClean="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smtClean="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a:t>
              </a:r>
              <a:r>
                <a:rPr lang="en-US" altLang="zh-TW" sz="3200" i="1" dirty="0" smtClean="0">
                  <a:solidFill>
                    <a:srgbClr val="FF0000"/>
                  </a:solidFill>
                  <a:ea typeface="新細明體" charset="0"/>
                </a:rPr>
                <a:t>cell </a:t>
              </a:r>
              <a:r>
                <a:rPr lang="en-US" altLang="zh-TW" sz="3200" dirty="0">
                  <a:ea typeface="新細明體" charset="0"/>
                </a:rPr>
                <a:t>associated with </a:t>
              </a:r>
              <a:r>
                <a:rPr lang="en-US" altLang="zh-TW" sz="3200" dirty="0" smtClean="0">
                  <a:solidFill>
                    <a:srgbClr val="FF0000"/>
                  </a:solidFill>
                  <a:ea typeface="新細明體" charset="0"/>
                </a:rPr>
                <a:t>v</a:t>
              </a:r>
              <a:r>
                <a:rPr lang="en-US" altLang="zh-TW" sz="3200" dirty="0" smtClean="0">
                  <a:ea typeface="新細明體" charset="0"/>
                </a:rPr>
                <a:t> is</a:t>
              </a:r>
            </a:p>
            <a:p>
              <a:pPr algn="ctr"/>
              <a:endParaRPr lang="en-US" altLang="zh-TW" dirty="0" smtClean="0">
                <a:ea typeface="新細明體" charset="0"/>
              </a:endParaRPr>
            </a:p>
            <a:p>
              <a:pPr algn="ctr"/>
              <a:r>
                <a:rPr lang="en-US" altLang="zh-TW" sz="3200" dirty="0" smtClean="0">
                  <a:ea typeface="新細明體" charset="0"/>
                </a:rPr>
                <a:t>H(</a:t>
              </a:r>
              <a:r>
                <a:rPr lang="en-US" altLang="zh-TW" sz="3200" dirty="0" err="1">
                  <a:solidFill>
                    <a:srgbClr val="FF0000"/>
                  </a:solidFill>
                  <a:ea typeface="新細明體" charset="0"/>
                </a:rPr>
                <a:t>v</a:t>
              </a:r>
              <a:r>
                <a:rPr lang="en-US" altLang="zh-TW" sz="3200" dirty="0" err="1" smtClean="0">
                  <a:ea typeface="新細明體" charset="0"/>
                </a:rPr>
                <a:t>,w</a:t>
              </a:r>
              <a:r>
                <a:rPr lang="en-US" altLang="zh-TW" sz="3200" dirty="0" smtClean="0">
                  <a:ea typeface="新細明體" charset="0"/>
                </a:rPr>
                <a:t>)</a:t>
              </a:r>
            </a:p>
            <a:p>
              <a:r>
                <a:rPr lang="en-US" altLang="zh-TW" sz="3200" dirty="0" smtClean="0">
                  <a:ea typeface="新細明體" charset="0"/>
                </a:rPr>
                <a:t> </a:t>
              </a:r>
              <a:endParaRPr lang="en-US" sz="3200" dirty="0" smtClean="0"/>
            </a:p>
          </p:txBody>
        </p:sp>
        <p:grpSp>
          <p:nvGrpSpPr>
            <p:cNvPr id="35" name="Group 34"/>
            <p:cNvGrpSpPr/>
            <p:nvPr/>
          </p:nvGrpSpPr>
          <p:grpSpPr>
            <a:xfrm>
              <a:off x="3700484" y="3960475"/>
              <a:ext cx="2094683" cy="907858"/>
              <a:chOff x="3700484" y="4152915"/>
              <a:chExt cx="2094683"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smtClean="0"/>
                  <a:t>U</a:t>
                </a:r>
              </a:p>
            </p:txBody>
          </p:sp>
          <p:sp>
            <p:nvSpPr>
              <p:cNvPr id="37" name="TextBox 36"/>
              <p:cNvSpPr txBox="1"/>
              <p:nvPr/>
            </p:nvSpPr>
            <p:spPr>
              <a:xfrm>
                <a:off x="3700484" y="4475997"/>
                <a:ext cx="2094683" cy="584776"/>
              </a:xfrm>
              <a:prstGeom prst="rect">
                <a:avLst/>
              </a:prstGeom>
              <a:noFill/>
            </p:spPr>
            <p:txBody>
              <a:bodyPr wrap="square" rtlCol="0">
                <a:spAutoFit/>
              </a:bodyPr>
              <a:lstStyle/>
              <a:p>
                <a:r>
                  <a:rPr lang="en-US" sz="3200" dirty="0"/>
                  <a:t>w</a:t>
                </a:r>
                <a:r>
                  <a:rPr lang="en-US" sz="3200" dirty="0" smtClean="0"/>
                  <a:t> ≠ </a:t>
                </a:r>
                <a:r>
                  <a:rPr lang="en-US" sz="3200" dirty="0" smtClean="0">
                    <a:solidFill>
                      <a:srgbClr val="FF0000"/>
                    </a:solidFill>
                  </a:rPr>
                  <a:t>v</a:t>
                </a:r>
              </a:p>
            </p:txBody>
          </p:sp>
        </p:grpSp>
      </p:grpSp>
      <p:sp>
        <p:nvSpPr>
          <p:cNvPr id="38" name="Rectangle 37"/>
          <p:cNvSpPr/>
          <p:nvPr/>
        </p:nvSpPr>
        <p:spPr>
          <a:xfrm>
            <a:off x="3003496" y="5471186"/>
            <a:ext cx="5982193" cy="584776"/>
          </a:xfrm>
          <a:prstGeom prst="rect">
            <a:avLst/>
          </a:prstGeom>
        </p:spPr>
        <p:txBody>
          <a:bodyPr wrap="none">
            <a:spAutoFit/>
          </a:bodyPr>
          <a:lstStyle/>
          <a:p>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a:ea typeface="新細明體" charset="0"/>
              </a:rPr>
              <a:t>) = { x in </a:t>
            </a:r>
            <a:r>
              <a:rPr lang="en-US" sz="3200" dirty="0" err="1"/>
              <a:t>R</a:t>
            </a:r>
            <a:r>
              <a:rPr lang="en-US" sz="3200" baseline="30000" dirty="0" err="1"/>
              <a:t>n</a:t>
            </a:r>
            <a:r>
              <a:rPr lang="en-US" altLang="zh-TW" sz="3200" dirty="0" smtClean="0">
                <a:ea typeface="新細明體" charset="0"/>
              </a:rPr>
              <a:t> </a:t>
            </a:r>
            <a:r>
              <a:rPr lang="en-US" altLang="zh-TW" sz="3200" dirty="0">
                <a:ea typeface="新細明體" charset="0"/>
              </a:rPr>
              <a:t>: d(x, </a:t>
            </a:r>
            <a:r>
              <a:rPr lang="en-US" altLang="zh-TW" sz="3200" dirty="0">
                <a:solidFill>
                  <a:srgbClr val="FF0000"/>
                </a:solidFill>
                <a:ea typeface="新細明體" charset="0"/>
              </a:rPr>
              <a:t>v</a:t>
            </a:r>
            <a:r>
              <a:rPr lang="en-US" altLang="zh-TW" sz="3200" dirty="0">
                <a:ea typeface="新細明體" charset="0"/>
              </a:rPr>
              <a:t>) </a:t>
            </a:r>
            <a:r>
              <a:rPr lang="en-US" altLang="zh-TW" sz="3200" dirty="0" smtClean="0">
                <a:ea typeface="新細明體" charset="0"/>
              </a:rPr>
              <a:t>≤ </a:t>
            </a:r>
            <a:r>
              <a:rPr lang="en-US" altLang="zh-TW" sz="3200" dirty="0">
                <a:ea typeface="新細明體" charset="0"/>
              </a:rPr>
              <a:t>d(x, w) } </a:t>
            </a:r>
          </a:p>
        </p:txBody>
      </p:sp>
    </p:spTree>
    <p:extLst>
      <p:ext uri="{BB962C8B-B14F-4D97-AF65-F5344CB8AC3E}">
        <p14:creationId xmlns:p14="http://schemas.microsoft.com/office/powerpoint/2010/main" val="203214918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81687" y="-3573795"/>
            <a:ext cx="12693128" cy="13388788"/>
            <a:chOff x="-1581687" y="-3573795"/>
            <a:chExt cx="12693128" cy="13388788"/>
          </a:xfrm>
        </p:grpSpPr>
        <p:sp>
          <p:nvSpPr>
            <p:cNvPr id="11" name="Rectangle 10"/>
            <p:cNvSpPr/>
            <p:nvPr/>
          </p:nvSpPr>
          <p:spPr>
            <a:xfrm rot="3443326" flipV="1">
              <a:off x="786327" y="-1893135"/>
              <a:ext cx="12005773" cy="8644454"/>
            </a:xfrm>
            <a:prstGeom prst="rect">
              <a:avLst/>
            </a:prstGeom>
            <a:solidFill>
              <a:schemeClr val="accent3">
                <a:lumMod val="60000"/>
                <a:lumOff val="40000"/>
                <a:alpha val="51000"/>
              </a:schemeClr>
            </a:solidFill>
          </p:spPr>
          <p:txBody>
            <a:bodyPr wrap="square" rtlCol="0" anchor="ctr">
              <a:spAutoFit/>
            </a:bodyPr>
            <a:lstStyle/>
            <a:p>
              <a:pPr algn="ctr"/>
              <a:endParaRPr lang="en-US" sz="3200" dirty="0" smtClean="0"/>
            </a:p>
          </p:txBody>
        </p:sp>
        <p:sp>
          <p:nvSpPr>
            <p:cNvPr id="12" name="Rectangle 11"/>
            <p:cNvSpPr/>
            <p:nvPr/>
          </p:nvSpPr>
          <p:spPr>
            <a:xfrm rot="3877115">
              <a:off x="-3456207" y="1468084"/>
              <a:ext cx="9281160" cy="5532120"/>
            </a:xfrm>
            <a:prstGeom prst="rect">
              <a:avLst/>
            </a:prstGeom>
            <a:solidFill>
              <a:schemeClr val="accent5">
                <a:lumMod val="60000"/>
                <a:lumOff val="40000"/>
                <a:alpha val="51000"/>
              </a:schemeClr>
            </a:solidFill>
            <a:ln>
              <a:noFill/>
            </a:ln>
          </p:spPr>
          <p:txBody>
            <a:bodyPr wrap="square" rtlCol="0" anchor="ctr">
              <a:spAutoFit/>
            </a:bodyPr>
            <a:lstStyle/>
            <a:p>
              <a:pPr algn="ctr"/>
              <a:endParaRPr lang="en-US" sz="3200" dirty="0" smtClean="0"/>
            </a:p>
          </p:txBody>
        </p:sp>
        <p:sp>
          <p:nvSpPr>
            <p:cNvPr id="13" name="Rectangle 12"/>
            <p:cNvSpPr/>
            <p:nvPr/>
          </p:nvSpPr>
          <p:spPr>
            <a:xfrm rot="17817649">
              <a:off x="32152" y="-228344"/>
              <a:ext cx="11125554" cy="8961120"/>
            </a:xfrm>
            <a:prstGeom prst="rect">
              <a:avLst/>
            </a:prstGeom>
            <a:solidFill>
              <a:schemeClr val="accent6">
                <a:lumMod val="40000"/>
                <a:lumOff val="60000"/>
                <a:alpha val="51000"/>
              </a:schemeClr>
            </a:solidFill>
          </p:spPr>
          <p:txBody>
            <a:bodyPr wrap="square" rtlCol="0" anchor="ctr">
              <a:spAutoFit/>
            </a:bodyPr>
            <a:lstStyle/>
            <a:p>
              <a:pPr algn="ctr"/>
              <a:endParaRPr lang="en-US" sz="3200" dirty="0" smtClean="0"/>
            </a:p>
          </p:txBody>
        </p:sp>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smtClean="0"/>
            </a:p>
          </p:txBody>
        </p:sp>
        <p:grpSp>
          <p:nvGrpSpPr>
            <p:cNvPr id="29" name="Group 28"/>
            <p:cNvGrpSpPr/>
            <p:nvPr/>
          </p:nvGrpSpPr>
          <p:grpSpPr>
            <a:xfrm>
              <a:off x="4862958" y="1751854"/>
              <a:ext cx="4281042" cy="3323987"/>
              <a:chOff x="1974839" y="1663952"/>
              <a:chExt cx="7010427" cy="3323987"/>
            </a:xfrm>
          </p:grpSpPr>
          <p:sp>
            <p:nvSpPr>
              <p:cNvPr id="30" name="TextBox 29"/>
              <p:cNvSpPr txBox="1"/>
              <p:nvPr/>
            </p:nvSpPr>
            <p:spPr>
              <a:xfrm>
                <a:off x="1974839" y="1663952"/>
                <a:ext cx="7010427" cy="3323987"/>
              </a:xfrm>
              <a:prstGeom prst="rect">
                <a:avLst/>
              </a:prstGeom>
              <a:noFill/>
            </p:spPr>
            <p:txBody>
              <a:bodyPr wrap="square" rtlCol="0">
                <a:spAutoFit/>
              </a:bodyPr>
              <a:lstStyle/>
              <a:p>
                <a:endParaRPr lang="en-US" altLang="zh-TW" sz="3200" dirty="0" smtClean="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smtClean="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a:t>
                </a:r>
                <a:r>
                  <a:rPr lang="en-US" altLang="zh-TW" sz="3200" i="1" dirty="0" smtClean="0">
                    <a:solidFill>
                      <a:srgbClr val="FF0000"/>
                    </a:solidFill>
                    <a:ea typeface="新細明體" charset="0"/>
                  </a:rPr>
                  <a:t>cell </a:t>
                </a:r>
                <a:r>
                  <a:rPr lang="en-US" altLang="zh-TW" sz="3200" dirty="0">
                    <a:ea typeface="新細明體" charset="0"/>
                  </a:rPr>
                  <a:t>associated with </a:t>
                </a:r>
                <a:r>
                  <a:rPr lang="en-US" altLang="zh-TW" sz="3200" dirty="0" smtClean="0">
                    <a:solidFill>
                      <a:srgbClr val="FF0000"/>
                    </a:solidFill>
                    <a:ea typeface="新細明體" charset="0"/>
                  </a:rPr>
                  <a:t>v</a:t>
                </a:r>
                <a:r>
                  <a:rPr lang="en-US" altLang="zh-TW" sz="3200" dirty="0" smtClean="0">
                    <a:ea typeface="新細明體" charset="0"/>
                  </a:rPr>
                  <a:t> is</a:t>
                </a:r>
              </a:p>
              <a:p>
                <a:pPr algn="ctr"/>
                <a:endParaRPr lang="en-US" altLang="zh-TW" dirty="0" smtClean="0">
                  <a:ea typeface="新細明體" charset="0"/>
                </a:endParaRPr>
              </a:p>
              <a:p>
                <a:pPr algn="ctr"/>
                <a:r>
                  <a:rPr lang="en-US" altLang="zh-TW" sz="3200" dirty="0" smtClean="0">
                    <a:ea typeface="新細明體" charset="0"/>
                  </a:rPr>
                  <a:t>H(</a:t>
                </a:r>
                <a:r>
                  <a:rPr lang="en-US" altLang="zh-TW" sz="3200" dirty="0" err="1">
                    <a:solidFill>
                      <a:srgbClr val="FF0000"/>
                    </a:solidFill>
                    <a:ea typeface="新細明體" charset="0"/>
                  </a:rPr>
                  <a:t>v</a:t>
                </a:r>
                <a:r>
                  <a:rPr lang="en-US" altLang="zh-TW" sz="3200" dirty="0" err="1" smtClean="0">
                    <a:ea typeface="新細明體" charset="0"/>
                  </a:rPr>
                  <a:t>,w</a:t>
                </a:r>
                <a:r>
                  <a:rPr lang="en-US" altLang="zh-TW" sz="3200" dirty="0" smtClean="0">
                    <a:ea typeface="新細明體" charset="0"/>
                  </a:rPr>
                  <a:t>)</a:t>
                </a:r>
              </a:p>
              <a:p>
                <a:r>
                  <a:rPr lang="en-US" altLang="zh-TW" sz="3200" dirty="0" smtClean="0">
                    <a:ea typeface="新細明體" charset="0"/>
                  </a:rPr>
                  <a:t> </a:t>
                </a:r>
                <a:endParaRPr lang="en-US" sz="3200" dirty="0" smtClean="0"/>
              </a:p>
            </p:txBody>
          </p:sp>
          <p:grpSp>
            <p:nvGrpSpPr>
              <p:cNvPr id="31" name="Group 30"/>
              <p:cNvGrpSpPr/>
              <p:nvPr/>
            </p:nvGrpSpPr>
            <p:grpSpPr>
              <a:xfrm>
                <a:off x="3700484" y="3960475"/>
                <a:ext cx="2409755" cy="907858"/>
                <a:chOff x="3700484" y="4152915"/>
                <a:chExt cx="2409755" cy="907858"/>
              </a:xfrm>
            </p:grpSpPr>
            <p:sp>
              <p:nvSpPr>
                <p:cNvPr id="32" name="TextBox 31"/>
                <p:cNvSpPr txBox="1"/>
                <p:nvPr/>
              </p:nvSpPr>
              <p:spPr>
                <a:xfrm rot="10800000">
                  <a:off x="4139072" y="4152915"/>
                  <a:ext cx="513078" cy="584776"/>
                </a:xfrm>
                <a:prstGeom prst="rect">
                  <a:avLst/>
                </a:prstGeom>
                <a:noFill/>
              </p:spPr>
              <p:txBody>
                <a:bodyPr wrap="square" rtlCol="0">
                  <a:spAutoFit/>
                </a:bodyPr>
                <a:lstStyle/>
                <a:p>
                  <a:r>
                    <a:rPr lang="en-US" sz="3200" dirty="0" smtClean="0"/>
                    <a:t>U</a:t>
                  </a:r>
                </a:p>
              </p:txBody>
            </p:sp>
            <p:sp>
              <p:nvSpPr>
                <p:cNvPr id="33" name="TextBox 32"/>
                <p:cNvSpPr txBox="1"/>
                <p:nvPr/>
              </p:nvSpPr>
              <p:spPr>
                <a:xfrm>
                  <a:off x="3700484" y="4475997"/>
                  <a:ext cx="2409755" cy="584776"/>
                </a:xfrm>
                <a:prstGeom prst="rect">
                  <a:avLst/>
                </a:prstGeom>
                <a:noFill/>
              </p:spPr>
              <p:txBody>
                <a:bodyPr wrap="square" rtlCol="0">
                  <a:spAutoFit/>
                </a:bodyPr>
                <a:lstStyle/>
                <a:p>
                  <a:r>
                    <a:rPr lang="en-US" sz="3200" dirty="0"/>
                    <a:t>w</a:t>
                  </a:r>
                  <a:r>
                    <a:rPr lang="en-US" sz="3200" dirty="0" smtClean="0"/>
                    <a:t> ≠ </a:t>
                  </a:r>
                  <a:r>
                    <a:rPr lang="en-US" sz="3200" dirty="0" smtClean="0">
                      <a:solidFill>
                        <a:srgbClr val="FF0000"/>
                      </a:solidFill>
                    </a:rPr>
                    <a:t>v</a:t>
                  </a:r>
                </a:p>
              </p:txBody>
            </p:sp>
          </p:grpSp>
        </p:grpSp>
      </p:grpSp>
    </p:spTree>
    <p:extLst>
      <p:ext uri="{BB962C8B-B14F-4D97-AF65-F5344CB8AC3E}">
        <p14:creationId xmlns:p14="http://schemas.microsoft.com/office/powerpoint/2010/main" val="255842432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3443326">
            <a:off x="-3856596" y="2580610"/>
            <a:ext cx="9028967" cy="4008701"/>
          </a:xfrm>
          <a:prstGeom prst="rect">
            <a:avLst/>
          </a:prstGeom>
          <a:solidFill>
            <a:schemeClr val="accent3">
              <a:lumMod val="75000"/>
              <a:alpha val="51000"/>
            </a:schemeClr>
          </a:solidFill>
        </p:spPr>
        <p:txBody>
          <a:bodyPr wrap="square" rtlCol="0" anchor="ctr">
            <a:spAutoFit/>
          </a:bodyPr>
          <a:lstStyle/>
          <a:p>
            <a:pPr algn="ctr"/>
            <a:endParaRPr lang="en-US" sz="3200" dirty="0" smtClean="0"/>
          </a:p>
        </p:txBody>
      </p:sp>
      <p:sp>
        <p:nvSpPr>
          <p:cNvPr id="16" name="Oval 15"/>
          <p:cNvSpPr>
            <a:spLocks noChangeAspect="1"/>
          </p:cNvSpPr>
          <p:nvPr/>
        </p:nvSpPr>
        <p:spPr>
          <a:xfrm>
            <a:off x="1122356" y="26536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smtClean="0"/>
          </a:p>
        </p:txBody>
      </p:sp>
      <p:sp>
        <p:nvSpPr>
          <p:cNvPr id="20" name="Rectangle 19"/>
          <p:cNvSpPr/>
          <p:nvPr/>
        </p:nvSpPr>
        <p:spPr>
          <a:xfrm>
            <a:off x="-114166" y="2264440"/>
            <a:ext cx="9281160" cy="4617720"/>
          </a:xfrm>
          <a:prstGeom prst="rect">
            <a:avLst/>
          </a:prstGeom>
          <a:solidFill>
            <a:schemeClr val="accent6">
              <a:lumMod val="75000"/>
              <a:alpha val="51000"/>
            </a:schemeClr>
          </a:solidFill>
        </p:spPr>
        <p:txBody>
          <a:bodyPr wrap="square" rtlCol="0" anchor="ctr">
            <a:spAutoFit/>
          </a:bodyPr>
          <a:lstStyle/>
          <a:p>
            <a:pPr algn="ctr"/>
            <a:endParaRPr lang="en-US" sz="3200" dirty="0" smtClean="0"/>
          </a:p>
        </p:txBody>
      </p:sp>
      <p:sp>
        <p:nvSpPr>
          <p:cNvPr id="27" name="Rectangle 26"/>
          <p:cNvSpPr/>
          <p:nvPr/>
        </p:nvSpPr>
        <p:spPr>
          <a:xfrm rot="3626625">
            <a:off x="-3452855" y="2205042"/>
            <a:ext cx="9482077" cy="4617720"/>
          </a:xfrm>
          <a:prstGeom prst="rect">
            <a:avLst/>
          </a:prstGeom>
          <a:solidFill>
            <a:schemeClr val="accent1">
              <a:lumMod val="60000"/>
              <a:lumOff val="40000"/>
              <a:alpha val="51000"/>
            </a:schemeClr>
          </a:solidFill>
        </p:spPr>
        <p:txBody>
          <a:bodyPr wrap="square" rtlCol="0" anchor="ctr">
            <a:spAutoFit/>
          </a:bodyPr>
          <a:lstStyle/>
          <a:p>
            <a:pPr algn="ctr"/>
            <a:endParaRPr lang="en-US" sz="3200" dirty="0" smtClean="0"/>
          </a:p>
        </p:txBody>
      </p:sp>
      <p:grpSp>
        <p:nvGrpSpPr>
          <p:cNvPr id="33" name="Group 32"/>
          <p:cNvGrpSpPr/>
          <p:nvPr/>
        </p:nvGrpSpPr>
        <p:grpSpPr>
          <a:xfrm>
            <a:off x="4862958" y="1751854"/>
            <a:ext cx="4281042" cy="3323987"/>
            <a:chOff x="1974839" y="1663952"/>
            <a:chExt cx="7010427" cy="3323987"/>
          </a:xfrm>
        </p:grpSpPr>
        <p:sp>
          <p:nvSpPr>
            <p:cNvPr id="34" name="TextBox 33"/>
            <p:cNvSpPr txBox="1"/>
            <p:nvPr/>
          </p:nvSpPr>
          <p:spPr>
            <a:xfrm>
              <a:off x="1974839" y="1663952"/>
              <a:ext cx="7010427" cy="3323987"/>
            </a:xfrm>
            <a:prstGeom prst="rect">
              <a:avLst/>
            </a:prstGeom>
            <a:noFill/>
          </p:spPr>
          <p:txBody>
            <a:bodyPr wrap="square" rtlCol="0">
              <a:spAutoFit/>
            </a:bodyPr>
            <a:lstStyle/>
            <a:p>
              <a:endParaRPr lang="en-US" altLang="zh-TW" sz="3200" dirty="0" smtClean="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smtClean="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a:t>
              </a:r>
              <a:r>
                <a:rPr lang="en-US" altLang="zh-TW" sz="3200" i="1" dirty="0" smtClean="0">
                  <a:solidFill>
                    <a:srgbClr val="FF0000"/>
                  </a:solidFill>
                  <a:ea typeface="新細明體" charset="0"/>
                </a:rPr>
                <a:t>cell </a:t>
              </a:r>
              <a:r>
                <a:rPr lang="en-US" altLang="zh-TW" sz="3200" dirty="0">
                  <a:ea typeface="新細明體" charset="0"/>
                </a:rPr>
                <a:t>associated with </a:t>
              </a:r>
              <a:r>
                <a:rPr lang="en-US" altLang="zh-TW" sz="3200" dirty="0" smtClean="0">
                  <a:solidFill>
                    <a:srgbClr val="FF0000"/>
                  </a:solidFill>
                  <a:ea typeface="新細明體" charset="0"/>
                </a:rPr>
                <a:t>v</a:t>
              </a:r>
              <a:r>
                <a:rPr lang="en-US" altLang="zh-TW" sz="3200" dirty="0" smtClean="0">
                  <a:ea typeface="新細明體" charset="0"/>
                </a:rPr>
                <a:t> is</a:t>
              </a:r>
            </a:p>
            <a:p>
              <a:pPr algn="ctr"/>
              <a:endParaRPr lang="en-US" altLang="zh-TW" dirty="0" smtClean="0">
                <a:ea typeface="新細明體" charset="0"/>
              </a:endParaRPr>
            </a:p>
            <a:p>
              <a:pPr algn="ctr"/>
              <a:r>
                <a:rPr lang="en-US" altLang="zh-TW" sz="3200" dirty="0" smtClean="0">
                  <a:ea typeface="新細明體" charset="0"/>
                </a:rPr>
                <a:t>H(</a:t>
              </a:r>
              <a:r>
                <a:rPr lang="en-US" altLang="zh-TW" sz="3200" dirty="0" err="1">
                  <a:solidFill>
                    <a:srgbClr val="FF0000"/>
                  </a:solidFill>
                  <a:ea typeface="新細明體" charset="0"/>
                </a:rPr>
                <a:t>v</a:t>
              </a:r>
              <a:r>
                <a:rPr lang="en-US" altLang="zh-TW" sz="3200" dirty="0" err="1" smtClean="0">
                  <a:ea typeface="新細明體" charset="0"/>
                </a:rPr>
                <a:t>,w</a:t>
              </a:r>
              <a:r>
                <a:rPr lang="en-US" altLang="zh-TW" sz="3200" dirty="0" smtClean="0">
                  <a:ea typeface="新細明體" charset="0"/>
                </a:rPr>
                <a:t>)</a:t>
              </a:r>
            </a:p>
            <a:p>
              <a:r>
                <a:rPr lang="en-US" altLang="zh-TW" sz="3200" dirty="0" smtClean="0">
                  <a:ea typeface="新細明體" charset="0"/>
                </a:rPr>
                <a:t> </a:t>
              </a:r>
              <a:endParaRPr lang="en-US" sz="3200" dirty="0" smtClean="0"/>
            </a:p>
          </p:txBody>
        </p:sp>
        <p:grpSp>
          <p:nvGrpSpPr>
            <p:cNvPr id="35" name="Group 34"/>
            <p:cNvGrpSpPr/>
            <p:nvPr/>
          </p:nvGrpSpPr>
          <p:grpSpPr>
            <a:xfrm>
              <a:off x="3700484" y="3960475"/>
              <a:ext cx="2724826" cy="907858"/>
              <a:chOff x="3700484" y="4152915"/>
              <a:chExt cx="2724826" cy="907858"/>
            </a:xfrm>
          </p:grpSpPr>
          <p:sp>
            <p:nvSpPr>
              <p:cNvPr id="36" name="TextBox 35"/>
              <p:cNvSpPr txBox="1"/>
              <p:nvPr/>
            </p:nvSpPr>
            <p:spPr>
              <a:xfrm rot="10800000">
                <a:off x="4139072" y="4152915"/>
                <a:ext cx="513078" cy="584776"/>
              </a:xfrm>
              <a:prstGeom prst="rect">
                <a:avLst/>
              </a:prstGeom>
              <a:noFill/>
            </p:spPr>
            <p:txBody>
              <a:bodyPr wrap="square" rtlCol="0">
                <a:spAutoFit/>
              </a:bodyPr>
              <a:lstStyle/>
              <a:p>
                <a:r>
                  <a:rPr lang="en-US" sz="3200" dirty="0" smtClean="0"/>
                  <a:t>U</a:t>
                </a:r>
              </a:p>
            </p:txBody>
          </p:sp>
          <p:sp>
            <p:nvSpPr>
              <p:cNvPr id="37" name="TextBox 36"/>
              <p:cNvSpPr txBox="1"/>
              <p:nvPr/>
            </p:nvSpPr>
            <p:spPr>
              <a:xfrm>
                <a:off x="3700484" y="4475997"/>
                <a:ext cx="2724826" cy="584776"/>
              </a:xfrm>
              <a:prstGeom prst="rect">
                <a:avLst/>
              </a:prstGeom>
              <a:noFill/>
            </p:spPr>
            <p:txBody>
              <a:bodyPr wrap="square" rtlCol="0">
                <a:spAutoFit/>
              </a:bodyPr>
              <a:lstStyle/>
              <a:p>
                <a:r>
                  <a:rPr lang="en-US" sz="3200" dirty="0"/>
                  <a:t>w</a:t>
                </a:r>
                <a:r>
                  <a:rPr lang="en-US" sz="3200" dirty="0" smtClean="0"/>
                  <a:t> ≠ </a:t>
                </a:r>
                <a:r>
                  <a:rPr lang="en-US" sz="3200" dirty="0" smtClean="0">
                    <a:solidFill>
                      <a:srgbClr val="FF0000"/>
                    </a:solidFill>
                  </a:rPr>
                  <a:t>v</a:t>
                </a:r>
              </a:p>
            </p:txBody>
          </p:sp>
        </p:grpSp>
      </p:grpSp>
    </p:spTree>
    <p:extLst>
      <p:ext uri="{BB962C8B-B14F-4D97-AF65-F5344CB8AC3E}">
        <p14:creationId xmlns:p14="http://schemas.microsoft.com/office/powerpoint/2010/main" val="357352729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a:spLocks noChangeAspect="1"/>
          </p:cNvSpPr>
          <p:nvPr/>
        </p:nvSpPr>
        <p:spPr>
          <a:xfrm>
            <a:off x="1122356" y="26536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404534" y="1"/>
            <a:ext cx="59266" cy="472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smtClean="0"/>
          </a:p>
        </p:txBody>
      </p:sp>
      <p:sp>
        <p:nvSpPr>
          <p:cNvPr id="20" name="Rectangle 19"/>
          <p:cNvSpPr/>
          <p:nvPr/>
        </p:nvSpPr>
        <p:spPr>
          <a:xfrm flipV="1">
            <a:off x="-114167" y="-404119"/>
            <a:ext cx="9792087" cy="2668559"/>
          </a:xfrm>
          <a:prstGeom prst="rect">
            <a:avLst/>
          </a:prstGeom>
          <a:solidFill>
            <a:schemeClr val="accent6">
              <a:lumMod val="75000"/>
              <a:alpha val="51000"/>
            </a:schemeClr>
          </a:solidFill>
        </p:spPr>
        <p:txBody>
          <a:bodyPr wrap="square" rtlCol="0" anchor="ctr">
            <a:spAutoFit/>
          </a:bodyPr>
          <a:lstStyle/>
          <a:p>
            <a:pPr algn="ctr"/>
            <a:endParaRPr lang="en-US" sz="3200" dirty="0" smtClean="0"/>
          </a:p>
        </p:txBody>
      </p:sp>
      <p:sp>
        <p:nvSpPr>
          <p:cNvPr id="22" name="Rectangle 21"/>
          <p:cNvSpPr/>
          <p:nvPr/>
        </p:nvSpPr>
        <p:spPr>
          <a:xfrm rot="17817649" flipV="1">
            <a:off x="-3545498" y="172243"/>
            <a:ext cx="6937674" cy="3336229"/>
          </a:xfrm>
          <a:prstGeom prst="rect">
            <a:avLst/>
          </a:prstGeom>
          <a:solidFill>
            <a:srgbClr val="95B3D7">
              <a:alpha val="51000"/>
            </a:srgbClr>
          </a:solidFill>
        </p:spPr>
        <p:txBody>
          <a:bodyPr wrap="square" rtlCol="0" anchor="ctr">
            <a:spAutoFit/>
          </a:bodyPr>
          <a:lstStyle/>
          <a:p>
            <a:pPr algn="ctr"/>
            <a:endParaRPr lang="en-US" sz="3200" dirty="0" smtClean="0"/>
          </a:p>
        </p:txBody>
      </p:sp>
      <p:sp>
        <p:nvSpPr>
          <p:cNvPr id="28" name="Rectangle 27"/>
          <p:cNvSpPr/>
          <p:nvPr/>
        </p:nvSpPr>
        <p:spPr>
          <a:xfrm rot="4886802">
            <a:off x="-3935998" y="1961533"/>
            <a:ext cx="9281160" cy="4617720"/>
          </a:xfrm>
          <a:prstGeom prst="rect">
            <a:avLst/>
          </a:prstGeom>
          <a:solidFill>
            <a:schemeClr val="accent2">
              <a:lumMod val="60000"/>
              <a:lumOff val="40000"/>
              <a:alpha val="51000"/>
            </a:schemeClr>
          </a:solidFill>
          <a:ln>
            <a:noFill/>
          </a:ln>
        </p:spPr>
        <p:txBody>
          <a:bodyPr wrap="square" rtlCol="0" anchor="ctr">
            <a:spAutoFit/>
          </a:bodyPr>
          <a:lstStyle/>
          <a:p>
            <a:pPr algn="ctr"/>
            <a:endParaRPr lang="en-US" sz="3200" dirty="0" smtClean="0"/>
          </a:p>
        </p:txBody>
      </p:sp>
      <p:sp>
        <p:nvSpPr>
          <p:cNvPr id="18" name="Oval 17"/>
          <p:cNvSpPr>
            <a:spLocks noChangeAspect="1"/>
          </p:cNvSpPr>
          <p:nvPr/>
        </p:nvSpPr>
        <p:spPr>
          <a:xfrm>
            <a:off x="1128227" y="161762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p:cNvGrpSpPr/>
          <p:nvPr/>
        </p:nvGrpSpPr>
        <p:grpSpPr>
          <a:xfrm>
            <a:off x="4862958" y="1751854"/>
            <a:ext cx="4281042" cy="3323987"/>
            <a:chOff x="1974839" y="1663952"/>
            <a:chExt cx="7010427" cy="3323987"/>
          </a:xfrm>
        </p:grpSpPr>
        <p:sp>
          <p:nvSpPr>
            <p:cNvPr id="35" name="TextBox 34"/>
            <p:cNvSpPr txBox="1"/>
            <p:nvPr/>
          </p:nvSpPr>
          <p:spPr>
            <a:xfrm>
              <a:off x="1974839" y="1663952"/>
              <a:ext cx="7010427" cy="3323987"/>
            </a:xfrm>
            <a:prstGeom prst="rect">
              <a:avLst/>
            </a:prstGeom>
            <a:noFill/>
          </p:spPr>
          <p:txBody>
            <a:bodyPr wrap="square" rtlCol="0">
              <a:spAutoFit/>
            </a:bodyPr>
            <a:lstStyle/>
            <a:p>
              <a:endParaRPr lang="en-US" altLang="zh-TW" sz="3200" dirty="0" smtClean="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smtClean="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a:t>
              </a:r>
              <a:r>
                <a:rPr lang="en-US" altLang="zh-TW" sz="3200" i="1" dirty="0" smtClean="0">
                  <a:solidFill>
                    <a:srgbClr val="FF0000"/>
                  </a:solidFill>
                  <a:ea typeface="新細明體" charset="0"/>
                </a:rPr>
                <a:t>cell </a:t>
              </a:r>
              <a:r>
                <a:rPr lang="en-US" altLang="zh-TW" sz="3200" dirty="0">
                  <a:ea typeface="新細明體" charset="0"/>
                </a:rPr>
                <a:t>associated with </a:t>
              </a:r>
              <a:r>
                <a:rPr lang="en-US" altLang="zh-TW" sz="3200" dirty="0" smtClean="0">
                  <a:solidFill>
                    <a:srgbClr val="FF0000"/>
                  </a:solidFill>
                  <a:ea typeface="新細明體" charset="0"/>
                </a:rPr>
                <a:t>v</a:t>
              </a:r>
              <a:r>
                <a:rPr lang="en-US" altLang="zh-TW" sz="3200" dirty="0" smtClean="0">
                  <a:ea typeface="新細明體" charset="0"/>
                </a:rPr>
                <a:t> is</a:t>
              </a:r>
            </a:p>
            <a:p>
              <a:pPr algn="ctr"/>
              <a:endParaRPr lang="en-US" altLang="zh-TW" dirty="0" smtClean="0">
                <a:ea typeface="新細明體" charset="0"/>
              </a:endParaRPr>
            </a:p>
            <a:p>
              <a:pPr algn="ctr"/>
              <a:r>
                <a:rPr lang="en-US" altLang="zh-TW" sz="3200" dirty="0" smtClean="0">
                  <a:ea typeface="新細明體" charset="0"/>
                </a:rPr>
                <a:t>H(</a:t>
              </a:r>
              <a:r>
                <a:rPr lang="en-US" altLang="zh-TW" sz="3200" dirty="0" err="1">
                  <a:solidFill>
                    <a:srgbClr val="FF0000"/>
                  </a:solidFill>
                  <a:ea typeface="新細明體" charset="0"/>
                </a:rPr>
                <a:t>v</a:t>
              </a:r>
              <a:r>
                <a:rPr lang="en-US" altLang="zh-TW" sz="3200" dirty="0" err="1" smtClean="0">
                  <a:ea typeface="新細明體" charset="0"/>
                </a:rPr>
                <a:t>,w</a:t>
              </a:r>
              <a:r>
                <a:rPr lang="en-US" altLang="zh-TW" sz="3200" dirty="0" smtClean="0">
                  <a:ea typeface="新細明體" charset="0"/>
                </a:rPr>
                <a:t>)</a:t>
              </a:r>
            </a:p>
            <a:p>
              <a:r>
                <a:rPr lang="en-US" altLang="zh-TW" sz="3200" dirty="0" smtClean="0">
                  <a:ea typeface="新細明體" charset="0"/>
                </a:rPr>
                <a:t> </a:t>
              </a:r>
              <a:endParaRPr lang="en-US" sz="3200" dirty="0" smtClean="0"/>
            </a:p>
          </p:txBody>
        </p:sp>
        <p:grpSp>
          <p:nvGrpSpPr>
            <p:cNvPr id="36" name="Group 35"/>
            <p:cNvGrpSpPr/>
            <p:nvPr/>
          </p:nvGrpSpPr>
          <p:grpSpPr>
            <a:xfrm>
              <a:off x="3700484" y="3960475"/>
              <a:ext cx="3417982" cy="907858"/>
              <a:chOff x="3700484" y="4152915"/>
              <a:chExt cx="3417982" cy="907858"/>
            </a:xfrm>
          </p:grpSpPr>
          <p:sp>
            <p:nvSpPr>
              <p:cNvPr id="37" name="TextBox 36"/>
              <p:cNvSpPr txBox="1"/>
              <p:nvPr/>
            </p:nvSpPr>
            <p:spPr>
              <a:xfrm rot="10800000">
                <a:off x="4139072" y="4152915"/>
                <a:ext cx="513078" cy="584776"/>
              </a:xfrm>
              <a:prstGeom prst="rect">
                <a:avLst/>
              </a:prstGeom>
              <a:noFill/>
            </p:spPr>
            <p:txBody>
              <a:bodyPr wrap="square" rtlCol="0">
                <a:spAutoFit/>
              </a:bodyPr>
              <a:lstStyle/>
              <a:p>
                <a:r>
                  <a:rPr lang="en-US" sz="3200" dirty="0" smtClean="0"/>
                  <a:t>U</a:t>
                </a:r>
              </a:p>
            </p:txBody>
          </p:sp>
          <p:sp>
            <p:nvSpPr>
              <p:cNvPr id="38" name="TextBox 37"/>
              <p:cNvSpPr txBox="1"/>
              <p:nvPr/>
            </p:nvSpPr>
            <p:spPr>
              <a:xfrm>
                <a:off x="3700484" y="4475997"/>
                <a:ext cx="3417982" cy="584776"/>
              </a:xfrm>
              <a:prstGeom prst="rect">
                <a:avLst/>
              </a:prstGeom>
              <a:noFill/>
            </p:spPr>
            <p:txBody>
              <a:bodyPr wrap="square" rtlCol="0">
                <a:spAutoFit/>
              </a:bodyPr>
              <a:lstStyle/>
              <a:p>
                <a:r>
                  <a:rPr lang="en-US" sz="3200" dirty="0"/>
                  <a:t>w</a:t>
                </a:r>
                <a:r>
                  <a:rPr lang="en-US" sz="3200" dirty="0" smtClean="0"/>
                  <a:t> ≠ </a:t>
                </a:r>
                <a:r>
                  <a:rPr lang="en-US" sz="3200" dirty="0" smtClean="0">
                    <a:solidFill>
                      <a:srgbClr val="FF0000"/>
                    </a:solidFill>
                  </a:rPr>
                  <a:t>v</a:t>
                </a:r>
              </a:p>
            </p:txBody>
          </p:sp>
        </p:grpSp>
      </p:grpSp>
    </p:spTree>
    <p:extLst>
      <p:ext uri="{BB962C8B-B14F-4D97-AF65-F5344CB8AC3E}">
        <p14:creationId xmlns:p14="http://schemas.microsoft.com/office/powerpoint/2010/main" val="359774568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a:spLocks noChangeAspect="1"/>
          </p:cNvSpPr>
          <p:nvPr/>
        </p:nvSpPr>
        <p:spPr>
          <a:xfrm>
            <a:off x="1122356" y="26536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404534" y="1"/>
            <a:ext cx="59266" cy="472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smtClean="0"/>
          </a:p>
        </p:txBody>
      </p:sp>
      <p:sp>
        <p:nvSpPr>
          <p:cNvPr id="28" name="Rectangle 27"/>
          <p:cNvSpPr/>
          <p:nvPr/>
        </p:nvSpPr>
        <p:spPr>
          <a:xfrm rot="4886802" flipV="1">
            <a:off x="1921761" y="126256"/>
            <a:ext cx="8978430" cy="6877900"/>
          </a:xfrm>
          <a:prstGeom prst="rect">
            <a:avLst/>
          </a:prstGeom>
          <a:solidFill>
            <a:schemeClr val="accent2">
              <a:lumMod val="60000"/>
              <a:lumOff val="40000"/>
              <a:alpha val="51000"/>
            </a:schemeClr>
          </a:solidFill>
          <a:ln>
            <a:noFill/>
          </a:ln>
        </p:spPr>
        <p:txBody>
          <a:bodyPr wrap="square" rtlCol="0" anchor="ctr">
            <a:spAutoFit/>
          </a:bodyPr>
          <a:lstStyle/>
          <a:p>
            <a:pPr algn="ctr"/>
            <a:endParaRPr lang="en-US" sz="3200" dirty="0" smtClean="0"/>
          </a:p>
        </p:txBody>
      </p:sp>
      <p:sp>
        <p:nvSpPr>
          <p:cNvPr id="27" name="Rectangle 26"/>
          <p:cNvSpPr/>
          <p:nvPr/>
        </p:nvSpPr>
        <p:spPr>
          <a:xfrm rot="3877115" flipV="1">
            <a:off x="2030996" y="-743908"/>
            <a:ext cx="10160493" cy="6611199"/>
          </a:xfrm>
          <a:prstGeom prst="rect">
            <a:avLst/>
          </a:prstGeom>
          <a:solidFill>
            <a:schemeClr val="accent5">
              <a:lumMod val="60000"/>
              <a:lumOff val="40000"/>
              <a:alpha val="51000"/>
            </a:schemeClr>
          </a:solidFill>
          <a:ln>
            <a:noFill/>
          </a:ln>
        </p:spPr>
        <p:txBody>
          <a:bodyPr wrap="square" rtlCol="0" anchor="ctr">
            <a:spAutoFit/>
          </a:bodyPr>
          <a:lstStyle/>
          <a:p>
            <a:pPr algn="ctr"/>
            <a:endParaRPr lang="en-US" sz="3200" dirty="0" smtClean="0"/>
          </a:p>
        </p:txBody>
      </p:sp>
      <p:sp>
        <p:nvSpPr>
          <p:cNvPr id="29" name="Rectangle 28"/>
          <p:cNvSpPr/>
          <p:nvPr/>
        </p:nvSpPr>
        <p:spPr>
          <a:xfrm rot="3626625" flipV="1">
            <a:off x="2205878" y="-850726"/>
            <a:ext cx="9850469" cy="7259188"/>
          </a:xfrm>
          <a:prstGeom prst="rect">
            <a:avLst/>
          </a:prstGeom>
          <a:solidFill>
            <a:schemeClr val="accent3">
              <a:lumMod val="40000"/>
              <a:lumOff val="60000"/>
              <a:alpha val="23000"/>
            </a:schemeClr>
          </a:solidFill>
        </p:spPr>
        <p:txBody>
          <a:bodyPr wrap="square" rtlCol="0" anchor="ctr">
            <a:spAutoFit/>
          </a:bodyPr>
          <a:lstStyle/>
          <a:p>
            <a:pPr algn="ctr"/>
            <a:endParaRPr lang="en-US" sz="3200" dirty="0" smtClean="0"/>
          </a:p>
        </p:txBody>
      </p:sp>
      <p:grpSp>
        <p:nvGrpSpPr>
          <p:cNvPr id="30" name="Group 29"/>
          <p:cNvGrpSpPr/>
          <p:nvPr/>
        </p:nvGrpSpPr>
        <p:grpSpPr>
          <a:xfrm>
            <a:off x="4862958" y="1751854"/>
            <a:ext cx="4281042" cy="3323987"/>
            <a:chOff x="1974839" y="1663952"/>
            <a:chExt cx="7010427" cy="3323987"/>
          </a:xfrm>
        </p:grpSpPr>
        <p:sp>
          <p:nvSpPr>
            <p:cNvPr id="31" name="TextBox 30"/>
            <p:cNvSpPr txBox="1"/>
            <p:nvPr/>
          </p:nvSpPr>
          <p:spPr>
            <a:xfrm>
              <a:off x="1974839" y="1663952"/>
              <a:ext cx="7010427" cy="3323987"/>
            </a:xfrm>
            <a:prstGeom prst="rect">
              <a:avLst/>
            </a:prstGeom>
            <a:noFill/>
          </p:spPr>
          <p:txBody>
            <a:bodyPr wrap="square" rtlCol="0">
              <a:spAutoFit/>
            </a:bodyPr>
            <a:lstStyle/>
            <a:p>
              <a:endParaRPr lang="en-US" altLang="zh-TW" sz="3200" dirty="0" smtClean="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smtClean="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a:t>
              </a:r>
              <a:r>
                <a:rPr lang="en-US" altLang="zh-TW" sz="3200" i="1" dirty="0" smtClean="0">
                  <a:solidFill>
                    <a:srgbClr val="FF0000"/>
                  </a:solidFill>
                  <a:ea typeface="新細明體" charset="0"/>
                </a:rPr>
                <a:t>cell </a:t>
              </a:r>
              <a:r>
                <a:rPr lang="en-US" altLang="zh-TW" sz="3200" dirty="0">
                  <a:ea typeface="新細明體" charset="0"/>
                </a:rPr>
                <a:t>associated with </a:t>
              </a:r>
              <a:r>
                <a:rPr lang="en-US" altLang="zh-TW" sz="3200" dirty="0" smtClean="0">
                  <a:solidFill>
                    <a:srgbClr val="FF0000"/>
                  </a:solidFill>
                  <a:ea typeface="新細明體" charset="0"/>
                </a:rPr>
                <a:t>v</a:t>
              </a:r>
              <a:r>
                <a:rPr lang="en-US" altLang="zh-TW" sz="3200" dirty="0" smtClean="0">
                  <a:ea typeface="新細明體" charset="0"/>
                </a:rPr>
                <a:t> is</a:t>
              </a:r>
            </a:p>
            <a:p>
              <a:pPr algn="ctr"/>
              <a:endParaRPr lang="en-US" altLang="zh-TW" dirty="0" smtClean="0">
                <a:ea typeface="新細明體" charset="0"/>
              </a:endParaRPr>
            </a:p>
            <a:p>
              <a:pPr algn="ctr"/>
              <a:r>
                <a:rPr lang="en-US" altLang="zh-TW" sz="3200" dirty="0" smtClean="0">
                  <a:ea typeface="新細明體" charset="0"/>
                </a:rPr>
                <a:t>H(</a:t>
              </a:r>
              <a:r>
                <a:rPr lang="en-US" altLang="zh-TW" sz="3200" dirty="0" err="1">
                  <a:solidFill>
                    <a:srgbClr val="FF0000"/>
                  </a:solidFill>
                  <a:ea typeface="新細明體" charset="0"/>
                </a:rPr>
                <a:t>v</a:t>
              </a:r>
              <a:r>
                <a:rPr lang="en-US" altLang="zh-TW" sz="3200" dirty="0" err="1" smtClean="0">
                  <a:ea typeface="新細明體" charset="0"/>
                </a:rPr>
                <a:t>,w</a:t>
              </a:r>
              <a:r>
                <a:rPr lang="en-US" altLang="zh-TW" sz="3200" dirty="0" smtClean="0">
                  <a:ea typeface="新細明體" charset="0"/>
                </a:rPr>
                <a:t>)</a:t>
              </a:r>
            </a:p>
            <a:p>
              <a:r>
                <a:rPr lang="en-US" altLang="zh-TW" sz="3200" dirty="0" smtClean="0">
                  <a:ea typeface="新細明體" charset="0"/>
                </a:rPr>
                <a:t> </a:t>
              </a:r>
              <a:endParaRPr lang="en-US" sz="3200" dirty="0" smtClean="0"/>
            </a:p>
          </p:txBody>
        </p:sp>
        <p:grpSp>
          <p:nvGrpSpPr>
            <p:cNvPr id="32" name="Group 31"/>
            <p:cNvGrpSpPr/>
            <p:nvPr/>
          </p:nvGrpSpPr>
          <p:grpSpPr>
            <a:xfrm>
              <a:off x="3700484" y="3960475"/>
              <a:ext cx="4174154" cy="907858"/>
              <a:chOff x="3700484" y="4152915"/>
              <a:chExt cx="4174154" cy="907858"/>
            </a:xfrm>
          </p:grpSpPr>
          <p:sp>
            <p:nvSpPr>
              <p:cNvPr id="33" name="TextBox 32"/>
              <p:cNvSpPr txBox="1"/>
              <p:nvPr/>
            </p:nvSpPr>
            <p:spPr>
              <a:xfrm rot="10800000">
                <a:off x="4139072" y="4152915"/>
                <a:ext cx="513078" cy="584776"/>
              </a:xfrm>
              <a:prstGeom prst="rect">
                <a:avLst/>
              </a:prstGeom>
              <a:noFill/>
            </p:spPr>
            <p:txBody>
              <a:bodyPr wrap="square" rtlCol="0">
                <a:spAutoFit/>
              </a:bodyPr>
              <a:lstStyle/>
              <a:p>
                <a:r>
                  <a:rPr lang="en-US" sz="3200" dirty="0" smtClean="0"/>
                  <a:t>U</a:t>
                </a:r>
              </a:p>
            </p:txBody>
          </p:sp>
          <p:sp>
            <p:nvSpPr>
              <p:cNvPr id="34" name="TextBox 33"/>
              <p:cNvSpPr txBox="1"/>
              <p:nvPr/>
            </p:nvSpPr>
            <p:spPr>
              <a:xfrm>
                <a:off x="3700484" y="4475997"/>
                <a:ext cx="4174154" cy="584776"/>
              </a:xfrm>
              <a:prstGeom prst="rect">
                <a:avLst/>
              </a:prstGeom>
              <a:noFill/>
            </p:spPr>
            <p:txBody>
              <a:bodyPr wrap="square" rtlCol="0">
                <a:spAutoFit/>
              </a:bodyPr>
              <a:lstStyle/>
              <a:p>
                <a:r>
                  <a:rPr lang="en-US" sz="3200" dirty="0"/>
                  <a:t>w</a:t>
                </a:r>
                <a:r>
                  <a:rPr lang="en-US" sz="3200" dirty="0" smtClean="0"/>
                  <a:t> ≠ </a:t>
                </a:r>
                <a:r>
                  <a:rPr lang="en-US" sz="3200" dirty="0" smtClean="0">
                    <a:solidFill>
                      <a:srgbClr val="FF0000"/>
                    </a:solidFill>
                  </a:rPr>
                  <a:t>v</a:t>
                </a:r>
              </a:p>
            </p:txBody>
          </p:sp>
        </p:grpSp>
      </p:grpSp>
      <p:sp>
        <p:nvSpPr>
          <p:cNvPr id="19" name="Oval 18"/>
          <p:cNvSpPr>
            <a:spLocks noChangeAspect="1"/>
          </p:cNvSpPr>
          <p:nvPr/>
        </p:nvSpPr>
        <p:spPr>
          <a:xfrm>
            <a:off x="3934466" y="1245458"/>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47274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404534" y="1"/>
            <a:ext cx="59266" cy="472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smtClean="0"/>
          </a:p>
        </p:txBody>
      </p:sp>
      <p:sp>
        <p:nvSpPr>
          <p:cNvPr id="20" name="TextBox 19"/>
          <p:cNvSpPr txBox="1"/>
          <p:nvPr/>
        </p:nvSpPr>
        <p:spPr>
          <a:xfrm>
            <a:off x="4843718" y="404072"/>
            <a:ext cx="3833703" cy="1569660"/>
          </a:xfrm>
          <a:prstGeom prst="rect">
            <a:avLst/>
          </a:prstGeom>
          <a:noFill/>
        </p:spPr>
        <p:txBody>
          <a:bodyPr wrap="square" rtlCol="0">
            <a:spAutoFit/>
          </a:bodyPr>
          <a:lstStyle/>
          <a:p>
            <a:r>
              <a:rPr lang="en-US" sz="3200" dirty="0" err="1" smtClean="0">
                <a:solidFill>
                  <a:srgbClr val="0000FF"/>
                </a:solidFill>
              </a:rPr>
              <a:t>Voronoi</a:t>
            </a:r>
            <a:r>
              <a:rPr lang="en-US" sz="3200" dirty="0" smtClean="0">
                <a:solidFill>
                  <a:srgbClr val="0000FF"/>
                </a:solidFill>
              </a:rPr>
              <a:t> diagram: </a:t>
            </a:r>
          </a:p>
          <a:p>
            <a:r>
              <a:rPr lang="en-US" sz="3200" dirty="0"/>
              <a:t>S</a:t>
            </a:r>
            <a:r>
              <a:rPr lang="en-US" sz="3200" dirty="0" smtClean="0"/>
              <a:t>uppose your data points live in </a:t>
            </a:r>
            <a:r>
              <a:rPr lang="en-US" sz="3200" dirty="0" err="1" smtClean="0"/>
              <a:t>R</a:t>
            </a:r>
            <a:r>
              <a:rPr lang="en-US" sz="3200" baseline="30000" dirty="0" err="1" smtClean="0"/>
              <a:t>n</a:t>
            </a:r>
            <a:r>
              <a:rPr lang="en-US" sz="3200" dirty="0" smtClean="0"/>
              <a:t>.</a:t>
            </a:r>
          </a:p>
        </p:txBody>
      </p:sp>
      <p:grpSp>
        <p:nvGrpSpPr>
          <p:cNvPr id="22" name="Group 21"/>
          <p:cNvGrpSpPr/>
          <p:nvPr/>
        </p:nvGrpSpPr>
        <p:grpSpPr>
          <a:xfrm>
            <a:off x="4862958" y="1751854"/>
            <a:ext cx="4281042" cy="3323987"/>
            <a:chOff x="1974839" y="1663952"/>
            <a:chExt cx="7010427" cy="3323987"/>
          </a:xfrm>
        </p:grpSpPr>
        <p:sp>
          <p:nvSpPr>
            <p:cNvPr id="30" name="TextBox 29"/>
            <p:cNvSpPr txBox="1"/>
            <p:nvPr/>
          </p:nvSpPr>
          <p:spPr>
            <a:xfrm>
              <a:off x="1974839" y="1663952"/>
              <a:ext cx="7010427" cy="3323987"/>
            </a:xfrm>
            <a:prstGeom prst="rect">
              <a:avLst/>
            </a:prstGeom>
            <a:noFill/>
          </p:spPr>
          <p:txBody>
            <a:bodyPr wrap="square" rtlCol="0">
              <a:spAutoFit/>
            </a:bodyPr>
            <a:lstStyle/>
            <a:p>
              <a:endParaRPr lang="en-US" altLang="zh-TW" sz="3200" dirty="0" smtClean="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smtClean="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a:t>
              </a:r>
              <a:r>
                <a:rPr lang="en-US" altLang="zh-TW" sz="3200" i="1" dirty="0" smtClean="0">
                  <a:solidFill>
                    <a:srgbClr val="FF0000"/>
                  </a:solidFill>
                  <a:ea typeface="新細明體" charset="0"/>
                </a:rPr>
                <a:t>cell </a:t>
              </a:r>
              <a:r>
                <a:rPr lang="en-US" altLang="zh-TW" sz="3200" dirty="0">
                  <a:ea typeface="新細明體" charset="0"/>
                </a:rPr>
                <a:t>associated with </a:t>
              </a:r>
              <a:r>
                <a:rPr lang="en-US" altLang="zh-TW" sz="3200" dirty="0" smtClean="0">
                  <a:solidFill>
                    <a:srgbClr val="FF0000"/>
                  </a:solidFill>
                  <a:ea typeface="新細明體" charset="0"/>
                </a:rPr>
                <a:t>v</a:t>
              </a:r>
              <a:r>
                <a:rPr lang="en-US" altLang="zh-TW" sz="3200" dirty="0" smtClean="0">
                  <a:ea typeface="新細明體" charset="0"/>
                </a:rPr>
                <a:t> is</a:t>
              </a:r>
            </a:p>
            <a:p>
              <a:pPr algn="ctr"/>
              <a:endParaRPr lang="en-US" altLang="zh-TW" dirty="0" smtClean="0">
                <a:ea typeface="新細明體" charset="0"/>
              </a:endParaRPr>
            </a:p>
            <a:p>
              <a:pPr algn="ctr"/>
              <a:r>
                <a:rPr lang="en-US" altLang="zh-TW" sz="3200" dirty="0" smtClean="0">
                  <a:ea typeface="新細明體" charset="0"/>
                </a:rPr>
                <a:t>H(</a:t>
              </a:r>
              <a:r>
                <a:rPr lang="en-US" altLang="zh-TW" sz="3200" dirty="0" err="1">
                  <a:solidFill>
                    <a:srgbClr val="FF0000"/>
                  </a:solidFill>
                  <a:ea typeface="新細明體" charset="0"/>
                </a:rPr>
                <a:t>v</a:t>
              </a:r>
              <a:r>
                <a:rPr lang="en-US" altLang="zh-TW" sz="3200" dirty="0" err="1" smtClean="0">
                  <a:ea typeface="新細明體" charset="0"/>
                </a:rPr>
                <a:t>,w</a:t>
              </a:r>
              <a:r>
                <a:rPr lang="en-US" altLang="zh-TW" sz="3200" dirty="0" smtClean="0">
                  <a:ea typeface="新細明體" charset="0"/>
                </a:rPr>
                <a:t>)</a:t>
              </a:r>
            </a:p>
            <a:p>
              <a:r>
                <a:rPr lang="en-US" altLang="zh-TW" sz="3200" dirty="0" smtClean="0">
                  <a:ea typeface="新細明體" charset="0"/>
                </a:rPr>
                <a:t> </a:t>
              </a:r>
              <a:endParaRPr lang="en-US" sz="3200" dirty="0" smtClean="0"/>
            </a:p>
          </p:txBody>
        </p:sp>
        <p:grpSp>
          <p:nvGrpSpPr>
            <p:cNvPr id="31" name="Group 30"/>
            <p:cNvGrpSpPr/>
            <p:nvPr/>
          </p:nvGrpSpPr>
          <p:grpSpPr>
            <a:xfrm>
              <a:off x="3700484" y="3960475"/>
              <a:ext cx="4174154" cy="907858"/>
              <a:chOff x="3700484" y="4152915"/>
              <a:chExt cx="4174154" cy="907858"/>
            </a:xfrm>
          </p:grpSpPr>
          <p:sp>
            <p:nvSpPr>
              <p:cNvPr id="32" name="TextBox 31"/>
              <p:cNvSpPr txBox="1"/>
              <p:nvPr/>
            </p:nvSpPr>
            <p:spPr>
              <a:xfrm rot="10800000">
                <a:off x="4139072" y="4152915"/>
                <a:ext cx="513078" cy="584776"/>
              </a:xfrm>
              <a:prstGeom prst="rect">
                <a:avLst/>
              </a:prstGeom>
              <a:noFill/>
            </p:spPr>
            <p:txBody>
              <a:bodyPr wrap="square" rtlCol="0">
                <a:spAutoFit/>
              </a:bodyPr>
              <a:lstStyle/>
              <a:p>
                <a:r>
                  <a:rPr lang="en-US" sz="3200" dirty="0" smtClean="0"/>
                  <a:t>U</a:t>
                </a:r>
              </a:p>
            </p:txBody>
          </p:sp>
          <p:sp>
            <p:nvSpPr>
              <p:cNvPr id="33" name="TextBox 32"/>
              <p:cNvSpPr txBox="1"/>
              <p:nvPr/>
            </p:nvSpPr>
            <p:spPr>
              <a:xfrm>
                <a:off x="3700484" y="4475997"/>
                <a:ext cx="4174154" cy="584776"/>
              </a:xfrm>
              <a:prstGeom prst="rect">
                <a:avLst/>
              </a:prstGeom>
              <a:noFill/>
            </p:spPr>
            <p:txBody>
              <a:bodyPr wrap="square" rtlCol="0">
                <a:spAutoFit/>
              </a:bodyPr>
              <a:lstStyle/>
              <a:p>
                <a:r>
                  <a:rPr lang="en-US" sz="3200" dirty="0"/>
                  <a:t>w</a:t>
                </a:r>
                <a:r>
                  <a:rPr lang="en-US" sz="3200" dirty="0" smtClean="0"/>
                  <a:t> ≠ </a:t>
                </a:r>
                <a:r>
                  <a:rPr lang="en-US" sz="3200" dirty="0" smtClean="0">
                    <a:solidFill>
                      <a:srgbClr val="FF0000"/>
                    </a:solidFill>
                  </a:rPr>
                  <a:t>v</a:t>
                </a:r>
              </a:p>
            </p:txBody>
          </p:sp>
        </p:grpSp>
      </p:grpSp>
      <p:sp>
        <p:nvSpPr>
          <p:cNvPr id="3" name="Rectangle 2"/>
          <p:cNvSpPr/>
          <p:nvPr/>
        </p:nvSpPr>
        <p:spPr>
          <a:xfrm>
            <a:off x="1712396" y="5495855"/>
            <a:ext cx="6874081" cy="584776"/>
          </a:xfrm>
          <a:prstGeom prst="rect">
            <a:avLst/>
          </a:prstGeom>
          <a:solidFill>
            <a:schemeClr val="bg1"/>
          </a:solidFill>
        </p:spPr>
        <p:txBody>
          <a:bodyPr wrap="square">
            <a:spAutoFit/>
          </a:bodyPr>
          <a:lstStyle/>
          <a:p>
            <a:r>
              <a:rPr lang="en-US" altLang="zh-TW" sz="3200" dirty="0">
                <a:ea typeface="新細明體" charset="0"/>
              </a:rPr>
              <a:t>H(</a:t>
            </a:r>
            <a:r>
              <a:rPr lang="en-US" altLang="zh-TW" sz="3200" dirty="0" err="1">
                <a:solidFill>
                  <a:srgbClr val="FF0000"/>
                </a:solidFill>
                <a:ea typeface="新細明體" charset="0"/>
              </a:rPr>
              <a:t>v</a:t>
            </a:r>
            <a:r>
              <a:rPr lang="en-US" altLang="zh-TW" sz="3200" dirty="0" err="1">
                <a:ea typeface="新細明體" charset="0"/>
              </a:rPr>
              <a:t>,w</a:t>
            </a:r>
            <a:r>
              <a:rPr lang="en-US" altLang="zh-TW" sz="3200" dirty="0" smtClean="0">
                <a:ea typeface="新細明體" charset="0"/>
              </a:rPr>
              <a:t>) = </a:t>
            </a:r>
            <a:r>
              <a:rPr lang="en-US" altLang="zh-TW" sz="3200" dirty="0">
                <a:ea typeface="新細明體" charset="0"/>
              </a:rPr>
              <a:t>{ x in </a:t>
            </a:r>
            <a:r>
              <a:rPr lang="en-US" sz="3200" dirty="0" err="1"/>
              <a:t>R</a:t>
            </a:r>
            <a:r>
              <a:rPr lang="en-US" sz="3200" baseline="30000" dirty="0" err="1"/>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 } </a:t>
            </a:r>
          </a:p>
        </p:txBody>
      </p:sp>
    </p:spTree>
    <p:extLst>
      <p:ext uri="{BB962C8B-B14F-4D97-AF65-F5344CB8AC3E}">
        <p14:creationId xmlns:p14="http://schemas.microsoft.com/office/powerpoint/2010/main" val="249415268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404534" y="1"/>
            <a:ext cx="59266" cy="472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smtClean="0"/>
          </a:p>
        </p:txBody>
      </p:sp>
      <p:sp>
        <p:nvSpPr>
          <p:cNvPr id="20" name="TextBox 19"/>
          <p:cNvSpPr txBox="1"/>
          <p:nvPr/>
        </p:nvSpPr>
        <p:spPr>
          <a:xfrm>
            <a:off x="4843718" y="404072"/>
            <a:ext cx="3833703" cy="2062103"/>
          </a:xfrm>
          <a:prstGeom prst="rect">
            <a:avLst/>
          </a:prstGeom>
          <a:noFill/>
        </p:spPr>
        <p:txBody>
          <a:bodyPr wrap="square" rtlCol="0">
            <a:spAutoFit/>
          </a:bodyPr>
          <a:lstStyle/>
          <a:p>
            <a:r>
              <a:rPr lang="en-US" sz="3200" dirty="0" err="1" smtClean="0">
                <a:solidFill>
                  <a:srgbClr val="0000FF"/>
                </a:solidFill>
              </a:rPr>
              <a:t>Voronoi</a:t>
            </a:r>
            <a:r>
              <a:rPr lang="en-US" sz="3200" dirty="0" smtClean="0">
                <a:solidFill>
                  <a:srgbClr val="0000FF"/>
                </a:solidFill>
              </a:rPr>
              <a:t> diagram </a:t>
            </a:r>
            <a:r>
              <a:rPr lang="en-US" sz="3200" dirty="0" smtClean="0"/>
              <a:t>Suppose </a:t>
            </a:r>
            <a:r>
              <a:rPr lang="en-US" sz="3200" dirty="0"/>
              <a:t>your data points live in </a:t>
            </a:r>
            <a:r>
              <a:rPr lang="en-US" sz="3200" dirty="0" err="1"/>
              <a:t>R</a:t>
            </a:r>
            <a:r>
              <a:rPr lang="en-US" sz="3200" baseline="30000" dirty="0" err="1"/>
              <a:t>n</a:t>
            </a:r>
            <a:r>
              <a:rPr lang="en-US" sz="3200" dirty="0"/>
              <a:t>.</a:t>
            </a:r>
          </a:p>
          <a:p>
            <a:endParaRPr lang="en-US" sz="3200" dirty="0" smtClean="0">
              <a:solidFill>
                <a:srgbClr val="0000FF"/>
              </a:solidFill>
            </a:endParaRPr>
          </a:p>
        </p:txBody>
      </p:sp>
      <p:sp>
        <p:nvSpPr>
          <p:cNvPr id="14" name="Rectangle 13"/>
          <p:cNvSpPr/>
          <p:nvPr/>
        </p:nvSpPr>
        <p:spPr>
          <a:xfrm>
            <a:off x="711446" y="5122576"/>
            <a:ext cx="8432554" cy="1077218"/>
          </a:xfrm>
          <a:prstGeom prst="rect">
            <a:avLst/>
          </a:prstGeom>
          <a:solidFill>
            <a:schemeClr val="bg1"/>
          </a:solidFill>
        </p:spPr>
        <p:txBody>
          <a:bodyPr wrap="square">
            <a:spAutoFit/>
          </a:bodyPr>
          <a:lstStyle/>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r>
              <a:rPr lang="en-US" altLang="zh-TW" sz="3200" dirty="0" smtClean="0">
                <a:ea typeface="新細明體" charset="0"/>
              </a:rPr>
              <a:t> </a:t>
            </a:r>
            <a:r>
              <a:rPr lang="en-US" altLang="zh-TW" sz="3200" dirty="0" err="1" smtClean="0">
                <a:ea typeface="新細明體" charset="0"/>
              </a:rPr>
              <a:t>C</a:t>
            </a:r>
            <a:r>
              <a:rPr lang="en-US" altLang="zh-TW" sz="3200" baseline="-25000" dirty="0" err="1" smtClean="0">
                <a:solidFill>
                  <a:srgbClr val="FF0000"/>
                </a:solidFill>
                <a:ea typeface="新細明體" charset="0"/>
              </a:rPr>
              <a:t>v</a:t>
            </a:r>
            <a:r>
              <a:rPr lang="en-US" altLang="zh-TW" sz="3200" dirty="0" smtClean="0">
                <a:ea typeface="新細明體" charset="0"/>
              </a:rPr>
              <a:t>= </a:t>
            </a:r>
            <a:r>
              <a:rPr lang="en-US" altLang="zh-TW" sz="3200" dirty="0">
                <a:ea typeface="新細明體" charset="0"/>
              </a:rPr>
              <a:t>{ x in </a:t>
            </a:r>
            <a:r>
              <a:rPr lang="en-US" sz="3200" dirty="0" err="1"/>
              <a:t>R</a:t>
            </a:r>
            <a:r>
              <a:rPr lang="en-US" sz="3200" baseline="30000" dirty="0" err="1"/>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a:t>
            </a:r>
            <a:r>
              <a:rPr lang="en-US" altLang="zh-TW" sz="3200" dirty="0" smtClean="0">
                <a:ea typeface="新細明體" charset="0"/>
              </a:rPr>
              <a:t>) for all w ≠ </a:t>
            </a:r>
            <a:r>
              <a:rPr lang="en-US" altLang="zh-TW" sz="3200" dirty="0" smtClean="0">
                <a:solidFill>
                  <a:srgbClr val="FF0000"/>
                </a:solidFill>
                <a:ea typeface="新細明體" charset="0"/>
              </a:rPr>
              <a:t>v </a:t>
            </a:r>
            <a:r>
              <a:rPr lang="en-US" altLang="zh-TW" sz="3200" dirty="0">
                <a:ea typeface="新細明體" charset="0"/>
              </a:rPr>
              <a:t>} </a:t>
            </a:r>
          </a:p>
        </p:txBody>
      </p:sp>
      <p:grpSp>
        <p:nvGrpSpPr>
          <p:cNvPr id="22" name="Group 21"/>
          <p:cNvGrpSpPr/>
          <p:nvPr/>
        </p:nvGrpSpPr>
        <p:grpSpPr>
          <a:xfrm>
            <a:off x="4862958" y="1751854"/>
            <a:ext cx="4281042" cy="3323987"/>
            <a:chOff x="1974839" y="1663952"/>
            <a:chExt cx="7010427" cy="3323987"/>
          </a:xfrm>
        </p:grpSpPr>
        <p:sp>
          <p:nvSpPr>
            <p:cNvPr id="27" name="TextBox 26"/>
            <p:cNvSpPr txBox="1"/>
            <p:nvPr/>
          </p:nvSpPr>
          <p:spPr>
            <a:xfrm>
              <a:off x="1974839" y="1663952"/>
              <a:ext cx="7010427" cy="3323987"/>
            </a:xfrm>
            <a:prstGeom prst="rect">
              <a:avLst/>
            </a:prstGeom>
            <a:noFill/>
          </p:spPr>
          <p:txBody>
            <a:bodyPr wrap="square" rtlCol="0">
              <a:spAutoFit/>
            </a:bodyPr>
            <a:lstStyle/>
            <a:p>
              <a:endParaRPr lang="en-US" altLang="zh-TW" sz="3200" dirty="0" smtClean="0">
                <a:ea typeface="新細明體" charset="0"/>
              </a:endParaRPr>
            </a:p>
            <a:p>
              <a:r>
                <a:rPr lang="en-US" altLang="zh-TW" sz="3200" dirty="0">
                  <a:ea typeface="新細明體" charset="0"/>
                </a:rPr>
                <a:t>Choose data point </a:t>
              </a:r>
              <a:r>
                <a:rPr lang="en-US" altLang="zh-TW" sz="3200" dirty="0">
                  <a:solidFill>
                    <a:srgbClr val="FF0000"/>
                  </a:solidFill>
                  <a:ea typeface="新細明體" charset="0"/>
                </a:rPr>
                <a:t>v</a:t>
              </a:r>
              <a:r>
                <a:rPr lang="en-US" altLang="zh-TW" sz="3200" dirty="0" smtClean="0">
                  <a:ea typeface="新細明體" charset="0"/>
                </a:rPr>
                <a:t>.  </a:t>
              </a:r>
            </a:p>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a:t>
              </a:r>
              <a:r>
                <a:rPr lang="en-US" altLang="zh-TW" sz="3200" i="1" dirty="0" smtClean="0">
                  <a:solidFill>
                    <a:srgbClr val="FF0000"/>
                  </a:solidFill>
                  <a:ea typeface="新細明體" charset="0"/>
                </a:rPr>
                <a:t>cell </a:t>
              </a:r>
              <a:r>
                <a:rPr lang="en-US" altLang="zh-TW" sz="3200" dirty="0">
                  <a:ea typeface="新細明體" charset="0"/>
                </a:rPr>
                <a:t>associated with </a:t>
              </a:r>
              <a:r>
                <a:rPr lang="en-US" altLang="zh-TW" sz="3200" dirty="0" smtClean="0">
                  <a:solidFill>
                    <a:srgbClr val="FF0000"/>
                  </a:solidFill>
                  <a:ea typeface="新細明體" charset="0"/>
                </a:rPr>
                <a:t>v</a:t>
              </a:r>
              <a:r>
                <a:rPr lang="en-US" altLang="zh-TW" sz="3200" dirty="0" smtClean="0">
                  <a:ea typeface="新細明體" charset="0"/>
                </a:rPr>
                <a:t> is</a:t>
              </a:r>
            </a:p>
            <a:p>
              <a:pPr algn="ctr"/>
              <a:endParaRPr lang="en-US" altLang="zh-TW" dirty="0" smtClean="0">
                <a:ea typeface="新細明體" charset="0"/>
              </a:endParaRPr>
            </a:p>
            <a:p>
              <a:pPr algn="ctr"/>
              <a:r>
                <a:rPr lang="en-US" altLang="zh-TW" sz="3200" dirty="0" smtClean="0">
                  <a:ea typeface="新細明體" charset="0"/>
                </a:rPr>
                <a:t>H(</a:t>
              </a:r>
              <a:r>
                <a:rPr lang="en-US" altLang="zh-TW" sz="3200" dirty="0" err="1">
                  <a:solidFill>
                    <a:srgbClr val="FF0000"/>
                  </a:solidFill>
                  <a:ea typeface="新細明體" charset="0"/>
                </a:rPr>
                <a:t>v</a:t>
              </a:r>
              <a:r>
                <a:rPr lang="en-US" altLang="zh-TW" sz="3200" dirty="0" err="1" smtClean="0">
                  <a:ea typeface="新細明體" charset="0"/>
                </a:rPr>
                <a:t>,w</a:t>
              </a:r>
              <a:r>
                <a:rPr lang="en-US" altLang="zh-TW" sz="3200" dirty="0" smtClean="0">
                  <a:ea typeface="新細明體" charset="0"/>
                </a:rPr>
                <a:t>)</a:t>
              </a:r>
            </a:p>
            <a:p>
              <a:r>
                <a:rPr lang="en-US" altLang="zh-TW" sz="3200" dirty="0" smtClean="0">
                  <a:ea typeface="新細明體" charset="0"/>
                </a:rPr>
                <a:t> </a:t>
              </a:r>
              <a:endParaRPr lang="en-US" sz="3200" dirty="0" smtClean="0"/>
            </a:p>
          </p:txBody>
        </p:sp>
        <p:grpSp>
          <p:nvGrpSpPr>
            <p:cNvPr id="28" name="Group 27"/>
            <p:cNvGrpSpPr/>
            <p:nvPr/>
          </p:nvGrpSpPr>
          <p:grpSpPr>
            <a:xfrm>
              <a:off x="3700484" y="3960475"/>
              <a:ext cx="4174154" cy="907858"/>
              <a:chOff x="3700484" y="4152915"/>
              <a:chExt cx="4174154" cy="907858"/>
            </a:xfrm>
          </p:grpSpPr>
          <p:sp>
            <p:nvSpPr>
              <p:cNvPr id="29" name="TextBox 28"/>
              <p:cNvSpPr txBox="1"/>
              <p:nvPr/>
            </p:nvSpPr>
            <p:spPr>
              <a:xfrm rot="10800000">
                <a:off x="4139072" y="4152915"/>
                <a:ext cx="513078" cy="584776"/>
              </a:xfrm>
              <a:prstGeom prst="rect">
                <a:avLst/>
              </a:prstGeom>
              <a:noFill/>
            </p:spPr>
            <p:txBody>
              <a:bodyPr wrap="square" rtlCol="0">
                <a:spAutoFit/>
              </a:bodyPr>
              <a:lstStyle/>
              <a:p>
                <a:r>
                  <a:rPr lang="en-US" sz="3200" dirty="0" smtClean="0"/>
                  <a:t>U</a:t>
                </a:r>
              </a:p>
            </p:txBody>
          </p:sp>
          <p:sp>
            <p:nvSpPr>
              <p:cNvPr id="30" name="TextBox 29"/>
              <p:cNvSpPr txBox="1"/>
              <p:nvPr/>
            </p:nvSpPr>
            <p:spPr>
              <a:xfrm>
                <a:off x="3700484" y="4475997"/>
                <a:ext cx="4174154" cy="584776"/>
              </a:xfrm>
              <a:prstGeom prst="rect">
                <a:avLst/>
              </a:prstGeom>
              <a:noFill/>
            </p:spPr>
            <p:txBody>
              <a:bodyPr wrap="square" rtlCol="0">
                <a:spAutoFit/>
              </a:bodyPr>
              <a:lstStyle/>
              <a:p>
                <a:r>
                  <a:rPr lang="en-US" sz="3200" dirty="0"/>
                  <a:t>w</a:t>
                </a:r>
                <a:r>
                  <a:rPr lang="en-US" sz="3200" dirty="0" smtClean="0"/>
                  <a:t> ≠ </a:t>
                </a:r>
                <a:r>
                  <a:rPr lang="en-US" sz="3200" dirty="0" smtClean="0">
                    <a:solidFill>
                      <a:srgbClr val="FF0000"/>
                    </a:solidFill>
                  </a:rPr>
                  <a:t>v</a:t>
                </a:r>
              </a:p>
            </p:txBody>
          </p:sp>
        </p:grpSp>
      </p:grpSp>
    </p:spTree>
    <p:extLst>
      <p:ext uri="{BB962C8B-B14F-4D97-AF65-F5344CB8AC3E}">
        <p14:creationId xmlns:p14="http://schemas.microsoft.com/office/powerpoint/2010/main" val="371467548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404534" y="1"/>
            <a:ext cx="59266" cy="472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smtClean="0"/>
          </a:p>
        </p:txBody>
      </p:sp>
      <p:sp>
        <p:nvSpPr>
          <p:cNvPr id="20" name="Rectangle 19"/>
          <p:cNvSpPr/>
          <p:nvPr/>
        </p:nvSpPr>
        <p:spPr>
          <a:xfrm>
            <a:off x="711446" y="5122576"/>
            <a:ext cx="8432554" cy="1077218"/>
          </a:xfrm>
          <a:prstGeom prst="rect">
            <a:avLst/>
          </a:prstGeom>
          <a:solidFill>
            <a:schemeClr val="bg1"/>
          </a:solidFill>
        </p:spPr>
        <p:txBody>
          <a:bodyPr wrap="square">
            <a:spAutoFit/>
          </a:bodyPr>
          <a:lstStyle/>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r>
              <a:rPr lang="en-US" altLang="zh-TW" sz="3200" dirty="0" smtClean="0">
                <a:ea typeface="新細明體" charset="0"/>
              </a:rPr>
              <a:t> </a:t>
            </a:r>
            <a:r>
              <a:rPr lang="en-US" altLang="zh-TW" sz="3200" dirty="0" err="1" smtClean="0">
                <a:ea typeface="新細明體" charset="0"/>
              </a:rPr>
              <a:t>C</a:t>
            </a:r>
            <a:r>
              <a:rPr lang="en-US" altLang="zh-TW" sz="3200" baseline="-25000" dirty="0" err="1" smtClean="0">
                <a:solidFill>
                  <a:srgbClr val="FF0000"/>
                </a:solidFill>
                <a:ea typeface="新細明體" charset="0"/>
              </a:rPr>
              <a:t>v</a:t>
            </a:r>
            <a:r>
              <a:rPr lang="en-US" altLang="zh-TW" sz="3200" dirty="0" smtClean="0">
                <a:ea typeface="新細明體" charset="0"/>
              </a:rPr>
              <a:t>= </a:t>
            </a:r>
            <a:r>
              <a:rPr lang="en-US" altLang="zh-TW" sz="3200" dirty="0">
                <a:ea typeface="新細明體" charset="0"/>
              </a:rPr>
              <a:t>{ x in </a:t>
            </a:r>
            <a:r>
              <a:rPr lang="en-US" sz="3200" dirty="0" err="1"/>
              <a:t>R</a:t>
            </a:r>
            <a:r>
              <a:rPr lang="en-US" sz="3200" baseline="30000" dirty="0" err="1"/>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a:t>
            </a:r>
            <a:r>
              <a:rPr lang="en-US" altLang="zh-TW" sz="3200" dirty="0" smtClean="0">
                <a:ea typeface="新細明體" charset="0"/>
              </a:rPr>
              <a:t>) for all w ≠ </a:t>
            </a:r>
            <a:r>
              <a:rPr lang="en-US" altLang="zh-TW" sz="3200" dirty="0" smtClean="0">
                <a:solidFill>
                  <a:srgbClr val="FF0000"/>
                </a:solidFill>
                <a:ea typeface="新細明體" charset="0"/>
              </a:rPr>
              <a:t>v </a:t>
            </a:r>
            <a:r>
              <a:rPr lang="en-US" altLang="zh-TW" sz="3200" dirty="0">
                <a:ea typeface="新細明體" charset="0"/>
              </a:rPr>
              <a:t>} </a:t>
            </a:r>
          </a:p>
        </p:txBody>
      </p:sp>
      <p:grpSp>
        <p:nvGrpSpPr>
          <p:cNvPr id="7" name="Group 6"/>
          <p:cNvGrpSpPr/>
          <p:nvPr/>
        </p:nvGrpSpPr>
        <p:grpSpPr>
          <a:xfrm>
            <a:off x="4412680" y="383157"/>
            <a:ext cx="4652206" cy="4031873"/>
            <a:chOff x="4201040" y="383157"/>
            <a:chExt cx="4652206" cy="4031873"/>
          </a:xfrm>
        </p:grpSpPr>
        <p:sp>
          <p:nvSpPr>
            <p:cNvPr id="3" name="Rectangle 2"/>
            <p:cNvSpPr/>
            <p:nvPr/>
          </p:nvSpPr>
          <p:spPr>
            <a:xfrm>
              <a:off x="4201040" y="383157"/>
              <a:ext cx="4652206" cy="4031873"/>
            </a:xfrm>
            <a:prstGeom prst="rect">
              <a:avLst/>
            </a:prstGeom>
          </p:spPr>
          <p:txBody>
            <a:bodyPr wrap="square">
              <a:spAutoFit/>
            </a:bodyPr>
            <a:lstStyle/>
            <a:p>
              <a:r>
                <a:rPr lang="en-US" sz="3200" dirty="0" smtClean="0"/>
                <a:t>The </a:t>
              </a:r>
              <a:r>
                <a:rPr lang="en-US" sz="3200" i="1" dirty="0" err="1" smtClean="0">
                  <a:solidFill>
                    <a:srgbClr val="FF0000"/>
                  </a:solidFill>
                </a:rPr>
                <a:t>delaunay</a:t>
              </a:r>
              <a:r>
                <a:rPr lang="en-US" sz="3200" i="1" dirty="0" smtClean="0">
                  <a:solidFill>
                    <a:srgbClr val="FF0000"/>
                  </a:solidFill>
                </a:rPr>
                <a:t> triangulation </a:t>
              </a:r>
              <a:r>
                <a:rPr lang="en-US" sz="3200" dirty="0" smtClean="0"/>
                <a:t>is the dual to the </a:t>
              </a:r>
              <a:r>
                <a:rPr lang="en-US" sz="3200" dirty="0" err="1" smtClean="0">
                  <a:solidFill>
                    <a:srgbClr val="0000FF"/>
                  </a:solidFill>
                </a:rPr>
                <a:t>voronoi</a:t>
              </a:r>
              <a:r>
                <a:rPr lang="en-US" sz="3200" dirty="0" smtClean="0">
                  <a:solidFill>
                    <a:srgbClr val="0000FF"/>
                  </a:solidFill>
                </a:rPr>
                <a:t> </a:t>
              </a:r>
              <a:r>
                <a:rPr lang="en-US" sz="3200" dirty="0">
                  <a:solidFill>
                    <a:srgbClr val="0000FF"/>
                  </a:solidFill>
                </a:rPr>
                <a:t>diagram</a:t>
              </a:r>
              <a:r>
                <a:rPr lang="en-US" sz="3200" dirty="0" smtClean="0"/>
                <a:t> </a:t>
              </a:r>
            </a:p>
            <a:p>
              <a:endParaRPr lang="en-US" sz="3200" dirty="0"/>
            </a:p>
            <a:p>
              <a:r>
                <a:rPr lang="en-US" sz="3200" dirty="0" smtClean="0"/>
                <a:t>If         </a:t>
              </a:r>
              <a:r>
                <a:rPr lang="en-US" sz="3200" dirty="0" err="1" smtClean="0"/>
                <a:t>C</a:t>
              </a:r>
              <a:r>
                <a:rPr lang="en-US" sz="3200" baseline="-25000" dirty="0" err="1" smtClean="0"/>
                <a:t>v</a:t>
              </a:r>
              <a:r>
                <a:rPr lang="en-US" sz="3200" dirty="0" smtClean="0"/>
                <a:t>  </a:t>
              </a:r>
              <a:r>
                <a:rPr lang="en-US" altLang="zh-TW" sz="3200" dirty="0" smtClean="0">
                  <a:ea typeface="新細明體" charset="0"/>
                </a:rPr>
                <a:t>≠  0, then </a:t>
              </a:r>
            </a:p>
            <a:p>
              <a:endParaRPr lang="en-US" altLang="zh-TW" sz="3200" dirty="0">
                <a:ea typeface="新細明體" charset="0"/>
              </a:endParaRPr>
            </a:p>
            <a:p>
              <a:r>
                <a:rPr lang="en-US" altLang="zh-TW" sz="3200" dirty="0" smtClean="0">
                  <a:latin typeface="Symbol" charset="2"/>
                  <a:ea typeface="新細明體" charset="0"/>
                  <a:cs typeface="Symbol" charset="2"/>
                </a:rPr>
                <a:t> s</a:t>
              </a:r>
              <a:r>
                <a:rPr lang="en-US" altLang="zh-TW" sz="3200" dirty="0" smtClean="0">
                  <a:ea typeface="新細明體" charset="0"/>
                </a:rPr>
                <a:t> is a simplex in the  </a:t>
              </a:r>
            </a:p>
            <a:p>
              <a:r>
                <a:rPr lang="en-US" sz="3200" dirty="0">
                  <a:ea typeface="新細明體" charset="0"/>
                </a:rPr>
                <a:t> </a:t>
              </a:r>
              <a:r>
                <a:rPr lang="en-US" sz="3200" dirty="0" err="1" smtClean="0"/>
                <a:t>delaunay</a:t>
              </a:r>
              <a:r>
                <a:rPr lang="en-US" sz="3200" dirty="0" smtClean="0"/>
                <a:t> triangulation. </a:t>
              </a:r>
              <a:endParaRPr lang="en-US" sz="3200" dirty="0"/>
            </a:p>
          </p:txBody>
        </p:sp>
        <p:sp>
          <p:nvSpPr>
            <p:cNvPr id="22" name="TextBox 21"/>
            <p:cNvSpPr txBox="1"/>
            <p:nvPr/>
          </p:nvSpPr>
          <p:spPr>
            <a:xfrm rot="10800000">
              <a:off x="4675416" y="2407369"/>
              <a:ext cx="512889" cy="584776"/>
            </a:xfrm>
            <a:prstGeom prst="rect">
              <a:avLst/>
            </a:prstGeom>
            <a:noFill/>
          </p:spPr>
          <p:txBody>
            <a:bodyPr wrap="square" rtlCol="0">
              <a:spAutoFit/>
            </a:bodyPr>
            <a:lstStyle/>
            <a:p>
              <a:r>
                <a:rPr lang="en-US" sz="3200" dirty="0" smtClean="0"/>
                <a:t>U</a:t>
              </a:r>
            </a:p>
          </p:txBody>
        </p:sp>
        <p:sp>
          <p:nvSpPr>
            <p:cNvPr id="5" name="TextBox 4"/>
            <p:cNvSpPr txBox="1"/>
            <p:nvPr/>
          </p:nvSpPr>
          <p:spPr>
            <a:xfrm>
              <a:off x="4470400" y="2684243"/>
              <a:ext cx="1095172" cy="523220"/>
            </a:xfrm>
            <a:prstGeom prst="rect">
              <a:avLst/>
            </a:prstGeom>
            <a:noFill/>
          </p:spPr>
          <p:txBody>
            <a:bodyPr wrap="none" rtlCol="0">
              <a:spAutoFit/>
            </a:bodyPr>
            <a:lstStyle/>
            <a:p>
              <a:r>
                <a:rPr lang="en-US" sz="2800" dirty="0" smtClean="0"/>
                <a:t>w in </a:t>
              </a:r>
              <a:r>
                <a:rPr lang="en-US" altLang="zh-TW" sz="2800" dirty="0">
                  <a:latin typeface="Symbol" charset="2"/>
                  <a:ea typeface="新細明體" charset="0"/>
                  <a:cs typeface="Symbol" charset="2"/>
                </a:rPr>
                <a:t>s</a:t>
              </a:r>
              <a:r>
                <a:rPr lang="en-US" sz="2800" dirty="0" smtClean="0"/>
                <a:t> </a:t>
              </a:r>
            </a:p>
          </p:txBody>
        </p:sp>
        <p:sp>
          <p:nvSpPr>
            <p:cNvPr id="6" name="TextBox 5"/>
            <p:cNvSpPr txBox="1"/>
            <p:nvPr/>
          </p:nvSpPr>
          <p:spPr>
            <a:xfrm>
              <a:off x="6195410" y="2326801"/>
              <a:ext cx="402674" cy="584776"/>
            </a:xfrm>
            <a:prstGeom prst="rect">
              <a:avLst/>
            </a:prstGeom>
            <a:noFill/>
          </p:spPr>
          <p:txBody>
            <a:bodyPr wrap="none" rtlCol="0">
              <a:spAutoFit/>
            </a:bodyPr>
            <a:lstStyle/>
            <a:p>
              <a:r>
                <a:rPr lang="en-US" sz="3200" dirty="0" smtClean="0"/>
                <a:t>⁄</a:t>
              </a:r>
            </a:p>
          </p:txBody>
        </p:sp>
      </p:grpSp>
    </p:spTree>
    <p:extLst>
      <p:ext uri="{BB962C8B-B14F-4D97-AF65-F5344CB8AC3E}">
        <p14:creationId xmlns:p14="http://schemas.microsoft.com/office/powerpoint/2010/main" val="105780342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404534" y="1"/>
            <a:ext cx="59266" cy="472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smtClean="0"/>
          </a:p>
        </p:txBody>
      </p:sp>
      <p:grpSp>
        <p:nvGrpSpPr>
          <p:cNvPr id="20" name="Group 19"/>
          <p:cNvGrpSpPr/>
          <p:nvPr/>
        </p:nvGrpSpPr>
        <p:grpSpPr>
          <a:xfrm>
            <a:off x="4412680" y="383157"/>
            <a:ext cx="4652206" cy="4031873"/>
            <a:chOff x="4201040" y="383157"/>
            <a:chExt cx="4652206" cy="4031873"/>
          </a:xfrm>
        </p:grpSpPr>
        <p:sp>
          <p:nvSpPr>
            <p:cNvPr id="22" name="Rectangle 21"/>
            <p:cNvSpPr/>
            <p:nvPr/>
          </p:nvSpPr>
          <p:spPr>
            <a:xfrm>
              <a:off x="4201040" y="383157"/>
              <a:ext cx="4652206" cy="4031873"/>
            </a:xfrm>
            <a:prstGeom prst="rect">
              <a:avLst/>
            </a:prstGeom>
          </p:spPr>
          <p:txBody>
            <a:bodyPr wrap="square">
              <a:spAutoFit/>
            </a:bodyPr>
            <a:lstStyle/>
            <a:p>
              <a:r>
                <a:rPr lang="en-US" sz="3200" dirty="0" smtClean="0"/>
                <a:t>The </a:t>
              </a:r>
              <a:r>
                <a:rPr lang="en-US" sz="3200" i="1" dirty="0" err="1" smtClean="0">
                  <a:solidFill>
                    <a:srgbClr val="FF0000"/>
                  </a:solidFill>
                </a:rPr>
                <a:t>delaunay</a:t>
              </a:r>
              <a:r>
                <a:rPr lang="en-US" sz="3200" i="1" dirty="0" smtClean="0">
                  <a:solidFill>
                    <a:srgbClr val="FF0000"/>
                  </a:solidFill>
                </a:rPr>
                <a:t> triangulation </a:t>
              </a:r>
              <a:r>
                <a:rPr lang="en-US" sz="3200" dirty="0" smtClean="0"/>
                <a:t>is the dual to the </a:t>
              </a:r>
              <a:r>
                <a:rPr lang="en-US" sz="3200" dirty="0" err="1" smtClean="0">
                  <a:solidFill>
                    <a:srgbClr val="0000FF"/>
                  </a:solidFill>
                </a:rPr>
                <a:t>voronoi</a:t>
              </a:r>
              <a:r>
                <a:rPr lang="en-US" sz="3200" dirty="0" smtClean="0">
                  <a:solidFill>
                    <a:srgbClr val="0000FF"/>
                  </a:solidFill>
                </a:rPr>
                <a:t> </a:t>
              </a:r>
              <a:r>
                <a:rPr lang="en-US" sz="3200" dirty="0">
                  <a:solidFill>
                    <a:srgbClr val="0000FF"/>
                  </a:solidFill>
                </a:rPr>
                <a:t>diagram</a:t>
              </a:r>
              <a:r>
                <a:rPr lang="en-US" sz="3200" dirty="0" smtClean="0"/>
                <a:t> </a:t>
              </a:r>
            </a:p>
            <a:p>
              <a:endParaRPr lang="en-US" sz="3200" dirty="0"/>
            </a:p>
            <a:p>
              <a:r>
                <a:rPr lang="en-US" sz="3200" dirty="0" smtClean="0"/>
                <a:t>If         </a:t>
              </a:r>
              <a:r>
                <a:rPr lang="en-US" sz="3200" dirty="0" err="1" smtClean="0"/>
                <a:t>C</a:t>
              </a:r>
              <a:r>
                <a:rPr lang="en-US" sz="3200" baseline="-25000" dirty="0" err="1" smtClean="0"/>
                <a:t>v</a:t>
              </a:r>
              <a:r>
                <a:rPr lang="en-US" sz="3200" dirty="0" smtClean="0"/>
                <a:t>  </a:t>
              </a:r>
              <a:r>
                <a:rPr lang="en-US" altLang="zh-TW" sz="3200" dirty="0" smtClean="0">
                  <a:ea typeface="新細明體" charset="0"/>
                </a:rPr>
                <a:t>≠  0, then </a:t>
              </a:r>
            </a:p>
            <a:p>
              <a:endParaRPr lang="en-US" altLang="zh-TW" sz="3200" dirty="0">
                <a:ea typeface="新細明體" charset="0"/>
              </a:endParaRPr>
            </a:p>
            <a:p>
              <a:r>
                <a:rPr lang="en-US" altLang="zh-TW" sz="3200" dirty="0" smtClean="0">
                  <a:latin typeface="Symbol" charset="2"/>
                  <a:ea typeface="新細明體" charset="0"/>
                  <a:cs typeface="Symbol" charset="2"/>
                </a:rPr>
                <a:t> s</a:t>
              </a:r>
              <a:r>
                <a:rPr lang="en-US" altLang="zh-TW" sz="3200" dirty="0" smtClean="0">
                  <a:ea typeface="新細明體" charset="0"/>
                </a:rPr>
                <a:t> is a simplex in the  </a:t>
              </a:r>
            </a:p>
            <a:p>
              <a:r>
                <a:rPr lang="en-US" sz="3200" dirty="0">
                  <a:ea typeface="新細明體" charset="0"/>
                </a:rPr>
                <a:t> </a:t>
              </a:r>
              <a:r>
                <a:rPr lang="en-US" sz="3200" dirty="0" err="1" smtClean="0"/>
                <a:t>delaunay</a:t>
              </a:r>
              <a:r>
                <a:rPr lang="en-US" sz="3200" dirty="0" smtClean="0"/>
                <a:t> triangulation. </a:t>
              </a:r>
              <a:endParaRPr lang="en-US" sz="3200" dirty="0"/>
            </a:p>
          </p:txBody>
        </p:sp>
        <p:sp>
          <p:nvSpPr>
            <p:cNvPr id="27" name="TextBox 26"/>
            <p:cNvSpPr txBox="1"/>
            <p:nvPr/>
          </p:nvSpPr>
          <p:spPr>
            <a:xfrm rot="10800000">
              <a:off x="4675416" y="2407369"/>
              <a:ext cx="512889" cy="584776"/>
            </a:xfrm>
            <a:prstGeom prst="rect">
              <a:avLst/>
            </a:prstGeom>
            <a:noFill/>
          </p:spPr>
          <p:txBody>
            <a:bodyPr wrap="square" rtlCol="0">
              <a:spAutoFit/>
            </a:bodyPr>
            <a:lstStyle/>
            <a:p>
              <a:r>
                <a:rPr lang="en-US" sz="3200" dirty="0" smtClean="0"/>
                <a:t>U</a:t>
              </a:r>
            </a:p>
          </p:txBody>
        </p:sp>
        <p:sp>
          <p:nvSpPr>
            <p:cNvPr id="28" name="TextBox 27"/>
            <p:cNvSpPr txBox="1"/>
            <p:nvPr/>
          </p:nvSpPr>
          <p:spPr>
            <a:xfrm>
              <a:off x="4470400" y="2684243"/>
              <a:ext cx="1095172" cy="523220"/>
            </a:xfrm>
            <a:prstGeom prst="rect">
              <a:avLst/>
            </a:prstGeom>
            <a:noFill/>
          </p:spPr>
          <p:txBody>
            <a:bodyPr wrap="none" rtlCol="0">
              <a:spAutoFit/>
            </a:bodyPr>
            <a:lstStyle/>
            <a:p>
              <a:r>
                <a:rPr lang="en-US" sz="2800" dirty="0" smtClean="0"/>
                <a:t>w in </a:t>
              </a:r>
              <a:r>
                <a:rPr lang="en-US" altLang="zh-TW" sz="2800" dirty="0">
                  <a:latin typeface="Symbol" charset="2"/>
                  <a:ea typeface="新細明體" charset="0"/>
                  <a:cs typeface="Symbol" charset="2"/>
                </a:rPr>
                <a:t>s</a:t>
              </a:r>
              <a:r>
                <a:rPr lang="en-US" sz="2800" dirty="0" smtClean="0"/>
                <a:t> </a:t>
              </a:r>
            </a:p>
          </p:txBody>
        </p:sp>
        <p:sp>
          <p:nvSpPr>
            <p:cNvPr id="29" name="TextBox 28"/>
            <p:cNvSpPr txBox="1"/>
            <p:nvPr/>
          </p:nvSpPr>
          <p:spPr>
            <a:xfrm>
              <a:off x="6195410" y="2326801"/>
              <a:ext cx="402674" cy="584776"/>
            </a:xfrm>
            <a:prstGeom prst="rect">
              <a:avLst/>
            </a:prstGeom>
            <a:noFill/>
          </p:spPr>
          <p:txBody>
            <a:bodyPr wrap="none" rtlCol="0">
              <a:spAutoFit/>
            </a:bodyPr>
            <a:lstStyle/>
            <a:p>
              <a:r>
                <a:rPr lang="en-US" sz="3200" dirty="0" smtClean="0"/>
                <a:t>⁄</a:t>
              </a:r>
            </a:p>
          </p:txBody>
        </p:sp>
      </p:grpSp>
      <p:sp>
        <p:nvSpPr>
          <p:cNvPr id="30" name="Rectangle 29"/>
          <p:cNvSpPr/>
          <p:nvPr/>
        </p:nvSpPr>
        <p:spPr>
          <a:xfrm>
            <a:off x="711446" y="5122576"/>
            <a:ext cx="8432554" cy="1077218"/>
          </a:xfrm>
          <a:prstGeom prst="rect">
            <a:avLst/>
          </a:prstGeom>
          <a:solidFill>
            <a:schemeClr val="bg1"/>
          </a:solidFill>
        </p:spPr>
        <p:txBody>
          <a:bodyPr wrap="square">
            <a:spAutoFit/>
          </a:bodyPr>
          <a:lstStyle/>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r>
              <a:rPr lang="en-US" altLang="zh-TW" sz="3200" dirty="0" smtClean="0">
                <a:ea typeface="新細明體" charset="0"/>
              </a:rPr>
              <a:t> </a:t>
            </a:r>
            <a:r>
              <a:rPr lang="en-US" altLang="zh-TW" sz="3200" dirty="0" err="1" smtClean="0">
                <a:ea typeface="新細明體" charset="0"/>
              </a:rPr>
              <a:t>C</a:t>
            </a:r>
            <a:r>
              <a:rPr lang="en-US" altLang="zh-TW" sz="3200" baseline="-25000" dirty="0" err="1" smtClean="0">
                <a:solidFill>
                  <a:srgbClr val="FF0000"/>
                </a:solidFill>
                <a:ea typeface="新細明體" charset="0"/>
              </a:rPr>
              <a:t>v</a:t>
            </a:r>
            <a:r>
              <a:rPr lang="en-US" altLang="zh-TW" sz="3200" dirty="0" smtClean="0">
                <a:ea typeface="新細明體" charset="0"/>
              </a:rPr>
              <a:t>= </a:t>
            </a:r>
            <a:r>
              <a:rPr lang="en-US" altLang="zh-TW" sz="3200" dirty="0">
                <a:ea typeface="新細明體" charset="0"/>
              </a:rPr>
              <a:t>{ x in </a:t>
            </a:r>
            <a:r>
              <a:rPr lang="en-US" sz="3200" dirty="0" err="1"/>
              <a:t>R</a:t>
            </a:r>
            <a:r>
              <a:rPr lang="en-US" sz="3200" baseline="30000" dirty="0" err="1"/>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a:t>
            </a:r>
            <a:r>
              <a:rPr lang="en-US" altLang="zh-TW" sz="3200" dirty="0" smtClean="0">
                <a:ea typeface="新細明體" charset="0"/>
              </a:rPr>
              <a:t>) for all w ≠ </a:t>
            </a:r>
            <a:r>
              <a:rPr lang="en-US" altLang="zh-TW" sz="3200" dirty="0" smtClean="0">
                <a:solidFill>
                  <a:srgbClr val="FF0000"/>
                </a:solidFill>
                <a:ea typeface="新細明體" charset="0"/>
              </a:rPr>
              <a:t>v </a:t>
            </a:r>
            <a:r>
              <a:rPr lang="en-US" altLang="zh-TW" sz="3200" dirty="0">
                <a:ea typeface="新細明體" charset="0"/>
              </a:rPr>
              <a:t>} </a:t>
            </a:r>
          </a:p>
        </p:txBody>
      </p:sp>
    </p:spTree>
    <p:extLst>
      <p:ext uri="{BB962C8B-B14F-4D97-AF65-F5344CB8AC3E}">
        <p14:creationId xmlns:p14="http://schemas.microsoft.com/office/powerpoint/2010/main" val="3796708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5460" y="332310"/>
            <a:ext cx="8097154" cy="4272118"/>
          </a:xfrm>
          <a:prstGeom prst="rect">
            <a:avLst/>
          </a:prstGeom>
        </p:spPr>
      </p:pic>
      <p:pic>
        <p:nvPicPr>
          <p:cNvPr id="3" name="Picture 2"/>
          <p:cNvPicPr>
            <a:picLocks noChangeAspect="1"/>
          </p:cNvPicPr>
          <p:nvPr/>
        </p:nvPicPr>
        <p:blipFill>
          <a:blip r:embed="rId3"/>
          <a:stretch>
            <a:fillRect/>
          </a:stretch>
        </p:blipFill>
        <p:spPr>
          <a:xfrm>
            <a:off x="0" y="2194293"/>
            <a:ext cx="9144000" cy="2134585"/>
          </a:xfrm>
          <a:prstGeom prst="rect">
            <a:avLst/>
          </a:prstGeom>
        </p:spPr>
      </p:pic>
      <p:sp>
        <p:nvSpPr>
          <p:cNvPr id="4" name="Rectangle 3"/>
          <p:cNvSpPr/>
          <p:nvPr/>
        </p:nvSpPr>
        <p:spPr>
          <a:xfrm>
            <a:off x="44313" y="4745539"/>
            <a:ext cx="9238426" cy="1408078"/>
          </a:xfrm>
          <a:prstGeom prst="rect">
            <a:avLst/>
          </a:prstGeom>
        </p:spPr>
        <p:txBody>
          <a:bodyPr wrap="none">
            <a:spAutoFit/>
          </a:bodyPr>
          <a:lstStyle/>
          <a:p>
            <a:r>
              <a:rPr lang="en-US" sz="3200" dirty="0" smtClean="0">
                <a:hlinkClick r:id="rId4"/>
              </a:rPr>
              <a:t>http://www.ima.umn.edu/videos/?id=856</a:t>
            </a:r>
            <a:endParaRPr lang="en-US" sz="3200" dirty="0" smtClean="0"/>
          </a:p>
          <a:p>
            <a:endParaRPr lang="en-US" dirty="0"/>
          </a:p>
          <a:p>
            <a:r>
              <a:rPr lang="en-US" sz="1750" dirty="0" smtClean="0">
                <a:hlinkClick r:id="rId5"/>
              </a:rPr>
              <a:t>http://ima.umn.edu/2008-2009/ND6.15-26.09/activities/Carlsson-Gunnar/imafive-handout4up.pdf</a:t>
            </a:r>
            <a:endParaRPr lang="en-US" sz="1750" dirty="0" smtClean="0"/>
          </a:p>
          <a:p>
            <a:endParaRPr lang="en-US" dirty="0"/>
          </a:p>
        </p:txBody>
      </p:sp>
    </p:spTree>
    <p:extLst>
      <p:ext uri="{BB962C8B-B14F-4D97-AF65-F5344CB8AC3E}">
        <p14:creationId xmlns:p14="http://schemas.microsoft.com/office/powerpoint/2010/main" val="14686291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p:cNvSpPr/>
          <p:nvPr/>
        </p:nvSpPr>
        <p:spPr>
          <a:xfrm>
            <a:off x="1563624" y="145292"/>
            <a:ext cx="2148840" cy="1490472"/>
          </a:xfrm>
          <a:prstGeom prst="ellipse">
            <a:avLst/>
          </a:prstGeom>
          <a:solidFill>
            <a:srgbClr val="B9CDE5"/>
          </a:solidFill>
        </p:spPr>
        <p:txBody>
          <a:bodyPr wrap="square" rtlCol="0" anchor="ctr">
            <a:spAutoFit/>
          </a:bodyPr>
          <a:lstStyle/>
          <a:p>
            <a:pPr algn="ctr"/>
            <a:endParaRPr lang="en-US" sz="3200" dirty="0" smtClean="0"/>
          </a:p>
        </p:txBody>
      </p:sp>
      <p:sp>
        <p:nvSpPr>
          <p:cNvPr id="35" name="Oval 34"/>
          <p:cNvSpPr/>
          <p:nvPr/>
        </p:nvSpPr>
        <p:spPr>
          <a:xfrm>
            <a:off x="1259516" y="969264"/>
            <a:ext cx="768096" cy="1042416"/>
          </a:xfrm>
          <a:prstGeom prst="ellipse">
            <a:avLst/>
          </a:prstGeom>
          <a:solidFill>
            <a:srgbClr val="B9CDE5"/>
          </a:solidFill>
        </p:spPr>
        <p:txBody>
          <a:bodyPr wrap="square" rtlCol="0" anchor="ctr">
            <a:spAutoFit/>
          </a:bodyPr>
          <a:lstStyle/>
          <a:p>
            <a:pPr algn="ctr"/>
            <a:endParaRPr lang="en-US" sz="3200" dirty="0" smtClean="0"/>
          </a:p>
        </p:txBody>
      </p:sp>
      <p:sp>
        <p:nvSpPr>
          <p:cNvPr id="34" name="Oval 33"/>
          <p:cNvSpPr/>
          <p:nvPr/>
        </p:nvSpPr>
        <p:spPr>
          <a:xfrm>
            <a:off x="3039982" y="827482"/>
            <a:ext cx="1042416" cy="676656"/>
          </a:xfrm>
          <a:prstGeom prst="ellipse">
            <a:avLst/>
          </a:prstGeom>
          <a:solidFill>
            <a:srgbClr val="B9CDE5"/>
          </a:solidFill>
        </p:spPr>
        <p:txBody>
          <a:bodyPr wrap="square" rtlCol="0" anchor="ctr">
            <a:spAutoFit/>
          </a:bodyPr>
          <a:lstStyle/>
          <a:p>
            <a:pPr algn="ctr"/>
            <a:endParaRPr lang="en-US" sz="3200" dirty="0" smtClean="0"/>
          </a:p>
        </p:txBody>
      </p:sp>
      <p:sp>
        <p:nvSpPr>
          <p:cNvPr id="5" name="Oval 4"/>
          <p:cNvSpPr/>
          <p:nvPr/>
        </p:nvSpPr>
        <p:spPr>
          <a:xfrm>
            <a:off x="1417320" y="320040"/>
            <a:ext cx="2606040" cy="1490472"/>
          </a:xfrm>
          <a:prstGeom prst="ellipse">
            <a:avLst/>
          </a:prstGeom>
          <a:solidFill>
            <a:srgbClr val="B9CDE5"/>
          </a:solidFill>
        </p:spPr>
        <p:txBody>
          <a:bodyPr wrap="square" rtlCol="0" anchor="ctr">
            <a:spAutoFit/>
          </a:bodyPr>
          <a:lstStyle/>
          <a:p>
            <a:pPr algn="ctr"/>
            <a:endParaRPr lang="en-US" sz="3200" dirty="0" smtClean="0"/>
          </a:p>
        </p:txBody>
      </p:sp>
      <p:sp>
        <p:nvSpPr>
          <p:cNvPr id="32" name="Right Triangle 31"/>
          <p:cNvSpPr/>
          <p:nvPr/>
        </p:nvSpPr>
        <p:spPr>
          <a:xfrm rot="21180000" flipV="1">
            <a:off x="2067439" y="1483947"/>
            <a:ext cx="2185416" cy="658368"/>
          </a:xfrm>
          <a:prstGeom prst="rtTriangle">
            <a:avLst/>
          </a:prstGeom>
          <a:solidFill>
            <a:srgbClr val="B9CDE5"/>
          </a:solidFill>
        </p:spPr>
        <p:txBody>
          <a:bodyPr wrap="square" rtlCol="0" anchor="ctr">
            <a:spAutoFit/>
          </a:bodyPr>
          <a:lstStyle/>
          <a:p>
            <a:pPr algn="ctr"/>
            <a:endParaRPr lang="en-US" sz="3200" dirty="0" smtClean="0"/>
          </a:p>
        </p:txBody>
      </p:sp>
      <p:sp>
        <p:nvSpPr>
          <p:cNvPr id="31" name="Right Triangle 30"/>
          <p:cNvSpPr/>
          <p:nvPr/>
        </p:nvSpPr>
        <p:spPr>
          <a:xfrm rot="21180000" flipH="1" flipV="1">
            <a:off x="1264999" y="1719072"/>
            <a:ext cx="902579" cy="603504"/>
          </a:xfrm>
          <a:prstGeom prst="rtTriangle">
            <a:avLst/>
          </a:prstGeom>
          <a:solidFill>
            <a:srgbClr val="B9CDE5"/>
          </a:solidFill>
        </p:spPr>
        <p:txBody>
          <a:bodyPr wrap="square" rtlCol="0" anchor="ctr">
            <a:spAutoFit/>
          </a:bodyPr>
          <a:lstStyle/>
          <a:p>
            <a:pPr algn="ctr"/>
            <a:endParaRPr lang="en-US" sz="3200" dirty="0" smtClean="0"/>
          </a:p>
        </p:txBody>
      </p:sp>
      <p:sp>
        <p:nvSpPr>
          <p:cNvPr id="30" name="Isosceles Triangle 29"/>
          <p:cNvSpPr/>
          <p:nvPr/>
        </p:nvSpPr>
        <p:spPr>
          <a:xfrm rot="1778126" flipV="1">
            <a:off x="978937" y="1935544"/>
            <a:ext cx="881852" cy="901565"/>
          </a:xfrm>
          <a:prstGeom prst="triangle">
            <a:avLst/>
          </a:prstGeom>
          <a:solidFill>
            <a:schemeClr val="accent1">
              <a:lumMod val="40000"/>
              <a:lumOff val="60000"/>
            </a:schemeClr>
          </a:solidFill>
        </p:spPr>
        <p:txBody>
          <a:bodyPr wrap="square" rtlCol="0" anchor="ctr">
            <a:spAutoFit/>
          </a:bodyPr>
          <a:lstStyle/>
          <a:p>
            <a:pPr algn="ctr"/>
            <a:endParaRPr lang="en-US" sz="3200" dirty="0" smtClean="0"/>
          </a:p>
        </p:txBody>
      </p:sp>
      <p:cxnSp>
        <p:nvCxnSpPr>
          <p:cNvPr id="27" name="Straight Connector 26"/>
          <p:cNvCxnSpPr/>
          <p:nvPr/>
        </p:nvCxnSpPr>
        <p:spPr>
          <a:xfrm flipV="1">
            <a:off x="2109519" y="1402628"/>
            <a:ext cx="1954080" cy="795028"/>
          </a:xfrm>
          <a:prstGeom prst="line">
            <a:avLst/>
          </a:prstGeom>
          <a:ln w="101600" cmpd="sng"/>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a:endCxn id="16" idx="4"/>
          </p:cNvCxnSpPr>
          <p:nvPr/>
        </p:nvCxnSpPr>
        <p:spPr>
          <a:xfrm flipH="1">
            <a:off x="1259516" y="1755554"/>
            <a:ext cx="0" cy="1035273"/>
          </a:xfrm>
          <a:prstGeom prst="line">
            <a:avLst/>
          </a:prstGeom>
          <a:ln w="101600" cmpd="sng"/>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303867" y="1776483"/>
            <a:ext cx="806438" cy="415667"/>
          </a:xfrm>
          <a:prstGeom prst="line">
            <a:avLst/>
          </a:prstGeom>
          <a:ln w="101600" cmpd="sng"/>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1279542" y="2229870"/>
            <a:ext cx="810357" cy="538075"/>
          </a:xfrm>
          <a:prstGeom prst="line">
            <a:avLst/>
          </a:prstGeom>
          <a:ln w="101600" cmpd="sng"/>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404534" y="1"/>
            <a:ext cx="59266" cy="472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smtClean="0"/>
          </a:p>
        </p:txBody>
      </p:sp>
      <p:sp>
        <p:nvSpPr>
          <p:cNvPr id="3" name="Arc 2"/>
          <p:cNvSpPr/>
          <p:nvPr/>
        </p:nvSpPr>
        <p:spPr>
          <a:xfrm>
            <a:off x="813712" y="146545"/>
            <a:ext cx="3249887" cy="2228781"/>
          </a:xfrm>
          <a:prstGeom prst="arc">
            <a:avLst/>
          </a:prstGeom>
          <a:ln w="1016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Arc 32"/>
          <p:cNvSpPr/>
          <p:nvPr/>
        </p:nvSpPr>
        <p:spPr>
          <a:xfrm rot="21150350" flipH="1">
            <a:off x="1279542" y="146545"/>
            <a:ext cx="2735156" cy="3163384"/>
          </a:xfrm>
          <a:prstGeom prst="arc">
            <a:avLst>
              <a:gd name="adj1" fmla="val 15822965"/>
              <a:gd name="adj2" fmla="val 21163466"/>
            </a:avLst>
          </a:prstGeom>
          <a:ln w="1016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4412680" y="383157"/>
            <a:ext cx="4652206" cy="4031873"/>
            <a:chOff x="4201040" y="383157"/>
            <a:chExt cx="4652206" cy="4031873"/>
          </a:xfrm>
        </p:grpSpPr>
        <p:sp>
          <p:nvSpPr>
            <p:cNvPr id="38" name="Rectangle 37"/>
            <p:cNvSpPr/>
            <p:nvPr/>
          </p:nvSpPr>
          <p:spPr>
            <a:xfrm>
              <a:off x="4201040" y="383157"/>
              <a:ext cx="4652206" cy="4031873"/>
            </a:xfrm>
            <a:prstGeom prst="rect">
              <a:avLst/>
            </a:prstGeom>
          </p:spPr>
          <p:txBody>
            <a:bodyPr wrap="square">
              <a:spAutoFit/>
            </a:bodyPr>
            <a:lstStyle/>
            <a:p>
              <a:r>
                <a:rPr lang="en-US" sz="3200" dirty="0" smtClean="0"/>
                <a:t>The </a:t>
              </a:r>
              <a:r>
                <a:rPr lang="en-US" sz="3200" i="1" dirty="0" err="1" smtClean="0">
                  <a:solidFill>
                    <a:srgbClr val="FF0000"/>
                  </a:solidFill>
                </a:rPr>
                <a:t>delaunay</a:t>
              </a:r>
              <a:r>
                <a:rPr lang="en-US" sz="3200" i="1" dirty="0" smtClean="0">
                  <a:solidFill>
                    <a:srgbClr val="FF0000"/>
                  </a:solidFill>
                </a:rPr>
                <a:t> triangulation </a:t>
              </a:r>
              <a:r>
                <a:rPr lang="en-US" sz="3200" dirty="0" smtClean="0"/>
                <a:t>is the dual to the </a:t>
              </a:r>
              <a:r>
                <a:rPr lang="en-US" sz="3200" dirty="0" err="1" smtClean="0">
                  <a:solidFill>
                    <a:srgbClr val="0000FF"/>
                  </a:solidFill>
                </a:rPr>
                <a:t>voronoi</a:t>
              </a:r>
              <a:r>
                <a:rPr lang="en-US" sz="3200" dirty="0" smtClean="0">
                  <a:solidFill>
                    <a:srgbClr val="0000FF"/>
                  </a:solidFill>
                </a:rPr>
                <a:t> </a:t>
              </a:r>
              <a:r>
                <a:rPr lang="en-US" sz="3200" dirty="0">
                  <a:solidFill>
                    <a:srgbClr val="0000FF"/>
                  </a:solidFill>
                </a:rPr>
                <a:t>diagram</a:t>
              </a:r>
              <a:r>
                <a:rPr lang="en-US" sz="3200" dirty="0" smtClean="0"/>
                <a:t> </a:t>
              </a:r>
            </a:p>
            <a:p>
              <a:endParaRPr lang="en-US" sz="3200" dirty="0"/>
            </a:p>
            <a:p>
              <a:r>
                <a:rPr lang="en-US" sz="3200" dirty="0" smtClean="0"/>
                <a:t>If         </a:t>
              </a:r>
              <a:r>
                <a:rPr lang="en-US" sz="3200" dirty="0" err="1" smtClean="0"/>
                <a:t>C</a:t>
              </a:r>
              <a:r>
                <a:rPr lang="en-US" sz="3200" baseline="-25000" dirty="0" err="1" smtClean="0"/>
                <a:t>v</a:t>
              </a:r>
              <a:r>
                <a:rPr lang="en-US" sz="3200" dirty="0" smtClean="0"/>
                <a:t>  </a:t>
              </a:r>
              <a:r>
                <a:rPr lang="en-US" altLang="zh-TW" sz="3200" dirty="0" smtClean="0">
                  <a:ea typeface="新細明體" charset="0"/>
                </a:rPr>
                <a:t>≠  0, then </a:t>
              </a:r>
            </a:p>
            <a:p>
              <a:endParaRPr lang="en-US" altLang="zh-TW" sz="3200" dirty="0">
                <a:ea typeface="新細明體" charset="0"/>
              </a:endParaRPr>
            </a:p>
            <a:p>
              <a:r>
                <a:rPr lang="en-US" altLang="zh-TW" sz="3200" dirty="0" smtClean="0">
                  <a:latin typeface="Symbol" charset="2"/>
                  <a:ea typeface="新細明體" charset="0"/>
                  <a:cs typeface="Symbol" charset="2"/>
                </a:rPr>
                <a:t> s</a:t>
              </a:r>
              <a:r>
                <a:rPr lang="en-US" altLang="zh-TW" sz="3200" dirty="0" smtClean="0">
                  <a:ea typeface="新細明體" charset="0"/>
                </a:rPr>
                <a:t> is a simplex in the  </a:t>
              </a:r>
            </a:p>
            <a:p>
              <a:r>
                <a:rPr lang="en-US" sz="3200" dirty="0">
                  <a:ea typeface="新細明體" charset="0"/>
                </a:rPr>
                <a:t> </a:t>
              </a:r>
              <a:r>
                <a:rPr lang="en-US" sz="3200" dirty="0" err="1" smtClean="0"/>
                <a:t>delaunay</a:t>
              </a:r>
              <a:r>
                <a:rPr lang="en-US" sz="3200" dirty="0" smtClean="0"/>
                <a:t> triangulation. </a:t>
              </a:r>
              <a:endParaRPr lang="en-US" sz="3200" dirty="0"/>
            </a:p>
          </p:txBody>
        </p:sp>
        <p:sp>
          <p:nvSpPr>
            <p:cNvPr id="39" name="TextBox 38"/>
            <p:cNvSpPr txBox="1"/>
            <p:nvPr/>
          </p:nvSpPr>
          <p:spPr>
            <a:xfrm rot="10800000">
              <a:off x="4675416" y="2407369"/>
              <a:ext cx="512889" cy="584776"/>
            </a:xfrm>
            <a:prstGeom prst="rect">
              <a:avLst/>
            </a:prstGeom>
            <a:noFill/>
          </p:spPr>
          <p:txBody>
            <a:bodyPr wrap="square" rtlCol="0">
              <a:spAutoFit/>
            </a:bodyPr>
            <a:lstStyle/>
            <a:p>
              <a:r>
                <a:rPr lang="en-US" sz="3200" dirty="0" smtClean="0"/>
                <a:t>U</a:t>
              </a:r>
            </a:p>
          </p:txBody>
        </p:sp>
        <p:sp>
          <p:nvSpPr>
            <p:cNvPr id="40" name="TextBox 39"/>
            <p:cNvSpPr txBox="1"/>
            <p:nvPr/>
          </p:nvSpPr>
          <p:spPr>
            <a:xfrm>
              <a:off x="4470400" y="2684243"/>
              <a:ext cx="1095172" cy="523220"/>
            </a:xfrm>
            <a:prstGeom prst="rect">
              <a:avLst/>
            </a:prstGeom>
            <a:noFill/>
          </p:spPr>
          <p:txBody>
            <a:bodyPr wrap="none" rtlCol="0">
              <a:spAutoFit/>
            </a:bodyPr>
            <a:lstStyle/>
            <a:p>
              <a:r>
                <a:rPr lang="en-US" sz="2800" dirty="0" smtClean="0"/>
                <a:t>w in </a:t>
              </a:r>
              <a:r>
                <a:rPr lang="en-US" altLang="zh-TW" sz="2800" dirty="0">
                  <a:latin typeface="Symbol" charset="2"/>
                  <a:ea typeface="新細明體" charset="0"/>
                  <a:cs typeface="Symbol" charset="2"/>
                </a:rPr>
                <a:t>s</a:t>
              </a:r>
              <a:r>
                <a:rPr lang="en-US" sz="2800" dirty="0" smtClean="0"/>
                <a:t> </a:t>
              </a:r>
            </a:p>
          </p:txBody>
        </p:sp>
        <p:sp>
          <p:nvSpPr>
            <p:cNvPr id="41" name="TextBox 40"/>
            <p:cNvSpPr txBox="1"/>
            <p:nvPr/>
          </p:nvSpPr>
          <p:spPr>
            <a:xfrm>
              <a:off x="6195410" y="2326801"/>
              <a:ext cx="402674" cy="584776"/>
            </a:xfrm>
            <a:prstGeom prst="rect">
              <a:avLst/>
            </a:prstGeom>
            <a:noFill/>
          </p:spPr>
          <p:txBody>
            <a:bodyPr wrap="none" rtlCol="0">
              <a:spAutoFit/>
            </a:bodyPr>
            <a:lstStyle/>
            <a:p>
              <a:r>
                <a:rPr lang="en-US" sz="3200" dirty="0" smtClean="0"/>
                <a:t>⁄</a:t>
              </a:r>
            </a:p>
          </p:txBody>
        </p:sp>
      </p:grpSp>
      <p:sp>
        <p:nvSpPr>
          <p:cNvPr id="42" name="Rectangle 41"/>
          <p:cNvSpPr/>
          <p:nvPr/>
        </p:nvSpPr>
        <p:spPr>
          <a:xfrm>
            <a:off x="711446" y="5122576"/>
            <a:ext cx="8432554" cy="1077218"/>
          </a:xfrm>
          <a:prstGeom prst="rect">
            <a:avLst/>
          </a:prstGeom>
          <a:solidFill>
            <a:schemeClr val="bg1"/>
          </a:solidFill>
        </p:spPr>
        <p:txBody>
          <a:bodyPr wrap="square">
            <a:spAutoFit/>
          </a:bodyPr>
          <a:lstStyle/>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r>
              <a:rPr lang="en-US" altLang="zh-TW" sz="3200" dirty="0" smtClean="0">
                <a:ea typeface="新細明體" charset="0"/>
              </a:rPr>
              <a:t> </a:t>
            </a:r>
            <a:r>
              <a:rPr lang="en-US" altLang="zh-TW" sz="3200" dirty="0" err="1" smtClean="0">
                <a:ea typeface="新細明體" charset="0"/>
              </a:rPr>
              <a:t>C</a:t>
            </a:r>
            <a:r>
              <a:rPr lang="en-US" altLang="zh-TW" sz="3200" baseline="-25000" dirty="0" err="1" smtClean="0">
                <a:solidFill>
                  <a:srgbClr val="FF0000"/>
                </a:solidFill>
                <a:ea typeface="新細明體" charset="0"/>
              </a:rPr>
              <a:t>v</a:t>
            </a:r>
            <a:r>
              <a:rPr lang="en-US" altLang="zh-TW" sz="3200" dirty="0" smtClean="0">
                <a:ea typeface="新細明體" charset="0"/>
              </a:rPr>
              <a:t>= </a:t>
            </a:r>
            <a:r>
              <a:rPr lang="en-US" altLang="zh-TW" sz="3200" dirty="0">
                <a:ea typeface="新細明體" charset="0"/>
              </a:rPr>
              <a:t>{ x in </a:t>
            </a:r>
            <a:r>
              <a:rPr lang="en-US" sz="3200" dirty="0" err="1"/>
              <a:t>R</a:t>
            </a:r>
            <a:r>
              <a:rPr lang="en-US" sz="3200" baseline="30000" dirty="0" err="1"/>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a:t>
            </a:r>
            <a:r>
              <a:rPr lang="en-US" altLang="zh-TW" sz="3200" dirty="0" smtClean="0">
                <a:ea typeface="新細明體" charset="0"/>
              </a:rPr>
              <a:t>) for all w ≠ </a:t>
            </a:r>
            <a:r>
              <a:rPr lang="en-US" altLang="zh-TW" sz="3200" dirty="0" smtClean="0">
                <a:solidFill>
                  <a:srgbClr val="FF0000"/>
                </a:solidFill>
                <a:ea typeface="新細明體" charset="0"/>
              </a:rPr>
              <a:t>v </a:t>
            </a:r>
            <a:r>
              <a:rPr lang="en-US" altLang="zh-TW" sz="3200" dirty="0">
                <a:ea typeface="新細明體" charset="0"/>
              </a:rPr>
              <a:t>} </a:t>
            </a:r>
          </a:p>
        </p:txBody>
      </p:sp>
    </p:spTree>
    <p:extLst>
      <p:ext uri="{BB962C8B-B14F-4D97-AF65-F5344CB8AC3E}">
        <p14:creationId xmlns:p14="http://schemas.microsoft.com/office/powerpoint/2010/main" val="341119106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ight Triangle 31"/>
          <p:cNvSpPr/>
          <p:nvPr/>
        </p:nvSpPr>
        <p:spPr>
          <a:xfrm rot="21180000" flipV="1">
            <a:off x="2067439" y="1483947"/>
            <a:ext cx="2185416" cy="658368"/>
          </a:xfrm>
          <a:prstGeom prst="rtTriangle">
            <a:avLst/>
          </a:prstGeom>
          <a:solidFill>
            <a:srgbClr val="B9CDE5"/>
          </a:solidFill>
        </p:spPr>
        <p:txBody>
          <a:bodyPr wrap="square" rtlCol="0" anchor="ctr">
            <a:spAutoFit/>
          </a:bodyPr>
          <a:lstStyle/>
          <a:p>
            <a:pPr algn="ctr"/>
            <a:endParaRPr lang="en-US" sz="3200" dirty="0" smtClean="0"/>
          </a:p>
        </p:txBody>
      </p:sp>
      <p:sp>
        <p:nvSpPr>
          <p:cNvPr id="31" name="Right Triangle 30"/>
          <p:cNvSpPr/>
          <p:nvPr/>
        </p:nvSpPr>
        <p:spPr>
          <a:xfrm rot="21180000" flipH="1" flipV="1">
            <a:off x="1264999" y="1719072"/>
            <a:ext cx="902579" cy="603504"/>
          </a:xfrm>
          <a:prstGeom prst="rtTriangle">
            <a:avLst/>
          </a:prstGeom>
          <a:solidFill>
            <a:srgbClr val="B9CDE5"/>
          </a:solidFill>
        </p:spPr>
        <p:txBody>
          <a:bodyPr wrap="square" rtlCol="0" anchor="ctr">
            <a:spAutoFit/>
          </a:bodyPr>
          <a:lstStyle/>
          <a:p>
            <a:pPr algn="ctr"/>
            <a:endParaRPr lang="en-US" sz="3200" dirty="0" smtClean="0"/>
          </a:p>
        </p:txBody>
      </p:sp>
      <p:sp>
        <p:nvSpPr>
          <p:cNvPr id="30" name="Isosceles Triangle 29"/>
          <p:cNvSpPr/>
          <p:nvPr/>
        </p:nvSpPr>
        <p:spPr>
          <a:xfrm rot="1778126" flipV="1">
            <a:off x="978937" y="1935544"/>
            <a:ext cx="881852" cy="901565"/>
          </a:xfrm>
          <a:prstGeom prst="triangle">
            <a:avLst/>
          </a:prstGeom>
          <a:solidFill>
            <a:schemeClr val="accent1">
              <a:lumMod val="40000"/>
              <a:lumOff val="60000"/>
            </a:schemeClr>
          </a:solidFill>
        </p:spPr>
        <p:txBody>
          <a:bodyPr wrap="square" rtlCol="0" anchor="ctr">
            <a:spAutoFit/>
          </a:bodyPr>
          <a:lstStyle/>
          <a:p>
            <a:pPr algn="ctr"/>
            <a:endParaRPr lang="en-US" sz="3200" dirty="0" smtClean="0"/>
          </a:p>
        </p:txBody>
      </p:sp>
      <p:cxnSp>
        <p:nvCxnSpPr>
          <p:cNvPr id="27" name="Straight Connector 26"/>
          <p:cNvCxnSpPr/>
          <p:nvPr/>
        </p:nvCxnSpPr>
        <p:spPr>
          <a:xfrm flipV="1">
            <a:off x="2109519" y="1402628"/>
            <a:ext cx="1954080" cy="795028"/>
          </a:xfrm>
          <a:prstGeom prst="line">
            <a:avLst/>
          </a:prstGeom>
          <a:ln w="101600" cmpd="sng"/>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a:endCxn id="16" idx="4"/>
          </p:cNvCxnSpPr>
          <p:nvPr/>
        </p:nvCxnSpPr>
        <p:spPr>
          <a:xfrm flipH="1">
            <a:off x="1259516" y="1755554"/>
            <a:ext cx="0" cy="1035273"/>
          </a:xfrm>
          <a:prstGeom prst="line">
            <a:avLst/>
          </a:prstGeom>
          <a:ln w="101600" cmpd="sng"/>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303867" y="1776483"/>
            <a:ext cx="806438" cy="415667"/>
          </a:xfrm>
          <a:prstGeom prst="line">
            <a:avLst/>
          </a:prstGeom>
          <a:ln w="101600" cmpd="sng"/>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1279542" y="2229870"/>
            <a:ext cx="810357" cy="538075"/>
          </a:xfrm>
          <a:prstGeom prst="line">
            <a:avLst/>
          </a:prstGeom>
          <a:ln w="101600" cmpd="sng"/>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4166" y="2269069"/>
            <a:ext cx="167203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2404534" y="1"/>
            <a:ext cx="59266" cy="472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66569" y="-2963541"/>
            <a:ext cx="184666" cy="584776"/>
          </a:xfrm>
          <a:prstGeom prst="rect">
            <a:avLst/>
          </a:prstGeom>
          <a:noFill/>
        </p:spPr>
        <p:txBody>
          <a:bodyPr wrap="none" rtlCol="0">
            <a:spAutoFit/>
          </a:bodyPr>
          <a:lstStyle/>
          <a:p>
            <a:endParaRPr lang="en-US" sz="3200" dirty="0" smtClean="0"/>
          </a:p>
        </p:txBody>
      </p:sp>
      <p:cxnSp>
        <p:nvCxnSpPr>
          <p:cNvPr id="28" name="Straight Connector 27"/>
          <p:cNvCxnSpPr/>
          <p:nvPr/>
        </p:nvCxnSpPr>
        <p:spPr>
          <a:xfrm flipV="1">
            <a:off x="1287107" y="1385067"/>
            <a:ext cx="2751375" cy="372164"/>
          </a:xfrm>
          <a:prstGeom prst="line">
            <a:avLst/>
          </a:prstGeom>
          <a:ln w="101600" cmpd="sng"/>
          <a:effectLst/>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4412680" y="383157"/>
            <a:ext cx="4652206" cy="4031873"/>
            <a:chOff x="4201040" y="383157"/>
            <a:chExt cx="4652206" cy="4031873"/>
          </a:xfrm>
        </p:grpSpPr>
        <p:sp>
          <p:nvSpPr>
            <p:cNvPr id="34" name="Rectangle 33"/>
            <p:cNvSpPr/>
            <p:nvPr/>
          </p:nvSpPr>
          <p:spPr>
            <a:xfrm>
              <a:off x="4201040" y="383157"/>
              <a:ext cx="4652206" cy="4031873"/>
            </a:xfrm>
            <a:prstGeom prst="rect">
              <a:avLst/>
            </a:prstGeom>
          </p:spPr>
          <p:txBody>
            <a:bodyPr wrap="square">
              <a:spAutoFit/>
            </a:bodyPr>
            <a:lstStyle/>
            <a:p>
              <a:r>
                <a:rPr lang="en-US" sz="3200" dirty="0" smtClean="0"/>
                <a:t>The </a:t>
              </a:r>
              <a:r>
                <a:rPr lang="en-US" sz="3200" i="1" dirty="0" err="1" smtClean="0">
                  <a:solidFill>
                    <a:srgbClr val="FF0000"/>
                  </a:solidFill>
                </a:rPr>
                <a:t>delaunay</a:t>
              </a:r>
              <a:r>
                <a:rPr lang="en-US" sz="3200" i="1" dirty="0" smtClean="0">
                  <a:solidFill>
                    <a:srgbClr val="FF0000"/>
                  </a:solidFill>
                </a:rPr>
                <a:t> triangulation </a:t>
              </a:r>
              <a:r>
                <a:rPr lang="en-US" sz="3200" dirty="0" smtClean="0"/>
                <a:t>is the dual to the </a:t>
              </a:r>
              <a:r>
                <a:rPr lang="en-US" sz="3200" dirty="0" err="1" smtClean="0">
                  <a:solidFill>
                    <a:srgbClr val="0000FF"/>
                  </a:solidFill>
                </a:rPr>
                <a:t>voronoi</a:t>
              </a:r>
              <a:r>
                <a:rPr lang="en-US" sz="3200" dirty="0" smtClean="0">
                  <a:solidFill>
                    <a:srgbClr val="0000FF"/>
                  </a:solidFill>
                </a:rPr>
                <a:t> </a:t>
              </a:r>
              <a:r>
                <a:rPr lang="en-US" sz="3200" dirty="0">
                  <a:solidFill>
                    <a:srgbClr val="0000FF"/>
                  </a:solidFill>
                </a:rPr>
                <a:t>diagram</a:t>
              </a:r>
              <a:r>
                <a:rPr lang="en-US" sz="3200" dirty="0" smtClean="0"/>
                <a:t> </a:t>
              </a:r>
            </a:p>
            <a:p>
              <a:endParaRPr lang="en-US" sz="3200" dirty="0"/>
            </a:p>
            <a:p>
              <a:r>
                <a:rPr lang="en-US" sz="3200" dirty="0" smtClean="0"/>
                <a:t>If         </a:t>
              </a:r>
              <a:r>
                <a:rPr lang="en-US" sz="3200" dirty="0" err="1" smtClean="0"/>
                <a:t>C</a:t>
              </a:r>
              <a:r>
                <a:rPr lang="en-US" sz="3200" baseline="-25000" dirty="0" err="1" smtClean="0"/>
                <a:t>v</a:t>
              </a:r>
              <a:r>
                <a:rPr lang="en-US" sz="3200" dirty="0" smtClean="0"/>
                <a:t>  </a:t>
              </a:r>
              <a:r>
                <a:rPr lang="en-US" altLang="zh-TW" sz="3200" dirty="0" smtClean="0">
                  <a:ea typeface="新細明體" charset="0"/>
                </a:rPr>
                <a:t>≠  0, then </a:t>
              </a:r>
            </a:p>
            <a:p>
              <a:endParaRPr lang="en-US" altLang="zh-TW" sz="3200" dirty="0">
                <a:ea typeface="新細明體" charset="0"/>
              </a:endParaRPr>
            </a:p>
            <a:p>
              <a:r>
                <a:rPr lang="en-US" altLang="zh-TW" sz="3200" dirty="0" smtClean="0">
                  <a:latin typeface="Symbol" charset="2"/>
                  <a:ea typeface="新細明體" charset="0"/>
                  <a:cs typeface="Symbol" charset="2"/>
                </a:rPr>
                <a:t> s</a:t>
              </a:r>
              <a:r>
                <a:rPr lang="en-US" altLang="zh-TW" sz="3200" dirty="0" smtClean="0">
                  <a:ea typeface="新細明體" charset="0"/>
                </a:rPr>
                <a:t> is a simplex in the  </a:t>
              </a:r>
            </a:p>
            <a:p>
              <a:r>
                <a:rPr lang="en-US" sz="3200" dirty="0">
                  <a:ea typeface="新細明體" charset="0"/>
                </a:rPr>
                <a:t> </a:t>
              </a:r>
              <a:r>
                <a:rPr lang="en-US" sz="3200" dirty="0" err="1" smtClean="0"/>
                <a:t>delaunay</a:t>
              </a:r>
              <a:r>
                <a:rPr lang="en-US" sz="3200" dirty="0" smtClean="0"/>
                <a:t> triangulation. </a:t>
              </a:r>
              <a:endParaRPr lang="en-US" sz="3200" dirty="0"/>
            </a:p>
          </p:txBody>
        </p:sp>
        <p:sp>
          <p:nvSpPr>
            <p:cNvPr id="35" name="TextBox 34"/>
            <p:cNvSpPr txBox="1"/>
            <p:nvPr/>
          </p:nvSpPr>
          <p:spPr>
            <a:xfrm rot="10800000">
              <a:off x="4675416" y="2407369"/>
              <a:ext cx="512889" cy="584776"/>
            </a:xfrm>
            <a:prstGeom prst="rect">
              <a:avLst/>
            </a:prstGeom>
            <a:noFill/>
          </p:spPr>
          <p:txBody>
            <a:bodyPr wrap="square" rtlCol="0">
              <a:spAutoFit/>
            </a:bodyPr>
            <a:lstStyle/>
            <a:p>
              <a:r>
                <a:rPr lang="en-US" sz="3200" dirty="0" smtClean="0"/>
                <a:t>U</a:t>
              </a:r>
            </a:p>
          </p:txBody>
        </p:sp>
        <p:sp>
          <p:nvSpPr>
            <p:cNvPr id="36" name="TextBox 35"/>
            <p:cNvSpPr txBox="1"/>
            <p:nvPr/>
          </p:nvSpPr>
          <p:spPr>
            <a:xfrm>
              <a:off x="4470400" y="2684243"/>
              <a:ext cx="1095172" cy="523220"/>
            </a:xfrm>
            <a:prstGeom prst="rect">
              <a:avLst/>
            </a:prstGeom>
            <a:noFill/>
          </p:spPr>
          <p:txBody>
            <a:bodyPr wrap="none" rtlCol="0">
              <a:spAutoFit/>
            </a:bodyPr>
            <a:lstStyle/>
            <a:p>
              <a:r>
                <a:rPr lang="en-US" sz="2800" dirty="0" smtClean="0"/>
                <a:t>w in </a:t>
              </a:r>
              <a:r>
                <a:rPr lang="en-US" altLang="zh-TW" sz="2800" dirty="0">
                  <a:latin typeface="Symbol" charset="2"/>
                  <a:ea typeface="新細明體" charset="0"/>
                  <a:cs typeface="Symbol" charset="2"/>
                </a:rPr>
                <a:t>s</a:t>
              </a:r>
              <a:r>
                <a:rPr lang="en-US" sz="2800" dirty="0" smtClean="0"/>
                <a:t> </a:t>
              </a:r>
            </a:p>
          </p:txBody>
        </p:sp>
        <p:sp>
          <p:nvSpPr>
            <p:cNvPr id="37" name="TextBox 36"/>
            <p:cNvSpPr txBox="1"/>
            <p:nvPr/>
          </p:nvSpPr>
          <p:spPr>
            <a:xfrm>
              <a:off x="6195410" y="2326801"/>
              <a:ext cx="402674" cy="584776"/>
            </a:xfrm>
            <a:prstGeom prst="rect">
              <a:avLst/>
            </a:prstGeom>
            <a:noFill/>
          </p:spPr>
          <p:txBody>
            <a:bodyPr wrap="none" rtlCol="0">
              <a:spAutoFit/>
            </a:bodyPr>
            <a:lstStyle/>
            <a:p>
              <a:r>
                <a:rPr lang="en-US" sz="3200" dirty="0" smtClean="0"/>
                <a:t>⁄</a:t>
              </a:r>
            </a:p>
          </p:txBody>
        </p:sp>
      </p:grpSp>
      <p:sp>
        <p:nvSpPr>
          <p:cNvPr id="38" name="Rectangle 37"/>
          <p:cNvSpPr/>
          <p:nvPr/>
        </p:nvSpPr>
        <p:spPr>
          <a:xfrm>
            <a:off x="711446" y="5122576"/>
            <a:ext cx="8432554" cy="1077218"/>
          </a:xfrm>
          <a:prstGeom prst="rect">
            <a:avLst/>
          </a:prstGeom>
          <a:solidFill>
            <a:schemeClr val="bg1"/>
          </a:solidFill>
        </p:spPr>
        <p:txBody>
          <a:bodyPr wrap="square">
            <a:spAutoFit/>
          </a:bodyPr>
          <a:lstStyle/>
          <a:p>
            <a:r>
              <a:rPr lang="en-US" altLang="zh-TW" sz="3200" dirty="0">
                <a:ea typeface="新細明體" charset="0"/>
              </a:rPr>
              <a:t>The </a:t>
            </a:r>
            <a:r>
              <a:rPr lang="en-US" altLang="zh-TW" sz="3200" i="1" dirty="0" err="1">
                <a:solidFill>
                  <a:srgbClr val="FF0000"/>
                </a:solidFill>
                <a:ea typeface="新細明體" charset="0"/>
              </a:rPr>
              <a:t>Voronoi</a:t>
            </a:r>
            <a:r>
              <a:rPr lang="en-US" altLang="zh-TW" sz="3200" i="1" dirty="0">
                <a:solidFill>
                  <a:srgbClr val="FF0000"/>
                </a:solidFill>
                <a:ea typeface="新細明體" charset="0"/>
              </a:rPr>
              <a:t> cell </a:t>
            </a:r>
            <a:r>
              <a:rPr lang="en-US" altLang="zh-TW" sz="3200" dirty="0">
                <a:ea typeface="新細明體" charset="0"/>
              </a:rPr>
              <a:t>associated with </a:t>
            </a:r>
            <a:r>
              <a:rPr lang="en-US" altLang="zh-TW" sz="3200" dirty="0">
                <a:solidFill>
                  <a:srgbClr val="FF0000"/>
                </a:solidFill>
                <a:ea typeface="新細明體" charset="0"/>
              </a:rPr>
              <a:t>v</a:t>
            </a:r>
            <a:r>
              <a:rPr lang="en-US" altLang="zh-TW" sz="3200" dirty="0">
                <a:ea typeface="新細明體" charset="0"/>
              </a:rPr>
              <a:t> is</a:t>
            </a:r>
          </a:p>
          <a:p>
            <a:r>
              <a:rPr lang="en-US" altLang="zh-TW" sz="3200" dirty="0" smtClean="0">
                <a:ea typeface="新細明體" charset="0"/>
              </a:rPr>
              <a:t> </a:t>
            </a:r>
            <a:r>
              <a:rPr lang="en-US" altLang="zh-TW" sz="3200" dirty="0" err="1" smtClean="0">
                <a:ea typeface="新細明體" charset="0"/>
              </a:rPr>
              <a:t>C</a:t>
            </a:r>
            <a:r>
              <a:rPr lang="en-US" altLang="zh-TW" sz="3200" baseline="-25000" dirty="0" err="1" smtClean="0">
                <a:solidFill>
                  <a:srgbClr val="FF0000"/>
                </a:solidFill>
                <a:ea typeface="新細明體" charset="0"/>
              </a:rPr>
              <a:t>v</a:t>
            </a:r>
            <a:r>
              <a:rPr lang="en-US" altLang="zh-TW" sz="3200" dirty="0" smtClean="0">
                <a:ea typeface="新細明體" charset="0"/>
              </a:rPr>
              <a:t>= </a:t>
            </a:r>
            <a:r>
              <a:rPr lang="en-US" altLang="zh-TW" sz="3200" dirty="0">
                <a:ea typeface="新細明體" charset="0"/>
              </a:rPr>
              <a:t>{ x in </a:t>
            </a:r>
            <a:r>
              <a:rPr lang="en-US" sz="3200" dirty="0" err="1"/>
              <a:t>R</a:t>
            </a:r>
            <a:r>
              <a:rPr lang="en-US" sz="3200" baseline="30000" dirty="0" err="1"/>
              <a:t>n</a:t>
            </a:r>
            <a:r>
              <a:rPr lang="en-US" altLang="zh-TW" sz="3200" dirty="0">
                <a:ea typeface="新細明體" charset="0"/>
              </a:rPr>
              <a:t> : d(x, </a:t>
            </a:r>
            <a:r>
              <a:rPr lang="en-US" altLang="zh-TW" sz="3200" dirty="0">
                <a:solidFill>
                  <a:srgbClr val="FF0000"/>
                </a:solidFill>
                <a:ea typeface="新細明體" charset="0"/>
              </a:rPr>
              <a:t>v</a:t>
            </a:r>
            <a:r>
              <a:rPr lang="en-US" altLang="zh-TW" sz="3200" dirty="0">
                <a:ea typeface="新細明體" charset="0"/>
              </a:rPr>
              <a:t>) ≤ d(x, w</a:t>
            </a:r>
            <a:r>
              <a:rPr lang="en-US" altLang="zh-TW" sz="3200" dirty="0" smtClean="0">
                <a:ea typeface="新細明體" charset="0"/>
              </a:rPr>
              <a:t>) for all w ≠ </a:t>
            </a:r>
            <a:r>
              <a:rPr lang="en-US" altLang="zh-TW" sz="3200" dirty="0" smtClean="0">
                <a:solidFill>
                  <a:srgbClr val="FF0000"/>
                </a:solidFill>
                <a:ea typeface="新細明體" charset="0"/>
              </a:rPr>
              <a:t>v </a:t>
            </a:r>
            <a:r>
              <a:rPr lang="en-US" altLang="zh-TW" sz="3200" dirty="0">
                <a:ea typeface="新細明體" charset="0"/>
              </a:rPr>
              <a:t>} </a:t>
            </a:r>
          </a:p>
        </p:txBody>
      </p:sp>
    </p:spTree>
    <p:extLst>
      <p:ext uri="{BB962C8B-B14F-4D97-AF65-F5344CB8AC3E}">
        <p14:creationId xmlns:p14="http://schemas.microsoft.com/office/powerpoint/2010/main" val="367998692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0" name="Straight Connector 9"/>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flipH="1" flipV="1">
            <a:off x="2404534" y="1"/>
            <a:ext cx="59266" cy="472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6" name="Oval 25"/>
          <p:cNvSpPr>
            <a:spLocks noChangeAspect="1"/>
          </p:cNvSpPr>
          <p:nvPr/>
        </p:nvSpPr>
        <p:spPr>
          <a:xfrm>
            <a:off x="666506" y="2192642"/>
            <a:ext cx="1188720" cy="1188720"/>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27" name="Oval 26"/>
          <p:cNvSpPr>
            <a:spLocks noChangeAspect="1"/>
          </p:cNvSpPr>
          <p:nvPr/>
        </p:nvSpPr>
        <p:spPr>
          <a:xfrm>
            <a:off x="1519556" y="1618854"/>
            <a:ext cx="1181314" cy="1181314"/>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28" name="Oval 27"/>
          <p:cNvSpPr>
            <a:spLocks noChangeAspect="1"/>
          </p:cNvSpPr>
          <p:nvPr/>
        </p:nvSpPr>
        <p:spPr>
          <a:xfrm>
            <a:off x="671947" y="117048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34" name="Oval 33"/>
          <p:cNvSpPr>
            <a:spLocks noChangeAspect="1"/>
          </p:cNvSpPr>
          <p:nvPr/>
        </p:nvSpPr>
        <p:spPr>
          <a:xfrm>
            <a:off x="3487758" y="791015"/>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Tree>
    <p:extLst>
      <p:ext uri="{BB962C8B-B14F-4D97-AF65-F5344CB8AC3E}">
        <p14:creationId xmlns:p14="http://schemas.microsoft.com/office/powerpoint/2010/main" val="105679726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a:spLocks noChangeAspect="1"/>
          </p:cNvSpPr>
          <p:nvPr/>
        </p:nvSpPr>
        <p:spPr>
          <a:xfrm>
            <a:off x="1201447" y="1301924"/>
            <a:ext cx="1828800" cy="1828800"/>
          </a:xfrm>
          <a:prstGeom prst="ellipse">
            <a:avLst/>
          </a:prstGeom>
          <a:solidFill>
            <a:schemeClr val="accent2">
              <a:lumMod val="40000"/>
              <a:lumOff val="60000"/>
              <a:alpha val="43000"/>
            </a:schemeClr>
          </a:solidFill>
        </p:spPr>
        <p:txBody>
          <a:bodyPr wrap="square" rtlCol="0" anchor="ctr">
            <a:spAutoFit/>
          </a:bodyPr>
          <a:lstStyle/>
          <a:p>
            <a:pPr algn="ctr"/>
            <a:endParaRPr lang="en-US" sz="3200" dirty="0" smtClean="0"/>
          </a:p>
        </p:txBody>
      </p:sp>
      <p:sp>
        <p:nvSpPr>
          <p:cNvPr id="23" name="Oval 22"/>
          <p:cNvSpPr>
            <a:spLocks noChangeAspect="1"/>
          </p:cNvSpPr>
          <p:nvPr/>
        </p:nvSpPr>
        <p:spPr>
          <a:xfrm>
            <a:off x="3165721" y="472193"/>
            <a:ext cx="1828800" cy="1828800"/>
          </a:xfrm>
          <a:prstGeom prst="ellipse">
            <a:avLst/>
          </a:prstGeom>
          <a:solidFill>
            <a:schemeClr val="accent2">
              <a:lumMod val="40000"/>
              <a:lumOff val="60000"/>
              <a:alpha val="43000"/>
            </a:schemeClr>
          </a:solidFill>
        </p:spPr>
        <p:txBody>
          <a:bodyPr wrap="square" rtlCol="0" anchor="ctr">
            <a:spAutoFit/>
          </a:bodyPr>
          <a:lstStyle/>
          <a:p>
            <a:pPr algn="ctr"/>
            <a:endParaRPr lang="en-US" sz="3200" dirty="0" smtClean="0"/>
          </a:p>
        </p:txBody>
      </p:sp>
      <p:sp>
        <p:nvSpPr>
          <p:cNvPr id="24" name="Oval 23"/>
          <p:cNvSpPr>
            <a:spLocks noChangeAspect="1"/>
          </p:cNvSpPr>
          <p:nvPr/>
        </p:nvSpPr>
        <p:spPr>
          <a:xfrm>
            <a:off x="335689" y="836937"/>
            <a:ext cx="1828800" cy="1828800"/>
          </a:xfrm>
          <a:prstGeom prst="ellipse">
            <a:avLst/>
          </a:prstGeom>
          <a:solidFill>
            <a:schemeClr val="accent2">
              <a:lumMod val="40000"/>
              <a:lumOff val="60000"/>
              <a:alpha val="43000"/>
            </a:schemeClr>
          </a:solidFill>
        </p:spPr>
        <p:txBody>
          <a:bodyPr wrap="square" rtlCol="0" anchor="ctr">
            <a:spAutoFit/>
          </a:bodyPr>
          <a:lstStyle/>
          <a:p>
            <a:pPr algn="ctr"/>
            <a:endParaRPr lang="en-US" sz="3200" dirty="0" smtClean="0"/>
          </a:p>
        </p:txBody>
      </p:sp>
      <p:sp>
        <p:nvSpPr>
          <p:cNvPr id="25" name="Oval 24"/>
          <p:cNvSpPr>
            <a:spLocks noChangeAspect="1"/>
          </p:cNvSpPr>
          <p:nvPr/>
        </p:nvSpPr>
        <p:spPr>
          <a:xfrm>
            <a:off x="349295" y="1872787"/>
            <a:ext cx="1828800" cy="1828800"/>
          </a:xfrm>
          <a:prstGeom prst="ellipse">
            <a:avLst/>
          </a:prstGeom>
          <a:solidFill>
            <a:schemeClr val="accent2">
              <a:lumMod val="40000"/>
              <a:lumOff val="60000"/>
              <a:alpha val="43000"/>
            </a:schemeClr>
          </a:solidFill>
        </p:spPr>
        <p:txBody>
          <a:bodyPr wrap="square" rtlCol="0" anchor="ctr">
            <a:spAutoFit/>
          </a:bodyPr>
          <a:lstStyle/>
          <a:p>
            <a:pPr algn="ctr"/>
            <a:endParaRPr lang="en-US" sz="3200" dirty="0" smtClean="0"/>
          </a:p>
        </p:txBody>
      </p:sp>
      <p:grpSp>
        <p:nvGrpSpPr>
          <p:cNvPr id="15" name="Group 14"/>
          <p:cNvGrpSpPr/>
          <p:nvPr/>
        </p:nvGrpSpPr>
        <p:grpSpPr>
          <a:xfrm>
            <a:off x="1122356" y="1245458"/>
            <a:ext cx="3086430" cy="1682529"/>
            <a:chOff x="1122356" y="1245458"/>
            <a:chExt cx="3086430" cy="1682529"/>
          </a:xfrm>
          <a:solidFill>
            <a:srgbClr val="660066"/>
          </a:solidFill>
        </p:grpSpPr>
        <p:sp>
          <p:nvSpPr>
            <p:cNvPr id="16" name="Oval 15"/>
            <p:cNvSpPr>
              <a:spLocks noChangeAspect="1"/>
            </p:cNvSpPr>
            <p:nvPr/>
          </p:nvSpPr>
          <p:spPr>
            <a:xfrm>
              <a:off x="1122356" y="26536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1974839" y="207346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934466" y="1245458"/>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14166" y="1"/>
            <a:ext cx="5609033" cy="6858000"/>
            <a:chOff x="-114166" y="1"/>
            <a:chExt cx="5609033" cy="6858000"/>
          </a:xfrm>
        </p:grpSpPr>
        <p:cxnSp>
          <p:nvCxnSpPr>
            <p:cNvPr id="10" name="Straight Connector 9"/>
            <p:cNvCxnSpPr/>
            <p:nvPr/>
          </p:nvCxnSpPr>
          <p:spPr>
            <a:xfrm flipH="1" flipV="1">
              <a:off x="1557868" y="2269069"/>
              <a:ext cx="2912532" cy="45889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1557867" y="472193"/>
              <a:ext cx="905933" cy="17968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463800" y="472193"/>
              <a:ext cx="3031067" cy="63858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114166" y="2269069"/>
              <a:ext cx="1672033"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flipH="1" flipV="1">
              <a:off x="2404534" y="1"/>
              <a:ext cx="59266" cy="47219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26" name="Oval 25"/>
          <p:cNvSpPr>
            <a:spLocks noChangeAspect="1"/>
          </p:cNvSpPr>
          <p:nvPr/>
        </p:nvSpPr>
        <p:spPr>
          <a:xfrm>
            <a:off x="666506" y="2192642"/>
            <a:ext cx="1188720" cy="1188720"/>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27" name="Oval 26"/>
          <p:cNvSpPr>
            <a:spLocks noChangeAspect="1"/>
          </p:cNvSpPr>
          <p:nvPr/>
        </p:nvSpPr>
        <p:spPr>
          <a:xfrm>
            <a:off x="1519556" y="1618854"/>
            <a:ext cx="1181314" cy="1181314"/>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28" name="Oval 27"/>
          <p:cNvSpPr>
            <a:spLocks noChangeAspect="1"/>
          </p:cNvSpPr>
          <p:nvPr/>
        </p:nvSpPr>
        <p:spPr>
          <a:xfrm>
            <a:off x="671947" y="117048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34" name="Oval 33"/>
          <p:cNvSpPr>
            <a:spLocks noChangeAspect="1"/>
          </p:cNvSpPr>
          <p:nvPr/>
        </p:nvSpPr>
        <p:spPr>
          <a:xfrm>
            <a:off x="3487758" y="791015"/>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Tree>
    <p:extLst>
      <p:ext uri="{BB962C8B-B14F-4D97-AF65-F5344CB8AC3E}">
        <p14:creationId xmlns:p14="http://schemas.microsoft.com/office/powerpoint/2010/main" val="35956536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 y="441680"/>
            <a:ext cx="9144000" cy="5148072"/>
          </a:xfrm>
          <a:prstGeom prst="rect">
            <a:avLst/>
          </a:prstGeom>
        </p:spPr>
      </p:pic>
      <p:sp>
        <p:nvSpPr>
          <p:cNvPr id="10" name="Rectangle 9"/>
          <p:cNvSpPr/>
          <p:nvPr/>
        </p:nvSpPr>
        <p:spPr>
          <a:xfrm>
            <a:off x="42333" y="5705857"/>
            <a:ext cx="9075534" cy="1131079"/>
          </a:xfrm>
          <a:prstGeom prst="rect">
            <a:avLst/>
          </a:prstGeom>
        </p:spPr>
        <p:txBody>
          <a:bodyPr wrap="none">
            <a:spAutoFit/>
          </a:bodyPr>
          <a:lstStyle/>
          <a:p>
            <a:pPr algn="ctr"/>
            <a:r>
              <a:rPr lang="en-US" sz="2400" dirty="0" smtClean="0">
                <a:hlinkClick r:id="rId3"/>
              </a:rPr>
              <a:t>http://www.ima.umn.edu/videos/?id=1846</a:t>
            </a:r>
            <a:endParaRPr lang="en-US" sz="2400" dirty="0" smtClean="0"/>
          </a:p>
          <a:p>
            <a:pPr algn="ctr">
              <a:lnSpc>
                <a:spcPct val="150000"/>
              </a:lnSpc>
            </a:pPr>
            <a:r>
              <a:rPr lang="en-US" sz="1700" dirty="0" smtClean="0">
                <a:hlinkClick r:id="rId4"/>
              </a:rPr>
              <a:t>http://www.ima.umn.edu/2011-2012/W3.26-30.12/activities/Carlsson-Gunnar/imamachinefinal.pdf</a:t>
            </a:r>
            <a:endParaRPr lang="en-US" sz="1700" dirty="0" smtClean="0"/>
          </a:p>
          <a:p>
            <a:pPr algn="ctr"/>
            <a:endParaRPr lang="en-US" dirty="0"/>
          </a:p>
        </p:txBody>
      </p:sp>
      <p:sp>
        <p:nvSpPr>
          <p:cNvPr id="11" name="Rectangle 10"/>
          <p:cNvSpPr/>
          <p:nvPr/>
        </p:nvSpPr>
        <p:spPr>
          <a:xfrm>
            <a:off x="437446" y="2305674"/>
            <a:ext cx="8311444" cy="1077218"/>
          </a:xfrm>
          <a:prstGeom prst="rect">
            <a:avLst/>
          </a:prstGeom>
        </p:spPr>
        <p:txBody>
          <a:bodyPr wrap="square">
            <a:spAutoFit/>
          </a:bodyPr>
          <a:lstStyle/>
          <a:p>
            <a:pPr algn="ctr"/>
            <a:r>
              <a:rPr lang="en-US" sz="3200" dirty="0">
                <a:solidFill>
                  <a:srgbClr val="008000"/>
                </a:solidFill>
              </a:rPr>
              <a:t>Application to Natural Image Statistics</a:t>
            </a:r>
          </a:p>
          <a:p>
            <a:pPr algn="ctr"/>
            <a:r>
              <a:rPr lang="en-US" sz="3200" dirty="0">
                <a:solidFill>
                  <a:srgbClr val="008000"/>
                </a:solidFill>
              </a:rPr>
              <a:t>With V. de Silva, T. </a:t>
            </a:r>
            <a:r>
              <a:rPr lang="en-US" sz="3200" dirty="0" err="1">
                <a:solidFill>
                  <a:srgbClr val="008000"/>
                </a:solidFill>
              </a:rPr>
              <a:t>Ishkanov</a:t>
            </a:r>
            <a:r>
              <a:rPr lang="en-US" sz="3200" dirty="0">
                <a:solidFill>
                  <a:srgbClr val="008000"/>
                </a:solidFill>
              </a:rPr>
              <a:t>, A. </a:t>
            </a:r>
            <a:r>
              <a:rPr lang="en-US" sz="3200" dirty="0" err="1">
                <a:solidFill>
                  <a:srgbClr val="008000"/>
                </a:solidFill>
              </a:rPr>
              <a:t>Zomorodian</a:t>
            </a:r>
            <a:endParaRPr lang="en-US" sz="3200" dirty="0">
              <a:solidFill>
                <a:srgbClr val="008000"/>
              </a:solidFill>
            </a:endParaRPr>
          </a:p>
        </p:txBody>
      </p:sp>
    </p:spTree>
    <p:extLst>
      <p:ext uri="{BB962C8B-B14F-4D97-AF65-F5344CB8AC3E}">
        <p14:creationId xmlns:p14="http://schemas.microsoft.com/office/powerpoint/2010/main" val="21149751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9507" t="17752" r="-39" b="105"/>
          <a:stretch/>
        </p:blipFill>
        <p:spPr>
          <a:xfrm>
            <a:off x="27432" y="91440"/>
            <a:ext cx="2798064" cy="2962656"/>
          </a:xfrm>
          <a:prstGeom prst="rect">
            <a:avLst/>
          </a:prstGeom>
        </p:spPr>
      </p:pic>
      <p:sp>
        <p:nvSpPr>
          <p:cNvPr id="7" name="Rectangle 6"/>
          <p:cNvSpPr/>
          <p:nvPr/>
        </p:nvSpPr>
        <p:spPr>
          <a:xfrm>
            <a:off x="324556" y="575219"/>
            <a:ext cx="8494888" cy="6001642"/>
          </a:xfrm>
          <a:prstGeom prst="rect">
            <a:avLst/>
          </a:prstGeom>
        </p:spPr>
        <p:txBody>
          <a:bodyPr wrap="square">
            <a:spAutoFit/>
          </a:bodyPr>
          <a:lstStyle/>
          <a:p>
            <a:pPr marL="2574925"/>
            <a:r>
              <a:rPr lang="en-US" sz="3200" dirty="0" smtClean="0"/>
              <a:t>An </a:t>
            </a:r>
            <a:r>
              <a:rPr lang="en-US" sz="3200" dirty="0"/>
              <a:t>image taken by black and white digital camera can </a:t>
            </a:r>
            <a:r>
              <a:rPr lang="en-US" sz="3200" dirty="0" smtClean="0"/>
              <a:t>be viewed </a:t>
            </a:r>
            <a:r>
              <a:rPr lang="en-US" sz="3200" dirty="0"/>
              <a:t>as a vector, with one coordinate for each </a:t>
            </a:r>
            <a:r>
              <a:rPr lang="en-US" sz="3200" dirty="0" smtClean="0"/>
              <a:t>pixel</a:t>
            </a:r>
          </a:p>
          <a:p>
            <a:endParaRPr lang="en-US" sz="3200" dirty="0"/>
          </a:p>
          <a:p>
            <a:r>
              <a:rPr lang="en-US" sz="3200" dirty="0"/>
              <a:t>Each pixel has a “gray scale” value, can be thought of as a </a:t>
            </a:r>
            <a:r>
              <a:rPr lang="en-US" sz="3200" dirty="0" smtClean="0"/>
              <a:t>real number </a:t>
            </a:r>
            <a:r>
              <a:rPr lang="en-US" sz="3200" dirty="0"/>
              <a:t>(in reality, takes one of 255 values</a:t>
            </a:r>
            <a:r>
              <a:rPr lang="en-US" sz="3200" dirty="0" smtClean="0"/>
              <a:t>)</a:t>
            </a:r>
          </a:p>
          <a:p>
            <a:endParaRPr lang="en-US" sz="3200" dirty="0"/>
          </a:p>
          <a:p>
            <a:r>
              <a:rPr lang="en-US" sz="3200" dirty="0"/>
              <a:t>Typical camera uses tens of thousands of pixels, so images lie </a:t>
            </a:r>
            <a:r>
              <a:rPr lang="en-US" sz="3200" dirty="0" smtClean="0"/>
              <a:t>in a </a:t>
            </a:r>
            <a:r>
              <a:rPr lang="en-US" sz="3200" dirty="0"/>
              <a:t>very high dimensional space, call it pixel space, P</a:t>
            </a:r>
          </a:p>
        </p:txBody>
      </p:sp>
    </p:spTree>
    <p:extLst>
      <p:ext uri="{BB962C8B-B14F-4D97-AF65-F5344CB8AC3E}">
        <p14:creationId xmlns:p14="http://schemas.microsoft.com/office/powerpoint/2010/main" val="33001397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7720" y="-548946"/>
            <a:ext cx="4622800" cy="3606800"/>
          </a:xfrm>
          <a:prstGeom prst="rect">
            <a:avLst/>
          </a:prstGeom>
        </p:spPr>
      </p:pic>
      <p:pic>
        <p:nvPicPr>
          <p:cNvPr id="3" name="Picture 2"/>
          <p:cNvPicPr>
            <a:picLocks noChangeAspect="1"/>
          </p:cNvPicPr>
          <p:nvPr/>
        </p:nvPicPr>
        <p:blipFill>
          <a:blip r:embed="rId3"/>
          <a:stretch>
            <a:fillRect/>
          </a:stretch>
        </p:blipFill>
        <p:spPr>
          <a:xfrm>
            <a:off x="2755710" y="-1"/>
            <a:ext cx="6480386" cy="3931920"/>
          </a:xfrm>
          <a:prstGeom prst="rect">
            <a:avLst/>
          </a:prstGeom>
        </p:spPr>
      </p:pic>
      <p:sp>
        <p:nvSpPr>
          <p:cNvPr id="7" name="Rectangle 6"/>
          <p:cNvSpPr/>
          <p:nvPr/>
        </p:nvSpPr>
        <p:spPr>
          <a:xfrm>
            <a:off x="516819" y="3919698"/>
            <a:ext cx="7885177" cy="369332"/>
          </a:xfrm>
          <a:prstGeom prst="rect">
            <a:avLst/>
          </a:prstGeom>
        </p:spPr>
        <p:txBody>
          <a:bodyPr wrap="square">
            <a:spAutoFit/>
          </a:bodyPr>
          <a:lstStyle/>
          <a:p>
            <a:endParaRPr lang="en-US" dirty="0"/>
          </a:p>
        </p:txBody>
      </p:sp>
      <p:sp>
        <p:nvSpPr>
          <p:cNvPr id="8" name="Rectangle 7"/>
          <p:cNvSpPr/>
          <p:nvPr/>
        </p:nvSpPr>
        <p:spPr>
          <a:xfrm>
            <a:off x="251026" y="3778259"/>
            <a:ext cx="8892974" cy="2800766"/>
          </a:xfrm>
          <a:prstGeom prst="rect">
            <a:avLst/>
          </a:prstGeom>
        </p:spPr>
        <p:txBody>
          <a:bodyPr wrap="square">
            <a:spAutoFit/>
          </a:bodyPr>
          <a:lstStyle/>
          <a:p>
            <a:r>
              <a:rPr lang="en-US" sz="3200" dirty="0" smtClean="0"/>
              <a:t>Lee</a:t>
            </a:r>
            <a:r>
              <a:rPr lang="en-US" sz="3200" dirty="0"/>
              <a:t>-Mumford-Pedersen [LMP] study only high </a:t>
            </a:r>
            <a:r>
              <a:rPr lang="en-US" sz="3200" dirty="0" smtClean="0"/>
              <a:t>contrast patches.</a:t>
            </a:r>
          </a:p>
          <a:p>
            <a:endParaRPr lang="en-US" sz="1600" dirty="0"/>
          </a:p>
          <a:p>
            <a:r>
              <a:rPr lang="en-US" sz="3200" dirty="0" smtClean="0"/>
              <a:t>Collection:  4.5 x 10</a:t>
            </a:r>
            <a:r>
              <a:rPr lang="en-US" sz="3200" baseline="30000" dirty="0" smtClean="0"/>
              <a:t>6</a:t>
            </a:r>
            <a:r>
              <a:rPr lang="en-US" sz="3200" dirty="0" smtClean="0"/>
              <a:t> </a:t>
            </a:r>
            <a:r>
              <a:rPr lang="en-US" sz="3200" dirty="0"/>
              <a:t>high contrast patches from a</a:t>
            </a:r>
          </a:p>
          <a:p>
            <a:r>
              <a:rPr lang="en-US" sz="3200" dirty="0"/>
              <a:t>collection of images obtained by van </a:t>
            </a:r>
            <a:r>
              <a:rPr lang="en-US" sz="3200" dirty="0" err="1"/>
              <a:t>Hateren</a:t>
            </a:r>
            <a:r>
              <a:rPr lang="en-US" sz="3200" dirty="0"/>
              <a:t> and van </a:t>
            </a:r>
            <a:r>
              <a:rPr lang="en-US" sz="3200" dirty="0" smtClean="0"/>
              <a:t>der </a:t>
            </a:r>
            <a:r>
              <a:rPr lang="en-US" sz="3200" dirty="0" err="1" smtClean="0"/>
              <a:t>Schaaf</a:t>
            </a:r>
            <a:endParaRPr lang="en-US" sz="3200" dirty="0"/>
          </a:p>
        </p:txBody>
      </p:sp>
    </p:spTree>
    <p:extLst>
      <p:ext uri="{BB962C8B-B14F-4D97-AF65-F5344CB8AC3E}">
        <p14:creationId xmlns:p14="http://schemas.microsoft.com/office/powerpoint/2010/main" val="6198029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1441" y="3864608"/>
            <a:ext cx="5656580" cy="1347597"/>
          </a:xfrm>
          <a:prstGeom prst="rect">
            <a:avLst/>
          </a:prstGeom>
          <a:ln>
            <a:solidFill>
              <a:srgbClr val="0000FF"/>
            </a:solidFill>
          </a:ln>
        </p:spPr>
      </p:pic>
      <p:pic>
        <p:nvPicPr>
          <p:cNvPr id="4" name="Picture 3"/>
          <p:cNvPicPr>
            <a:picLocks noChangeAspect="1"/>
          </p:cNvPicPr>
          <p:nvPr/>
        </p:nvPicPr>
        <p:blipFill>
          <a:blip r:embed="rId3"/>
          <a:stretch>
            <a:fillRect/>
          </a:stretch>
        </p:blipFill>
        <p:spPr>
          <a:xfrm>
            <a:off x="94113" y="917261"/>
            <a:ext cx="5723128" cy="2478913"/>
          </a:xfrm>
          <a:prstGeom prst="rect">
            <a:avLst/>
          </a:prstGeom>
          <a:ln>
            <a:solidFill>
              <a:srgbClr val="0000FF"/>
            </a:solidFill>
          </a:ln>
        </p:spPr>
      </p:pic>
      <p:pic>
        <p:nvPicPr>
          <p:cNvPr id="5" name="Picture 4"/>
          <p:cNvPicPr>
            <a:picLocks noChangeAspect="1"/>
          </p:cNvPicPr>
          <p:nvPr/>
        </p:nvPicPr>
        <p:blipFill>
          <a:blip r:embed="rId4"/>
          <a:stretch>
            <a:fillRect/>
          </a:stretch>
        </p:blipFill>
        <p:spPr>
          <a:xfrm>
            <a:off x="5891071" y="1784362"/>
            <a:ext cx="3117640" cy="3282696"/>
          </a:xfrm>
          <a:prstGeom prst="rect">
            <a:avLst/>
          </a:prstGeom>
        </p:spPr>
      </p:pic>
    </p:spTree>
    <p:extLst>
      <p:ext uri="{BB962C8B-B14F-4D97-AF65-F5344CB8AC3E}">
        <p14:creationId xmlns:p14="http://schemas.microsoft.com/office/powerpoint/2010/main" val="20324637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4307" y="327145"/>
            <a:ext cx="8884787" cy="6061788"/>
          </a:xfrm>
          <a:prstGeom prst="rect">
            <a:avLst/>
          </a:prstGeom>
        </p:spPr>
      </p:pic>
    </p:spTree>
    <p:extLst>
      <p:ext uri="{BB962C8B-B14F-4D97-AF65-F5344CB8AC3E}">
        <p14:creationId xmlns:p14="http://schemas.microsoft.com/office/powerpoint/2010/main" val="13614105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defRPr sz="3200" dirty="0" smtClean="0"/>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5025</TotalTime>
  <Words>3960</Words>
  <Application>Microsoft Macintosh PowerPoint</Application>
  <PresentationFormat>On-screen Show (4:3)</PresentationFormat>
  <Paragraphs>350</Paragraphs>
  <Slides>43</Slides>
  <Notes>26</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 Darcy</dc:creator>
  <cp:keywords/>
  <dc:description/>
  <cp:lastModifiedBy>I D</cp:lastModifiedBy>
  <cp:revision>83</cp:revision>
  <dcterms:created xsi:type="dcterms:W3CDTF">2013-09-20T02:48:32Z</dcterms:created>
  <dcterms:modified xsi:type="dcterms:W3CDTF">2013-10-18T21:33:40Z</dcterms:modified>
  <cp:category/>
</cp:coreProperties>
</file>