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sldIdLst>
    <p:sldId id="258" r:id="rId2"/>
    <p:sldId id="261" r:id="rId3"/>
    <p:sldId id="260" r:id="rId4"/>
    <p:sldId id="257" r:id="rId5"/>
    <p:sldId id="265" r:id="rId6"/>
    <p:sldId id="263" r:id="rId7"/>
    <p:sldId id="266" r:id="rId8"/>
    <p:sldId id="264" r:id="rId9"/>
    <p:sldId id="262" r:id="rId10"/>
    <p:sldId id="268" r:id="rId11"/>
    <p:sldId id="269" r:id="rId12"/>
    <p:sldId id="270" r:id="rId13"/>
    <p:sldId id="271" r:id="rId14"/>
    <p:sldId id="272" r:id="rId15"/>
    <p:sldId id="273" r:id="rId16"/>
    <p:sldId id="310" r:id="rId17"/>
    <p:sldId id="311" r:id="rId18"/>
    <p:sldId id="284" r:id="rId19"/>
    <p:sldId id="285" r:id="rId20"/>
    <p:sldId id="289" r:id="rId21"/>
    <p:sldId id="290" r:id="rId22"/>
    <p:sldId id="291" r:id="rId23"/>
    <p:sldId id="292" r:id="rId24"/>
    <p:sldId id="296" r:id="rId25"/>
    <p:sldId id="293" r:id="rId26"/>
    <p:sldId id="297" r:id="rId27"/>
    <p:sldId id="299" r:id="rId28"/>
    <p:sldId id="298" r:id="rId29"/>
    <p:sldId id="294" r:id="rId30"/>
    <p:sldId id="274" r:id="rId31"/>
    <p:sldId id="286" r:id="rId32"/>
    <p:sldId id="275" r:id="rId33"/>
    <p:sldId id="300" r:id="rId34"/>
    <p:sldId id="301" r:id="rId35"/>
    <p:sldId id="256" r:id="rId36"/>
    <p:sldId id="276" r:id="rId37"/>
    <p:sldId id="302" r:id="rId38"/>
    <p:sldId id="30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F3"/>
    <a:srgbClr val="FF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62" autoAdjust="0"/>
  </p:normalViewPr>
  <p:slideViewPr>
    <p:cSldViewPr snapToGrid="0" snapToObjects="1">
      <p:cViewPr varScale="1">
        <p:scale>
          <a:sx n="86" d="100"/>
          <a:sy n="86" d="100"/>
        </p:scale>
        <p:origin x="-10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6F0E9-F210-794E-9471-AC80AB521817}" type="datetimeFigureOut">
              <a:rPr lang="en-US" smtClean="0"/>
              <a:t>9/19/13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E4FC3-109C-944C-AEE7-45F5BE29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6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4FC3-109C-944C-AEE7-45F5BE290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8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4FC3-109C-944C-AEE7-45F5BE290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4FC3-109C-944C-AEE7-45F5BE290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8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4FC3-109C-944C-AEE7-45F5BE290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8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4FC3-109C-944C-AEE7-45F5BE290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8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4FC3-109C-944C-AEE7-45F5BE290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8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4FC3-109C-944C-AEE7-45F5BE290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8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E4FC3-109C-944C-AEE7-45F5BE290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9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3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2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0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3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5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6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0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FC73-25BF-CB4C-94A9-1BD214182261}" type="datetimeFigureOut">
              <a:rPr lang="en-US" smtClean="0"/>
              <a:t>9/19/13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C805-9713-4947-B52A-374664CB8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3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hyperlink" Target="http://www.ima.umn.edu/videos/?id=856" TargetMode="External"/><Relationship Id="rId5" Type="http://schemas.openxmlformats.org/officeDocument/2006/relationships/hyperlink" Target="http://ima.umn.edu/2008-2009/ND6.15-26.09/activities/Carlsson-Gunnar/imafive-handout4up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a.umn.edu/videos/?id=1846" TargetMode="External"/><Relationship Id="rId4" Type="http://schemas.openxmlformats.org/officeDocument/2006/relationships/hyperlink" Target="http://www.ima.umn.edu/2011-2012/W3.26-30.12/activities/Carlsson-Gunnar/imamachinefina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171" y="341056"/>
            <a:ext cx="890804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MATH:7450 (22M:305) Topics in Topology: Scientific and Engineering Applications of Algebraic Topology</a:t>
            </a:r>
          </a:p>
          <a:p>
            <a:pPr algn="ctr"/>
            <a:endParaRPr lang="en-US" sz="1200" dirty="0" smtClean="0">
              <a:solidFill>
                <a:srgbClr val="0000FF"/>
              </a:solidFill>
            </a:endParaRPr>
          </a:p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Sept </a:t>
            </a:r>
            <a:r>
              <a:rPr lang="en-US" sz="3600" dirty="0" smtClean="0">
                <a:solidFill>
                  <a:srgbClr val="0000FF"/>
                </a:solidFill>
              </a:rPr>
              <a:t>20</a:t>
            </a:r>
            <a:r>
              <a:rPr lang="en-US" sz="3600" dirty="0" smtClean="0">
                <a:solidFill>
                  <a:srgbClr val="0000FF"/>
                </a:solidFill>
              </a:rPr>
              <a:t>, </a:t>
            </a:r>
            <a:r>
              <a:rPr lang="en-US" sz="3600" dirty="0" smtClean="0">
                <a:solidFill>
                  <a:srgbClr val="0000FF"/>
                </a:solidFill>
              </a:rPr>
              <a:t>2013:  Persistent homology</a:t>
            </a:r>
            <a:r>
              <a:rPr lang="en-US" sz="3600" dirty="0">
                <a:solidFill>
                  <a:srgbClr val="0000FF"/>
                </a:solidFill>
              </a:rPr>
              <a:t>.  </a:t>
            </a:r>
          </a:p>
          <a:p>
            <a:pPr algn="ctr"/>
            <a:endParaRPr lang="en-US" sz="3600" dirty="0">
              <a:solidFill>
                <a:srgbClr val="0000FF"/>
              </a:solidFill>
            </a:endParaRPr>
          </a:p>
          <a:p>
            <a:pPr algn="ctr"/>
            <a:r>
              <a:rPr lang="en-US" sz="3200" dirty="0" smtClean="0"/>
              <a:t>Fall 2013 course offered through the </a:t>
            </a:r>
          </a:p>
          <a:p>
            <a:pPr algn="ctr"/>
            <a:r>
              <a:rPr lang="en-US" sz="3200" dirty="0" smtClean="0"/>
              <a:t>University of Iowa Division of Continuing Education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Isabel K. Darcy, Department of Mathematics</a:t>
            </a:r>
          </a:p>
          <a:p>
            <a:pPr algn="ctr"/>
            <a:r>
              <a:rPr lang="en-US" sz="3200" dirty="0" smtClean="0"/>
              <a:t>Applied Mathematical and Computational Sciences, University of Iowa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http://www.math.uiowa.edu/~idarcy/</a:t>
            </a:r>
            <a:r>
              <a:rPr lang="en-US" sz="2800" dirty="0" err="1" smtClean="0">
                <a:solidFill>
                  <a:srgbClr val="FF0000"/>
                </a:solidFill>
              </a:rPr>
              <a:t>AppliedTopology.html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1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6975" y="1816007"/>
            <a:ext cx="531778" cy="576079"/>
            <a:chOff x="1048616" y="147442"/>
            <a:chExt cx="531778" cy="576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>
                  <a:sym typeface="Wingdings"/>
                </a:rPr>
                <a:t>2</a:t>
              </a:r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3272277"/>
            <a:ext cx="384048" cy="5760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8474" y="3337307"/>
            <a:ext cx="32332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aseline="-25000" dirty="0">
                <a:sym typeface="Wingdings"/>
              </a:rPr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67014" y="1139997"/>
            <a:ext cx="4751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abc</a:t>
            </a:r>
            <a:r>
              <a:rPr lang="en-US" sz="3200" dirty="0" smtClean="0"/>
              <a:t>, </a:t>
            </a:r>
            <a:r>
              <a:rPr lang="en-US" sz="3200" dirty="0" err="1" smtClean="0"/>
              <a:t>acd</a:t>
            </a:r>
            <a:r>
              <a:rPr lang="en-US" sz="3200" dirty="0" smtClean="0"/>
              <a:t>]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</a:t>
            </a:r>
            <a:r>
              <a:rPr lang="en-US" sz="3200" dirty="0" smtClean="0"/>
              <a:t>, </a:t>
            </a:r>
            <a:r>
              <a:rPr lang="en-US" sz="3200" dirty="0" err="1" smtClean="0"/>
              <a:t>bc</a:t>
            </a:r>
            <a:r>
              <a:rPr lang="en-US" sz="3200" dirty="0" smtClean="0"/>
              <a:t>, ac, ad, cd]</a:t>
            </a:r>
            <a:r>
              <a:rPr lang="en-US" sz="3200" baseline="-25000" dirty="0" smtClean="0"/>
              <a:t>  </a:t>
            </a:r>
            <a:r>
              <a:rPr lang="en-US" sz="3200" dirty="0" smtClean="0">
                <a:sym typeface="Wingdings"/>
              </a:rPr>
              <a:t>   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[a, b, c, d]</a:t>
            </a:r>
            <a:endParaRPr lang="en-US" sz="3200" dirty="0" smtClean="0"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56940" y="55429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856941" y="1957860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856942" y="346492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6975" y="465336"/>
            <a:ext cx="531778" cy="576079"/>
            <a:chOff x="1048616" y="147442"/>
            <a:chExt cx="531778" cy="57607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 smtClean="0">
                  <a:sym typeface="Wingdings"/>
                </a:rPr>
                <a:t>3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430" y="5342421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084" y="4844246"/>
            <a:ext cx="59711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0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176" y="49242"/>
            <a:ext cx="2578608" cy="3021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4679427"/>
            <a:ext cx="384048" cy="576079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 rot="5400000">
            <a:off x="856942" y="4742222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0712" y="3490130"/>
            <a:ext cx="425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k</a:t>
            </a:r>
            <a:r>
              <a:rPr lang="en-US" sz="3200" baseline="-25000" dirty="0" smtClean="0"/>
              <a:t>  </a:t>
            </a:r>
            <a:r>
              <a:rPr lang="en-US" sz="3200" dirty="0" smtClean="0"/>
              <a:t>=  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   …</a:t>
            </a:r>
            <a:endParaRPr lang="en-US" sz="3200" baseline="-250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515761" y="3487201"/>
            <a:ext cx="441756" cy="584776"/>
            <a:chOff x="4663440" y="4907894"/>
            <a:chExt cx="441756" cy="584776"/>
          </a:xfrm>
        </p:grpSpPr>
        <p:sp>
          <p:nvSpPr>
            <p:cNvPr id="14" name="Oval 13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65160" y="3487201"/>
            <a:ext cx="441756" cy="584776"/>
            <a:chOff x="4663440" y="4907894"/>
            <a:chExt cx="441756" cy="584776"/>
          </a:xfrm>
        </p:grpSpPr>
        <p:sp>
          <p:nvSpPr>
            <p:cNvPr id="38" name="Oval 3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87559" y="3487201"/>
            <a:ext cx="441756" cy="584776"/>
            <a:chOff x="4663440" y="4907894"/>
            <a:chExt cx="441756" cy="584776"/>
          </a:xfrm>
        </p:grpSpPr>
        <p:sp>
          <p:nvSpPr>
            <p:cNvPr id="41" name="Oval 4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765072" y="3487201"/>
            <a:ext cx="441756" cy="584776"/>
            <a:chOff x="4663440" y="4907894"/>
            <a:chExt cx="441756" cy="584776"/>
          </a:xfrm>
        </p:grpSpPr>
        <p:sp>
          <p:nvSpPr>
            <p:cNvPr id="44" name="Oval 43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04250" y="3487201"/>
            <a:ext cx="441756" cy="584776"/>
            <a:chOff x="4663440" y="4907894"/>
            <a:chExt cx="441756" cy="584776"/>
          </a:xfrm>
        </p:grpSpPr>
        <p:sp>
          <p:nvSpPr>
            <p:cNvPr id="47" name="Oval 4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416778" y="3374313"/>
            <a:ext cx="4727222" cy="3356687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876914" y="5166336"/>
            <a:ext cx="41080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(0, </a:t>
            </a:r>
            <a:r>
              <a:rPr lang="en-US" sz="3200" dirty="0" err="1" smtClean="0"/>
              <a:t>ab</a:t>
            </a:r>
            <a:r>
              <a:rPr lang="en-US" sz="3200" dirty="0" smtClean="0"/>
              <a:t>, 0) = (a + b, 0, 0)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648087" y="5175033"/>
            <a:ext cx="384048" cy="5760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45920" y="5849889"/>
            <a:ext cx="462386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(0     </a:t>
            </a:r>
            <a:r>
              <a:rPr lang="en-US" sz="3200" dirty="0" err="1" smtClean="0"/>
              <a:t>ab</a:t>
            </a:r>
            <a:r>
              <a:rPr lang="en-US" sz="3200" dirty="0" smtClean="0"/>
              <a:t>     0) = </a:t>
            </a:r>
            <a:r>
              <a:rPr lang="en-US" sz="3200" dirty="0" err="1" smtClean="0"/>
              <a:t>a+b</a:t>
            </a:r>
            <a:r>
              <a:rPr lang="en-US" sz="3200" dirty="0" smtClean="0"/>
              <a:t>    0    0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198957" y="5846637"/>
            <a:ext cx="3636494" cy="584776"/>
            <a:chOff x="5198957" y="5719638"/>
            <a:chExt cx="3636494" cy="584776"/>
          </a:xfrm>
        </p:grpSpPr>
        <p:grpSp>
          <p:nvGrpSpPr>
            <p:cNvPr id="49" name="Group 48"/>
            <p:cNvGrpSpPr/>
            <p:nvPr/>
          </p:nvGrpSpPr>
          <p:grpSpPr>
            <a:xfrm>
              <a:off x="5198957" y="5719638"/>
              <a:ext cx="441756" cy="584776"/>
              <a:chOff x="4663440" y="4907894"/>
              <a:chExt cx="441756" cy="584776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6068201" y="5719638"/>
              <a:ext cx="441756" cy="584776"/>
              <a:chOff x="4663440" y="4907894"/>
              <a:chExt cx="441756" cy="584776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849004" y="5719638"/>
              <a:ext cx="441756" cy="584776"/>
              <a:chOff x="4663440" y="4907894"/>
              <a:chExt cx="441756" cy="584776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8393695" y="5719638"/>
              <a:ext cx="441756" cy="584776"/>
              <a:chOff x="4663440" y="4907894"/>
              <a:chExt cx="441756" cy="584776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518267" y="5863651"/>
            <a:ext cx="384048" cy="576079"/>
          </a:xfrm>
          <a:prstGeom prst="rect">
            <a:avLst/>
          </a:prstGeom>
          <a:noFill/>
        </p:spPr>
      </p:pic>
      <p:grpSp>
        <p:nvGrpSpPr>
          <p:cNvPr id="72" name="Group 71"/>
          <p:cNvGrpSpPr/>
          <p:nvPr/>
        </p:nvGrpSpPr>
        <p:grpSpPr>
          <a:xfrm>
            <a:off x="5174387" y="4379983"/>
            <a:ext cx="3352240" cy="598887"/>
            <a:chOff x="5170876" y="4701201"/>
            <a:chExt cx="3352240" cy="598887"/>
          </a:xfrm>
        </p:grpSpPr>
        <p:sp>
          <p:nvSpPr>
            <p:cNvPr id="73" name="Rectangle 72"/>
            <p:cNvSpPr/>
            <p:nvPr/>
          </p:nvSpPr>
          <p:spPr>
            <a:xfrm>
              <a:off x="5404181" y="4714370"/>
              <a:ext cx="311893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:    </a:t>
              </a:r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k</a:t>
              </a:r>
              <a:r>
                <a:rPr lang="en-US" sz="3200" baseline="-25000" dirty="0" smtClean="0"/>
                <a:t>   </a:t>
              </a:r>
              <a:r>
                <a:rPr lang="en-US" sz="3200" dirty="0" smtClean="0">
                  <a:sym typeface="Wingdings"/>
                </a:rPr>
                <a:t>     </a:t>
              </a:r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k</a:t>
              </a:r>
              <a:endParaRPr lang="en-US" sz="3200" dirty="0" smtClean="0">
                <a:sym typeface="Wingdings"/>
              </a:endParaRPr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5170876" y="4701201"/>
              <a:ext cx="384048" cy="576079"/>
            </a:xfrm>
            <a:prstGeom prst="rect">
              <a:avLst/>
            </a:prstGeom>
            <a:noFill/>
          </p:spPr>
        </p:pic>
        <p:grpSp>
          <p:nvGrpSpPr>
            <p:cNvPr id="75" name="Group 74"/>
            <p:cNvGrpSpPr/>
            <p:nvPr/>
          </p:nvGrpSpPr>
          <p:grpSpPr>
            <a:xfrm>
              <a:off x="5609368" y="4715312"/>
              <a:ext cx="441756" cy="584776"/>
              <a:chOff x="4663440" y="4907894"/>
              <a:chExt cx="441756" cy="584776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6985950" y="4715312"/>
              <a:ext cx="441756" cy="584776"/>
              <a:chOff x="4663440" y="4907894"/>
              <a:chExt cx="441756" cy="584776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397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6975" y="1816007"/>
            <a:ext cx="531778" cy="576079"/>
            <a:chOff x="1048616" y="147442"/>
            <a:chExt cx="531778" cy="576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>
                  <a:sym typeface="Wingdings"/>
                </a:rPr>
                <a:t>2</a:t>
              </a:r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3272277"/>
            <a:ext cx="384048" cy="5760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8474" y="3337307"/>
            <a:ext cx="32332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aseline="-25000" dirty="0">
                <a:sym typeface="Wingdings"/>
              </a:rPr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67014" y="1139997"/>
            <a:ext cx="4751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abc</a:t>
            </a:r>
            <a:r>
              <a:rPr lang="en-US" sz="3200" dirty="0" smtClean="0"/>
              <a:t>, </a:t>
            </a:r>
            <a:r>
              <a:rPr lang="en-US" sz="3200" dirty="0" err="1" smtClean="0"/>
              <a:t>acd</a:t>
            </a:r>
            <a:r>
              <a:rPr lang="en-US" sz="3200" dirty="0" smtClean="0"/>
              <a:t>]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</a:t>
            </a:r>
            <a:r>
              <a:rPr lang="en-US" sz="3200" dirty="0" smtClean="0"/>
              <a:t>, </a:t>
            </a:r>
            <a:r>
              <a:rPr lang="en-US" sz="3200" dirty="0" err="1" smtClean="0"/>
              <a:t>bc</a:t>
            </a:r>
            <a:r>
              <a:rPr lang="en-US" sz="3200" dirty="0" smtClean="0"/>
              <a:t>, ac, ad, cd]</a:t>
            </a:r>
            <a:r>
              <a:rPr lang="en-US" sz="3200" baseline="-25000" dirty="0" smtClean="0"/>
              <a:t>  </a:t>
            </a:r>
            <a:r>
              <a:rPr lang="en-US" sz="3200" dirty="0" smtClean="0">
                <a:sym typeface="Wingdings"/>
              </a:rPr>
              <a:t>   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[a, b, c, d]</a:t>
            </a:r>
            <a:endParaRPr lang="en-US" sz="3200" dirty="0" smtClean="0"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56940" y="55429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856941" y="1957860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856942" y="346492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6975" y="465336"/>
            <a:ext cx="531778" cy="576079"/>
            <a:chOff x="1048616" y="147442"/>
            <a:chExt cx="531778" cy="57607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 smtClean="0">
                  <a:sym typeface="Wingdings"/>
                </a:rPr>
                <a:t>3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430" y="5342421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084" y="4844246"/>
            <a:ext cx="59711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0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176" y="49242"/>
            <a:ext cx="2578608" cy="3021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4679427"/>
            <a:ext cx="384048" cy="576079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 rot="5400000">
            <a:off x="856942" y="4742222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0712" y="3490130"/>
            <a:ext cx="425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k</a:t>
            </a:r>
            <a:r>
              <a:rPr lang="en-US" sz="3200" baseline="-25000" dirty="0" smtClean="0"/>
              <a:t>  </a:t>
            </a:r>
            <a:r>
              <a:rPr lang="en-US" sz="3200" dirty="0" smtClean="0"/>
              <a:t>=  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   …</a:t>
            </a:r>
            <a:endParaRPr lang="en-US" sz="3200" baseline="-250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515761" y="3487201"/>
            <a:ext cx="441756" cy="584776"/>
            <a:chOff x="4663440" y="4907894"/>
            <a:chExt cx="441756" cy="584776"/>
          </a:xfrm>
        </p:grpSpPr>
        <p:sp>
          <p:nvSpPr>
            <p:cNvPr id="14" name="Oval 13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65160" y="3487201"/>
            <a:ext cx="441756" cy="584776"/>
            <a:chOff x="4663440" y="4907894"/>
            <a:chExt cx="441756" cy="584776"/>
          </a:xfrm>
        </p:grpSpPr>
        <p:sp>
          <p:nvSpPr>
            <p:cNvPr id="38" name="Oval 3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87559" y="3487201"/>
            <a:ext cx="441756" cy="584776"/>
            <a:chOff x="4663440" y="4907894"/>
            <a:chExt cx="441756" cy="584776"/>
          </a:xfrm>
        </p:grpSpPr>
        <p:sp>
          <p:nvSpPr>
            <p:cNvPr id="41" name="Oval 4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765072" y="3487201"/>
            <a:ext cx="441756" cy="584776"/>
            <a:chOff x="4663440" y="4907894"/>
            <a:chExt cx="441756" cy="584776"/>
          </a:xfrm>
        </p:grpSpPr>
        <p:sp>
          <p:nvSpPr>
            <p:cNvPr id="44" name="Oval 43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04250" y="3487201"/>
            <a:ext cx="441756" cy="584776"/>
            <a:chOff x="4663440" y="4907894"/>
            <a:chExt cx="441756" cy="584776"/>
          </a:xfrm>
        </p:grpSpPr>
        <p:sp>
          <p:nvSpPr>
            <p:cNvPr id="47" name="Oval 4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416778" y="3374313"/>
            <a:ext cx="4727222" cy="3356687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5174387" y="4379983"/>
            <a:ext cx="3352240" cy="598887"/>
            <a:chOff x="5170876" y="4701201"/>
            <a:chExt cx="3352240" cy="598887"/>
          </a:xfrm>
        </p:grpSpPr>
        <p:sp>
          <p:nvSpPr>
            <p:cNvPr id="73" name="Rectangle 72"/>
            <p:cNvSpPr/>
            <p:nvPr/>
          </p:nvSpPr>
          <p:spPr>
            <a:xfrm>
              <a:off x="5404181" y="4714370"/>
              <a:ext cx="311893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:    </a:t>
              </a:r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k</a:t>
              </a:r>
              <a:r>
                <a:rPr lang="en-US" sz="3200" baseline="-25000" dirty="0" smtClean="0"/>
                <a:t>   </a:t>
              </a:r>
              <a:r>
                <a:rPr lang="en-US" sz="3200" dirty="0" smtClean="0">
                  <a:sym typeface="Wingdings"/>
                </a:rPr>
                <a:t>     </a:t>
              </a:r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k</a:t>
              </a:r>
              <a:endParaRPr lang="en-US" sz="3200" dirty="0" smtClean="0">
                <a:sym typeface="Wingdings"/>
              </a:endParaRPr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5170876" y="4701201"/>
              <a:ext cx="384048" cy="576079"/>
            </a:xfrm>
            <a:prstGeom prst="rect">
              <a:avLst/>
            </a:prstGeom>
            <a:noFill/>
          </p:spPr>
        </p:pic>
        <p:grpSp>
          <p:nvGrpSpPr>
            <p:cNvPr id="75" name="Group 74"/>
            <p:cNvGrpSpPr/>
            <p:nvPr/>
          </p:nvGrpSpPr>
          <p:grpSpPr>
            <a:xfrm>
              <a:off x="5609368" y="4715312"/>
              <a:ext cx="441756" cy="584776"/>
              <a:chOff x="4663440" y="4907894"/>
              <a:chExt cx="441756" cy="584776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6985950" y="4715312"/>
              <a:ext cx="441756" cy="584776"/>
              <a:chOff x="4663440" y="4907894"/>
              <a:chExt cx="441756" cy="584776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4245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2528" y="6495703"/>
            <a:ext cx="657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link.springer.com</a:t>
            </a:r>
            <a:r>
              <a:rPr lang="en-US" dirty="0"/>
              <a:t>/article/10.1007%2Fs00454-004-1146-y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122898" y="5649814"/>
            <a:ext cx="4461366" cy="947487"/>
            <a:chOff x="2336800" y="4978255"/>
            <a:chExt cx="4461366" cy="947487"/>
          </a:xfrm>
        </p:grpSpPr>
        <p:grpSp>
          <p:nvGrpSpPr>
            <p:cNvPr id="3" name="Group 2"/>
            <p:cNvGrpSpPr/>
            <p:nvPr/>
          </p:nvGrpSpPr>
          <p:grpSpPr>
            <a:xfrm>
              <a:off x="2481292" y="4978255"/>
              <a:ext cx="4316874" cy="862822"/>
              <a:chOff x="1017127" y="3991131"/>
              <a:chExt cx="4316874" cy="86282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017127" y="4201445"/>
                <a:ext cx="4316874" cy="58477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3200" dirty="0" err="1" smtClean="0">
                    <a:sym typeface="Wingdings"/>
                  </a:rPr>
                  <a:t>H</a:t>
                </a:r>
                <a:r>
                  <a:rPr lang="en-US" sz="3200" baseline="-25000" dirty="0" err="1">
                    <a:sym typeface="Wingdings"/>
                  </a:rPr>
                  <a:t>k</a:t>
                </a:r>
                <a:r>
                  <a:rPr lang="en-US" sz="3200" dirty="0" smtClean="0">
                    <a:sym typeface="Wingdings"/>
                  </a:rPr>
                  <a:t>    =  </a:t>
                </a:r>
                <a:r>
                  <a:rPr lang="en-US" sz="3200" dirty="0" err="1" smtClean="0">
                    <a:sym typeface="Wingdings"/>
                  </a:rPr>
                  <a:t>Z</a:t>
                </a:r>
                <a:r>
                  <a:rPr lang="en-US" sz="3200" baseline="-25000" dirty="0" err="1" smtClean="0">
                    <a:sym typeface="Wingdings"/>
                  </a:rPr>
                  <a:t>k</a:t>
                </a:r>
                <a:r>
                  <a:rPr lang="en-US" sz="3200" baseline="-25000" dirty="0" smtClean="0">
                    <a:sym typeface="Wingdings"/>
                  </a:rPr>
                  <a:t> </a:t>
                </a:r>
                <a:r>
                  <a:rPr lang="en-US" sz="3200" dirty="0" smtClean="0">
                    <a:sym typeface="Wingdings"/>
                  </a:rPr>
                  <a:t>/</a:t>
                </a:r>
                <a:r>
                  <a:rPr lang="en-US" sz="3200" baseline="-25000" dirty="0" smtClean="0">
                    <a:sym typeface="Wingdings"/>
                  </a:rPr>
                  <a:t> </a:t>
                </a:r>
                <a:r>
                  <a:rPr lang="en-US" sz="3200" dirty="0" smtClean="0">
                    <a:sym typeface="Wingdings"/>
                  </a:rPr>
                  <a:t>(</a:t>
                </a:r>
                <a:r>
                  <a:rPr lang="en-US" sz="3200" baseline="-25000" dirty="0" smtClean="0">
                    <a:sym typeface="Wingdings"/>
                  </a:rPr>
                  <a:t> </a:t>
                </a:r>
                <a:r>
                  <a:rPr lang="en-US" sz="3200" dirty="0" err="1" smtClean="0"/>
                  <a:t>B</a:t>
                </a:r>
                <a:r>
                  <a:rPr lang="en-US" sz="3200" baseline="-25000" dirty="0" err="1" smtClean="0"/>
                  <a:t>k</a:t>
                </a:r>
                <a:r>
                  <a:rPr lang="en-US" sz="3200" dirty="0" smtClean="0"/>
                  <a:t>         </a:t>
                </a:r>
                <a:r>
                  <a:rPr lang="en-US" sz="3200" dirty="0" err="1" smtClean="0">
                    <a:sym typeface="Wingdings"/>
                  </a:rPr>
                  <a:t>Z</a:t>
                </a:r>
                <a:r>
                  <a:rPr lang="en-US" sz="3200" baseline="-25000" dirty="0" err="1" smtClean="0">
                    <a:sym typeface="Wingdings"/>
                  </a:rPr>
                  <a:t>k</a:t>
                </a:r>
                <a:r>
                  <a:rPr lang="en-US" sz="3200" dirty="0" smtClean="0">
                    <a:sym typeface="Wingdings"/>
                  </a:rPr>
                  <a:t> )</a:t>
                </a:r>
                <a:r>
                  <a:rPr lang="en-US" sz="3200" dirty="0" smtClean="0"/>
                  <a:t>   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303864" y="3991131"/>
                <a:ext cx="626533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aseline="-25000" dirty="0" err="1"/>
                  <a:t>i</a:t>
                </a:r>
                <a:r>
                  <a:rPr lang="en-US" sz="3200" baseline="-25000" dirty="0" smtClean="0"/>
                  <a:t>, p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183465" y="3991131"/>
                <a:ext cx="626533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aseline="-25000" dirty="0" err="1" smtClean="0"/>
                  <a:t>i+p</a:t>
                </a:r>
                <a:endParaRPr lang="en-US" sz="3200" baseline="-25000" dirty="0" smtClean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370662" y="3991131"/>
                <a:ext cx="321739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aseline="-25000" dirty="0" err="1" smtClean="0"/>
                  <a:t>i</a:t>
                </a:r>
                <a:endParaRPr lang="en-US" sz="3200" baseline="-25000" dirty="0" smtClean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34928" y="3991131"/>
                <a:ext cx="321739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aseline="-25000" dirty="0" err="1" smtClean="0"/>
                  <a:t>i</a:t>
                </a:r>
                <a:endParaRPr lang="en-US" sz="3200" baseline="-25000" dirty="0" smtClean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10800000">
                <a:off x="3488265" y="4269177"/>
                <a:ext cx="660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2336800" y="5062919"/>
              <a:ext cx="4064000" cy="862823"/>
            </a:xfrm>
            <a:prstGeom prst="rect">
              <a:avLst/>
            </a:prstGeom>
            <a:ln>
              <a:solidFill>
                <a:srgbClr val="8EB4E3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endParaRPr lang="en-US" sz="3200" dirty="0">
                <a:sym typeface="Wingdings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7724" y="5313745"/>
            <a:ext cx="8517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</a:rPr>
              <a:t>p-persistent </a:t>
            </a:r>
            <a:r>
              <a:rPr lang="en-US" sz="3200" i="1" dirty="0" err="1" smtClean="0">
                <a:solidFill>
                  <a:srgbClr val="0000FF"/>
                </a:solidFill>
              </a:rPr>
              <a:t>k</a:t>
            </a:r>
            <a:r>
              <a:rPr lang="en-US" sz="3200" i="1" baseline="30000" dirty="0" err="1" smtClean="0">
                <a:solidFill>
                  <a:srgbClr val="0000FF"/>
                </a:solidFill>
              </a:rPr>
              <a:t>th</a:t>
            </a:r>
            <a:r>
              <a:rPr lang="en-US" sz="3200" i="1" dirty="0" smtClean="0">
                <a:solidFill>
                  <a:srgbClr val="0000FF"/>
                </a:solidFill>
              </a:rPr>
              <a:t> homology group:</a:t>
            </a:r>
            <a:endParaRPr lang="en-US" sz="3200" baseline="30000" dirty="0" smtClean="0">
              <a:solidFill>
                <a:srgbClr val="0000FF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2"/>
          <a:srcRect t="13416" b="149"/>
          <a:stretch/>
        </p:blipFill>
        <p:spPr>
          <a:xfrm>
            <a:off x="355617" y="1606634"/>
            <a:ext cx="5892045" cy="36758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760" y="17411"/>
            <a:ext cx="6750480" cy="179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4010" y="2553458"/>
            <a:ext cx="846999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j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/>
              <a:t>C</a:t>
            </a:r>
            <a:r>
              <a:rPr lang="en-US" sz="3200" baseline="-25000" dirty="0" err="1"/>
              <a:t>j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j</a:t>
            </a:r>
            <a:r>
              <a:rPr lang="en-US" sz="3200" dirty="0" smtClean="0"/>
              <a:t>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</a:t>
            </a:r>
            <a:r>
              <a:rPr lang="en-US" sz="3200" dirty="0" err="1" smtClean="0">
                <a:sym typeface="Wingdings"/>
              </a:rPr>
              <a:t>C</a:t>
            </a:r>
            <a:r>
              <a:rPr lang="en-US" sz="3200" baseline="-25000" dirty="0" err="1" smtClean="0">
                <a:sym typeface="Wingdings"/>
              </a:rPr>
              <a:t>j</a:t>
            </a:r>
            <a:r>
              <a:rPr lang="en-US" sz="3200" baseline="-25000" dirty="0" smtClean="0">
                <a:sym typeface="Wingdings"/>
              </a:rPr>
              <a:t> 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</a:t>
            </a:r>
            <a:r>
              <a:rPr lang="en-US" sz="3200" dirty="0" err="1" smtClean="0">
                <a:sym typeface="Wingdings"/>
              </a:rPr>
              <a:t>C</a:t>
            </a:r>
            <a:r>
              <a:rPr lang="en-US" sz="3200" baseline="-25000" dirty="0" err="1" smtClean="0">
                <a:sym typeface="Wingdings"/>
              </a:rPr>
              <a:t>j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err="1" smtClean="0">
                <a:sym typeface="Wingdings"/>
              </a:rPr>
              <a:t>C</a:t>
            </a:r>
            <a:r>
              <a:rPr lang="en-US" sz="3200" baseline="-25000" dirty="0" err="1" smtClean="0">
                <a:sym typeface="Wingdings"/>
              </a:rPr>
              <a:t>j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006" y="2412348"/>
            <a:ext cx="7944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0                      1 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2  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3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4                      5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8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46999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0784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0                       1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3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4                      5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32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46" y="3443111"/>
            <a:ext cx="79445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  <a:r>
              <a:rPr lang="en-US" sz="3200" dirty="0" smtClean="0"/>
              <a:t>a, b&gt;     </a:t>
            </a:r>
            <a:r>
              <a:rPr lang="en-US" sz="3200" dirty="0" smtClean="0"/>
              <a:t>&lt;c, d, ta, </a:t>
            </a:r>
            <a:r>
              <a:rPr lang="en-US" sz="3200" dirty="0" err="1" smtClean="0"/>
              <a:t>tb</a:t>
            </a:r>
            <a:r>
              <a:rPr lang="en-US" sz="3200" dirty="0" smtClean="0"/>
              <a:t>&gt;     &lt;</a:t>
            </a:r>
            <a:r>
              <a:rPr lang="en-US" sz="3200" dirty="0" err="1" smtClean="0"/>
              <a:t>tc</a:t>
            </a:r>
            <a:r>
              <a:rPr lang="en-US" sz="3200" dirty="0" smtClean="0"/>
              <a:t>, td,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b&gt;      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22042" y="3458979"/>
            <a:ext cx="441756" cy="584776"/>
            <a:chOff x="4663440" y="4907894"/>
            <a:chExt cx="441756" cy="584776"/>
          </a:xfrm>
        </p:grpSpPr>
        <p:sp>
          <p:nvSpPr>
            <p:cNvPr id="8" name="Oval 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16887" y="3458979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87457" y="3458979"/>
            <a:ext cx="441756" cy="584776"/>
            <a:chOff x="4663440" y="4907894"/>
            <a:chExt cx="441756" cy="584776"/>
          </a:xfrm>
        </p:grpSpPr>
        <p:sp>
          <p:nvSpPr>
            <p:cNvPr id="17" name="Oval 1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4403" y="3456639"/>
            <a:ext cx="1308613" cy="587705"/>
            <a:chOff x="4515761" y="3487201"/>
            <a:chExt cx="1308613" cy="587705"/>
          </a:xfrm>
        </p:grpSpPr>
        <p:sp>
          <p:nvSpPr>
            <p:cNvPr id="23" name="TextBox 22"/>
            <p:cNvSpPr txBox="1"/>
            <p:nvPr/>
          </p:nvSpPr>
          <p:spPr>
            <a:xfrm>
              <a:off x="4780712" y="3490130"/>
              <a:ext cx="10436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0  </a:t>
              </a:r>
              <a:r>
                <a:rPr lang="en-US" sz="3200" dirty="0" smtClean="0"/>
                <a:t>=</a:t>
              </a:r>
              <a:endParaRPr lang="en-US" sz="3200" baseline="-25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17228" y="3488055"/>
            <a:ext cx="2474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/>
              <a:t>i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2362473" y="4411575"/>
            <a:ext cx="67674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(a, c + ta, </a:t>
            </a:r>
            <a:r>
              <a:rPr lang="en-US" sz="3200" dirty="0" err="1" smtClean="0"/>
              <a:t>tc</a:t>
            </a:r>
            <a:r>
              <a:rPr lang="en-US" sz="3200" dirty="0" smtClean="0"/>
              <a:t> + 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c, 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b, … 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358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46" y="3443111"/>
            <a:ext cx="79445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  <a:r>
              <a:rPr lang="en-US" sz="3200" dirty="0" smtClean="0"/>
              <a:t>a, b&gt;     </a:t>
            </a:r>
            <a:r>
              <a:rPr lang="en-US" sz="3200" dirty="0" smtClean="0"/>
              <a:t>&lt;c, d, ta, </a:t>
            </a:r>
            <a:r>
              <a:rPr lang="en-US" sz="3200" dirty="0" err="1" smtClean="0"/>
              <a:t>tb</a:t>
            </a:r>
            <a:r>
              <a:rPr lang="en-US" sz="3200" dirty="0" smtClean="0"/>
              <a:t>&gt;     &lt;</a:t>
            </a:r>
            <a:r>
              <a:rPr lang="en-US" sz="3200" dirty="0" err="1" smtClean="0"/>
              <a:t>tc</a:t>
            </a:r>
            <a:r>
              <a:rPr lang="en-US" sz="3200" dirty="0" smtClean="0"/>
              <a:t>, td,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b&gt;      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22042" y="3458979"/>
            <a:ext cx="441756" cy="584776"/>
            <a:chOff x="4663440" y="4907894"/>
            <a:chExt cx="441756" cy="584776"/>
          </a:xfrm>
        </p:grpSpPr>
        <p:sp>
          <p:nvSpPr>
            <p:cNvPr id="8" name="Oval 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16887" y="3458979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87457" y="3458979"/>
            <a:ext cx="441756" cy="584776"/>
            <a:chOff x="4663440" y="4907894"/>
            <a:chExt cx="441756" cy="584776"/>
          </a:xfrm>
        </p:grpSpPr>
        <p:sp>
          <p:nvSpPr>
            <p:cNvPr id="17" name="Oval 1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4403" y="3456639"/>
            <a:ext cx="1308613" cy="587705"/>
            <a:chOff x="4515761" y="3487201"/>
            <a:chExt cx="1308613" cy="587705"/>
          </a:xfrm>
        </p:grpSpPr>
        <p:sp>
          <p:nvSpPr>
            <p:cNvPr id="23" name="TextBox 22"/>
            <p:cNvSpPr txBox="1"/>
            <p:nvPr/>
          </p:nvSpPr>
          <p:spPr>
            <a:xfrm>
              <a:off x="4780712" y="3490130"/>
              <a:ext cx="10436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0  </a:t>
              </a:r>
              <a:r>
                <a:rPr lang="en-US" sz="3200" dirty="0" smtClean="0"/>
                <a:t>=</a:t>
              </a:r>
              <a:endParaRPr lang="en-US" sz="3200" baseline="-25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17228" y="3488055"/>
            <a:ext cx="2474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/>
              <a:t>i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2362473" y="4086679"/>
            <a:ext cx="676741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(a, c + ta, </a:t>
            </a:r>
            <a:r>
              <a:rPr lang="en-US" sz="3200" dirty="0" err="1" smtClean="0"/>
              <a:t>tc</a:t>
            </a:r>
            <a:r>
              <a:rPr lang="en-US" sz="3200" dirty="0" smtClean="0"/>
              <a:t> + 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c, 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b, … )</a:t>
            </a:r>
            <a:endParaRPr lang="en-US" sz="3200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253998" y="5135227"/>
            <a:ext cx="8845889" cy="17173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t </a:t>
            </a:r>
            <a:r>
              <a:rPr lang="en-US" sz="32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/>
              <a:t>(a, c + ta, </a:t>
            </a:r>
            <a:r>
              <a:rPr lang="en-US" sz="3200" dirty="0" err="1" smtClean="0"/>
              <a:t>tc</a:t>
            </a:r>
            <a:r>
              <a:rPr lang="en-US" sz="3200" dirty="0" smtClean="0"/>
              <a:t> +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c, t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b, t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b, … ) </a:t>
            </a:r>
          </a:p>
          <a:p>
            <a:pPr>
              <a:lnSpc>
                <a:spcPct val="130000"/>
              </a:lnSpc>
            </a:pPr>
            <a:r>
              <a:rPr lang="en-US" sz="3200" dirty="0" smtClean="0"/>
              <a:t>             = (0, ta, </a:t>
            </a:r>
            <a:r>
              <a:rPr lang="en-US" sz="3200" dirty="0" err="1" smtClean="0"/>
              <a:t>tc</a:t>
            </a:r>
            <a:r>
              <a:rPr lang="en-US" sz="3200" dirty="0" smtClean="0"/>
              <a:t> +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c + t</a:t>
            </a:r>
            <a:r>
              <a:rPr lang="en-US" sz="3200" baseline="30000" dirty="0"/>
              <a:t>3</a:t>
            </a:r>
            <a:r>
              <a:rPr lang="en-US" sz="3200" dirty="0" smtClean="0"/>
              <a:t>b, t</a:t>
            </a:r>
            <a:r>
              <a:rPr lang="en-US" sz="3200" baseline="30000" dirty="0"/>
              <a:t>3</a:t>
            </a:r>
            <a:r>
              <a:rPr lang="en-US" sz="3200" dirty="0" smtClean="0"/>
              <a:t>c, t</a:t>
            </a:r>
            <a:r>
              <a:rPr lang="en-US" sz="3200" baseline="30000" dirty="0"/>
              <a:t>5</a:t>
            </a:r>
            <a:r>
              <a:rPr lang="en-US" sz="3200" dirty="0" smtClean="0"/>
              <a:t>b, t</a:t>
            </a:r>
            <a:r>
              <a:rPr lang="en-US" sz="3200" baseline="30000" dirty="0"/>
              <a:t>6</a:t>
            </a:r>
            <a:r>
              <a:rPr lang="en-US" sz="3200" dirty="0" smtClean="0"/>
              <a:t>b, t</a:t>
            </a:r>
            <a:r>
              <a:rPr lang="en-US" sz="3200" baseline="30000" dirty="0"/>
              <a:t>7</a:t>
            </a:r>
            <a:r>
              <a:rPr lang="en-US" sz="3200" dirty="0" smtClean="0"/>
              <a:t>b, … )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8814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474580"/>
            <a:ext cx="9144000" cy="242769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248061"/>
            <a:ext cx="9105337" cy="3736407"/>
            <a:chOff x="0" y="248061"/>
            <a:chExt cx="9105337" cy="3736407"/>
          </a:xfrm>
        </p:grpSpPr>
        <p:sp>
          <p:nvSpPr>
            <p:cNvPr id="8" name="Rectangle 7"/>
            <p:cNvSpPr/>
            <p:nvPr/>
          </p:nvSpPr>
          <p:spPr>
            <a:xfrm>
              <a:off x="0" y="248061"/>
              <a:ext cx="9105337" cy="373640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ym typeface="Wingdings"/>
                </a:rPr>
                <a:t>H</a:t>
              </a:r>
              <a:r>
                <a:rPr lang="en-US" sz="3200" baseline="-25000" dirty="0" smtClean="0">
                  <a:sym typeface="Wingdings"/>
                </a:rPr>
                <a:t>0</a:t>
              </a:r>
              <a:r>
                <a:rPr lang="en-US" sz="3200" dirty="0" smtClean="0">
                  <a:sym typeface="Wingdings"/>
                </a:rPr>
                <a:t>  =  &lt; a, b, c, d  :   </a:t>
              </a:r>
              <a:r>
                <a:rPr lang="en-US" sz="3200" dirty="0" err="1">
                  <a:sym typeface="Wingdings"/>
                </a:rPr>
                <a:t>tc</a:t>
              </a:r>
              <a:r>
                <a:rPr lang="en-US" sz="3200" dirty="0">
                  <a:sym typeface="Wingdings"/>
                </a:rPr>
                <a:t> + td</a:t>
              </a:r>
              <a:r>
                <a:rPr lang="en-US" sz="3200" dirty="0" smtClean="0">
                  <a:sym typeface="Wingdings"/>
                </a:rPr>
                <a:t>,  </a:t>
              </a:r>
              <a:r>
                <a:rPr lang="en-US" sz="3200" dirty="0" err="1">
                  <a:sym typeface="Wingdings"/>
                </a:rPr>
                <a:t>tb</a:t>
              </a:r>
              <a:r>
                <a:rPr lang="en-US" sz="3200" dirty="0">
                  <a:sym typeface="Wingdings"/>
                </a:rPr>
                <a:t> + c, </a:t>
              </a:r>
              <a:r>
                <a:rPr lang="en-US" sz="3200" dirty="0" smtClean="0">
                  <a:sym typeface="Wingdings"/>
                </a:rPr>
                <a:t> ta </a:t>
              </a:r>
              <a:r>
                <a:rPr lang="en-US" sz="3200" dirty="0">
                  <a:sym typeface="Wingdings"/>
                </a:rPr>
                <a:t>+ </a:t>
              </a:r>
              <a:r>
                <a:rPr lang="en-US" sz="3200" dirty="0" err="1">
                  <a:sym typeface="Wingdings"/>
                </a:rPr>
                <a:t>tb</a:t>
              </a:r>
              <a:r>
                <a:rPr lang="en-US" sz="3200" dirty="0" smtClean="0">
                  <a:sym typeface="Wingdings"/>
                </a:rPr>
                <a:t>&gt;</a:t>
              </a:r>
            </a:p>
            <a:p>
              <a:pPr>
                <a:lnSpc>
                  <a:spcPct val="120000"/>
                </a:lnSpc>
              </a:pPr>
              <a:endParaRPr lang="en-US" sz="3200" dirty="0" smtClean="0">
                <a:solidFill>
                  <a:srgbClr val="000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</a:t>
              </a:r>
            </a:p>
            <a:p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                       </a:t>
              </a:r>
            </a:p>
            <a:p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[               ) 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                )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</a:t>
              </a:r>
              <a:endParaRPr lang="en-US" sz="3200" dirty="0">
                <a:solidFill>
                  <a:srgbClr val="008000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86119" y="3749473"/>
              <a:ext cx="8160441" cy="0"/>
            </a:xfrm>
            <a:prstGeom prst="line">
              <a:avLst/>
            </a:prstGeom>
            <a:ln w="38100">
              <a:solidFill>
                <a:srgbClr val="660066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86119" y="3238499"/>
              <a:ext cx="1627632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357545" y="2763132"/>
              <a:ext cx="1506334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6466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46" y="3555999"/>
            <a:ext cx="86924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  <a:r>
              <a:rPr lang="en-US" sz="3200" dirty="0" smtClean="0"/>
              <a:t>a, b&gt;     </a:t>
            </a:r>
            <a:r>
              <a:rPr lang="en-US" sz="3200" dirty="0" smtClean="0"/>
              <a:t>&lt;c, d, ta, </a:t>
            </a:r>
            <a:r>
              <a:rPr lang="en-US" sz="3200" dirty="0" err="1" smtClean="0"/>
              <a:t>tb</a:t>
            </a:r>
            <a:r>
              <a:rPr lang="en-US" sz="3200" dirty="0" smtClean="0"/>
              <a:t>&gt;     &lt;</a:t>
            </a:r>
            <a:r>
              <a:rPr lang="en-US" sz="3200" dirty="0" err="1" smtClean="0"/>
              <a:t>tc</a:t>
            </a:r>
            <a:r>
              <a:rPr lang="en-US" sz="3200" dirty="0" smtClean="0"/>
              <a:t>, td,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b&gt;      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22042" y="3571867"/>
            <a:ext cx="441756" cy="584776"/>
            <a:chOff x="4663440" y="4907894"/>
            <a:chExt cx="441756" cy="584776"/>
          </a:xfrm>
        </p:grpSpPr>
        <p:sp>
          <p:nvSpPr>
            <p:cNvPr id="8" name="Oval 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16887" y="3571867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87457" y="3571867"/>
            <a:ext cx="441756" cy="584776"/>
            <a:chOff x="4663440" y="4907894"/>
            <a:chExt cx="441756" cy="584776"/>
          </a:xfrm>
        </p:grpSpPr>
        <p:sp>
          <p:nvSpPr>
            <p:cNvPr id="17" name="Oval 1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4403" y="3569527"/>
            <a:ext cx="1308613" cy="587705"/>
            <a:chOff x="4515761" y="3487201"/>
            <a:chExt cx="1308613" cy="587705"/>
          </a:xfrm>
        </p:grpSpPr>
        <p:sp>
          <p:nvSpPr>
            <p:cNvPr id="23" name="TextBox 22"/>
            <p:cNvSpPr txBox="1"/>
            <p:nvPr/>
          </p:nvSpPr>
          <p:spPr>
            <a:xfrm>
              <a:off x="4780712" y="3490130"/>
              <a:ext cx="10436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0  </a:t>
              </a:r>
              <a:r>
                <a:rPr lang="en-US" sz="3200" dirty="0" smtClean="0"/>
                <a:t>=</a:t>
              </a:r>
              <a:endParaRPr lang="en-US" sz="3200" baseline="-25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17228" y="3600943"/>
            <a:ext cx="2474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/>
              <a:t>i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2778" y="4656667"/>
            <a:ext cx="90835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a: 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        b</a:t>
            </a:r>
            <a:r>
              <a:rPr lang="en-US" sz="3200" dirty="0" smtClean="0"/>
              <a:t>: 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          c: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         d: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 </a:t>
            </a:r>
          </a:p>
        </p:txBody>
      </p:sp>
    </p:spTree>
    <p:extLst>
      <p:ext uri="{BB962C8B-B14F-4D97-AF65-F5344CB8AC3E}">
        <p14:creationId xmlns:p14="http://schemas.microsoft.com/office/powerpoint/2010/main" val="386816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46" y="3555999"/>
            <a:ext cx="86924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  <a:r>
              <a:rPr lang="en-US" sz="3200" dirty="0" smtClean="0"/>
              <a:t>a, b&gt;     </a:t>
            </a:r>
            <a:r>
              <a:rPr lang="en-US" sz="3200" dirty="0" smtClean="0"/>
              <a:t>&lt;c, d, ta, </a:t>
            </a:r>
            <a:r>
              <a:rPr lang="en-US" sz="3200" dirty="0" err="1" smtClean="0"/>
              <a:t>tb</a:t>
            </a:r>
            <a:r>
              <a:rPr lang="en-US" sz="3200" dirty="0" smtClean="0"/>
              <a:t>&gt;     &lt;</a:t>
            </a:r>
            <a:r>
              <a:rPr lang="en-US" sz="3200" dirty="0" err="1" smtClean="0"/>
              <a:t>tc</a:t>
            </a:r>
            <a:r>
              <a:rPr lang="en-US" sz="3200" dirty="0" smtClean="0"/>
              <a:t>, td,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b&gt;      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22042" y="3571867"/>
            <a:ext cx="441756" cy="584776"/>
            <a:chOff x="4663440" y="4907894"/>
            <a:chExt cx="441756" cy="584776"/>
          </a:xfrm>
        </p:grpSpPr>
        <p:sp>
          <p:nvSpPr>
            <p:cNvPr id="8" name="Oval 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16887" y="3571867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87457" y="3571867"/>
            <a:ext cx="441756" cy="584776"/>
            <a:chOff x="4663440" y="4907894"/>
            <a:chExt cx="441756" cy="584776"/>
          </a:xfrm>
        </p:grpSpPr>
        <p:sp>
          <p:nvSpPr>
            <p:cNvPr id="17" name="Oval 1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4403" y="3569527"/>
            <a:ext cx="1308613" cy="587705"/>
            <a:chOff x="4515761" y="3487201"/>
            <a:chExt cx="1308613" cy="587705"/>
          </a:xfrm>
        </p:grpSpPr>
        <p:sp>
          <p:nvSpPr>
            <p:cNvPr id="23" name="TextBox 22"/>
            <p:cNvSpPr txBox="1"/>
            <p:nvPr/>
          </p:nvSpPr>
          <p:spPr>
            <a:xfrm>
              <a:off x="4780712" y="3490130"/>
              <a:ext cx="10436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0  </a:t>
              </a:r>
              <a:r>
                <a:rPr lang="en-US" sz="3200" dirty="0" smtClean="0"/>
                <a:t>=</a:t>
              </a:r>
              <a:endParaRPr lang="en-US" sz="3200" baseline="-25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17228" y="3600943"/>
            <a:ext cx="2474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/>
              <a:t>i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2778" y="4656667"/>
            <a:ext cx="9083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a: 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        b</a:t>
            </a:r>
            <a:r>
              <a:rPr lang="en-US" sz="3200" dirty="0" smtClean="0"/>
              <a:t>: 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          c: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         d: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 </a:t>
            </a:r>
          </a:p>
          <a:p>
            <a:r>
              <a:rPr lang="en-US" sz="3200" dirty="0" smtClean="0"/>
              <a:t>   </a:t>
            </a:r>
          </a:p>
          <a:p>
            <a:pPr algn="ctr"/>
            <a:r>
              <a:rPr lang="en-US" sz="3200" dirty="0" err="1" smtClean="0"/>
              <a:t>acd</a:t>
            </a:r>
            <a:r>
              <a:rPr lang="en-US" sz="3200" dirty="0" smtClean="0"/>
              <a:t>: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5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5927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48061"/>
            <a:ext cx="9105337" cy="38348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>
                <a:sym typeface="Wingdings"/>
              </a:rPr>
              <a:t>tc</a:t>
            </a:r>
            <a:r>
              <a:rPr lang="en-US" sz="3200" dirty="0">
                <a:sym typeface="Wingdings"/>
              </a:rPr>
              <a:t> + td</a:t>
            </a:r>
            <a:r>
              <a:rPr lang="en-US" sz="3200" dirty="0" smtClean="0">
                <a:sym typeface="Wingdings"/>
              </a:rPr>
              <a:t>, 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>
                <a:sym typeface="Wingdings"/>
              </a:rPr>
              <a:t> + c, </a:t>
            </a:r>
            <a:r>
              <a:rPr lang="en-US" sz="3200" dirty="0" smtClean="0">
                <a:sym typeface="Wingdings"/>
              </a:rPr>
              <a:t> ta </a:t>
            </a:r>
            <a:r>
              <a:rPr lang="en-US" sz="3200" dirty="0">
                <a:sym typeface="Wingdings"/>
              </a:rPr>
              <a:t>+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=  &lt;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, z</a:t>
            </a:r>
            <a:r>
              <a:rPr lang="en-US" sz="3200" baseline="-25000" dirty="0"/>
              <a:t>2</a:t>
            </a:r>
            <a:r>
              <a:rPr lang="en-US" sz="3200" dirty="0"/>
              <a:t>  :   t z</a:t>
            </a:r>
            <a:r>
              <a:rPr lang="en-US" sz="3200" baseline="-25000" dirty="0"/>
              <a:t>2</a:t>
            </a:r>
            <a:r>
              <a:rPr lang="en-US" sz="3200" dirty="0"/>
              <a:t>,  t</a:t>
            </a:r>
            <a:r>
              <a:rPr lang="en-US" sz="3200" baseline="30000" dirty="0"/>
              <a:t>3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 + t</a:t>
            </a:r>
            <a:r>
              <a:rPr lang="en-US" sz="3200" baseline="30000" dirty="0"/>
              <a:t>2</a:t>
            </a:r>
            <a:r>
              <a:rPr lang="en-US" sz="3200" dirty="0"/>
              <a:t>z</a:t>
            </a:r>
            <a:r>
              <a:rPr lang="en-US" sz="3200" baseline="-25000" dirty="0"/>
              <a:t>2</a:t>
            </a:r>
            <a:r>
              <a:rPr lang="en-US" sz="3200" dirty="0"/>
              <a:t>   </a:t>
            </a:r>
            <a:r>
              <a:rPr lang="en-US" sz="3200" dirty="0" smtClean="0"/>
              <a:t>&gt;</a:t>
            </a:r>
            <a:endParaRPr lang="en-US" sz="3200" dirty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                 [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[                                   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474580"/>
            <a:ext cx="9144000" cy="242769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86119" y="3749473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3238499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2763132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1335" y="2266769"/>
            <a:ext cx="4727448" cy="0"/>
          </a:xfrm>
          <a:prstGeom prst="straightConnector1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87963" y="1791389"/>
            <a:ext cx="1506334" cy="0"/>
          </a:xfrm>
          <a:prstGeom prst="straightConnector1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6603" y="3864913"/>
            <a:ext cx="839218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</a:rPr>
              <a:t>z</a:t>
            </a:r>
            <a:r>
              <a:rPr lang="en-US" sz="3200" baseline="-25000" dirty="0">
                <a:solidFill>
                  <a:srgbClr val="008000"/>
                </a:solidFill>
              </a:rPr>
              <a:t>1</a:t>
            </a:r>
            <a:r>
              <a:rPr lang="en-US" sz="3200" dirty="0">
                <a:solidFill>
                  <a:srgbClr val="008000"/>
                </a:solidFill>
              </a:rPr>
              <a:t> =  ad + cd + t(</a:t>
            </a:r>
            <a:r>
              <a:rPr lang="en-US" sz="3200" dirty="0" err="1">
                <a:solidFill>
                  <a:srgbClr val="008000"/>
                </a:solidFill>
              </a:rPr>
              <a:t>bc</a:t>
            </a:r>
            <a:r>
              <a:rPr lang="en-US" sz="3200" dirty="0">
                <a:solidFill>
                  <a:srgbClr val="008000"/>
                </a:solidFill>
              </a:rPr>
              <a:t>) + t(</a:t>
            </a:r>
            <a:r>
              <a:rPr lang="en-US" sz="3200" dirty="0" err="1">
                <a:solidFill>
                  <a:srgbClr val="008000"/>
                </a:solidFill>
              </a:rPr>
              <a:t>ab</a:t>
            </a:r>
            <a:r>
              <a:rPr lang="en-US" sz="3200" dirty="0">
                <a:solidFill>
                  <a:srgbClr val="008000"/>
                </a:solidFill>
              </a:rPr>
              <a:t>),   z</a:t>
            </a:r>
            <a:r>
              <a:rPr lang="en-US" sz="3200" baseline="-25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 =  ac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bc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86510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46" y="3555999"/>
            <a:ext cx="86924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  <a:r>
              <a:rPr lang="en-US" sz="3200" dirty="0" smtClean="0"/>
              <a:t>a, b&gt;     </a:t>
            </a:r>
            <a:r>
              <a:rPr lang="en-US" sz="3200" dirty="0" smtClean="0"/>
              <a:t>&lt;c, d, ta, </a:t>
            </a:r>
            <a:r>
              <a:rPr lang="en-US" sz="3200" dirty="0" err="1" smtClean="0"/>
              <a:t>tb</a:t>
            </a:r>
            <a:r>
              <a:rPr lang="en-US" sz="3200" dirty="0" smtClean="0"/>
              <a:t>&gt;     &lt;</a:t>
            </a:r>
            <a:r>
              <a:rPr lang="en-US" sz="3200" dirty="0" err="1" smtClean="0"/>
              <a:t>tc</a:t>
            </a:r>
            <a:r>
              <a:rPr lang="en-US" sz="3200" dirty="0" smtClean="0"/>
              <a:t>, td,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b&gt;      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22042" y="3571867"/>
            <a:ext cx="441756" cy="584776"/>
            <a:chOff x="4663440" y="4907894"/>
            <a:chExt cx="441756" cy="584776"/>
          </a:xfrm>
        </p:grpSpPr>
        <p:sp>
          <p:nvSpPr>
            <p:cNvPr id="8" name="Oval 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16887" y="3571867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87457" y="3571867"/>
            <a:ext cx="441756" cy="584776"/>
            <a:chOff x="4663440" y="4907894"/>
            <a:chExt cx="441756" cy="584776"/>
          </a:xfrm>
        </p:grpSpPr>
        <p:sp>
          <p:nvSpPr>
            <p:cNvPr id="17" name="Oval 1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4403" y="3569527"/>
            <a:ext cx="1308613" cy="587705"/>
            <a:chOff x="4515761" y="3487201"/>
            <a:chExt cx="1308613" cy="587705"/>
          </a:xfrm>
        </p:grpSpPr>
        <p:sp>
          <p:nvSpPr>
            <p:cNvPr id="23" name="TextBox 22"/>
            <p:cNvSpPr txBox="1"/>
            <p:nvPr/>
          </p:nvSpPr>
          <p:spPr>
            <a:xfrm>
              <a:off x="4780712" y="3490130"/>
              <a:ext cx="10436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0  </a:t>
              </a:r>
              <a:r>
                <a:rPr lang="en-US" sz="3200" dirty="0" smtClean="0"/>
                <a:t>=</a:t>
              </a:r>
              <a:endParaRPr lang="en-US" sz="3200" baseline="-25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17228" y="3600943"/>
            <a:ext cx="2474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/>
              <a:t>i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40" y="4656667"/>
            <a:ext cx="9729884" cy="151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/>
              <a:t>a: 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</a:t>
            </a:r>
            <a:r>
              <a:rPr lang="en-US" sz="3200" dirty="0" smtClean="0"/>
              <a:t>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+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k</a:t>
            </a:r>
            <a:r>
              <a:rPr lang="en-US" sz="3200" dirty="0" err="1" smtClean="0"/>
              <a:t>t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, </a:t>
            </a:r>
            <a:r>
              <a:rPr lang="en-US" sz="2800" dirty="0" smtClean="0"/>
              <a:t>k </a:t>
            </a:r>
            <a:r>
              <a:rPr lang="en-US" sz="3200" dirty="0" smtClean="0"/>
              <a:t>in  </a:t>
            </a:r>
            <a:r>
              <a:rPr lang="en-US" sz="3200" b="1" dirty="0" smtClean="0"/>
              <a:t>Z</a:t>
            </a:r>
            <a:r>
              <a:rPr lang="en-US" sz="3200" b="1" baseline="-25000" dirty="0"/>
              <a:t>+</a:t>
            </a:r>
            <a:r>
              <a:rPr lang="en-US" sz="3200" dirty="0" smtClean="0"/>
              <a:t>}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=  { (n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</a:t>
            </a:r>
            <a:r>
              <a:rPr lang="en-US" sz="3200" dirty="0" smtClean="0"/>
              <a:t> …,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, 0, 0, … </a:t>
            </a:r>
            <a:r>
              <a:rPr lang="en-US" sz="3200" dirty="0" smtClean="0"/>
              <a:t>)</a:t>
            </a:r>
            <a:r>
              <a:rPr lang="en-US" sz="3200" dirty="0" smtClean="0"/>
              <a:t>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600" dirty="0" smtClean="0"/>
              <a:t>,</a:t>
            </a:r>
            <a:r>
              <a:rPr lang="en-US" sz="3200" dirty="0" smtClean="0"/>
              <a:t> </a:t>
            </a:r>
            <a:r>
              <a:rPr lang="en-US" sz="2800" dirty="0" smtClean="0"/>
              <a:t>k </a:t>
            </a:r>
            <a:r>
              <a:rPr lang="en-US" sz="3200" dirty="0" smtClean="0"/>
              <a:t>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+</a:t>
            </a:r>
            <a:r>
              <a:rPr lang="en-US" sz="3200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5140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46" y="3555999"/>
            <a:ext cx="86924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  <a:r>
              <a:rPr lang="en-US" sz="3200" dirty="0" smtClean="0"/>
              <a:t>a, b&gt;     </a:t>
            </a:r>
            <a:r>
              <a:rPr lang="en-US" sz="3200" dirty="0" smtClean="0"/>
              <a:t>&lt;c, d, ta, </a:t>
            </a:r>
            <a:r>
              <a:rPr lang="en-US" sz="3200" dirty="0" err="1" smtClean="0"/>
              <a:t>tb</a:t>
            </a:r>
            <a:r>
              <a:rPr lang="en-US" sz="3200" dirty="0" smtClean="0"/>
              <a:t>&gt;     &lt;</a:t>
            </a:r>
            <a:r>
              <a:rPr lang="en-US" sz="3200" dirty="0" err="1" smtClean="0"/>
              <a:t>tc</a:t>
            </a:r>
            <a:r>
              <a:rPr lang="en-US" sz="3200" dirty="0" smtClean="0"/>
              <a:t>, td,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b&gt;      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22042" y="3571867"/>
            <a:ext cx="441756" cy="584776"/>
            <a:chOff x="4663440" y="4907894"/>
            <a:chExt cx="441756" cy="584776"/>
          </a:xfrm>
        </p:grpSpPr>
        <p:sp>
          <p:nvSpPr>
            <p:cNvPr id="8" name="Oval 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16887" y="3571867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87457" y="3571867"/>
            <a:ext cx="441756" cy="584776"/>
            <a:chOff x="4663440" y="4907894"/>
            <a:chExt cx="441756" cy="584776"/>
          </a:xfrm>
        </p:grpSpPr>
        <p:sp>
          <p:nvSpPr>
            <p:cNvPr id="17" name="Oval 1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4403" y="3569527"/>
            <a:ext cx="1308613" cy="587705"/>
            <a:chOff x="4515761" y="3487201"/>
            <a:chExt cx="1308613" cy="587705"/>
          </a:xfrm>
        </p:grpSpPr>
        <p:sp>
          <p:nvSpPr>
            <p:cNvPr id="23" name="TextBox 22"/>
            <p:cNvSpPr txBox="1"/>
            <p:nvPr/>
          </p:nvSpPr>
          <p:spPr>
            <a:xfrm>
              <a:off x="4780712" y="3490130"/>
              <a:ext cx="10436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0  </a:t>
              </a:r>
              <a:r>
                <a:rPr lang="en-US" sz="3200" dirty="0" smtClean="0"/>
                <a:t>=</a:t>
              </a:r>
              <a:endParaRPr lang="en-US" sz="3200" baseline="-25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17228" y="3600943"/>
            <a:ext cx="2474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/>
              <a:t>i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0140" y="4656667"/>
            <a:ext cx="9729884" cy="151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/>
              <a:t>b</a:t>
            </a:r>
            <a:r>
              <a:rPr lang="en-US" sz="3200" dirty="0" smtClean="0"/>
              <a:t>: 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</a:t>
            </a:r>
            <a:r>
              <a:rPr lang="en-US" sz="3200" dirty="0" smtClean="0"/>
              <a:t>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+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k</a:t>
            </a:r>
            <a:r>
              <a:rPr lang="en-US" sz="3200" dirty="0" err="1" smtClean="0"/>
              <a:t>t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, </a:t>
            </a:r>
            <a:r>
              <a:rPr lang="en-US" sz="2800" dirty="0" smtClean="0"/>
              <a:t>k </a:t>
            </a:r>
            <a:r>
              <a:rPr lang="en-US" sz="3200" dirty="0" smtClean="0"/>
              <a:t>in  </a:t>
            </a:r>
            <a:r>
              <a:rPr lang="en-US" sz="3200" b="1" dirty="0" smtClean="0"/>
              <a:t>Z</a:t>
            </a:r>
            <a:r>
              <a:rPr lang="en-US" sz="3200" b="1" baseline="-25000" dirty="0"/>
              <a:t>+</a:t>
            </a:r>
            <a:r>
              <a:rPr lang="en-US" sz="3200" dirty="0" smtClean="0"/>
              <a:t>}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=  { (n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</a:t>
            </a:r>
            <a:r>
              <a:rPr lang="en-US" sz="3200" dirty="0" smtClean="0"/>
              <a:t> …,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, 0, 0, … </a:t>
            </a:r>
            <a:r>
              <a:rPr lang="en-US" sz="3200" dirty="0" smtClean="0"/>
              <a:t>)</a:t>
            </a:r>
            <a:r>
              <a:rPr lang="en-US" sz="3200" dirty="0" smtClean="0"/>
              <a:t>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600" dirty="0" smtClean="0"/>
              <a:t>,</a:t>
            </a:r>
            <a:r>
              <a:rPr lang="en-US" sz="3200" dirty="0" smtClean="0"/>
              <a:t> </a:t>
            </a:r>
            <a:r>
              <a:rPr lang="en-US" sz="2800" dirty="0" smtClean="0"/>
              <a:t>k </a:t>
            </a:r>
            <a:r>
              <a:rPr lang="en-US" sz="3200" dirty="0" smtClean="0"/>
              <a:t>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+</a:t>
            </a:r>
            <a:r>
              <a:rPr lang="en-US" sz="3200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7550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46" y="3555999"/>
            <a:ext cx="86924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&lt;</a:t>
            </a:r>
            <a:r>
              <a:rPr lang="en-US" sz="3200" dirty="0" smtClean="0"/>
              <a:t>a, b&gt;     </a:t>
            </a:r>
            <a:r>
              <a:rPr lang="en-US" sz="3200" dirty="0" smtClean="0"/>
              <a:t>&lt;c, d, ta, </a:t>
            </a:r>
            <a:r>
              <a:rPr lang="en-US" sz="3200" dirty="0" err="1" smtClean="0"/>
              <a:t>tb</a:t>
            </a:r>
            <a:r>
              <a:rPr lang="en-US" sz="3200" dirty="0" smtClean="0"/>
              <a:t>&gt;     &lt;</a:t>
            </a:r>
            <a:r>
              <a:rPr lang="en-US" sz="3200" dirty="0" err="1" smtClean="0"/>
              <a:t>tc</a:t>
            </a:r>
            <a:r>
              <a:rPr lang="en-US" sz="3200" dirty="0" smtClean="0"/>
              <a:t>, td,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b&gt;      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22042" y="3571867"/>
            <a:ext cx="441756" cy="584776"/>
            <a:chOff x="4663440" y="4907894"/>
            <a:chExt cx="441756" cy="584776"/>
          </a:xfrm>
        </p:grpSpPr>
        <p:sp>
          <p:nvSpPr>
            <p:cNvPr id="8" name="Oval 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16887" y="3571867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87457" y="3571867"/>
            <a:ext cx="441756" cy="584776"/>
            <a:chOff x="4663440" y="4907894"/>
            <a:chExt cx="441756" cy="584776"/>
          </a:xfrm>
        </p:grpSpPr>
        <p:sp>
          <p:nvSpPr>
            <p:cNvPr id="17" name="Oval 1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4403" y="3569527"/>
            <a:ext cx="1308613" cy="587705"/>
            <a:chOff x="4515761" y="3487201"/>
            <a:chExt cx="1308613" cy="587705"/>
          </a:xfrm>
        </p:grpSpPr>
        <p:sp>
          <p:nvSpPr>
            <p:cNvPr id="23" name="TextBox 22"/>
            <p:cNvSpPr txBox="1"/>
            <p:nvPr/>
          </p:nvSpPr>
          <p:spPr>
            <a:xfrm>
              <a:off x="4780712" y="3490130"/>
              <a:ext cx="10436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0  </a:t>
              </a:r>
              <a:r>
                <a:rPr lang="en-US" sz="3200" dirty="0" smtClean="0"/>
                <a:t>=</a:t>
              </a:r>
              <a:endParaRPr lang="en-US" sz="3200" baseline="-25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17228" y="3600943"/>
            <a:ext cx="2474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/>
              <a:t>i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97886" y="4656667"/>
            <a:ext cx="9083555" cy="1430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/>
              <a:t>c</a:t>
            </a:r>
            <a:r>
              <a:rPr lang="en-US" sz="3200" dirty="0" smtClean="0"/>
              <a:t>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</a:t>
            </a:r>
            <a:r>
              <a:rPr lang="en-US" sz="3200" dirty="0" smtClean="0"/>
              <a:t> {n</a:t>
            </a:r>
            <a:r>
              <a:rPr lang="en-US" sz="3200" baseline="-25000" dirty="0"/>
              <a:t>0</a:t>
            </a:r>
            <a:r>
              <a:rPr lang="en-US" sz="3200" dirty="0" smtClean="0"/>
              <a:t>t + n</a:t>
            </a:r>
            <a:r>
              <a:rPr lang="en-US" sz="3200" baseline="-25000" dirty="0"/>
              <a:t>1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      =  { (0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/>
              <a:t>0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/>
              <a:t>1</a:t>
            </a:r>
            <a:r>
              <a:rPr lang="en-US" sz="3200" dirty="0" smtClean="0"/>
              <a:t>,</a:t>
            </a:r>
            <a:r>
              <a:rPr lang="en-US" sz="3200" dirty="0" smtClean="0"/>
              <a:t> … </a:t>
            </a:r>
            <a:r>
              <a:rPr lang="en-US" sz="3200" dirty="0" smtClean="0"/>
              <a:t>)</a:t>
            </a:r>
            <a:r>
              <a:rPr lang="en-US" sz="3200" dirty="0" smtClean="0"/>
              <a:t>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7550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46" y="3555999"/>
            <a:ext cx="869244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&lt;</a:t>
            </a:r>
            <a:r>
              <a:rPr lang="en-US" sz="3200" dirty="0" smtClean="0">
                <a:solidFill>
                  <a:srgbClr val="000000"/>
                </a:solidFill>
              </a:rPr>
              <a:t>a, b&gt;     </a:t>
            </a:r>
            <a:r>
              <a:rPr lang="en-US" sz="3200" dirty="0" smtClean="0">
                <a:solidFill>
                  <a:srgbClr val="000000"/>
                </a:solidFill>
              </a:rPr>
              <a:t>&lt;c, d, ta, </a:t>
            </a:r>
            <a:r>
              <a:rPr lang="en-US" sz="3200" dirty="0" err="1" smtClean="0"/>
              <a:t>tb</a:t>
            </a:r>
            <a:r>
              <a:rPr lang="en-US" sz="3200" dirty="0" smtClean="0"/>
              <a:t>&gt;     &lt;</a:t>
            </a:r>
            <a:r>
              <a:rPr lang="en-US" sz="3200" dirty="0" err="1" smtClean="0"/>
              <a:t>tc</a:t>
            </a:r>
            <a:r>
              <a:rPr lang="en-US" sz="3200" dirty="0" smtClean="0"/>
              <a:t>, td,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a,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b&gt;      …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22042" y="3571867"/>
            <a:ext cx="441756" cy="584776"/>
            <a:chOff x="4663440" y="4907894"/>
            <a:chExt cx="441756" cy="584776"/>
          </a:xfrm>
        </p:grpSpPr>
        <p:sp>
          <p:nvSpPr>
            <p:cNvPr id="8" name="Oval 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16887" y="3571867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187457" y="3571867"/>
            <a:ext cx="441756" cy="584776"/>
            <a:chOff x="4663440" y="4907894"/>
            <a:chExt cx="441756" cy="584776"/>
          </a:xfrm>
        </p:grpSpPr>
        <p:sp>
          <p:nvSpPr>
            <p:cNvPr id="17" name="Oval 1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4403" y="3569527"/>
            <a:ext cx="1308613" cy="587705"/>
            <a:chOff x="4515761" y="3487201"/>
            <a:chExt cx="1308613" cy="587705"/>
          </a:xfrm>
        </p:grpSpPr>
        <p:sp>
          <p:nvSpPr>
            <p:cNvPr id="23" name="TextBox 22"/>
            <p:cNvSpPr txBox="1"/>
            <p:nvPr/>
          </p:nvSpPr>
          <p:spPr>
            <a:xfrm>
              <a:off x="4780712" y="3490130"/>
              <a:ext cx="10436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0  </a:t>
              </a:r>
              <a:r>
                <a:rPr lang="en-US" sz="3200" dirty="0" smtClean="0"/>
                <a:t>=</a:t>
              </a:r>
              <a:endParaRPr lang="en-US" sz="3200" baseline="-25000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917228" y="3600943"/>
            <a:ext cx="247450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aseline="30000" dirty="0"/>
              <a:t>i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97886" y="4656667"/>
            <a:ext cx="9083555" cy="1430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/>
              <a:t>d: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</a:t>
            </a:r>
            <a:r>
              <a:rPr lang="en-US" sz="3200" dirty="0" smtClean="0"/>
              <a:t> {n</a:t>
            </a:r>
            <a:r>
              <a:rPr lang="en-US" sz="3200" baseline="-25000" dirty="0"/>
              <a:t>0</a:t>
            </a:r>
            <a:r>
              <a:rPr lang="en-US" sz="3200" dirty="0" smtClean="0"/>
              <a:t>t + n</a:t>
            </a:r>
            <a:r>
              <a:rPr lang="en-US" sz="3200" baseline="-25000" dirty="0"/>
              <a:t>1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      =  { (0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/>
              <a:t>0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/>
              <a:t>1</a:t>
            </a:r>
            <a:r>
              <a:rPr lang="en-US" sz="3200" dirty="0" smtClean="0"/>
              <a:t>,</a:t>
            </a:r>
            <a:r>
              <a:rPr lang="en-US" sz="3200" dirty="0" smtClean="0"/>
              <a:t> … </a:t>
            </a:r>
            <a:r>
              <a:rPr lang="en-US" sz="3200" dirty="0" smtClean="0"/>
              <a:t>)</a:t>
            </a:r>
            <a:r>
              <a:rPr lang="en-US" sz="3200" dirty="0" smtClean="0"/>
              <a:t>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39418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474580"/>
            <a:ext cx="9144000" cy="242769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248061"/>
            <a:ext cx="9105337" cy="3736407"/>
            <a:chOff x="0" y="248061"/>
            <a:chExt cx="9105337" cy="3736407"/>
          </a:xfrm>
        </p:grpSpPr>
        <p:sp>
          <p:nvSpPr>
            <p:cNvPr id="8" name="Rectangle 7"/>
            <p:cNvSpPr/>
            <p:nvPr/>
          </p:nvSpPr>
          <p:spPr>
            <a:xfrm>
              <a:off x="0" y="248061"/>
              <a:ext cx="9105337" cy="373640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ym typeface="Wingdings"/>
                </a:rPr>
                <a:t>H</a:t>
              </a:r>
              <a:r>
                <a:rPr lang="en-US" sz="3200" baseline="-25000" dirty="0" smtClean="0">
                  <a:sym typeface="Wingdings"/>
                </a:rPr>
                <a:t>0</a:t>
              </a:r>
              <a:r>
                <a:rPr lang="en-US" sz="3200" dirty="0" smtClean="0">
                  <a:sym typeface="Wingdings"/>
                </a:rPr>
                <a:t>  =  &lt; a, b, c, d  :   </a:t>
              </a:r>
              <a:r>
                <a:rPr lang="en-US" sz="3200" dirty="0" err="1">
                  <a:sym typeface="Wingdings"/>
                </a:rPr>
                <a:t>tc</a:t>
              </a:r>
              <a:r>
                <a:rPr lang="en-US" sz="3200" dirty="0">
                  <a:sym typeface="Wingdings"/>
                </a:rPr>
                <a:t> + td</a:t>
              </a:r>
              <a:r>
                <a:rPr lang="en-US" sz="3200" dirty="0" smtClean="0">
                  <a:sym typeface="Wingdings"/>
                </a:rPr>
                <a:t>,  </a:t>
              </a:r>
              <a:r>
                <a:rPr lang="en-US" sz="3200" dirty="0" err="1">
                  <a:sym typeface="Wingdings"/>
                </a:rPr>
                <a:t>tb</a:t>
              </a:r>
              <a:r>
                <a:rPr lang="en-US" sz="3200" dirty="0">
                  <a:sym typeface="Wingdings"/>
                </a:rPr>
                <a:t> + c, </a:t>
              </a:r>
              <a:r>
                <a:rPr lang="en-US" sz="3200" dirty="0" smtClean="0">
                  <a:sym typeface="Wingdings"/>
                </a:rPr>
                <a:t> ta </a:t>
              </a:r>
              <a:r>
                <a:rPr lang="en-US" sz="3200" dirty="0">
                  <a:sym typeface="Wingdings"/>
                </a:rPr>
                <a:t>+ </a:t>
              </a:r>
              <a:r>
                <a:rPr lang="en-US" sz="3200" dirty="0" err="1">
                  <a:sym typeface="Wingdings"/>
                </a:rPr>
                <a:t>tb</a:t>
              </a:r>
              <a:r>
                <a:rPr lang="en-US" sz="3200" dirty="0" smtClean="0">
                  <a:sym typeface="Wingdings"/>
                </a:rPr>
                <a:t>&gt;</a:t>
              </a:r>
            </a:p>
            <a:p>
              <a:pPr>
                <a:lnSpc>
                  <a:spcPct val="120000"/>
                </a:lnSpc>
              </a:pPr>
              <a:endParaRPr lang="en-US" sz="3200" dirty="0" smtClean="0">
                <a:solidFill>
                  <a:srgbClr val="000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</a:t>
              </a:r>
            </a:p>
            <a:p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                       </a:t>
              </a:r>
            </a:p>
            <a:p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[               ) 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                )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</a:t>
              </a:r>
              <a:endParaRPr lang="en-US" sz="3200" dirty="0">
                <a:solidFill>
                  <a:srgbClr val="008000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86119" y="3749473"/>
              <a:ext cx="8160441" cy="0"/>
            </a:xfrm>
            <a:prstGeom prst="line">
              <a:avLst/>
            </a:prstGeom>
            <a:ln w="38100">
              <a:solidFill>
                <a:srgbClr val="660066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86119" y="3238499"/>
              <a:ext cx="1627632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357545" y="2763132"/>
              <a:ext cx="1506334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3512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5450" y="4312827"/>
            <a:ext cx="723988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 smtClean="0">
                <a:sym typeface="Wingdings"/>
              </a:rPr>
              <a:t>tc</a:t>
            </a:r>
            <a:r>
              <a:rPr lang="en-US" sz="3200" dirty="0" smtClean="0">
                <a:sym typeface="Wingdings"/>
              </a:rPr>
              <a:t> + td, 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 + c,  ta +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  <a:endParaRPr lang="en-US" sz="3200" dirty="0" smtClean="0">
              <a:sym typeface="Wingding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403282"/>
            <a:ext cx="9105337" cy="3736407"/>
            <a:chOff x="0" y="248061"/>
            <a:chExt cx="9105337" cy="3736407"/>
          </a:xfrm>
        </p:grpSpPr>
        <p:sp>
          <p:nvSpPr>
            <p:cNvPr id="15" name="Rectangle 14"/>
            <p:cNvSpPr/>
            <p:nvPr/>
          </p:nvSpPr>
          <p:spPr>
            <a:xfrm>
              <a:off x="0" y="248061"/>
              <a:ext cx="9105337" cy="373640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en-US" sz="3200" dirty="0" smtClean="0">
                <a:sym typeface="Wingdings"/>
              </a:endParaRPr>
            </a:p>
            <a:p>
              <a:pPr>
                <a:lnSpc>
                  <a:spcPct val="120000"/>
                </a:lnSpc>
              </a:pPr>
              <a:endParaRPr lang="en-US" sz="3200" dirty="0" smtClean="0">
                <a:solidFill>
                  <a:srgbClr val="000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</a:t>
              </a:r>
            </a:p>
            <a:p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                       </a:t>
              </a:r>
            </a:p>
            <a:p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[               ) 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                )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</a:t>
              </a:r>
              <a:endParaRPr lang="en-US" sz="3200" dirty="0">
                <a:solidFill>
                  <a:srgbClr val="008000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6119" y="3749473"/>
              <a:ext cx="8160441" cy="0"/>
            </a:xfrm>
            <a:prstGeom prst="line">
              <a:avLst/>
            </a:prstGeom>
            <a:ln w="38100">
              <a:solidFill>
                <a:srgbClr val="660066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86119" y="3238499"/>
              <a:ext cx="1627632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57545" y="2734910"/>
              <a:ext cx="1506334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0140" y="5040635"/>
            <a:ext cx="9729884" cy="151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/>
              <a:t>a: 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</a:t>
            </a:r>
            <a:r>
              <a:rPr lang="en-US" sz="3200" dirty="0" smtClean="0"/>
              <a:t>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+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k</a:t>
            </a:r>
            <a:r>
              <a:rPr lang="en-US" sz="3200" dirty="0" err="1" smtClean="0"/>
              <a:t>t</a:t>
            </a:r>
            <a:r>
              <a:rPr lang="en-US" sz="3200" baseline="30000" dirty="0" err="1" smtClean="0"/>
              <a:t>k</a:t>
            </a:r>
            <a:r>
              <a:rPr lang="en-US" sz="3200" dirty="0" smtClean="0"/>
              <a:t>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, </a:t>
            </a:r>
            <a:r>
              <a:rPr lang="en-US" sz="2800" dirty="0" smtClean="0"/>
              <a:t>k </a:t>
            </a:r>
            <a:r>
              <a:rPr lang="en-US" sz="3200" dirty="0" smtClean="0"/>
              <a:t>in  </a:t>
            </a:r>
            <a:r>
              <a:rPr lang="en-US" sz="3200" b="1" dirty="0" smtClean="0"/>
              <a:t>Z</a:t>
            </a:r>
            <a:r>
              <a:rPr lang="en-US" sz="3200" b="1" baseline="-25000" dirty="0"/>
              <a:t>+</a:t>
            </a:r>
            <a:r>
              <a:rPr lang="en-US" sz="3200" dirty="0" smtClean="0"/>
              <a:t>} 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=  { (n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</a:t>
            </a:r>
            <a:r>
              <a:rPr lang="en-US" sz="3200" dirty="0" smtClean="0"/>
              <a:t> …,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, 0, 0, … </a:t>
            </a:r>
            <a:r>
              <a:rPr lang="en-US" sz="3200" dirty="0" smtClean="0"/>
              <a:t>)</a:t>
            </a:r>
            <a:r>
              <a:rPr lang="en-US" sz="3200" dirty="0" smtClean="0"/>
              <a:t>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600" dirty="0" smtClean="0"/>
              <a:t>,</a:t>
            </a:r>
            <a:r>
              <a:rPr lang="en-US" sz="3200" dirty="0" smtClean="0"/>
              <a:t> </a:t>
            </a:r>
            <a:r>
              <a:rPr lang="en-US" sz="2800" dirty="0" smtClean="0"/>
              <a:t>k </a:t>
            </a:r>
            <a:r>
              <a:rPr lang="en-US" sz="3200" dirty="0" smtClean="0"/>
              <a:t>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+</a:t>
            </a:r>
            <a:r>
              <a:rPr lang="en-US" sz="3200" dirty="0" smtClean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60505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5450" y="3917719"/>
            <a:ext cx="723988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 smtClean="0">
                <a:sym typeface="Wingdings"/>
              </a:rPr>
              <a:t>tc</a:t>
            </a:r>
            <a:r>
              <a:rPr lang="en-US" sz="3200" dirty="0" smtClean="0">
                <a:sym typeface="Wingdings"/>
              </a:rPr>
              <a:t> + td, 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 + c,  ta +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  <a:endParaRPr lang="en-US" sz="3200" dirty="0" smtClean="0">
              <a:sym typeface="Wingding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191617"/>
            <a:ext cx="9105337" cy="3736407"/>
            <a:chOff x="0" y="248061"/>
            <a:chExt cx="9105337" cy="3736407"/>
          </a:xfrm>
        </p:grpSpPr>
        <p:sp>
          <p:nvSpPr>
            <p:cNvPr id="15" name="Rectangle 14"/>
            <p:cNvSpPr/>
            <p:nvPr/>
          </p:nvSpPr>
          <p:spPr>
            <a:xfrm>
              <a:off x="0" y="248061"/>
              <a:ext cx="9105337" cy="373640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en-US" sz="3200" dirty="0" smtClean="0">
                <a:sym typeface="Wingdings"/>
              </a:endParaRPr>
            </a:p>
            <a:p>
              <a:pPr>
                <a:lnSpc>
                  <a:spcPct val="120000"/>
                </a:lnSpc>
              </a:pPr>
              <a:endParaRPr lang="en-US" sz="3200" dirty="0" smtClean="0">
                <a:solidFill>
                  <a:srgbClr val="000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</a:t>
              </a:r>
            </a:p>
            <a:p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                       </a:t>
              </a:r>
            </a:p>
            <a:p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[               ) 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                )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</a:t>
              </a:r>
              <a:endParaRPr lang="en-US" sz="3200" dirty="0">
                <a:solidFill>
                  <a:srgbClr val="008000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6119" y="3749473"/>
              <a:ext cx="8160441" cy="0"/>
            </a:xfrm>
            <a:prstGeom prst="line">
              <a:avLst/>
            </a:prstGeom>
            <a:ln w="38100">
              <a:solidFill>
                <a:srgbClr val="660066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86119" y="3238499"/>
              <a:ext cx="1627632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57545" y="2734910"/>
              <a:ext cx="1506334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106140" y="4439953"/>
            <a:ext cx="7007046" cy="3238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b:    </a:t>
            </a:r>
            <a:r>
              <a:rPr lang="en-US" sz="3200" b="1" dirty="0" smtClean="0">
                <a:solidFill>
                  <a:srgbClr val="000000"/>
                </a:solidFill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[t]/t  =  </a:t>
            </a:r>
            <a:r>
              <a:rPr lang="en-US" sz="3200" dirty="0" smtClean="0"/>
              <a:t>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:  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</a:t>
            </a:r>
            <a:r>
              <a:rPr lang="en-US" sz="3200" dirty="0" smtClean="0">
                <a:solidFill>
                  <a:srgbClr val="000000"/>
                </a:solidFill>
              </a:rPr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en-US" sz="3200" b="1" baseline="-25000" dirty="0"/>
              <a:t> </a:t>
            </a:r>
            <a:r>
              <a:rPr lang="en-US" sz="3200" b="1" dirty="0" smtClean="0"/>
              <a:t>                    </a:t>
            </a:r>
            <a:r>
              <a:rPr lang="en-US" sz="3200" dirty="0" smtClean="0"/>
              <a:t>=  { (n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0, 0, 0,… )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  <a:endParaRPr lang="en-US" sz="3200" b="1" baseline="-25000" dirty="0" smtClean="0"/>
          </a:p>
          <a:p>
            <a:pPr>
              <a:lnSpc>
                <a:spcPct val="150000"/>
              </a:lnSpc>
            </a:pPr>
            <a:endParaRPr lang="en-US" sz="3200" b="1" baseline="-25000" dirty="0" smtClean="0"/>
          </a:p>
          <a:p>
            <a:pPr>
              <a:lnSpc>
                <a:spcPct val="140000"/>
              </a:lnSpc>
            </a:pPr>
            <a:r>
              <a:rPr lang="en-US" sz="3200" b="1" baseline="-25000" dirty="0">
                <a:solidFill>
                  <a:srgbClr val="000000"/>
                </a:solidFill>
              </a:rPr>
              <a:t> 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9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5450" y="3917719"/>
            <a:ext cx="723988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 smtClean="0">
                <a:sym typeface="Wingdings"/>
              </a:rPr>
              <a:t>tc</a:t>
            </a:r>
            <a:r>
              <a:rPr lang="en-US" sz="3200" dirty="0" smtClean="0">
                <a:sym typeface="Wingdings"/>
              </a:rPr>
              <a:t> + td, 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 + c,  ta +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  <a:endParaRPr lang="en-US" sz="3200" dirty="0" smtClean="0">
              <a:sym typeface="Wingding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191617"/>
            <a:ext cx="9105337" cy="3736407"/>
            <a:chOff x="0" y="248061"/>
            <a:chExt cx="9105337" cy="3736407"/>
          </a:xfrm>
        </p:grpSpPr>
        <p:sp>
          <p:nvSpPr>
            <p:cNvPr id="15" name="Rectangle 14"/>
            <p:cNvSpPr/>
            <p:nvPr/>
          </p:nvSpPr>
          <p:spPr>
            <a:xfrm>
              <a:off x="0" y="248061"/>
              <a:ext cx="9105337" cy="373640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en-US" sz="3200" dirty="0" smtClean="0">
                <a:sym typeface="Wingdings"/>
              </a:endParaRPr>
            </a:p>
            <a:p>
              <a:pPr>
                <a:lnSpc>
                  <a:spcPct val="120000"/>
                </a:lnSpc>
              </a:pPr>
              <a:endParaRPr lang="en-US" sz="3200" dirty="0" smtClean="0">
                <a:solidFill>
                  <a:srgbClr val="000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</a:t>
              </a:r>
            </a:p>
            <a:p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                       </a:t>
              </a:r>
            </a:p>
            <a:p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[               ) 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                )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</a:t>
              </a:r>
              <a:endParaRPr lang="en-US" sz="3200" dirty="0">
                <a:solidFill>
                  <a:srgbClr val="008000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6119" y="3749473"/>
              <a:ext cx="8160441" cy="0"/>
            </a:xfrm>
            <a:prstGeom prst="line">
              <a:avLst/>
            </a:prstGeom>
            <a:ln w="38100">
              <a:solidFill>
                <a:srgbClr val="660066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86119" y="3238499"/>
              <a:ext cx="1627632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57545" y="2734910"/>
              <a:ext cx="1506334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106140" y="4439953"/>
            <a:ext cx="7609776" cy="3140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3200" dirty="0" smtClean="0"/>
              <a:t>d: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[t]/t  =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 </a:t>
            </a:r>
            <a:r>
              <a:rPr lang="en-US" sz="3200" dirty="0" smtClean="0"/>
              <a:t>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:  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                        </a:t>
            </a:r>
            <a:r>
              <a:rPr lang="en-US" sz="3200" dirty="0" smtClean="0">
                <a:solidFill>
                  <a:srgbClr val="000000"/>
                </a:solidFill>
              </a:rPr>
              <a:t>= { (0, n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0, 0, 0, …)</a:t>
            </a:r>
            <a:r>
              <a:rPr lang="en-US" sz="3200" dirty="0" smtClean="0"/>
              <a:t> :  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</a:p>
          <a:p>
            <a:pPr>
              <a:lnSpc>
                <a:spcPct val="150000"/>
              </a:lnSpc>
            </a:pPr>
            <a:endParaRPr lang="en-US" sz="3200" b="1" baseline="-25000" dirty="0" smtClean="0"/>
          </a:p>
          <a:p>
            <a:pPr>
              <a:lnSpc>
                <a:spcPct val="140000"/>
              </a:lnSpc>
            </a:pPr>
            <a:r>
              <a:rPr lang="en-US" sz="3200" b="1" baseline="-25000" dirty="0">
                <a:solidFill>
                  <a:srgbClr val="000000"/>
                </a:solidFill>
              </a:rPr>
              <a:t> 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4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5450" y="3917719"/>
            <a:ext cx="723988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 smtClean="0">
                <a:sym typeface="Wingdings"/>
              </a:rPr>
              <a:t>tc</a:t>
            </a:r>
            <a:r>
              <a:rPr lang="en-US" sz="3200" dirty="0" smtClean="0">
                <a:sym typeface="Wingdings"/>
              </a:rPr>
              <a:t> + td, 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 + c,  ta +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  <a:endParaRPr lang="en-US" sz="3200" dirty="0" smtClean="0">
              <a:sym typeface="Wingding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191617"/>
            <a:ext cx="9105337" cy="3736407"/>
            <a:chOff x="0" y="248061"/>
            <a:chExt cx="9105337" cy="3736407"/>
          </a:xfrm>
        </p:grpSpPr>
        <p:sp>
          <p:nvSpPr>
            <p:cNvPr id="15" name="Rectangle 14"/>
            <p:cNvSpPr/>
            <p:nvPr/>
          </p:nvSpPr>
          <p:spPr>
            <a:xfrm>
              <a:off x="0" y="248061"/>
              <a:ext cx="9105337" cy="373640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en-US" sz="3200" dirty="0" smtClean="0">
                <a:sym typeface="Wingdings"/>
              </a:endParaRPr>
            </a:p>
            <a:p>
              <a:pPr>
                <a:lnSpc>
                  <a:spcPct val="120000"/>
                </a:lnSpc>
              </a:pPr>
              <a:endParaRPr lang="en-US" sz="3200" dirty="0" smtClean="0">
                <a:solidFill>
                  <a:srgbClr val="000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</a:t>
              </a:r>
            </a:p>
            <a:p>
              <a:r>
                <a:rPr lang="en-US" sz="3200" dirty="0" smtClean="0">
                  <a:solidFill>
                    <a:srgbClr val="000000"/>
                  </a:solidFill>
                  <a:sym typeface="Wingdings"/>
                </a:rPr>
                <a:t>                                        </a:t>
              </a:r>
            </a:p>
            <a:p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[               ) 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                )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</a:t>
              </a:r>
              <a:endParaRPr lang="en-US" sz="3200" dirty="0">
                <a:solidFill>
                  <a:srgbClr val="008000"/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6119" y="3749473"/>
              <a:ext cx="8160441" cy="0"/>
            </a:xfrm>
            <a:prstGeom prst="line">
              <a:avLst/>
            </a:prstGeom>
            <a:ln w="38100">
              <a:solidFill>
                <a:srgbClr val="660066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86119" y="3238499"/>
              <a:ext cx="1627632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357545" y="2734910"/>
              <a:ext cx="1506334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106140" y="4439953"/>
            <a:ext cx="6647974" cy="27460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3200" dirty="0" smtClean="0"/>
              <a:t>c: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[t]/1  =  { (0, 0, 0, … ) }   </a:t>
            </a:r>
          </a:p>
          <a:p>
            <a:pPr>
              <a:lnSpc>
                <a:spcPct val="150000"/>
              </a:lnSpc>
            </a:pPr>
            <a:endParaRPr lang="en-US" sz="3200" b="1" baseline="-25000" dirty="0" smtClean="0"/>
          </a:p>
          <a:p>
            <a:pPr>
              <a:lnSpc>
                <a:spcPct val="140000"/>
              </a:lnSpc>
            </a:pPr>
            <a:r>
              <a:rPr lang="en-US" sz="3200" b="1" baseline="-25000" dirty="0">
                <a:solidFill>
                  <a:srgbClr val="000000"/>
                </a:solidFill>
              </a:rPr>
              <a:t> </a:t>
            </a:r>
            <a:endParaRPr lang="en-US" sz="3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9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566" y="2553458"/>
            <a:ext cx="868165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baseline="-25000" dirty="0" smtClean="0"/>
              <a:t>     </a:t>
            </a:r>
            <a:r>
              <a:rPr lang="en-US" sz="3200" dirty="0" smtClean="0">
                <a:sym typeface="Wingdings"/>
              </a:rPr>
              <a:t>  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</a:t>
            </a:r>
            <a:r>
              <a:rPr lang="en-US" sz="3200" dirty="0" smtClean="0">
                <a:sym typeface="Wingdings"/>
              </a:rPr>
              <a:t>  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 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baseline="-25000" dirty="0" smtClean="0">
                <a:sym typeface="Wingdings"/>
              </a:rPr>
              <a:t>   </a:t>
            </a:r>
            <a:r>
              <a:rPr lang="en-US" sz="3200" dirty="0" smtClean="0">
                <a:sym typeface="Wingdings"/>
              </a:rPr>
              <a:t>   C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…</a:t>
            </a:r>
            <a:r>
              <a:rPr lang="en-US" sz="3200" baseline="-25000" dirty="0" smtClean="0"/>
              <a:t> </a:t>
            </a:r>
            <a:endParaRPr lang="en-US" sz="3200" dirty="0" smtClean="0">
              <a:sym typeface="Wingding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73" y="2412348"/>
            <a:ext cx="80151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0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    1          </a:t>
            </a:r>
            <a:r>
              <a:rPr lang="en-US" sz="3200" dirty="0" smtClean="0"/>
              <a:t>     </a:t>
            </a:r>
            <a:r>
              <a:rPr lang="en-US" sz="3200" baseline="30000" dirty="0" smtClean="0"/>
              <a:t>     2 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 3             </a:t>
            </a:r>
            <a:r>
              <a:rPr lang="en-US" sz="3200" dirty="0" smtClean="0"/>
              <a:t>  </a:t>
            </a:r>
            <a:r>
              <a:rPr lang="en-US" sz="3200" baseline="30000" dirty="0" smtClean="0"/>
              <a:t>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4             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  5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2778" y="3908784"/>
            <a:ext cx="9083555" cy="3506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200" dirty="0" smtClean="0"/>
              <a:t>a: 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…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j</a:t>
            </a:r>
            <a:r>
              <a:rPr lang="en-US" sz="3200" dirty="0" err="1" smtClean="0"/>
              <a:t>t</a:t>
            </a:r>
            <a:r>
              <a:rPr lang="en-US" sz="3200" baseline="30000" dirty="0" err="1" smtClean="0"/>
              <a:t>j</a:t>
            </a:r>
            <a:r>
              <a:rPr lang="en-US" sz="3200" dirty="0" smtClean="0"/>
              <a:t>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</a:t>
            </a:r>
            <a:r>
              <a:rPr lang="en-US" sz="3200" dirty="0" smtClean="0"/>
              <a:t>        </a:t>
            </a:r>
          </a:p>
          <a:p>
            <a:pPr>
              <a:lnSpc>
                <a:spcPct val="14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b</a:t>
            </a:r>
            <a:r>
              <a:rPr lang="en-US" sz="3200" dirty="0" smtClean="0">
                <a:solidFill>
                  <a:srgbClr val="000000"/>
                </a:solidFill>
              </a:rPr>
              <a:t>:   </a:t>
            </a:r>
            <a:r>
              <a:rPr lang="en-US" sz="3200" b="1" dirty="0" smtClean="0">
                <a:solidFill>
                  <a:srgbClr val="000000"/>
                </a:solidFill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[t]/t  =  </a:t>
            </a:r>
            <a:r>
              <a:rPr lang="en-US" sz="3200" dirty="0" smtClean="0"/>
              <a:t>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:  n</a:t>
            </a:r>
            <a:r>
              <a:rPr lang="en-US" sz="3200" baseline="-25000" dirty="0"/>
              <a:t>0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</a:t>
            </a:r>
            <a:r>
              <a:rPr lang="en-US" sz="3200" dirty="0" smtClean="0">
                <a:solidFill>
                  <a:srgbClr val="000000"/>
                </a:solidFill>
              </a:rPr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3200" dirty="0" smtClean="0"/>
              <a:t>c: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[t]/1  =  empty set     </a:t>
            </a:r>
          </a:p>
          <a:p>
            <a:pPr>
              <a:lnSpc>
                <a:spcPct val="140000"/>
              </a:lnSpc>
            </a:pPr>
            <a:r>
              <a:rPr lang="en-US" sz="3200" dirty="0" smtClean="0"/>
              <a:t>d:  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[t]/t  = 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:  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</a:t>
            </a:r>
            <a:r>
              <a:rPr lang="en-US" sz="3200" dirty="0" smtClean="0">
                <a:solidFill>
                  <a:srgbClr val="000000"/>
                </a:solidFill>
              </a:rPr>
              <a:t>  = {(0, n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0, 0, 0, …)}</a:t>
            </a:r>
          </a:p>
          <a:p>
            <a:pPr>
              <a:lnSpc>
                <a:spcPct val="140000"/>
              </a:lnSpc>
            </a:pPr>
            <a:endParaRPr 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945450" y="3325057"/>
            <a:ext cx="723988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 smtClean="0">
                <a:sym typeface="Wingdings"/>
              </a:rPr>
              <a:t>tc</a:t>
            </a:r>
            <a:r>
              <a:rPr lang="en-US" sz="3200" dirty="0" smtClean="0">
                <a:sym typeface="Wingdings"/>
              </a:rPr>
              <a:t> + td, 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 + c,  ta + </a:t>
            </a:r>
            <a:r>
              <a:rPr lang="en-US" sz="3200" dirty="0" err="1" smtClean="0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  <a:endParaRPr lang="en-US" sz="32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0505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12528" y="6495703"/>
            <a:ext cx="657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link.springer.com</a:t>
            </a:r>
            <a:r>
              <a:rPr lang="en-US" dirty="0"/>
              <a:t>/article/10.1007%2Fs00454-004-1146-y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122898" y="5649814"/>
            <a:ext cx="4461366" cy="947487"/>
            <a:chOff x="2336800" y="4978255"/>
            <a:chExt cx="4461366" cy="947487"/>
          </a:xfrm>
        </p:grpSpPr>
        <p:grpSp>
          <p:nvGrpSpPr>
            <p:cNvPr id="3" name="Group 2"/>
            <p:cNvGrpSpPr/>
            <p:nvPr/>
          </p:nvGrpSpPr>
          <p:grpSpPr>
            <a:xfrm>
              <a:off x="2481292" y="4978255"/>
              <a:ext cx="4316874" cy="862822"/>
              <a:chOff x="1017127" y="3991131"/>
              <a:chExt cx="4316874" cy="86282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017127" y="4201445"/>
                <a:ext cx="4316874" cy="58477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sz="3200" dirty="0" err="1" smtClean="0">
                    <a:sym typeface="Wingdings"/>
                  </a:rPr>
                  <a:t>H</a:t>
                </a:r>
                <a:r>
                  <a:rPr lang="en-US" sz="3200" baseline="-25000" dirty="0" err="1">
                    <a:sym typeface="Wingdings"/>
                  </a:rPr>
                  <a:t>k</a:t>
                </a:r>
                <a:r>
                  <a:rPr lang="en-US" sz="3200" dirty="0" smtClean="0">
                    <a:sym typeface="Wingdings"/>
                  </a:rPr>
                  <a:t>    =  </a:t>
                </a:r>
                <a:r>
                  <a:rPr lang="en-US" sz="3200" dirty="0" err="1" smtClean="0">
                    <a:sym typeface="Wingdings"/>
                  </a:rPr>
                  <a:t>Z</a:t>
                </a:r>
                <a:r>
                  <a:rPr lang="en-US" sz="3200" baseline="-25000" dirty="0" err="1" smtClean="0">
                    <a:sym typeface="Wingdings"/>
                  </a:rPr>
                  <a:t>k</a:t>
                </a:r>
                <a:r>
                  <a:rPr lang="en-US" sz="3200" baseline="-25000" dirty="0" smtClean="0">
                    <a:sym typeface="Wingdings"/>
                  </a:rPr>
                  <a:t> </a:t>
                </a:r>
                <a:r>
                  <a:rPr lang="en-US" sz="3200" dirty="0" smtClean="0">
                    <a:sym typeface="Wingdings"/>
                  </a:rPr>
                  <a:t>/</a:t>
                </a:r>
                <a:r>
                  <a:rPr lang="en-US" sz="3200" baseline="-25000" dirty="0" smtClean="0">
                    <a:sym typeface="Wingdings"/>
                  </a:rPr>
                  <a:t> </a:t>
                </a:r>
                <a:r>
                  <a:rPr lang="en-US" sz="3200" dirty="0" smtClean="0">
                    <a:sym typeface="Wingdings"/>
                  </a:rPr>
                  <a:t>(</a:t>
                </a:r>
                <a:r>
                  <a:rPr lang="en-US" sz="3200" baseline="-25000" dirty="0" smtClean="0">
                    <a:sym typeface="Wingdings"/>
                  </a:rPr>
                  <a:t> </a:t>
                </a:r>
                <a:r>
                  <a:rPr lang="en-US" sz="3200" dirty="0" err="1" smtClean="0"/>
                  <a:t>B</a:t>
                </a:r>
                <a:r>
                  <a:rPr lang="en-US" sz="3200" baseline="-25000" dirty="0" err="1" smtClean="0"/>
                  <a:t>k</a:t>
                </a:r>
                <a:r>
                  <a:rPr lang="en-US" sz="3200" dirty="0" smtClean="0"/>
                  <a:t>         </a:t>
                </a:r>
                <a:r>
                  <a:rPr lang="en-US" sz="3200" dirty="0" err="1" smtClean="0">
                    <a:sym typeface="Wingdings"/>
                  </a:rPr>
                  <a:t>Z</a:t>
                </a:r>
                <a:r>
                  <a:rPr lang="en-US" sz="3200" baseline="-25000" dirty="0" err="1" smtClean="0">
                    <a:sym typeface="Wingdings"/>
                  </a:rPr>
                  <a:t>k</a:t>
                </a:r>
                <a:r>
                  <a:rPr lang="en-US" sz="3200" dirty="0" smtClean="0">
                    <a:sym typeface="Wingdings"/>
                  </a:rPr>
                  <a:t> )</a:t>
                </a:r>
                <a:r>
                  <a:rPr lang="en-US" sz="3200" dirty="0" smtClean="0"/>
                  <a:t>   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303864" y="3991131"/>
                <a:ext cx="626533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aseline="-25000" dirty="0" err="1"/>
                  <a:t>i</a:t>
                </a:r>
                <a:r>
                  <a:rPr lang="en-US" sz="3200" baseline="-25000" dirty="0" smtClean="0"/>
                  <a:t>, p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183465" y="3991131"/>
                <a:ext cx="626533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aseline="-25000" dirty="0" err="1" smtClean="0"/>
                  <a:t>i+p</a:t>
                </a:r>
                <a:endParaRPr lang="en-US" sz="3200" baseline="-25000" dirty="0" smtClean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370662" y="3991131"/>
                <a:ext cx="321739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aseline="-25000" dirty="0" err="1" smtClean="0"/>
                  <a:t>i</a:t>
                </a:r>
                <a:endParaRPr lang="en-US" sz="3200" baseline="-25000" dirty="0" smtClean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34928" y="3991131"/>
                <a:ext cx="321739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aseline="-25000" dirty="0" err="1" smtClean="0"/>
                  <a:t>i</a:t>
                </a:r>
                <a:endParaRPr lang="en-US" sz="3200" baseline="-25000" dirty="0" smtClean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 rot="10800000">
                <a:off x="3488265" y="4269177"/>
                <a:ext cx="660400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U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2336800" y="5062919"/>
              <a:ext cx="4064000" cy="862823"/>
            </a:xfrm>
            <a:prstGeom prst="rect">
              <a:avLst/>
            </a:prstGeom>
            <a:ln>
              <a:solidFill>
                <a:srgbClr val="8EB4E3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endParaRPr lang="en-US" sz="3200" dirty="0">
                <a:sym typeface="Wingdings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7724" y="5313745"/>
            <a:ext cx="8517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</a:rPr>
              <a:t>p-persistent </a:t>
            </a:r>
            <a:r>
              <a:rPr lang="en-US" sz="3200" i="1" dirty="0" err="1" smtClean="0">
                <a:solidFill>
                  <a:srgbClr val="0000FF"/>
                </a:solidFill>
              </a:rPr>
              <a:t>k</a:t>
            </a:r>
            <a:r>
              <a:rPr lang="en-US" sz="3200" i="1" baseline="30000" dirty="0" err="1" smtClean="0">
                <a:solidFill>
                  <a:srgbClr val="0000FF"/>
                </a:solidFill>
              </a:rPr>
              <a:t>th</a:t>
            </a:r>
            <a:r>
              <a:rPr lang="en-US" sz="3200" i="1" dirty="0" smtClean="0">
                <a:solidFill>
                  <a:srgbClr val="0000FF"/>
                </a:solidFill>
              </a:rPr>
              <a:t> homology group:</a:t>
            </a:r>
            <a:endParaRPr lang="en-US" sz="3200" baseline="30000" dirty="0" smtClean="0">
              <a:solidFill>
                <a:srgbClr val="0000FF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2"/>
          <a:srcRect t="13416" b="149"/>
          <a:stretch/>
        </p:blipFill>
        <p:spPr>
          <a:xfrm>
            <a:off x="355617" y="1606634"/>
            <a:ext cx="5892045" cy="36758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760" y="17411"/>
            <a:ext cx="6750480" cy="179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9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48061"/>
            <a:ext cx="9105337" cy="37364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>
                <a:sym typeface="Wingdings"/>
              </a:rPr>
              <a:t>tc</a:t>
            </a:r>
            <a:r>
              <a:rPr lang="en-US" sz="3200" dirty="0">
                <a:sym typeface="Wingdings"/>
              </a:rPr>
              <a:t> + td</a:t>
            </a:r>
            <a:r>
              <a:rPr lang="en-US" sz="3200" dirty="0" smtClean="0">
                <a:sym typeface="Wingdings"/>
              </a:rPr>
              <a:t>, 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>
                <a:sym typeface="Wingdings"/>
              </a:rPr>
              <a:t> + c, </a:t>
            </a:r>
            <a:r>
              <a:rPr lang="en-US" sz="3200" dirty="0" smtClean="0">
                <a:sym typeface="Wingdings"/>
              </a:rPr>
              <a:t> ta </a:t>
            </a:r>
            <a:r>
              <a:rPr lang="en-US" sz="3200" dirty="0">
                <a:sym typeface="Wingdings"/>
              </a:rPr>
              <a:t>+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</a:p>
          <a:p>
            <a:pPr>
              <a:lnSpc>
                <a:spcPct val="120000"/>
              </a:lnSpc>
            </a:pPr>
            <a:endParaRPr lang="en-US" sz="3200" dirty="0" smtClean="0">
              <a:solidFill>
                <a:srgbClr val="000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                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= 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   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[t]/t       (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1</a:t>
            </a:r>
            <a:r>
              <a:rPr lang="en-US" sz="32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[t])/t              </a:t>
            </a:r>
          </a:p>
          <a:p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                                       </a:t>
            </a:r>
          </a:p>
          <a:p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474580"/>
            <a:ext cx="9144000" cy="242769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86119" y="3749473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3238499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2763132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800587" y="1384645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35875" y="1401637"/>
            <a:ext cx="441756" cy="584776"/>
            <a:chOff x="4663440" y="4907894"/>
            <a:chExt cx="441756" cy="584776"/>
          </a:xfrm>
        </p:grpSpPr>
        <p:sp>
          <p:nvSpPr>
            <p:cNvPr id="14" name="Oval 13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2751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474580"/>
            <a:ext cx="9144000" cy="242769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0" y="248061"/>
            <a:ext cx="9105337" cy="3834896"/>
            <a:chOff x="0" y="248061"/>
            <a:chExt cx="9105337" cy="3834896"/>
          </a:xfrm>
        </p:grpSpPr>
        <p:sp>
          <p:nvSpPr>
            <p:cNvPr id="8" name="Rectangle 7"/>
            <p:cNvSpPr/>
            <p:nvPr/>
          </p:nvSpPr>
          <p:spPr>
            <a:xfrm>
              <a:off x="0" y="248061"/>
              <a:ext cx="9105337" cy="3834896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200" dirty="0" smtClean="0">
                  <a:sym typeface="Wingdings"/>
                </a:rPr>
                <a:t>H</a:t>
              </a:r>
              <a:r>
                <a:rPr lang="en-US" sz="3200" baseline="-25000" dirty="0" smtClean="0">
                  <a:sym typeface="Wingdings"/>
                </a:rPr>
                <a:t>0</a:t>
              </a:r>
              <a:r>
                <a:rPr lang="en-US" sz="3200" dirty="0" smtClean="0">
                  <a:sym typeface="Wingdings"/>
                </a:rPr>
                <a:t>  =  &lt; a, b, c, d  :   </a:t>
              </a:r>
              <a:r>
                <a:rPr lang="en-US" sz="3200" dirty="0" err="1">
                  <a:sym typeface="Wingdings"/>
                </a:rPr>
                <a:t>tc</a:t>
              </a:r>
              <a:r>
                <a:rPr lang="en-US" sz="3200" dirty="0">
                  <a:sym typeface="Wingdings"/>
                </a:rPr>
                <a:t> + td</a:t>
              </a:r>
              <a:r>
                <a:rPr lang="en-US" sz="3200" dirty="0" smtClean="0">
                  <a:sym typeface="Wingdings"/>
                </a:rPr>
                <a:t>,  </a:t>
              </a:r>
              <a:r>
                <a:rPr lang="en-US" sz="3200" dirty="0" err="1">
                  <a:sym typeface="Wingdings"/>
                </a:rPr>
                <a:t>tb</a:t>
              </a:r>
              <a:r>
                <a:rPr lang="en-US" sz="3200" dirty="0">
                  <a:sym typeface="Wingdings"/>
                </a:rPr>
                <a:t> + c, </a:t>
              </a:r>
              <a:r>
                <a:rPr lang="en-US" sz="3200" dirty="0" smtClean="0">
                  <a:sym typeface="Wingdings"/>
                </a:rPr>
                <a:t> ta </a:t>
              </a:r>
              <a:r>
                <a:rPr lang="en-US" sz="3200" dirty="0">
                  <a:sym typeface="Wingdings"/>
                </a:rPr>
                <a:t>+ </a:t>
              </a:r>
              <a:r>
                <a:rPr lang="en-US" sz="3200" dirty="0" err="1">
                  <a:sym typeface="Wingdings"/>
                </a:rPr>
                <a:t>tb</a:t>
              </a:r>
              <a:r>
                <a:rPr lang="en-US" sz="3200" dirty="0" smtClean="0">
                  <a:sym typeface="Wingdings"/>
                </a:rPr>
                <a:t>&gt;</a:t>
              </a:r>
            </a:p>
            <a:p>
              <a:pPr algn="ctr">
                <a:lnSpc>
                  <a:spcPct val="130000"/>
                </a:lnSpc>
              </a:pPr>
              <a:r>
                <a:rPr lang="en-US" sz="3200" dirty="0" smtClean="0"/>
                <a:t>H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=  &lt;</a:t>
              </a:r>
              <a:r>
                <a:rPr lang="en-US" sz="3200" dirty="0"/>
                <a:t>z</a:t>
              </a:r>
              <a:r>
                <a:rPr lang="en-US" sz="3200" baseline="-25000" dirty="0"/>
                <a:t>1</a:t>
              </a:r>
              <a:r>
                <a:rPr lang="en-US" sz="3200" dirty="0"/>
                <a:t>, z</a:t>
              </a:r>
              <a:r>
                <a:rPr lang="en-US" sz="3200" baseline="-25000" dirty="0"/>
                <a:t>2</a:t>
              </a:r>
              <a:r>
                <a:rPr lang="en-US" sz="3200" dirty="0"/>
                <a:t>  :   t z</a:t>
              </a:r>
              <a:r>
                <a:rPr lang="en-US" sz="3200" baseline="-25000" dirty="0"/>
                <a:t>2</a:t>
              </a:r>
              <a:r>
                <a:rPr lang="en-US" sz="3200" dirty="0"/>
                <a:t>,  t</a:t>
              </a:r>
              <a:r>
                <a:rPr lang="en-US" sz="3200" baseline="30000" dirty="0"/>
                <a:t>3</a:t>
              </a:r>
              <a:r>
                <a:rPr lang="en-US" sz="3200" dirty="0"/>
                <a:t>z</a:t>
              </a:r>
              <a:r>
                <a:rPr lang="en-US" sz="3200" baseline="-25000" dirty="0"/>
                <a:t>1</a:t>
              </a:r>
              <a:r>
                <a:rPr lang="en-US" sz="3200" dirty="0"/>
                <a:t> + t</a:t>
              </a:r>
              <a:r>
                <a:rPr lang="en-US" sz="3200" baseline="30000" dirty="0"/>
                <a:t>2</a:t>
              </a:r>
              <a:r>
                <a:rPr lang="en-US" sz="3200" dirty="0"/>
                <a:t>z</a:t>
              </a:r>
              <a:r>
                <a:rPr lang="en-US" sz="3200" baseline="-25000" dirty="0"/>
                <a:t>2</a:t>
              </a:r>
              <a:r>
                <a:rPr lang="en-US" sz="3200" dirty="0"/>
                <a:t>   </a:t>
              </a:r>
              <a:r>
                <a:rPr lang="en-US" sz="3200" dirty="0" smtClean="0"/>
                <a:t>&gt;</a:t>
              </a:r>
              <a:endParaRPr lang="en-US" sz="3200" dirty="0">
                <a:solidFill>
                  <a:srgbClr val="008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                                [               )</a:t>
              </a:r>
            </a:p>
            <a:p>
              <a:r>
                <a:rPr lang="en-US" sz="3200" dirty="0">
                  <a:solidFill>
                    <a:srgbClr val="008000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               [                                                  )</a:t>
              </a:r>
            </a:p>
            <a:p>
              <a:r>
                <a:rPr lang="en-US" sz="3200" dirty="0">
                  <a:solidFill>
                    <a:srgbClr val="008000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[              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)</a:t>
              </a:r>
              <a:endParaRPr lang="en-US" sz="3200" dirty="0" smtClean="0">
                <a:solidFill>
                  <a:srgbClr val="660066"/>
                </a:solidFill>
                <a:sym typeface="Wingdings"/>
              </a:endParaRP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                )</a:t>
              </a:r>
            </a:p>
            <a:p>
              <a:r>
                <a:rPr lang="en-US" sz="3200" dirty="0">
                  <a:solidFill>
                    <a:srgbClr val="660066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660066"/>
                  </a:solidFill>
                  <a:sym typeface="Wingdings"/>
                </a:rPr>
                <a:t>     [</a:t>
              </a:r>
              <a:endParaRPr lang="en-US" sz="3200" dirty="0">
                <a:solidFill>
                  <a:srgbClr val="008000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86119" y="3749473"/>
              <a:ext cx="8160441" cy="0"/>
            </a:xfrm>
            <a:prstGeom prst="line">
              <a:avLst/>
            </a:prstGeom>
            <a:ln w="38100">
              <a:solidFill>
                <a:srgbClr val="660066"/>
              </a:solidFill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86119" y="3238499"/>
              <a:ext cx="1627632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357545" y="2763132"/>
              <a:ext cx="1506334" cy="0"/>
            </a:xfrm>
            <a:prstGeom prst="straightConnector1">
              <a:avLst/>
            </a:prstGeom>
            <a:ln w="38100">
              <a:solidFill>
                <a:srgbClr val="66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831335" y="2266769"/>
              <a:ext cx="4727448" cy="0"/>
            </a:xfrm>
            <a:prstGeom prst="straightConnector1">
              <a:avLst/>
            </a:prstGeom>
            <a:ln w="381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287963" y="1791389"/>
              <a:ext cx="1506334" cy="0"/>
            </a:xfrm>
            <a:prstGeom prst="straightConnector1">
              <a:avLst/>
            </a:prstGeom>
            <a:ln w="381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66603" y="3864913"/>
            <a:ext cx="839218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</a:rPr>
              <a:t>z</a:t>
            </a:r>
            <a:r>
              <a:rPr lang="en-US" sz="3200" baseline="-25000" dirty="0">
                <a:solidFill>
                  <a:srgbClr val="008000"/>
                </a:solidFill>
              </a:rPr>
              <a:t>1</a:t>
            </a:r>
            <a:r>
              <a:rPr lang="en-US" sz="3200" dirty="0">
                <a:solidFill>
                  <a:srgbClr val="008000"/>
                </a:solidFill>
              </a:rPr>
              <a:t> =  ad + cd + t(</a:t>
            </a:r>
            <a:r>
              <a:rPr lang="en-US" sz="3200" dirty="0" err="1">
                <a:solidFill>
                  <a:srgbClr val="008000"/>
                </a:solidFill>
              </a:rPr>
              <a:t>bc</a:t>
            </a:r>
            <a:r>
              <a:rPr lang="en-US" sz="3200" dirty="0">
                <a:solidFill>
                  <a:srgbClr val="008000"/>
                </a:solidFill>
              </a:rPr>
              <a:t>) + t(</a:t>
            </a:r>
            <a:r>
              <a:rPr lang="en-US" sz="3200" dirty="0" err="1">
                <a:solidFill>
                  <a:srgbClr val="008000"/>
                </a:solidFill>
              </a:rPr>
              <a:t>ab</a:t>
            </a:r>
            <a:r>
              <a:rPr lang="en-US" sz="3200" dirty="0">
                <a:solidFill>
                  <a:srgbClr val="008000"/>
                </a:solidFill>
              </a:rPr>
              <a:t>),   z</a:t>
            </a:r>
            <a:r>
              <a:rPr lang="en-US" sz="3200" baseline="-25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 =  ac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bc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94978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48061"/>
            <a:ext cx="9105337" cy="38348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 smtClean="0">
                <a:sym typeface="Wingdings"/>
              </a:rPr>
              <a:t>0</a:t>
            </a:r>
            <a:r>
              <a:rPr lang="en-US" sz="3200" dirty="0" smtClean="0">
                <a:sym typeface="Wingdings"/>
              </a:rPr>
              <a:t>  =  &lt; a, b, c, d  :   </a:t>
            </a:r>
            <a:r>
              <a:rPr lang="en-US" sz="3200" dirty="0" err="1">
                <a:sym typeface="Wingdings"/>
              </a:rPr>
              <a:t>tc</a:t>
            </a:r>
            <a:r>
              <a:rPr lang="en-US" sz="3200" dirty="0">
                <a:sym typeface="Wingdings"/>
              </a:rPr>
              <a:t> + td</a:t>
            </a:r>
            <a:r>
              <a:rPr lang="en-US" sz="3200" dirty="0" smtClean="0">
                <a:sym typeface="Wingdings"/>
              </a:rPr>
              <a:t>, 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>
                <a:sym typeface="Wingdings"/>
              </a:rPr>
              <a:t> + c, </a:t>
            </a:r>
            <a:r>
              <a:rPr lang="en-US" sz="3200" dirty="0" smtClean="0">
                <a:sym typeface="Wingdings"/>
              </a:rPr>
              <a:t> ta </a:t>
            </a:r>
            <a:r>
              <a:rPr lang="en-US" sz="3200" dirty="0">
                <a:sym typeface="Wingdings"/>
              </a:rPr>
              <a:t>+ </a:t>
            </a:r>
            <a:r>
              <a:rPr lang="en-US" sz="3200" dirty="0" err="1">
                <a:sym typeface="Wingdings"/>
              </a:rPr>
              <a:t>tb</a:t>
            </a:r>
            <a:r>
              <a:rPr lang="en-US" sz="3200" dirty="0" smtClean="0">
                <a:sym typeface="Wingdings"/>
              </a:rPr>
              <a:t>&gt;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=  </a:t>
            </a:r>
            <a:r>
              <a:rPr lang="en-US" sz="3200" dirty="0" smtClean="0"/>
              <a:t>&lt; z</a:t>
            </a:r>
            <a:r>
              <a:rPr lang="en-US" sz="3200" baseline="-25000" dirty="0" smtClean="0"/>
              <a:t>1</a:t>
            </a:r>
            <a:r>
              <a:rPr lang="en-US" sz="3200" dirty="0"/>
              <a:t>, z</a:t>
            </a:r>
            <a:r>
              <a:rPr lang="en-US" sz="3200" baseline="-25000" dirty="0"/>
              <a:t>2</a:t>
            </a:r>
            <a:r>
              <a:rPr lang="en-US" sz="3200" dirty="0"/>
              <a:t>  :   t z</a:t>
            </a:r>
            <a:r>
              <a:rPr lang="en-US" sz="3200" baseline="-25000" dirty="0"/>
              <a:t>2</a:t>
            </a:r>
            <a:r>
              <a:rPr lang="en-US" sz="3200" dirty="0"/>
              <a:t>,  t</a:t>
            </a:r>
            <a:r>
              <a:rPr lang="en-US" sz="3200" baseline="30000" dirty="0"/>
              <a:t>3</a:t>
            </a:r>
            <a:r>
              <a:rPr lang="en-US" sz="3200" dirty="0"/>
              <a:t>z</a:t>
            </a:r>
            <a:r>
              <a:rPr lang="en-US" sz="3200" baseline="-25000" dirty="0"/>
              <a:t>1</a:t>
            </a:r>
            <a:r>
              <a:rPr lang="en-US" sz="3200" dirty="0"/>
              <a:t> + t</a:t>
            </a:r>
            <a:r>
              <a:rPr lang="en-US" sz="3200" baseline="30000" dirty="0"/>
              <a:t>2</a:t>
            </a:r>
            <a:r>
              <a:rPr lang="en-US" sz="3200" dirty="0"/>
              <a:t>z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3200" dirty="0" smtClean="0"/>
              <a:t>&gt;</a:t>
            </a:r>
            <a:endParaRPr lang="en-US" sz="3200" dirty="0">
              <a:solidFill>
                <a:srgbClr val="008000"/>
              </a:solidFill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                 [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                [                                                  )</a:t>
            </a: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                 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[               ) </a:t>
            </a:r>
            <a:r>
              <a:rPr lang="en-US" sz="3200" b="1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   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(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>
                <a:latin typeface="Symbol" charset="2"/>
                <a:cs typeface="Symbol" charset="2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[t])/t</a:t>
            </a:r>
            <a:r>
              <a:rPr lang="en-US" sz="3200" baseline="30000" dirty="0" smtClean="0">
                <a:solidFill>
                  <a:srgbClr val="000000"/>
                </a:solidFill>
                <a:sym typeface="Wingdings"/>
              </a:rPr>
              <a:t>3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     (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>
                <a:latin typeface="Symbol" charset="2"/>
                <a:cs typeface="Symbol" charset="2"/>
              </a:rPr>
              <a:t>3</a:t>
            </a:r>
            <a:r>
              <a:rPr lang="en-US" sz="32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[t])/t </a:t>
            </a:r>
            <a:endParaRPr lang="en-US" sz="3200" dirty="0" smtClean="0">
              <a:solidFill>
                <a:srgbClr val="660066"/>
              </a:solidFill>
              <a:sym typeface="Wingdings"/>
            </a:endParaRP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                )</a:t>
            </a:r>
          </a:p>
          <a:p>
            <a:r>
              <a:rPr lang="en-US" sz="32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   [</a:t>
            </a:r>
            <a:endParaRPr lang="en-US" sz="3200" dirty="0">
              <a:solidFill>
                <a:srgbClr val="0080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3" y="4474580"/>
            <a:ext cx="9144000" cy="242769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686119" y="3749473"/>
            <a:ext cx="8160441" cy="0"/>
          </a:xfrm>
          <a:prstGeom prst="line">
            <a:avLst/>
          </a:prstGeom>
          <a:ln w="38100">
            <a:solidFill>
              <a:srgbClr val="660066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6119" y="3238499"/>
            <a:ext cx="1627632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357545" y="2763132"/>
            <a:ext cx="1506334" cy="0"/>
          </a:xfrm>
          <a:prstGeom prst="straightConnector1">
            <a:avLst/>
          </a:prstGeom>
          <a:ln w="38100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831335" y="2266769"/>
            <a:ext cx="4727448" cy="0"/>
          </a:xfrm>
          <a:prstGeom prst="straightConnector1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287963" y="1791389"/>
            <a:ext cx="1506334" cy="0"/>
          </a:xfrm>
          <a:prstGeom prst="straightConnector1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6603" y="3864913"/>
            <a:ext cx="8392180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8000"/>
                </a:solidFill>
              </a:rPr>
              <a:t>z</a:t>
            </a:r>
            <a:r>
              <a:rPr lang="en-US" sz="3200" baseline="-25000" dirty="0">
                <a:solidFill>
                  <a:srgbClr val="008000"/>
                </a:solidFill>
              </a:rPr>
              <a:t>1</a:t>
            </a:r>
            <a:r>
              <a:rPr lang="en-US" sz="3200" dirty="0">
                <a:solidFill>
                  <a:srgbClr val="008000"/>
                </a:solidFill>
              </a:rPr>
              <a:t> =  ad + cd + t(</a:t>
            </a:r>
            <a:r>
              <a:rPr lang="en-US" sz="3200" dirty="0" err="1">
                <a:solidFill>
                  <a:srgbClr val="008000"/>
                </a:solidFill>
              </a:rPr>
              <a:t>bc</a:t>
            </a:r>
            <a:r>
              <a:rPr lang="en-US" sz="3200" dirty="0">
                <a:solidFill>
                  <a:srgbClr val="008000"/>
                </a:solidFill>
              </a:rPr>
              <a:t>) + t(</a:t>
            </a:r>
            <a:r>
              <a:rPr lang="en-US" sz="3200" dirty="0" err="1">
                <a:solidFill>
                  <a:srgbClr val="008000"/>
                </a:solidFill>
              </a:rPr>
              <a:t>ab</a:t>
            </a:r>
            <a:r>
              <a:rPr lang="en-US" sz="3200" dirty="0">
                <a:solidFill>
                  <a:srgbClr val="008000"/>
                </a:solidFill>
              </a:rPr>
              <a:t>),   z</a:t>
            </a:r>
            <a:r>
              <a:rPr lang="en-US" sz="3200" baseline="-25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 =  ac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bc + t</a:t>
            </a:r>
            <a:r>
              <a:rPr lang="en-US" sz="3200" baseline="30000" dirty="0">
                <a:solidFill>
                  <a:srgbClr val="008000"/>
                </a:solidFill>
              </a:rPr>
              <a:t>2</a:t>
            </a:r>
            <a:r>
              <a:rPr lang="en-US" sz="3200" dirty="0">
                <a:solidFill>
                  <a:srgbClr val="008000"/>
                </a:solidFill>
              </a:rPr>
              <a:t>ab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28083" y="2428411"/>
            <a:ext cx="441756" cy="584776"/>
            <a:chOff x="4663440" y="4907894"/>
            <a:chExt cx="441756" cy="584776"/>
          </a:xfrm>
        </p:grpSpPr>
        <p:sp>
          <p:nvSpPr>
            <p:cNvPr id="11" name="Oval 1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2751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8110" y="3325057"/>
            <a:ext cx="5574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=  &lt; 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:   t 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 t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+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&gt;</a:t>
            </a:r>
            <a:endParaRPr lang="en-US" sz="3200" dirty="0">
              <a:solidFill>
                <a:srgbClr val="008000"/>
              </a:solidFill>
              <a:sym typeface="Wingding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258" y="4030734"/>
            <a:ext cx="8686993" cy="2390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/>
              <a:t>3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/>
              <a:t>4</a:t>
            </a:r>
            <a:r>
              <a:rPr lang="en-US" sz="3200" dirty="0" smtClean="0"/>
              <a:t> + …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z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:    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(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[t])/t</a:t>
            </a:r>
            <a:r>
              <a:rPr lang="en-US" sz="3200" baseline="30000" dirty="0" smtClean="0">
                <a:solidFill>
                  <a:srgbClr val="000000"/>
                </a:solidFill>
                <a:sym typeface="Wingdings"/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		</a:t>
            </a:r>
            <a:r>
              <a:rPr lang="en-US" sz="3200" dirty="0" smtClean="0"/>
              <a:t>=  { (0, 0, 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n</a:t>
            </a:r>
            <a:r>
              <a:rPr lang="en-US" sz="3200" baseline="-25000" dirty="0"/>
              <a:t>1</a:t>
            </a:r>
            <a:r>
              <a:rPr lang="en-US" sz="3200" dirty="0" smtClean="0"/>
              <a:t>, n</a:t>
            </a:r>
            <a:r>
              <a:rPr lang="en-US" sz="3200" baseline="-25000" dirty="0"/>
              <a:t>2</a:t>
            </a:r>
            <a:r>
              <a:rPr lang="en-US" sz="3200" dirty="0" smtClean="0"/>
              <a:t>, 0, 0, 0,… )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  <a:endParaRPr lang="en-US" sz="3200" b="1" baseline="-250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0" y="1193498"/>
            <a:ext cx="9105337" cy="2308324"/>
            <a:chOff x="0" y="248061"/>
            <a:chExt cx="9105337" cy="2308324"/>
          </a:xfrm>
        </p:grpSpPr>
        <p:sp>
          <p:nvSpPr>
            <p:cNvPr id="11" name="Rectangle 10"/>
            <p:cNvSpPr/>
            <p:nvPr/>
          </p:nvSpPr>
          <p:spPr>
            <a:xfrm>
              <a:off x="0" y="248061"/>
              <a:ext cx="9105337" cy="230832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en-US" sz="3200" dirty="0" smtClean="0">
                <a:sym typeface="Wingdings"/>
              </a:endParaRPr>
            </a:p>
            <a:p>
              <a:pPr algn="ctr">
                <a:lnSpc>
                  <a:spcPct val="130000"/>
                </a:lnSpc>
              </a:pPr>
              <a:endParaRPr lang="en-US" sz="3200" dirty="0">
                <a:solidFill>
                  <a:srgbClr val="008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                                [               )</a:t>
              </a:r>
            </a:p>
            <a:p>
              <a:r>
                <a:rPr lang="en-US" sz="3200" dirty="0">
                  <a:solidFill>
                    <a:srgbClr val="008000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               [                                                  </a:t>
              </a: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)</a:t>
              </a:r>
              <a:endParaRPr lang="en-US" sz="3200" dirty="0" smtClean="0">
                <a:solidFill>
                  <a:srgbClr val="008000"/>
                </a:solidFill>
                <a:sym typeface="Wingdings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831335" y="2266769"/>
              <a:ext cx="4727448" cy="0"/>
            </a:xfrm>
            <a:prstGeom prst="straightConnector1">
              <a:avLst/>
            </a:prstGeom>
            <a:ln w="381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287963" y="1791389"/>
              <a:ext cx="1506334" cy="0"/>
            </a:xfrm>
            <a:prstGeom prst="straightConnector1">
              <a:avLst/>
            </a:prstGeom>
            <a:ln w="381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951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276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8110" y="3325057"/>
            <a:ext cx="5574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dirty="0" smtClean="0"/>
              <a:t>H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=  &lt; 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:   t 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 t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z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+ 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z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&gt;</a:t>
            </a:r>
            <a:endParaRPr lang="en-US" sz="3200" dirty="0">
              <a:solidFill>
                <a:srgbClr val="008000"/>
              </a:solidFill>
              <a:sym typeface="Wingding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258" y="4030734"/>
            <a:ext cx="8686993" cy="2390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[t]	 =  {n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t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/>
              <a:t>3</a:t>
            </a:r>
            <a:r>
              <a:rPr lang="en-US" sz="3200" dirty="0" smtClean="0"/>
              <a:t> +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t</a:t>
            </a:r>
            <a:r>
              <a:rPr lang="en-US" sz="3200" baseline="30000" dirty="0"/>
              <a:t>4</a:t>
            </a:r>
            <a:r>
              <a:rPr lang="en-US" sz="3200" dirty="0" smtClean="0"/>
              <a:t> + … 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  <a:endParaRPr lang="en-US" sz="3200" dirty="0">
              <a:solidFill>
                <a:srgbClr val="00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3200" dirty="0" smtClean="0">
                <a:solidFill>
                  <a:srgbClr val="000000"/>
                </a:solidFill>
              </a:rPr>
              <a:t>z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:    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(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3</a:t>
            </a:r>
            <a:r>
              <a:rPr lang="en-US" sz="32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Z</a:t>
            </a:r>
            <a:r>
              <a:rPr lang="en-US" sz="3200" b="1" baseline="-25000" dirty="0" smtClean="0">
                <a:solidFill>
                  <a:srgbClr val="000000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[t])/t </a:t>
            </a:r>
            <a:endParaRPr lang="en-US" sz="3200" dirty="0" smtClean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		</a:t>
            </a:r>
            <a:r>
              <a:rPr lang="en-US" sz="3200" dirty="0" smtClean="0"/>
              <a:t>=  { (0, 0, 0, n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, 0, 0, 0, … )  :  </a:t>
            </a:r>
            <a:r>
              <a:rPr lang="en-US" sz="3200" dirty="0" err="1" smtClean="0"/>
              <a:t>n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in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} </a:t>
            </a:r>
            <a:endParaRPr lang="en-US" sz="3200" b="1" baseline="-250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0" y="1193498"/>
            <a:ext cx="9105337" cy="2308324"/>
            <a:chOff x="0" y="248061"/>
            <a:chExt cx="9105337" cy="2308324"/>
          </a:xfrm>
        </p:grpSpPr>
        <p:sp>
          <p:nvSpPr>
            <p:cNvPr id="11" name="Rectangle 10"/>
            <p:cNvSpPr/>
            <p:nvPr/>
          </p:nvSpPr>
          <p:spPr>
            <a:xfrm>
              <a:off x="0" y="248061"/>
              <a:ext cx="9105337" cy="2308324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en-US" sz="3200" dirty="0" smtClean="0">
                <a:sym typeface="Wingdings"/>
              </a:endParaRPr>
            </a:p>
            <a:p>
              <a:pPr algn="ctr">
                <a:lnSpc>
                  <a:spcPct val="130000"/>
                </a:lnSpc>
              </a:pPr>
              <a:endParaRPr lang="en-US" sz="3200" dirty="0">
                <a:solidFill>
                  <a:srgbClr val="008000"/>
                </a:solidFill>
                <a:sym typeface="Wingdings"/>
              </a:endParaRPr>
            </a:p>
            <a:p>
              <a:pPr>
                <a:lnSpc>
                  <a:spcPct val="120000"/>
                </a:lnSpc>
              </a:pP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                                [               )</a:t>
              </a:r>
            </a:p>
            <a:p>
              <a:r>
                <a:rPr lang="en-US" sz="3200" dirty="0">
                  <a:solidFill>
                    <a:srgbClr val="008000"/>
                  </a:solidFill>
                  <a:sym typeface="Wingdings"/>
                </a:rPr>
                <a:t> </a:t>
              </a: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                                       [                                                  </a:t>
              </a:r>
              <a:r>
                <a:rPr lang="en-US" sz="3200" dirty="0" smtClean="0">
                  <a:solidFill>
                    <a:srgbClr val="008000"/>
                  </a:solidFill>
                  <a:sym typeface="Wingdings"/>
                </a:rPr>
                <a:t>)</a:t>
              </a:r>
              <a:endParaRPr lang="en-US" sz="3200" dirty="0" smtClean="0">
                <a:solidFill>
                  <a:srgbClr val="008000"/>
                </a:solidFill>
                <a:sym typeface="Wingdings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3831335" y="2266769"/>
              <a:ext cx="4727448" cy="0"/>
            </a:xfrm>
            <a:prstGeom prst="straightConnector1">
              <a:avLst/>
            </a:prstGeom>
            <a:ln w="381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287963" y="1791389"/>
              <a:ext cx="1506334" cy="0"/>
            </a:xfrm>
            <a:prstGeom prst="straightConnector1">
              <a:avLst/>
            </a:prstGeom>
            <a:ln w="381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9864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0283" y="1380559"/>
            <a:ext cx="6524174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 err="1" smtClean="0">
                <a:solidFill>
                  <a:srgbClr val="000000"/>
                </a:solidFill>
              </a:rPr>
              <a:t>H</a:t>
            </a:r>
            <a:r>
              <a:rPr lang="en-US" sz="3200" baseline="-25000" dirty="0" err="1">
                <a:solidFill>
                  <a:srgbClr val="000000"/>
                </a:solidFill>
              </a:rPr>
              <a:t>k</a:t>
            </a:r>
            <a:r>
              <a:rPr lang="en-US" sz="3200" dirty="0" smtClean="0">
                <a:solidFill>
                  <a:srgbClr val="000000"/>
                </a:solidFill>
              </a:rPr>
              <a:t>  =  </a:t>
            </a:r>
            <a:r>
              <a:rPr lang="en-US" sz="3600" dirty="0" smtClean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     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 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baseline="30000" dirty="0" err="1" smtClean="0">
                <a:cs typeface="Symbol" charset="2"/>
              </a:rPr>
              <a:t>i</a:t>
            </a:r>
            <a:r>
              <a:rPr lang="en-US" sz="32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3200" b="1" dirty="0">
                <a:solidFill>
                  <a:srgbClr val="000000"/>
                </a:solidFill>
                <a:sym typeface="Wingdings"/>
              </a:rPr>
              <a:t>F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 </a:t>
            </a:r>
            <a:r>
              <a:rPr lang="en-US" sz="3600" dirty="0" smtClean="0">
                <a:solidFill>
                  <a:srgbClr val="000000"/>
                </a:solidFill>
                <a:sym typeface="Wingdings"/>
              </a:rPr>
              <a:t>)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      </a:t>
            </a:r>
            <a:r>
              <a:rPr lang="en-US" sz="3600" dirty="0" smtClean="0">
                <a:solidFill>
                  <a:srgbClr val="000000"/>
                </a:solidFill>
                <a:sym typeface="Wingdings"/>
              </a:rPr>
              <a:t>(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S</a:t>
            </a:r>
            <a:r>
              <a:rPr lang="en-US" sz="3200" baseline="300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baseline="30000" dirty="0">
                <a:cs typeface="Symbol" charset="2"/>
              </a:rPr>
              <a:t>j</a:t>
            </a:r>
            <a:r>
              <a:rPr lang="en-US" sz="3200" dirty="0" smtClean="0">
                <a:solidFill>
                  <a:srgbClr val="000000"/>
                </a:solidFill>
                <a:ea typeface="Wingdings"/>
                <a:cs typeface="Wingdings"/>
                <a:sym typeface="Wingding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sym typeface="Wingdings"/>
              </a:rPr>
              <a:t>F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[t]/(t</a:t>
            </a:r>
            <a:r>
              <a:rPr lang="en-US" sz="3200" baseline="300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3200" baseline="30000" dirty="0" smtClean="0">
                <a:solidFill>
                  <a:srgbClr val="000000"/>
                </a:solidFill>
                <a:sym typeface="Wingdings"/>
              </a:rPr>
              <a:t>j</a:t>
            </a:r>
            <a:r>
              <a:rPr lang="en-US" sz="3200" dirty="0" smtClean="0">
                <a:solidFill>
                  <a:srgbClr val="000000"/>
                </a:solidFill>
                <a:sym typeface="Wingdings"/>
              </a:rPr>
              <a:t>) </a:t>
            </a:r>
            <a:r>
              <a:rPr lang="en-US" sz="3600" dirty="0" smtClean="0">
                <a:solidFill>
                  <a:srgbClr val="000000"/>
                </a:solidFill>
                <a:sym typeface="Wingdings"/>
              </a:rPr>
              <a:t>)</a:t>
            </a:r>
            <a:endParaRPr lang="en-US" sz="3200" baseline="30000" dirty="0"/>
          </a:p>
        </p:txBody>
      </p:sp>
      <p:grpSp>
        <p:nvGrpSpPr>
          <p:cNvPr id="8" name="Group 7"/>
          <p:cNvGrpSpPr/>
          <p:nvPr/>
        </p:nvGrpSpPr>
        <p:grpSpPr>
          <a:xfrm>
            <a:off x="4518315" y="2391189"/>
            <a:ext cx="441756" cy="584776"/>
            <a:chOff x="4663440" y="4907894"/>
            <a:chExt cx="441756" cy="584776"/>
          </a:xfrm>
        </p:grpSpPr>
        <p:sp>
          <p:nvSpPr>
            <p:cNvPr id="9" name="Oval 8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449575" y="2214245"/>
            <a:ext cx="1150208" cy="945103"/>
            <a:chOff x="2449575" y="2214245"/>
            <a:chExt cx="1150208" cy="945103"/>
          </a:xfrm>
        </p:grpSpPr>
        <p:grpSp>
          <p:nvGrpSpPr>
            <p:cNvPr id="11" name="Group 10"/>
            <p:cNvGrpSpPr/>
            <p:nvPr/>
          </p:nvGrpSpPr>
          <p:grpSpPr>
            <a:xfrm>
              <a:off x="2518081" y="2357856"/>
              <a:ext cx="621792" cy="646331"/>
              <a:chOff x="2235861" y="2315523"/>
              <a:chExt cx="621792" cy="646331"/>
            </a:xfrm>
          </p:grpSpPr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322576" y="2578608"/>
                <a:ext cx="219456" cy="21945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235861" y="2315523"/>
                <a:ext cx="6217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+</a:t>
                </a:r>
                <a:endParaRPr lang="en-US" sz="3600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449575" y="2759238"/>
              <a:ext cx="1150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i</a:t>
              </a:r>
              <a:r>
                <a:rPr lang="en-US" sz="2000" dirty="0" smtClean="0"/>
                <a:t> = 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62463" y="2214245"/>
              <a:ext cx="7478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48228" y="2311030"/>
              <a:ext cx="352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</a:rPr>
                <a:t>a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038978" y="2214245"/>
            <a:ext cx="1150208" cy="945103"/>
            <a:chOff x="2449575" y="2214245"/>
            <a:chExt cx="1150208" cy="945103"/>
          </a:xfrm>
        </p:grpSpPr>
        <p:grpSp>
          <p:nvGrpSpPr>
            <p:cNvPr id="22" name="Group 21"/>
            <p:cNvGrpSpPr/>
            <p:nvPr/>
          </p:nvGrpSpPr>
          <p:grpSpPr>
            <a:xfrm>
              <a:off x="2518081" y="2357856"/>
              <a:ext cx="621792" cy="646331"/>
              <a:chOff x="2235861" y="2315523"/>
              <a:chExt cx="621792" cy="646331"/>
            </a:xfrm>
          </p:grpSpPr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>
                <a:off x="2322576" y="2578608"/>
                <a:ext cx="219456" cy="21945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235861" y="2315523"/>
                <a:ext cx="6217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+</a:t>
                </a:r>
                <a:endParaRPr lang="en-US" sz="3600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449575" y="2759238"/>
              <a:ext cx="11502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i</a:t>
              </a:r>
              <a:r>
                <a:rPr lang="en-US" sz="2000" dirty="0" smtClean="0"/>
                <a:t> = 1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62463" y="2214245"/>
              <a:ext cx="7478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05895" y="2296919"/>
              <a:ext cx="3527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</a:rPr>
                <a:t>g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6987250" y="2391725"/>
            <a:ext cx="289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</a:t>
            </a:r>
            <a:endParaRPr lang="en-US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243417" y="678724"/>
            <a:ext cx="86077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In general when calculating homology over the field </a:t>
            </a:r>
            <a:r>
              <a:rPr lang="en-US" sz="3200" b="1" dirty="0" smtClean="0">
                <a:solidFill>
                  <a:srgbClr val="000000"/>
                </a:solidFill>
              </a:rPr>
              <a:t>F</a:t>
            </a:r>
            <a:endParaRPr lang="en-US" sz="32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9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60" y="332310"/>
            <a:ext cx="8097154" cy="42721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94293"/>
            <a:ext cx="9144000" cy="21345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313" y="4745539"/>
            <a:ext cx="9238426" cy="14080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hlinkClick r:id="rId4"/>
              </a:rPr>
              <a:t>http://www.ima.umn.edu/videos/?id=856</a:t>
            </a:r>
            <a:endParaRPr lang="en-US" sz="3200" dirty="0" smtClean="0"/>
          </a:p>
          <a:p>
            <a:endParaRPr lang="en-US" dirty="0"/>
          </a:p>
          <a:p>
            <a:r>
              <a:rPr lang="en-US" sz="1750" dirty="0" smtClean="0">
                <a:hlinkClick r:id="rId5"/>
              </a:rPr>
              <a:t>http://ima.umn.edu/2008-2009/ND6.15-26.09/activities/Carlsson-Gunnar/imafive-handout4up.pdf</a:t>
            </a:r>
            <a:endParaRPr lang="en-US" sz="175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" y="441680"/>
            <a:ext cx="9144000" cy="51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333" y="5705857"/>
            <a:ext cx="9075534" cy="11310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hlinkClick r:id="rId3"/>
              </a:rPr>
              <a:t>http://www.ima.umn.edu/videos/?id=1846</a:t>
            </a:r>
            <a:endParaRPr lang="en-US" sz="2400" dirty="0" smtClean="0"/>
          </a:p>
          <a:p>
            <a:pPr algn="ctr">
              <a:lnSpc>
                <a:spcPct val="150000"/>
              </a:lnSpc>
            </a:pPr>
            <a:r>
              <a:rPr lang="en-US" sz="1700" dirty="0" smtClean="0">
                <a:hlinkClick r:id="rId4"/>
              </a:rPr>
              <a:t>http://www.ima.umn.edu/2011-2012/W3.26-30.12/activities/Carlsson-Gunnar/imamachinefinal.pdf</a:t>
            </a:r>
            <a:endParaRPr lang="en-US" sz="1700" dirty="0" smtClean="0"/>
          </a:p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7446" y="2305674"/>
            <a:ext cx="83114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8000"/>
                </a:solidFill>
              </a:rPr>
              <a:t>Application to Natural Image Statistics</a:t>
            </a:r>
          </a:p>
          <a:p>
            <a:pPr algn="ctr"/>
            <a:r>
              <a:rPr lang="en-US" sz="3200" dirty="0">
                <a:solidFill>
                  <a:srgbClr val="008000"/>
                </a:solidFill>
              </a:rPr>
              <a:t>With V. de Silva, T. </a:t>
            </a:r>
            <a:r>
              <a:rPr lang="en-US" sz="3200" dirty="0" err="1">
                <a:solidFill>
                  <a:srgbClr val="008000"/>
                </a:solidFill>
              </a:rPr>
              <a:t>Ishkanov</a:t>
            </a:r>
            <a:r>
              <a:rPr lang="en-US" sz="3200" dirty="0">
                <a:solidFill>
                  <a:srgbClr val="008000"/>
                </a:solidFill>
              </a:rPr>
              <a:t>, A. </a:t>
            </a:r>
            <a:r>
              <a:rPr lang="en-US" sz="3200" dirty="0" err="1">
                <a:solidFill>
                  <a:srgbClr val="008000"/>
                </a:solidFill>
              </a:rPr>
              <a:t>Zomorodian</a:t>
            </a:r>
            <a:endParaRPr lang="en-US" sz="3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7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9507" t="17752" r="-39" b="105"/>
          <a:stretch/>
        </p:blipFill>
        <p:spPr>
          <a:xfrm>
            <a:off x="27432" y="91440"/>
            <a:ext cx="2798064" cy="29626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4556" y="575219"/>
            <a:ext cx="8494888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4925"/>
            <a:r>
              <a:rPr lang="en-US" sz="3200" dirty="0" smtClean="0"/>
              <a:t>An </a:t>
            </a:r>
            <a:r>
              <a:rPr lang="en-US" sz="3200" dirty="0"/>
              <a:t>image taken by black and white digital camera can </a:t>
            </a:r>
            <a:r>
              <a:rPr lang="en-US" sz="3200" dirty="0" smtClean="0"/>
              <a:t>be viewed </a:t>
            </a:r>
            <a:r>
              <a:rPr lang="en-US" sz="3200" dirty="0"/>
              <a:t>as a vector, with one coordinate for each </a:t>
            </a:r>
            <a:r>
              <a:rPr lang="en-US" sz="3200" dirty="0" smtClean="0"/>
              <a:t>pixel</a:t>
            </a:r>
          </a:p>
          <a:p>
            <a:endParaRPr lang="en-US" sz="3200" dirty="0"/>
          </a:p>
          <a:p>
            <a:r>
              <a:rPr lang="en-US" sz="3200" dirty="0"/>
              <a:t>Each pixel has a “gray scale” value, can be thought of as a </a:t>
            </a:r>
            <a:r>
              <a:rPr lang="en-US" sz="3200" dirty="0" smtClean="0"/>
              <a:t>real number </a:t>
            </a:r>
            <a:r>
              <a:rPr lang="en-US" sz="3200" dirty="0"/>
              <a:t>(in reality, takes one of 255 values</a:t>
            </a:r>
            <a:r>
              <a:rPr lang="en-US" sz="3200" dirty="0" smtClean="0"/>
              <a:t>)</a:t>
            </a:r>
          </a:p>
          <a:p>
            <a:endParaRPr lang="en-US" sz="3200" dirty="0"/>
          </a:p>
          <a:p>
            <a:r>
              <a:rPr lang="en-US" sz="3200" dirty="0"/>
              <a:t>Typical camera uses tens of thousands of pixels, so images lie </a:t>
            </a:r>
            <a:r>
              <a:rPr lang="en-US" sz="3200" dirty="0" smtClean="0"/>
              <a:t>in a </a:t>
            </a:r>
            <a:r>
              <a:rPr lang="en-US" sz="3200" dirty="0"/>
              <a:t>very high dimensional space, call it pixel space, P</a:t>
            </a:r>
          </a:p>
        </p:txBody>
      </p:sp>
    </p:spTree>
    <p:extLst>
      <p:ext uri="{BB962C8B-B14F-4D97-AF65-F5344CB8AC3E}">
        <p14:creationId xmlns:p14="http://schemas.microsoft.com/office/powerpoint/2010/main" val="330013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6975" y="1816007"/>
            <a:ext cx="531778" cy="576079"/>
            <a:chOff x="1048616" y="147442"/>
            <a:chExt cx="531778" cy="576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>
                  <a:sym typeface="Wingdings"/>
                </a:rPr>
                <a:t>2</a:t>
              </a:r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3272277"/>
            <a:ext cx="384048" cy="5760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8474" y="3337307"/>
            <a:ext cx="32332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aseline="-25000" dirty="0">
                <a:sym typeface="Wingdings"/>
              </a:rPr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67014" y="1139997"/>
            <a:ext cx="4751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abc</a:t>
            </a:r>
            <a:r>
              <a:rPr lang="en-US" sz="3200" dirty="0" smtClean="0"/>
              <a:t>, </a:t>
            </a:r>
            <a:r>
              <a:rPr lang="en-US" sz="3200" dirty="0" err="1" smtClean="0"/>
              <a:t>acd</a:t>
            </a:r>
            <a:r>
              <a:rPr lang="en-US" sz="3200" dirty="0" smtClean="0"/>
              <a:t>]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</a:t>
            </a:r>
            <a:r>
              <a:rPr lang="en-US" sz="3200" dirty="0" smtClean="0"/>
              <a:t>, </a:t>
            </a:r>
            <a:r>
              <a:rPr lang="en-US" sz="3200" dirty="0" err="1" smtClean="0"/>
              <a:t>bc</a:t>
            </a:r>
            <a:r>
              <a:rPr lang="en-US" sz="3200" dirty="0" smtClean="0"/>
              <a:t>, ac, ad, cd]</a:t>
            </a:r>
            <a:r>
              <a:rPr lang="en-US" sz="3200" baseline="-25000" dirty="0" smtClean="0"/>
              <a:t>  </a:t>
            </a:r>
            <a:r>
              <a:rPr lang="en-US" sz="3200" dirty="0" smtClean="0">
                <a:sym typeface="Wingdings"/>
              </a:rPr>
              <a:t>   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[a, b, c, d]</a:t>
            </a:r>
            <a:endParaRPr lang="en-US" sz="3200" dirty="0" smtClean="0"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56940" y="55429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856941" y="1957860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856942" y="346492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6975" y="465336"/>
            <a:ext cx="531778" cy="576079"/>
            <a:chOff x="1048616" y="147442"/>
            <a:chExt cx="531778" cy="57607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 smtClean="0">
                  <a:sym typeface="Wingdings"/>
                </a:rPr>
                <a:t>3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430" y="5342421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084" y="4844246"/>
            <a:ext cx="59711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0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176" y="49242"/>
            <a:ext cx="2578608" cy="3021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4679427"/>
            <a:ext cx="384048" cy="576079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 rot="5400000">
            <a:off x="856942" y="4742222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86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6975" y="1816007"/>
            <a:ext cx="531778" cy="576079"/>
            <a:chOff x="1048616" y="147442"/>
            <a:chExt cx="531778" cy="576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>
                  <a:sym typeface="Wingdings"/>
                </a:rPr>
                <a:t>2</a:t>
              </a:r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3272277"/>
            <a:ext cx="384048" cy="5760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8474" y="3337307"/>
            <a:ext cx="32332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aseline="-25000" dirty="0">
                <a:sym typeface="Wingdings"/>
              </a:rPr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67014" y="1139997"/>
            <a:ext cx="4751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abc</a:t>
            </a:r>
            <a:r>
              <a:rPr lang="en-US" sz="3200" dirty="0" smtClean="0"/>
              <a:t>, </a:t>
            </a:r>
            <a:r>
              <a:rPr lang="en-US" sz="3200" dirty="0" err="1" smtClean="0"/>
              <a:t>acd</a:t>
            </a:r>
            <a:r>
              <a:rPr lang="en-US" sz="3200" dirty="0" smtClean="0"/>
              <a:t>]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</a:t>
            </a:r>
            <a:r>
              <a:rPr lang="en-US" sz="3200" dirty="0" smtClean="0"/>
              <a:t>, </a:t>
            </a:r>
            <a:r>
              <a:rPr lang="en-US" sz="3200" dirty="0" err="1" smtClean="0"/>
              <a:t>bc</a:t>
            </a:r>
            <a:r>
              <a:rPr lang="en-US" sz="3200" dirty="0" smtClean="0"/>
              <a:t>, ac, ad, cd]</a:t>
            </a:r>
            <a:r>
              <a:rPr lang="en-US" sz="3200" baseline="-25000" dirty="0" smtClean="0"/>
              <a:t>  </a:t>
            </a:r>
            <a:r>
              <a:rPr lang="en-US" sz="3200" dirty="0" smtClean="0">
                <a:sym typeface="Wingdings"/>
              </a:rPr>
              <a:t>   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[a, b, c, d]</a:t>
            </a:r>
            <a:endParaRPr lang="en-US" sz="3200" dirty="0" smtClean="0"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56940" y="55429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856941" y="1957860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856942" y="346492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6975" y="465336"/>
            <a:ext cx="531778" cy="576079"/>
            <a:chOff x="1048616" y="147442"/>
            <a:chExt cx="531778" cy="57607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 smtClean="0">
                  <a:sym typeface="Wingdings"/>
                </a:rPr>
                <a:t>3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430" y="5342421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084" y="4844246"/>
            <a:ext cx="59711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0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176" y="49242"/>
            <a:ext cx="2578608" cy="3021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4679427"/>
            <a:ext cx="384048" cy="576079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 rot="5400000">
            <a:off x="856942" y="4742222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4515761" y="3487201"/>
            <a:ext cx="4783461" cy="587705"/>
            <a:chOff x="4515761" y="3487201"/>
            <a:chExt cx="4783461" cy="587705"/>
          </a:xfrm>
        </p:grpSpPr>
        <p:sp>
          <p:nvSpPr>
            <p:cNvPr id="13" name="TextBox 12"/>
            <p:cNvSpPr txBox="1"/>
            <p:nvPr/>
          </p:nvSpPr>
          <p:spPr>
            <a:xfrm>
              <a:off x="4780712" y="3490130"/>
              <a:ext cx="451851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/>
                <a:t>k</a:t>
              </a:r>
              <a:r>
                <a:rPr lang="en-US" sz="3200" baseline="-25000" dirty="0" smtClean="0"/>
                <a:t>  </a:t>
              </a:r>
              <a:r>
                <a:rPr lang="en-US" sz="3200" dirty="0" smtClean="0"/>
                <a:t>=  C</a:t>
              </a:r>
              <a:r>
                <a:rPr lang="en-US" sz="3200" baseline="-25000" dirty="0" smtClean="0"/>
                <a:t>0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3</a:t>
              </a:r>
              <a:r>
                <a:rPr lang="en-US" sz="3200" dirty="0" smtClean="0"/>
                <a:t>    …</a:t>
              </a:r>
              <a:endParaRPr lang="en-US" sz="3200" baseline="-25000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065160" y="3487201"/>
              <a:ext cx="441756" cy="584776"/>
              <a:chOff x="4663440" y="4907894"/>
              <a:chExt cx="441756" cy="584776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7487559" y="3487201"/>
              <a:ext cx="441756" cy="584776"/>
              <a:chOff x="4663440" y="4907894"/>
              <a:chExt cx="441756" cy="584776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6765072" y="3487201"/>
              <a:ext cx="441756" cy="584776"/>
              <a:chOff x="4663440" y="4907894"/>
              <a:chExt cx="441756" cy="584776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8204250" y="3487201"/>
              <a:ext cx="441756" cy="584776"/>
              <a:chOff x="4663440" y="4907894"/>
              <a:chExt cx="441756" cy="584776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49" name="Rectangle 48"/>
          <p:cNvSpPr/>
          <p:nvPr/>
        </p:nvSpPr>
        <p:spPr>
          <a:xfrm>
            <a:off x="4416778" y="3374313"/>
            <a:ext cx="4727222" cy="2397131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13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6975" y="1816007"/>
            <a:ext cx="531778" cy="576079"/>
            <a:chOff x="1048616" y="147442"/>
            <a:chExt cx="531778" cy="576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>
                  <a:sym typeface="Wingdings"/>
                </a:rPr>
                <a:t>2</a:t>
              </a:r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3272277"/>
            <a:ext cx="384048" cy="5760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8474" y="3337307"/>
            <a:ext cx="32332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aseline="-25000" dirty="0">
                <a:sym typeface="Wingdings"/>
              </a:rPr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67014" y="1139997"/>
            <a:ext cx="4751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abc</a:t>
            </a:r>
            <a:r>
              <a:rPr lang="en-US" sz="3200" dirty="0" smtClean="0"/>
              <a:t>, </a:t>
            </a:r>
            <a:r>
              <a:rPr lang="en-US" sz="3200" dirty="0" err="1" smtClean="0"/>
              <a:t>acd</a:t>
            </a:r>
            <a:r>
              <a:rPr lang="en-US" sz="3200" dirty="0" smtClean="0"/>
              <a:t>]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</a:t>
            </a:r>
            <a:r>
              <a:rPr lang="en-US" sz="3200" dirty="0" smtClean="0"/>
              <a:t>, </a:t>
            </a:r>
            <a:r>
              <a:rPr lang="en-US" sz="3200" dirty="0" err="1" smtClean="0"/>
              <a:t>bc</a:t>
            </a:r>
            <a:r>
              <a:rPr lang="en-US" sz="3200" dirty="0" smtClean="0"/>
              <a:t>, ac, ad, cd]</a:t>
            </a:r>
            <a:r>
              <a:rPr lang="en-US" sz="3200" baseline="-25000" dirty="0" smtClean="0"/>
              <a:t>  </a:t>
            </a:r>
            <a:r>
              <a:rPr lang="en-US" sz="3200" dirty="0" smtClean="0">
                <a:sym typeface="Wingdings"/>
              </a:rPr>
              <a:t>   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[a, b, c, d]</a:t>
            </a:r>
            <a:endParaRPr lang="en-US" sz="3200" dirty="0" smtClean="0"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56940" y="55429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856941" y="1957860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856942" y="346492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6975" y="465336"/>
            <a:ext cx="531778" cy="576079"/>
            <a:chOff x="1048616" y="147442"/>
            <a:chExt cx="531778" cy="57607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 smtClean="0">
                  <a:sym typeface="Wingdings"/>
                </a:rPr>
                <a:t>3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430" y="5342421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084" y="4844246"/>
            <a:ext cx="59711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0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176" y="49242"/>
            <a:ext cx="2578608" cy="3021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4679427"/>
            <a:ext cx="384048" cy="576079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 rot="5400000">
            <a:off x="856942" y="4742222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4966514" y="3457807"/>
            <a:ext cx="3358239" cy="587705"/>
            <a:chOff x="4515761" y="3487201"/>
            <a:chExt cx="3358239" cy="587705"/>
          </a:xfrm>
        </p:grpSpPr>
        <p:sp>
          <p:nvSpPr>
            <p:cNvPr id="13" name="TextBox 12"/>
            <p:cNvSpPr txBox="1"/>
            <p:nvPr/>
          </p:nvSpPr>
          <p:spPr>
            <a:xfrm>
              <a:off x="4780712" y="3490130"/>
              <a:ext cx="309328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/>
                <a:t>k</a:t>
              </a:r>
              <a:r>
                <a:rPr lang="en-US" sz="3200" baseline="-25000" dirty="0" smtClean="0"/>
                <a:t>  </a:t>
              </a:r>
              <a:r>
                <a:rPr lang="en-US" sz="3200" dirty="0" smtClean="0"/>
                <a:t>=  C</a:t>
              </a:r>
              <a:r>
                <a:rPr lang="en-US" sz="3200" baseline="-25000" dirty="0" smtClean="0"/>
                <a:t>0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2</a:t>
              </a:r>
              <a:endParaRPr lang="en-US" sz="3200" baseline="-25000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065160" y="3487201"/>
              <a:ext cx="441756" cy="584776"/>
              <a:chOff x="4663440" y="4907894"/>
              <a:chExt cx="441756" cy="584776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6765072" y="3487201"/>
              <a:ext cx="441756" cy="584776"/>
              <a:chOff x="4663440" y="4907894"/>
              <a:chExt cx="441756" cy="584776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49" name="Rectangle 48"/>
          <p:cNvSpPr/>
          <p:nvPr/>
        </p:nvSpPr>
        <p:spPr>
          <a:xfrm>
            <a:off x="4416778" y="3374313"/>
            <a:ext cx="4727222" cy="2397131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6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6975" y="1816007"/>
            <a:ext cx="531778" cy="576079"/>
            <a:chOff x="1048616" y="147442"/>
            <a:chExt cx="531778" cy="576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>
                  <a:sym typeface="Wingdings"/>
                </a:rPr>
                <a:t>2</a:t>
              </a:r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3272277"/>
            <a:ext cx="384048" cy="5760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8474" y="3337307"/>
            <a:ext cx="32332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aseline="-25000" dirty="0">
                <a:sym typeface="Wingdings"/>
              </a:rPr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67014" y="1139997"/>
            <a:ext cx="4751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abc</a:t>
            </a:r>
            <a:r>
              <a:rPr lang="en-US" sz="3200" dirty="0" smtClean="0"/>
              <a:t>, </a:t>
            </a:r>
            <a:r>
              <a:rPr lang="en-US" sz="3200" dirty="0" err="1" smtClean="0"/>
              <a:t>acd</a:t>
            </a:r>
            <a:r>
              <a:rPr lang="en-US" sz="3200" dirty="0" smtClean="0"/>
              <a:t>]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</a:t>
            </a:r>
            <a:r>
              <a:rPr lang="en-US" sz="3200" dirty="0" smtClean="0"/>
              <a:t>, </a:t>
            </a:r>
            <a:r>
              <a:rPr lang="en-US" sz="3200" dirty="0" err="1" smtClean="0"/>
              <a:t>bc</a:t>
            </a:r>
            <a:r>
              <a:rPr lang="en-US" sz="3200" dirty="0" smtClean="0"/>
              <a:t>, ac, ad, cd]</a:t>
            </a:r>
            <a:r>
              <a:rPr lang="en-US" sz="3200" baseline="-25000" dirty="0" smtClean="0"/>
              <a:t>  </a:t>
            </a:r>
            <a:r>
              <a:rPr lang="en-US" sz="3200" dirty="0" smtClean="0">
                <a:sym typeface="Wingdings"/>
              </a:rPr>
              <a:t>   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[a, b, c, d]</a:t>
            </a:r>
            <a:endParaRPr lang="en-US" sz="3200" dirty="0" smtClean="0"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56940" y="55429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856941" y="1957860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856942" y="346492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6975" y="465336"/>
            <a:ext cx="531778" cy="576079"/>
            <a:chOff x="1048616" y="147442"/>
            <a:chExt cx="531778" cy="57607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 smtClean="0">
                  <a:sym typeface="Wingdings"/>
                </a:rPr>
                <a:t>3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430" y="5342421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084" y="4844246"/>
            <a:ext cx="59711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0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176" y="49242"/>
            <a:ext cx="2578608" cy="3021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4679427"/>
            <a:ext cx="384048" cy="576079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 rot="5400000">
            <a:off x="856942" y="4742222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4865569" y="4610573"/>
            <a:ext cx="41655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+ b  +  </a:t>
            </a:r>
            <a:r>
              <a:rPr lang="en-US" sz="3200" dirty="0" err="1" smtClean="0"/>
              <a:t>bc</a:t>
            </a:r>
            <a:r>
              <a:rPr lang="en-US" sz="3200" dirty="0" smtClean="0"/>
              <a:t>   +  </a:t>
            </a:r>
            <a:r>
              <a:rPr lang="en-US" sz="3200" dirty="0" err="1" smtClean="0"/>
              <a:t>abc</a:t>
            </a:r>
            <a:r>
              <a:rPr lang="en-US" sz="3200" dirty="0" smtClean="0"/>
              <a:t> + </a:t>
            </a:r>
            <a:r>
              <a:rPr lang="en-US" sz="3200" dirty="0" err="1" smtClean="0"/>
              <a:t>acd</a:t>
            </a:r>
            <a:endParaRPr lang="en-US" sz="3200" dirty="0" smtClean="0"/>
          </a:p>
          <a:p>
            <a:endParaRPr lang="en-US" sz="1000" dirty="0"/>
          </a:p>
        </p:txBody>
      </p:sp>
      <p:sp>
        <p:nvSpPr>
          <p:cNvPr id="38" name="Rectangle 37"/>
          <p:cNvSpPr/>
          <p:nvPr/>
        </p:nvSpPr>
        <p:spPr>
          <a:xfrm>
            <a:off x="4416778" y="3374313"/>
            <a:ext cx="4727222" cy="2397131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966514" y="3457807"/>
            <a:ext cx="3358239" cy="587705"/>
            <a:chOff x="4515761" y="3487201"/>
            <a:chExt cx="3358239" cy="587705"/>
          </a:xfrm>
        </p:grpSpPr>
        <p:sp>
          <p:nvSpPr>
            <p:cNvPr id="40" name="TextBox 39"/>
            <p:cNvSpPr txBox="1"/>
            <p:nvPr/>
          </p:nvSpPr>
          <p:spPr>
            <a:xfrm>
              <a:off x="4780712" y="3490130"/>
              <a:ext cx="309328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/>
                <a:t>k</a:t>
              </a:r>
              <a:r>
                <a:rPr lang="en-US" sz="3200" baseline="-25000" dirty="0" smtClean="0"/>
                <a:t>  </a:t>
              </a:r>
              <a:r>
                <a:rPr lang="en-US" sz="3200" dirty="0" smtClean="0"/>
                <a:t>=  C</a:t>
              </a:r>
              <a:r>
                <a:rPr lang="en-US" sz="3200" baseline="-25000" dirty="0" smtClean="0"/>
                <a:t>0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2</a:t>
              </a:r>
              <a:endParaRPr lang="en-US" sz="3200" baseline="-25000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6065160" y="3487201"/>
              <a:ext cx="441756" cy="584776"/>
              <a:chOff x="4663440" y="4907894"/>
              <a:chExt cx="441756" cy="584776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6765072" y="3487201"/>
              <a:ext cx="441756" cy="584776"/>
              <a:chOff x="4663440" y="4907894"/>
              <a:chExt cx="441756" cy="584776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94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6975" y="1816007"/>
            <a:ext cx="531778" cy="576079"/>
            <a:chOff x="1048616" y="147442"/>
            <a:chExt cx="531778" cy="576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>
                  <a:sym typeface="Wingdings"/>
                </a:rPr>
                <a:t>2</a:t>
              </a:r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3272277"/>
            <a:ext cx="384048" cy="5760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8474" y="3337307"/>
            <a:ext cx="32332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aseline="-25000" dirty="0">
                <a:sym typeface="Wingdings"/>
              </a:rPr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67014" y="1139997"/>
            <a:ext cx="4751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abc</a:t>
            </a:r>
            <a:r>
              <a:rPr lang="en-US" sz="3200" dirty="0" smtClean="0"/>
              <a:t>, </a:t>
            </a:r>
            <a:r>
              <a:rPr lang="en-US" sz="3200" dirty="0" err="1" smtClean="0"/>
              <a:t>acd</a:t>
            </a:r>
            <a:r>
              <a:rPr lang="en-US" sz="3200" dirty="0" smtClean="0"/>
              <a:t>]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</a:t>
            </a:r>
            <a:r>
              <a:rPr lang="en-US" sz="3200" dirty="0" smtClean="0"/>
              <a:t>, </a:t>
            </a:r>
            <a:r>
              <a:rPr lang="en-US" sz="3200" dirty="0" err="1" smtClean="0"/>
              <a:t>bc</a:t>
            </a:r>
            <a:r>
              <a:rPr lang="en-US" sz="3200" dirty="0" smtClean="0"/>
              <a:t>, ac, ad, cd]</a:t>
            </a:r>
            <a:r>
              <a:rPr lang="en-US" sz="3200" baseline="-25000" dirty="0" smtClean="0"/>
              <a:t>  </a:t>
            </a:r>
            <a:r>
              <a:rPr lang="en-US" sz="3200" dirty="0" smtClean="0">
                <a:sym typeface="Wingdings"/>
              </a:rPr>
              <a:t>   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[a, b, c, d]</a:t>
            </a:r>
            <a:endParaRPr lang="en-US" sz="3200" dirty="0" smtClean="0"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56940" y="55429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856941" y="1957860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856942" y="346492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6975" y="465336"/>
            <a:ext cx="531778" cy="576079"/>
            <a:chOff x="1048616" y="147442"/>
            <a:chExt cx="531778" cy="57607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 smtClean="0">
                  <a:sym typeface="Wingdings"/>
                </a:rPr>
                <a:t>3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430" y="5342421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084" y="4844246"/>
            <a:ext cx="59711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0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176" y="49242"/>
            <a:ext cx="2578608" cy="3021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4679427"/>
            <a:ext cx="384048" cy="576079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 rot="5400000">
            <a:off x="856942" y="4742222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70" name="TextBox 69"/>
          <p:cNvSpPr txBox="1"/>
          <p:nvPr/>
        </p:nvSpPr>
        <p:spPr>
          <a:xfrm>
            <a:off x="4893792" y="4610573"/>
            <a:ext cx="3948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+ b     </a:t>
            </a:r>
            <a:r>
              <a:rPr lang="en-US" sz="3200" baseline="-25000" dirty="0" smtClean="0"/>
              <a:t> </a:t>
            </a:r>
            <a:r>
              <a:rPr lang="en-US" sz="3200" dirty="0" err="1" smtClean="0"/>
              <a:t>bc</a:t>
            </a:r>
            <a:r>
              <a:rPr lang="en-US" sz="3200" dirty="0" smtClean="0"/>
              <a:t>     </a:t>
            </a:r>
            <a:r>
              <a:rPr lang="en-US" sz="3200" dirty="0" err="1" smtClean="0"/>
              <a:t>abc</a:t>
            </a:r>
            <a:r>
              <a:rPr lang="en-US" sz="3200" dirty="0" smtClean="0"/>
              <a:t> + </a:t>
            </a:r>
            <a:r>
              <a:rPr lang="en-US" sz="3200" dirty="0" err="1" smtClean="0"/>
              <a:t>acd</a:t>
            </a:r>
            <a:endParaRPr lang="en-US" sz="3200" dirty="0" smtClean="0"/>
          </a:p>
          <a:p>
            <a:endParaRPr lang="en-US" sz="1000" dirty="0"/>
          </a:p>
          <a:p>
            <a:r>
              <a:rPr lang="en-US" sz="3200" dirty="0" smtClean="0"/>
              <a:t>(a + b,   </a:t>
            </a:r>
            <a:r>
              <a:rPr lang="en-US" sz="3200" dirty="0" err="1" smtClean="0"/>
              <a:t>bc</a:t>
            </a:r>
            <a:r>
              <a:rPr lang="en-US" sz="3200" dirty="0" smtClean="0"/>
              <a:t>,  </a:t>
            </a:r>
            <a:r>
              <a:rPr lang="en-US" sz="3200" dirty="0" err="1" smtClean="0"/>
              <a:t>abc</a:t>
            </a:r>
            <a:r>
              <a:rPr lang="en-US" sz="3200" dirty="0" smtClean="0"/>
              <a:t> + </a:t>
            </a:r>
            <a:r>
              <a:rPr lang="en-US" sz="3200" dirty="0" err="1" smtClean="0"/>
              <a:t>acd</a:t>
            </a:r>
            <a:r>
              <a:rPr lang="en-US" sz="3200" dirty="0" smtClean="0"/>
              <a:t>)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5833952" y="4613335"/>
            <a:ext cx="441756" cy="584776"/>
            <a:chOff x="4663440" y="4907894"/>
            <a:chExt cx="441756" cy="584776"/>
          </a:xfrm>
        </p:grpSpPr>
        <p:sp>
          <p:nvSpPr>
            <p:cNvPr id="82" name="Oval 81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703196" y="4613335"/>
            <a:ext cx="441756" cy="584776"/>
            <a:chOff x="4663440" y="4907894"/>
            <a:chExt cx="441756" cy="584776"/>
          </a:xfrm>
        </p:grpSpPr>
        <p:sp>
          <p:nvSpPr>
            <p:cNvPr id="78" name="Oval 7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4416778" y="3374312"/>
            <a:ext cx="4727222" cy="2693465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4966514" y="3457807"/>
            <a:ext cx="3358239" cy="587705"/>
            <a:chOff x="4515761" y="3487201"/>
            <a:chExt cx="3358239" cy="587705"/>
          </a:xfrm>
        </p:grpSpPr>
        <p:sp>
          <p:nvSpPr>
            <p:cNvPr id="71" name="TextBox 70"/>
            <p:cNvSpPr txBox="1"/>
            <p:nvPr/>
          </p:nvSpPr>
          <p:spPr>
            <a:xfrm>
              <a:off x="4780712" y="3490130"/>
              <a:ext cx="309328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/>
                <a:t>k</a:t>
              </a:r>
              <a:r>
                <a:rPr lang="en-US" sz="3200" baseline="-25000" dirty="0" smtClean="0"/>
                <a:t>  </a:t>
              </a:r>
              <a:r>
                <a:rPr lang="en-US" sz="3200" dirty="0" smtClean="0"/>
                <a:t>=  C</a:t>
              </a:r>
              <a:r>
                <a:rPr lang="en-US" sz="3200" baseline="-25000" dirty="0" smtClean="0"/>
                <a:t>0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  C</a:t>
              </a:r>
              <a:r>
                <a:rPr lang="en-US" sz="3200" baseline="-25000" dirty="0" smtClean="0"/>
                <a:t>2</a:t>
              </a:r>
              <a:endParaRPr lang="en-US" sz="3200" baseline="-25000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4515761" y="3487201"/>
              <a:ext cx="441756" cy="584776"/>
              <a:chOff x="4663440" y="4907894"/>
              <a:chExt cx="441756" cy="584776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6065160" y="3487201"/>
              <a:ext cx="441756" cy="584776"/>
              <a:chOff x="4663440" y="4907894"/>
              <a:chExt cx="441756" cy="584776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76" name="Group 75"/>
            <p:cNvGrpSpPr/>
            <p:nvPr/>
          </p:nvGrpSpPr>
          <p:grpSpPr>
            <a:xfrm>
              <a:off x="6765072" y="3487201"/>
              <a:ext cx="441756" cy="584776"/>
              <a:chOff x="4663440" y="4907894"/>
              <a:chExt cx="441756" cy="584776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9863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6975" y="1816007"/>
            <a:ext cx="531778" cy="576079"/>
            <a:chOff x="1048616" y="147442"/>
            <a:chExt cx="531778" cy="576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3" name="Rectangle 2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>
                  <a:sym typeface="Wingdings"/>
                </a:rPr>
                <a:t>2</a:t>
              </a:r>
              <a:endParaRPr lang="en-US" sz="3200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3272277"/>
            <a:ext cx="384048" cy="57607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8474" y="3337307"/>
            <a:ext cx="323326" cy="502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3200" baseline="-25000" dirty="0">
                <a:sym typeface="Wingdings"/>
              </a:rPr>
              <a:t>1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67014" y="1139997"/>
            <a:ext cx="47515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abc</a:t>
            </a:r>
            <a:r>
              <a:rPr lang="en-US" sz="3200" dirty="0" smtClean="0"/>
              <a:t>, </a:t>
            </a:r>
            <a:r>
              <a:rPr lang="en-US" sz="3200" dirty="0" err="1" smtClean="0"/>
              <a:t>acd</a:t>
            </a:r>
            <a:r>
              <a:rPr lang="en-US" sz="3200" dirty="0" smtClean="0"/>
              <a:t>]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</a:t>
            </a:r>
            <a:r>
              <a:rPr lang="en-US" sz="3200" dirty="0" err="1" smtClean="0"/>
              <a:t>ab</a:t>
            </a:r>
            <a:r>
              <a:rPr lang="en-US" sz="3200" dirty="0" smtClean="0"/>
              <a:t>, </a:t>
            </a:r>
            <a:r>
              <a:rPr lang="en-US" sz="3200" dirty="0" err="1" smtClean="0"/>
              <a:t>bc</a:t>
            </a:r>
            <a:r>
              <a:rPr lang="en-US" sz="3200" dirty="0" smtClean="0"/>
              <a:t>, ac, ad, cd]</a:t>
            </a:r>
            <a:r>
              <a:rPr lang="en-US" sz="3200" baseline="-25000" dirty="0" smtClean="0"/>
              <a:t>  </a:t>
            </a:r>
            <a:r>
              <a:rPr lang="en-US" sz="3200" dirty="0" smtClean="0">
                <a:sym typeface="Wingdings"/>
              </a:rPr>
              <a:t>   </a:t>
            </a:r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r>
              <a:rPr lang="en-US" sz="3200" dirty="0" smtClean="0"/>
              <a:t>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=  </a:t>
            </a:r>
            <a:r>
              <a:rPr lang="en-US" sz="3200" b="1" dirty="0" smtClean="0"/>
              <a:t>Z</a:t>
            </a:r>
            <a:r>
              <a:rPr lang="en-US" sz="3200" b="1" baseline="-25000" dirty="0" smtClean="0"/>
              <a:t>2</a:t>
            </a:r>
            <a:r>
              <a:rPr lang="en-US" sz="3200" dirty="0" smtClean="0"/>
              <a:t>[a, b, c, d]</a:t>
            </a:r>
            <a:endParaRPr lang="en-US" sz="3200" dirty="0" smtClean="0">
              <a:sym typeface="Wingdings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56940" y="55429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 rot="5400000">
            <a:off x="856941" y="1957860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 rot="5400000">
            <a:off x="856942" y="3464929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6975" y="465336"/>
            <a:ext cx="531778" cy="576079"/>
            <a:chOff x="1048616" y="147442"/>
            <a:chExt cx="531778" cy="57607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1048616" y="147442"/>
              <a:ext cx="384048" cy="576079"/>
            </a:xfrm>
            <a:prstGeom prst="rect">
              <a:avLst/>
            </a:prstGeom>
            <a:noFill/>
          </p:spPr>
        </p:pic>
        <p:sp>
          <p:nvSpPr>
            <p:cNvPr id="18" name="Rectangle 17"/>
            <p:cNvSpPr/>
            <p:nvPr/>
          </p:nvSpPr>
          <p:spPr>
            <a:xfrm>
              <a:off x="1257068" y="212472"/>
              <a:ext cx="323326" cy="5027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baseline="-25000" dirty="0" smtClean="0">
                  <a:sym typeface="Wingdings"/>
                </a:rPr>
                <a:t>3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430" y="5342421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6084" y="4844246"/>
            <a:ext cx="597115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-25000" dirty="0" smtClean="0"/>
              <a:t>0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176" y="49242"/>
            <a:ext cx="2578608" cy="30212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86975" y="4679427"/>
            <a:ext cx="384048" cy="576079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 rot="5400000">
            <a:off x="856942" y="4742222"/>
            <a:ext cx="58661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ym typeface="Wingdings"/>
              </a:rPr>
              <a:t>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0712" y="3490130"/>
            <a:ext cx="425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k</a:t>
            </a:r>
            <a:r>
              <a:rPr lang="en-US" sz="3200" baseline="-25000" dirty="0" smtClean="0"/>
              <a:t>  </a:t>
            </a:r>
            <a:r>
              <a:rPr lang="en-US" sz="3200" dirty="0" smtClean="0"/>
              <a:t>=  C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  C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   …</a:t>
            </a:r>
            <a:endParaRPr lang="en-US" sz="3200" baseline="-250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515761" y="3487201"/>
            <a:ext cx="441756" cy="584776"/>
            <a:chOff x="4663440" y="4907894"/>
            <a:chExt cx="441756" cy="584776"/>
          </a:xfrm>
        </p:grpSpPr>
        <p:sp>
          <p:nvSpPr>
            <p:cNvPr id="14" name="Oval 13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065160" y="3487201"/>
            <a:ext cx="441756" cy="584776"/>
            <a:chOff x="4663440" y="4907894"/>
            <a:chExt cx="441756" cy="584776"/>
          </a:xfrm>
        </p:grpSpPr>
        <p:sp>
          <p:nvSpPr>
            <p:cNvPr id="38" name="Oval 37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87559" y="3487201"/>
            <a:ext cx="441756" cy="584776"/>
            <a:chOff x="4663440" y="4907894"/>
            <a:chExt cx="441756" cy="584776"/>
          </a:xfrm>
        </p:grpSpPr>
        <p:sp>
          <p:nvSpPr>
            <p:cNvPr id="41" name="Oval 40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765072" y="3487201"/>
            <a:ext cx="441756" cy="584776"/>
            <a:chOff x="4663440" y="4907894"/>
            <a:chExt cx="441756" cy="584776"/>
          </a:xfrm>
        </p:grpSpPr>
        <p:sp>
          <p:nvSpPr>
            <p:cNvPr id="44" name="Oval 43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204250" y="3487201"/>
            <a:ext cx="441756" cy="584776"/>
            <a:chOff x="4663440" y="4907894"/>
            <a:chExt cx="441756" cy="584776"/>
          </a:xfrm>
        </p:grpSpPr>
        <p:sp>
          <p:nvSpPr>
            <p:cNvPr id="47" name="Oval 46"/>
            <p:cNvSpPr/>
            <p:nvPr/>
          </p:nvSpPr>
          <p:spPr>
            <a:xfrm>
              <a:off x="4748875" y="5149540"/>
              <a:ext cx="201168" cy="2011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663440" y="4907894"/>
              <a:ext cx="4417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+</a:t>
              </a:r>
              <a:endParaRPr lang="en-US" sz="3200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416778" y="3374313"/>
            <a:ext cx="4727222" cy="3356687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174387" y="4379983"/>
            <a:ext cx="3352240" cy="598887"/>
            <a:chOff x="5170876" y="4701201"/>
            <a:chExt cx="3352240" cy="598887"/>
          </a:xfrm>
        </p:grpSpPr>
        <p:sp>
          <p:nvSpPr>
            <p:cNvPr id="55" name="Rectangle 54"/>
            <p:cNvSpPr/>
            <p:nvPr/>
          </p:nvSpPr>
          <p:spPr>
            <a:xfrm>
              <a:off x="5404181" y="4714370"/>
              <a:ext cx="311893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/>
                <a:t>:    </a:t>
              </a:r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k</a:t>
              </a:r>
              <a:r>
                <a:rPr lang="en-US" sz="3200" baseline="-25000" dirty="0" smtClean="0"/>
                <a:t>   </a:t>
              </a:r>
              <a:r>
                <a:rPr lang="en-US" sz="3200" dirty="0" smtClean="0">
                  <a:sym typeface="Wingdings"/>
                </a:rPr>
                <a:t>     </a:t>
              </a:r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k</a:t>
              </a:r>
              <a:endParaRPr lang="en-US" sz="3200" dirty="0" smtClean="0">
                <a:sym typeface="Wingdings"/>
              </a:endParaRPr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5170876" y="4701201"/>
              <a:ext cx="384048" cy="576079"/>
            </a:xfrm>
            <a:prstGeom prst="rect">
              <a:avLst/>
            </a:prstGeom>
            <a:noFill/>
          </p:spPr>
        </p:pic>
        <p:grpSp>
          <p:nvGrpSpPr>
            <p:cNvPr id="51" name="Group 50"/>
            <p:cNvGrpSpPr/>
            <p:nvPr/>
          </p:nvGrpSpPr>
          <p:grpSpPr>
            <a:xfrm>
              <a:off x="5609368" y="4715312"/>
              <a:ext cx="441756" cy="584776"/>
              <a:chOff x="4663440" y="4907894"/>
              <a:chExt cx="441756" cy="584776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6985950" y="4715312"/>
              <a:ext cx="441756" cy="584776"/>
              <a:chOff x="4663440" y="4907894"/>
              <a:chExt cx="441756" cy="584776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4748875" y="5149540"/>
                <a:ext cx="201168" cy="20116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63440" y="4907894"/>
                <a:ext cx="441756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+</a:t>
                </a:r>
                <a:endParaRPr lang="en-US" sz="3200" dirty="0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5032135" y="5222780"/>
            <a:ext cx="410802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(0, </a:t>
            </a:r>
            <a:r>
              <a:rPr lang="en-US" sz="3200" dirty="0" err="1" smtClean="0"/>
              <a:t>ab</a:t>
            </a:r>
            <a:r>
              <a:rPr lang="en-US" sz="3200" dirty="0" smtClean="0"/>
              <a:t>, 0) = (a + b, 0, 0)</a:t>
            </a: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4775086" y="5245588"/>
            <a:ext cx="384048" cy="576079"/>
          </a:xfrm>
          <a:prstGeom prst="rect">
            <a:avLst/>
          </a:prstGeom>
          <a:noFill/>
        </p:spPr>
      </p:pic>
      <p:pic>
        <p:nvPicPr>
          <p:cNvPr id="81" name="Picture 80"/>
          <p:cNvPicPr>
            <a:picLocks noChangeAspect="1"/>
          </p:cNvPicPr>
          <p:nvPr/>
        </p:nvPicPr>
        <p:blipFill rotWithShape="1">
          <a:blip r:embed="rId3"/>
          <a:srcRect l="-22826" t="-31574" r="-24015" b="-15269"/>
          <a:stretch/>
        </p:blipFill>
        <p:spPr>
          <a:xfrm>
            <a:off x="6018628" y="5906518"/>
            <a:ext cx="384048" cy="576079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267028" y="5884335"/>
            <a:ext cx="14223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2</a:t>
            </a:r>
            <a:r>
              <a:rPr lang="en-US" sz="3200" dirty="0" smtClean="0"/>
              <a:t>  =  0</a:t>
            </a:r>
          </a:p>
        </p:txBody>
      </p:sp>
    </p:spTree>
    <p:extLst>
      <p:ext uri="{BB962C8B-B14F-4D97-AF65-F5344CB8AC3E}">
        <p14:creationId xmlns:p14="http://schemas.microsoft.com/office/powerpoint/2010/main" val="883517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3200" dirty="0" smtClean="0"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2047</Words>
  <Application>Microsoft Macintosh PowerPoint</Application>
  <PresentationFormat>On-screen Show (4:3)</PresentationFormat>
  <Paragraphs>459</Paragraphs>
  <Slides>38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I D</cp:lastModifiedBy>
  <cp:revision>43</cp:revision>
  <dcterms:created xsi:type="dcterms:W3CDTF">2013-09-20T02:48:32Z</dcterms:created>
  <dcterms:modified xsi:type="dcterms:W3CDTF">2013-09-20T17:24:13Z</dcterms:modified>
  <cp:category/>
</cp:coreProperties>
</file>