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8" r:id="rId2"/>
    <p:sldId id="276" r:id="rId3"/>
    <p:sldId id="302" r:id="rId4"/>
    <p:sldId id="303" r:id="rId5"/>
    <p:sldId id="304" r:id="rId6"/>
    <p:sldId id="305" r:id="rId7"/>
    <p:sldId id="278" r:id="rId8"/>
    <p:sldId id="279" r:id="rId9"/>
    <p:sldId id="280" r:id="rId10"/>
    <p:sldId id="306" r:id="rId11"/>
    <p:sldId id="307" r:id="rId12"/>
    <p:sldId id="308" r:id="rId13"/>
    <p:sldId id="281" r:id="rId14"/>
    <p:sldId id="309" r:id="rId15"/>
    <p:sldId id="311" r:id="rId16"/>
    <p:sldId id="314" r:id="rId17"/>
    <p:sldId id="315" r:id="rId18"/>
    <p:sldId id="316" r:id="rId19"/>
    <p:sldId id="313" r:id="rId20"/>
    <p:sldId id="317" r:id="rId21"/>
    <p:sldId id="310" r:id="rId22"/>
    <p:sldId id="31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0F3"/>
    <a:srgbClr val="FFE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662" autoAdjust="0"/>
  </p:normalViewPr>
  <p:slideViewPr>
    <p:cSldViewPr snapToGrid="0" snapToObjects="1">
      <p:cViewPr varScale="1">
        <p:scale>
          <a:sx n="89" d="100"/>
          <a:sy n="89" d="100"/>
        </p:scale>
        <p:origin x="-984" y="-104"/>
      </p:cViewPr>
      <p:guideLst>
        <p:guide orient="horz" pos="1962"/>
        <p:guide pos="137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86F0E9-F210-794E-9471-AC80AB521817}" type="datetimeFigureOut">
              <a:rPr lang="en-US" smtClean="0"/>
              <a:t>9/22/13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E4FC3-109C-944C-AEE7-45F5BE290E0C}" type="slidenum">
              <a:rPr lang="en-US" smtClean="0"/>
              <a:t>‹#›</a:t>
            </a:fld>
            <a:endParaRPr lang="en-US"/>
          </a:p>
        </p:txBody>
      </p:sp>
    </p:spTree>
    <p:extLst>
      <p:ext uri="{BB962C8B-B14F-4D97-AF65-F5344CB8AC3E}">
        <p14:creationId xmlns:p14="http://schemas.microsoft.com/office/powerpoint/2010/main" val="16309641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solidFill>
              </a:rPr>
              <a:t>data points.</a:t>
            </a:r>
            <a:endParaRPr lang="en-US" sz="1200" dirty="0" smtClean="0"/>
          </a:p>
          <a:p>
            <a:r>
              <a:rPr lang="en-US" dirty="0" smtClean="0"/>
              <a:t>In this very simplified case my data points lie in a two-dimensional plane.  Normally data points are high dimensional.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 example, I may be comparing the</a:t>
            </a:r>
            <a:r>
              <a:rPr lang="en-US" baseline="0" dirty="0" smtClean="0"/>
              <a:t> </a:t>
            </a:r>
            <a:r>
              <a:rPr lang="en-US" dirty="0" smtClean="0"/>
              <a:t>expression or thousands of genes</a:t>
            </a:r>
            <a:r>
              <a:rPr lang="en-US" baseline="0" dirty="0" smtClean="0"/>
              <a:t> in</a:t>
            </a:r>
            <a:r>
              <a:rPr lang="en-US" dirty="0" smtClean="0"/>
              <a:t> tumor cells to healthy cells using microarray data.  OR I might be comparing politicians voting records.  Or I might be comparing the stats of basketball players.  These three applications were all, by the way, published  by </a:t>
            </a:r>
            <a:r>
              <a:rPr lang="en-US" dirty="0" err="1" smtClean="0"/>
              <a:t>Lum</a:t>
            </a:r>
            <a:r>
              <a:rPr lang="en-US" dirty="0" smtClean="0"/>
              <a:t> et al this past February in Nature’s Scientific Reports.  I have included</a:t>
            </a:r>
            <a:r>
              <a:rPr lang="en-US" baseline="0" dirty="0" smtClean="0"/>
              <a:t> a link to their paper on my </a:t>
            </a:r>
            <a:r>
              <a:rPr lang="en-US" baseline="0" dirty="0" err="1" smtClean="0"/>
              <a:t>youtube</a:t>
            </a:r>
            <a:r>
              <a:rPr lang="en-US" baseline="0" dirty="0" smtClean="0"/>
              <a:t> site.</a:t>
            </a:r>
            <a:endParaRPr lang="en-US" dirty="0" smtClean="0"/>
          </a:p>
          <a:p>
            <a:endParaRPr lang="en-US" dirty="0" smtClean="0"/>
          </a:p>
          <a:p>
            <a:r>
              <a:rPr lang="en-US" dirty="0" smtClean="0"/>
              <a:t>http://</a:t>
            </a:r>
            <a:r>
              <a:rPr lang="en-US" dirty="0" err="1" smtClean="0"/>
              <a:t>www.nature.com</a:t>
            </a:r>
            <a:r>
              <a:rPr lang="en-US" dirty="0" smtClean="0"/>
              <a:t>/</a:t>
            </a:r>
            <a:r>
              <a:rPr lang="en-US" dirty="0" err="1" smtClean="0"/>
              <a:t>srep</a:t>
            </a:r>
            <a:r>
              <a:rPr lang="en-US" dirty="0" smtClean="0"/>
              <a:t>/2013/130207/srep01236/full/srep01236.html</a:t>
            </a:r>
            <a:endParaRPr lang="en-US" dirty="0"/>
          </a:p>
        </p:txBody>
      </p:sp>
      <p:sp>
        <p:nvSpPr>
          <p:cNvPr id="4" name="Slide Number Placeholder 3"/>
          <p:cNvSpPr>
            <a:spLocks noGrp="1"/>
          </p:cNvSpPr>
          <p:nvPr>
            <p:ph type="sldNum" sz="quarter" idx="10"/>
          </p:nvPr>
        </p:nvSpPr>
        <p:spPr/>
        <p:txBody>
          <a:bodyPr/>
          <a:lstStyle/>
          <a:p>
            <a:fld id="{D69E9DB7-993A-C643-9AA4-1235EAC7C65C}" type="slidenum">
              <a:rPr lang="en-US" smtClean="0"/>
              <a:t>15</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will connect every pair of vertices if their distance is less than 1.8 cm.  If the center of these points represent the 0-dimensional vertices, then this distance is less than our threshold, so we add an edge.  Similarly this pair of points satisfy our definition of close, so we add an edge</a:t>
            </a:r>
          </a:p>
          <a:p>
            <a:endParaRPr lang="en-US" baseline="0" dirty="0" smtClean="0"/>
          </a:p>
          <a:p>
            <a:r>
              <a:rPr lang="en-US" baseline="0" dirty="0" smtClean="0"/>
              <a:t>The distance between this pair of vertices is greater than 1.8, so we won’t connect them with an edge. Continuing to add edges between vertices whenever their distance is less than our threshold of 1.8cm, we now have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16</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will connect every pair of vertices if their distance is less than 1.8 cm.  If the center of these points represent the 0-dimensional vertices, then this distance is less than our threshold, so we add an edge.  Similarly this pair of points satisfy our definition of close, so we add an edge</a:t>
            </a:r>
          </a:p>
          <a:p>
            <a:endParaRPr lang="en-US" baseline="0" dirty="0" smtClean="0"/>
          </a:p>
          <a:p>
            <a:r>
              <a:rPr lang="en-US" baseline="0" dirty="0" smtClean="0"/>
              <a:t>The distance between this pair of vertices is greater than 1.8, so we won’t connect them with an edge. Continuing to add edges between vertices whenever their distance is less than our threshold of 1.8cm, we now have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17</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will connect every pair of vertices if their distance is less than 1.8 cm.  If the center of these points represent the 0-dimensional vertices, then this distance is less than our threshold, so we add an edge.  Similarly this pair of points satisfy our definition of close, so we add an edge</a:t>
            </a:r>
          </a:p>
          <a:p>
            <a:endParaRPr lang="en-US" baseline="0" dirty="0" smtClean="0"/>
          </a:p>
          <a:p>
            <a:r>
              <a:rPr lang="en-US" baseline="0" dirty="0" smtClean="0"/>
              <a:t>The distance between this pair of vertices is greater than 1.8, so we won’t connect them with an edge. Continuing to add edges between vertices whenever their distance is less than our threshold of 1.8cm, we now have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18</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one dimensional simplicial complex.  Note that we have clustered</a:t>
            </a:r>
            <a:r>
              <a:rPr lang="en-US" baseline="0" dirty="0" smtClean="0"/>
              <a:t> </a:t>
            </a:r>
            <a:r>
              <a:rPr lang="en-US" dirty="0" smtClean="0"/>
              <a:t> our data into five disjoint</a:t>
            </a:r>
            <a:r>
              <a:rPr lang="en-US" baseline="0" dirty="0" smtClean="0"/>
              <a:t> </a:t>
            </a:r>
            <a:r>
              <a:rPr lang="en-US" dirty="0" smtClean="0"/>
              <a:t>connected sets.  So this is one way to cluster our data – that is grouping our data points</a:t>
            </a:r>
            <a:r>
              <a:rPr lang="en-US" baseline="0" dirty="0" smtClean="0"/>
              <a:t> into disjoint sets based on some definition of similarity.  In this case, we have 5 clusters.</a:t>
            </a:r>
            <a:endParaRPr lang="en-US" dirty="0" smtClean="0"/>
          </a:p>
          <a:p>
            <a:endParaRPr lang="en-US" dirty="0" smtClean="0"/>
          </a:p>
          <a:p>
            <a:r>
              <a:rPr lang="en-US" dirty="0" smtClean="0"/>
              <a:t>We can now add higher dimensional simplices.</a:t>
            </a:r>
          </a:p>
        </p:txBody>
      </p:sp>
      <p:sp>
        <p:nvSpPr>
          <p:cNvPr id="4" name="Slide Number Placeholder 3"/>
          <p:cNvSpPr>
            <a:spLocks noGrp="1"/>
          </p:cNvSpPr>
          <p:nvPr>
            <p:ph type="sldNum" sz="quarter" idx="10"/>
          </p:nvPr>
        </p:nvSpPr>
        <p:spPr/>
        <p:txBody>
          <a:bodyPr/>
          <a:lstStyle/>
          <a:p>
            <a:fld id="{D69E9DB7-993A-C643-9AA4-1235EAC7C65C}" type="slidenum">
              <a:rPr lang="en-US" smtClean="0"/>
              <a:t>19</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one dimensional simplicial complex.  Note that we have clustered</a:t>
            </a:r>
            <a:r>
              <a:rPr lang="en-US" baseline="0" dirty="0" smtClean="0"/>
              <a:t> </a:t>
            </a:r>
            <a:r>
              <a:rPr lang="en-US" dirty="0" smtClean="0"/>
              <a:t> our data into five disjoint</a:t>
            </a:r>
            <a:r>
              <a:rPr lang="en-US" baseline="0" dirty="0" smtClean="0"/>
              <a:t> </a:t>
            </a:r>
            <a:r>
              <a:rPr lang="en-US" dirty="0" smtClean="0"/>
              <a:t>connected sets.  So this is one way to cluster our data – that is grouping our data points</a:t>
            </a:r>
            <a:r>
              <a:rPr lang="en-US" baseline="0" dirty="0" smtClean="0"/>
              <a:t> into disjoint sets based on some definition of similarity.  In this case, we have 5 clusters.</a:t>
            </a:r>
            <a:endParaRPr lang="en-US" dirty="0" smtClean="0"/>
          </a:p>
          <a:p>
            <a:endParaRPr lang="en-US" dirty="0" smtClean="0"/>
          </a:p>
          <a:p>
            <a:r>
              <a:rPr lang="en-US" dirty="0" smtClean="0"/>
              <a:t>We can now add higher dimensional simplices.</a:t>
            </a:r>
          </a:p>
        </p:txBody>
      </p:sp>
      <p:sp>
        <p:nvSpPr>
          <p:cNvPr id="4" name="Slide Number Placeholder 3"/>
          <p:cNvSpPr>
            <a:spLocks noGrp="1"/>
          </p:cNvSpPr>
          <p:nvPr>
            <p:ph type="sldNum" sz="quarter" idx="10"/>
          </p:nvPr>
        </p:nvSpPr>
        <p:spPr/>
        <p:txBody>
          <a:bodyPr/>
          <a:lstStyle/>
          <a:p>
            <a:fld id="{D69E9DB7-993A-C643-9AA4-1235EAC7C65C}" type="slidenum">
              <a:rPr lang="en-US" smtClean="0"/>
              <a:t>20</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Thus we now have the </a:t>
            </a:r>
            <a:r>
              <a:rPr lang="en-US" sz="1200" dirty="0" err="1" smtClean="0">
                <a:solidFill>
                  <a:schemeClr val="tx1"/>
                </a:solidFill>
              </a:rPr>
              <a:t>Vietoris</a:t>
            </a:r>
            <a:r>
              <a:rPr lang="en-US" sz="1200" dirty="0" smtClean="0">
                <a:solidFill>
                  <a:schemeClr val="tx1"/>
                </a:solidFill>
              </a:rPr>
              <a:t> Rips simplicial complex.</a:t>
            </a:r>
            <a:r>
              <a:rPr lang="en-US" sz="1200" baseline="0" dirty="0" smtClean="0">
                <a:solidFill>
                  <a:schemeClr val="tx1"/>
                </a:solidFill>
              </a:rPr>
              <a:t>  Note we get the same simplex by adding one dimension at a time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21</a:t>
            </a:fld>
            <a:endParaRPr lang="en-US"/>
          </a:p>
        </p:txBody>
      </p:sp>
    </p:spTree>
    <p:extLst>
      <p:ext uri="{BB962C8B-B14F-4D97-AF65-F5344CB8AC3E}">
        <p14:creationId xmlns:p14="http://schemas.microsoft.com/office/powerpoint/2010/main" val="329679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we will connect every pair of vertices if their distance is less than 1.8 cm.  If the center of these points represent the 0-dimensional vertices, then this distance is less than our threshold, so we add an edge.  Similarly this pair of points satisfy our definition of close, so we add an edge</a:t>
            </a:r>
          </a:p>
          <a:p>
            <a:endParaRPr lang="en-US" baseline="0" dirty="0" smtClean="0"/>
          </a:p>
          <a:p>
            <a:r>
              <a:rPr lang="en-US" baseline="0" dirty="0" smtClean="0"/>
              <a:t>The distance between this pair of vertices is greater than 1.8, so we won’t connect them with an edge. Continuing to add edges between vertices whenever their distance is less than our threshold of 1.8cm, we now have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69E9DB7-993A-C643-9AA4-1235EAC7C65C}" type="slidenum">
              <a:rPr lang="en-US" smtClean="0"/>
              <a:t>22</a:t>
            </a:fld>
            <a:endParaRPr lang="en-US"/>
          </a:p>
        </p:txBody>
      </p:sp>
    </p:spTree>
    <p:extLst>
      <p:ext uri="{BB962C8B-B14F-4D97-AF65-F5344CB8AC3E}">
        <p14:creationId xmlns:p14="http://schemas.microsoft.com/office/powerpoint/2010/main" val="329679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16FC73-25BF-CB4C-94A9-1BD214182261}"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333883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6FC73-25BF-CB4C-94A9-1BD214182261}"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277151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6FC73-25BF-CB4C-94A9-1BD214182261}"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142710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6FC73-25BF-CB4C-94A9-1BD214182261}"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4093436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6FC73-25BF-CB4C-94A9-1BD214182261}" type="datetimeFigureOut">
              <a:rPr lang="en-US" smtClean="0"/>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34518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16FC73-25BF-CB4C-94A9-1BD214182261}" type="datetimeFigureOut">
              <a:rPr lang="en-US" smtClean="0"/>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240465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16FC73-25BF-CB4C-94A9-1BD214182261}" type="datetimeFigureOut">
              <a:rPr lang="en-US" smtClean="0"/>
              <a:t>9/22/13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137685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16FC73-25BF-CB4C-94A9-1BD214182261}" type="datetimeFigureOut">
              <a:rPr lang="en-US" smtClean="0"/>
              <a:t>9/22/13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343226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6FC73-25BF-CB4C-94A9-1BD214182261}" type="datetimeFigureOut">
              <a:rPr lang="en-US" smtClean="0"/>
              <a:t>9/22/13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108296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6FC73-25BF-CB4C-94A9-1BD214182261}" type="datetimeFigureOut">
              <a:rPr lang="en-US" smtClean="0"/>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4056062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6FC73-25BF-CB4C-94A9-1BD214182261}" type="datetimeFigureOut">
              <a:rPr lang="en-US" smtClean="0"/>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2C805-9713-4947-B52A-374664CB8193}" type="slidenum">
              <a:rPr lang="en-US" smtClean="0"/>
              <a:t>‹#›</a:t>
            </a:fld>
            <a:endParaRPr lang="en-US"/>
          </a:p>
        </p:txBody>
      </p:sp>
    </p:spTree>
    <p:extLst>
      <p:ext uri="{BB962C8B-B14F-4D97-AF65-F5344CB8AC3E}">
        <p14:creationId xmlns:p14="http://schemas.microsoft.com/office/powerpoint/2010/main" val="28221079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6FC73-25BF-CB4C-94A9-1BD214182261}" type="datetimeFigureOut">
              <a:rPr lang="en-US" smtClean="0"/>
              <a:t>9/22/13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2C805-9713-4947-B52A-374664CB8193}" type="slidenum">
              <a:rPr lang="en-US" smtClean="0"/>
              <a:t>‹#›</a:t>
            </a:fld>
            <a:endParaRPr lang="en-US"/>
          </a:p>
        </p:txBody>
      </p:sp>
    </p:spTree>
    <p:extLst>
      <p:ext uri="{BB962C8B-B14F-4D97-AF65-F5344CB8AC3E}">
        <p14:creationId xmlns:p14="http://schemas.microsoft.com/office/powerpoint/2010/main" val="366373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 Id="rId3"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0.emf"/></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4"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4"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4"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2.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ima.umn.edu/videos/?id=856" TargetMode="External"/><Relationship Id="rId5" Type="http://schemas.openxmlformats.org/officeDocument/2006/relationships/hyperlink" Target="http://ima.umn.edu/2008-2009/ND6.15-26.09/activities/Carlsson-Gunnar/imafive-handout4up.pdf"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3.emf"/></Relationships>
</file>

<file path=ppt/slides/_rels/slide22.xml.rels><?xml version="1.0" encoding="UTF-8" standalone="yes"?>
<Relationships xmlns="http://schemas.openxmlformats.org/package/2006/relationships"><Relationship Id="rId3" Type="http://schemas.openxmlformats.org/officeDocument/2006/relationships/image" Target="../media/image20.emf"/><Relationship Id="rId4"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3" Type="http://schemas.openxmlformats.org/officeDocument/2006/relationships/hyperlink" Target="http://www.ima.umn.edu/videos/?id=1846" TargetMode="External"/><Relationship Id="rId4" Type="http://schemas.openxmlformats.org/officeDocument/2006/relationships/hyperlink" Target="http://www.ima.umn.edu/2011-2012/W3.26-30.12/activities/Carlsson-Gunnar/imamachinefinal.pdf" TargetMode="Externa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171" y="341056"/>
            <a:ext cx="8908049" cy="6247864"/>
          </a:xfrm>
          <a:prstGeom prst="rect">
            <a:avLst/>
          </a:prstGeom>
        </p:spPr>
        <p:txBody>
          <a:bodyPr wrap="square">
            <a:spAutoFit/>
          </a:bodyPr>
          <a:lstStyle/>
          <a:p>
            <a:pPr algn="ctr"/>
            <a:r>
              <a:rPr lang="en-US" sz="3200" dirty="0" smtClean="0">
                <a:solidFill>
                  <a:srgbClr val="000000"/>
                </a:solidFill>
              </a:rPr>
              <a:t>MATH:7450 (22M:305) Topics in Topology: Scientific and Engineering Applications of Algebraic Topology</a:t>
            </a:r>
          </a:p>
          <a:p>
            <a:pPr algn="ctr"/>
            <a:endParaRPr lang="en-US" sz="1200" dirty="0" smtClean="0">
              <a:solidFill>
                <a:srgbClr val="0000FF"/>
              </a:solidFill>
            </a:endParaRPr>
          </a:p>
          <a:p>
            <a:pPr algn="ctr"/>
            <a:r>
              <a:rPr lang="en-US" sz="3600" dirty="0" smtClean="0">
                <a:solidFill>
                  <a:srgbClr val="0000FF"/>
                </a:solidFill>
              </a:rPr>
              <a:t>Sept </a:t>
            </a:r>
            <a:r>
              <a:rPr lang="en-US" sz="3600" dirty="0" smtClean="0">
                <a:solidFill>
                  <a:srgbClr val="0000FF"/>
                </a:solidFill>
              </a:rPr>
              <a:t>23, </a:t>
            </a:r>
            <a:r>
              <a:rPr lang="en-US" sz="3600" dirty="0" smtClean="0">
                <a:solidFill>
                  <a:srgbClr val="0000FF"/>
                </a:solidFill>
              </a:rPr>
              <a:t>2013:  </a:t>
            </a:r>
            <a:r>
              <a:rPr lang="en-US" sz="3600" dirty="0" err="1" smtClean="0">
                <a:solidFill>
                  <a:srgbClr val="0000FF"/>
                </a:solidFill>
              </a:rPr>
              <a:t>Imag</a:t>
            </a:r>
            <a:r>
              <a:rPr lang="en-US" sz="3600" dirty="0" smtClean="0">
                <a:solidFill>
                  <a:srgbClr val="0000FF"/>
                </a:solidFill>
              </a:rPr>
              <a:t> e </a:t>
            </a:r>
            <a:r>
              <a:rPr lang="en-US" sz="3600" dirty="0" err="1" smtClean="0">
                <a:solidFill>
                  <a:srgbClr val="0000FF"/>
                </a:solidFill>
              </a:rPr>
              <a:t>dataApplication</a:t>
            </a:r>
            <a:r>
              <a:rPr lang="en-US" sz="3600" dirty="0" smtClean="0">
                <a:solidFill>
                  <a:srgbClr val="0000FF"/>
                </a:solidFill>
              </a:rPr>
              <a:t>.  </a:t>
            </a:r>
            <a:endParaRPr lang="en-US" sz="3600" dirty="0">
              <a:solidFill>
                <a:srgbClr val="0000FF"/>
              </a:solidFill>
            </a:endParaRPr>
          </a:p>
          <a:p>
            <a:pPr algn="ctr"/>
            <a:endParaRPr lang="en-US" sz="3600" dirty="0">
              <a:solidFill>
                <a:srgbClr val="0000FF"/>
              </a:solidFill>
            </a:endParaRPr>
          </a:p>
          <a:p>
            <a:pPr algn="ctr"/>
            <a:r>
              <a:rPr lang="en-US" sz="3200" dirty="0" smtClean="0"/>
              <a:t>Fall 2013 course offered through the </a:t>
            </a:r>
          </a:p>
          <a:p>
            <a:pPr algn="ctr"/>
            <a:r>
              <a:rPr lang="en-US" sz="3200" dirty="0" smtClean="0"/>
              <a:t>University of Iowa Division of Continuing Education</a:t>
            </a:r>
          </a:p>
          <a:p>
            <a:pPr algn="ctr"/>
            <a:endParaRPr lang="en-US" sz="3200" dirty="0"/>
          </a:p>
          <a:p>
            <a:pPr algn="ctr"/>
            <a:r>
              <a:rPr lang="en-US" sz="3200" dirty="0" smtClean="0"/>
              <a:t>Isabel K. Darcy, Department of Mathematics</a:t>
            </a:r>
          </a:p>
          <a:p>
            <a:pPr algn="ctr"/>
            <a:r>
              <a:rPr lang="en-US" sz="3200" dirty="0" smtClean="0"/>
              <a:t>Applied Mathematical and Computational Sciences, University of Iowa</a:t>
            </a:r>
          </a:p>
          <a:p>
            <a:pPr algn="ctr"/>
            <a:endParaRPr lang="en-US" sz="3200" dirty="0" smtClean="0"/>
          </a:p>
          <a:p>
            <a:pPr algn="ctr"/>
            <a:r>
              <a:rPr lang="en-US" sz="2800" dirty="0" smtClean="0">
                <a:solidFill>
                  <a:srgbClr val="FF0000"/>
                </a:solidFill>
              </a:rPr>
              <a:t>http://www.math.uiowa.edu/~idarcy/</a:t>
            </a:r>
            <a:r>
              <a:rPr lang="en-US" sz="2800" dirty="0" err="1" smtClean="0">
                <a:solidFill>
                  <a:srgbClr val="FF0000"/>
                </a:solidFill>
              </a:rPr>
              <a:t>AppliedTopology.html</a:t>
            </a:r>
            <a:endParaRPr lang="en-US" sz="2800" dirty="0" smtClean="0">
              <a:solidFill>
                <a:srgbClr val="FF0000"/>
              </a:solidFill>
            </a:endParaRPr>
          </a:p>
        </p:txBody>
      </p:sp>
    </p:spTree>
    <p:extLst>
      <p:ext uri="{BB962C8B-B14F-4D97-AF65-F5344CB8AC3E}">
        <p14:creationId xmlns:p14="http://schemas.microsoft.com/office/powerpoint/2010/main" val="8367194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8663375" cy="6858000"/>
          </a:xfrm>
          <a:prstGeom prst="rect">
            <a:avLst/>
          </a:prstGeom>
        </p:spPr>
      </p:pic>
    </p:spTree>
    <p:extLst>
      <p:ext uri="{BB962C8B-B14F-4D97-AF65-F5344CB8AC3E}">
        <p14:creationId xmlns:p14="http://schemas.microsoft.com/office/powerpoint/2010/main" val="4559246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05000" y="0"/>
            <a:ext cx="7239000" cy="4922520"/>
          </a:xfrm>
          <a:prstGeom prst="rect">
            <a:avLst/>
          </a:prstGeom>
        </p:spPr>
      </p:pic>
      <p:pic>
        <p:nvPicPr>
          <p:cNvPr id="2" name="Picture 1"/>
          <p:cNvPicPr>
            <a:picLocks noChangeAspect="1"/>
          </p:cNvPicPr>
          <p:nvPr/>
        </p:nvPicPr>
        <p:blipFill>
          <a:blip r:embed="rId3"/>
          <a:stretch>
            <a:fillRect/>
          </a:stretch>
        </p:blipFill>
        <p:spPr>
          <a:xfrm>
            <a:off x="103526" y="1388158"/>
            <a:ext cx="5288265" cy="5300335"/>
          </a:xfrm>
          <a:prstGeom prst="rect">
            <a:avLst/>
          </a:prstGeom>
        </p:spPr>
      </p:pic>
      <p:sp>
        <p:nvSpPr>
          <p:cNvPr id="4" name="Rectangle 3"/>
          <p:cNvSpPr/>
          <p:nvPr/>
        </p:nvSpPr>
        <p:spPr>
          <a:xfrm>
            <a:off x="5436089" y="4400935"/>
            <a:ext cx="1134891" cy="708875"/>
          </a:xfrm>
          <a:prstGeom prst="rect">
            <a:avLst/>
          </a:prstGeom>
          <a:solidFill>
            <a:schemeClr val="bg1"/>
          </a:solidFill>
          <a:ln>
            <a:noFill/>
          </a:ln>
        </p:spPr>
        <p:txBody>
          <a:bodyPr wrap="square" rtlCol="0" anchor="ctr">
            <a:spAutoFit/>
          </a:bodyPr>
          <a:lstStyle/>
          <a:p>
            <a:pPr algn="ctr"/>
            <a:endParaRPr lang="en-US" sz="3200" dirty="0" smtClean="0"/>
          </a:p>
        </p:txBody>
      </p:sp>
    </p:spTree>
    <p:extLst>
      <p:ext uri="{BB962C8B-B14F-4D97-AF65-F5344CB8AC3E}">
        <p14:creationId xmlns:p14="http://schemas.microsoft.com/office/powerpoint/2010/main" val="16932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27100" y="0"/>
            <a:ext cx="7283895" cy="6858000"/>
          </a:xfrm>
          <a:prstGeom prst="rect">
            <a:avLst/>
          </a:prstGeom>
        </p:spPr>
      </p:pic>
    </p:spTree>
    <p:extLst>
      <p:ext uri="{BB962C8B-B14F-4D97-AF65-F5344CB8AC3E}">
        <p14:creationId xmlns:p14="http://schemas.microsoft.com/office/powerpoint/2010/main" val="169328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7780" t="17782" r="2850" b="4091"/>
          <a:stretch/>
        </p:blipFill>
        <p:spPr>
          <a:xfrm>
            <a:off x="319983" y="320878"/>
            <a:ext cx="6455737" cy="4736589"/>
          </a:xfrm>
          <a:prstGeom prst="rect">
            <a:avLst/>
          </a:prstGeom>
        </p:spPr>
      </p:pic>
    </p:spTree>
    <p:extLst>
      <p:ext uri="{BB962C8B-B14F-4D97-AF65-F5344CB8AC3E}">
        <p14:creationId xmlns:p14="http://schemas.microsoft.com/office/powerpoint/2010/main" val="12316283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33733" y="4176153"/>
            <a:ext cx="3556000" cy="3111500"/>
          </a:xfrm>
          <a:prstGeom prst="rect">
            <a:avLst/>
          </a:prstGeom>
        </p:spPr>
      </p:pic>
      <p:pic>
        <p:nvPicPr>
          <p:cNvPr id="3" name="Picture 2"/>
          <p:cNvPicPr>
            <a:picLocks noChangeAspect="1"/>
          </p:cNvPicPr>
          <p:nvPr/>
        </p:nvPicPr>
        <p:blipFill rotWithShape="1">
          <a:blip r:embed="rId3"/>
          <a:srcRect l="17780" t="17782" r="2850" b="4091"/>
          <a:stretch/>
        </p:blipFill>
        <p:spPr>
          <a:xfrm>
            <a:off x="319983" y="320878"/>
            <a:ext cx="6455737" cy="4736589"/>
          </a:xfrm>
          <a:prstGeom prst="rect">
            <a:avLst/>
          </a:prstGeom>
        </p:spPr>
      </p:pic>
    </p:spTree>
    <p:extLst>
      <p:ext uri="{BB962C8B-B14F-4D97-AF65-F5344CB8AC3E}">
        <p14:creationId xmlns:p14="http://schemas.microsoft.com/office/powerpoint/2010/main" val="19347958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707789" y="5378785"/>
            <a:ext cx="8641684" cy="1077218"/>
          </a:xfrm>
          <a:prstGeom prst="rect">
            <a:avLst/>
          </a:prstGeom>
          <a:noFill/>
        </p:spPr>
        <p:txBody>
          <a:bodyPr wrap="square" rtlCol="0">
            <a:spAutoFit/>
          </a:bodyPr>
          <a:lstStyle/>
          <a:p>
            <a:r>
              <a:rPr lang="en-US" sz="3200" dirty="0" smtClean="0"/>
              <a:t>Step 0.)  Start by adding data points</a:t>
            </a:r>
          </a:p>
          <a:p>
            <a:pPr algn="ctr"/>
            <a:r>
              <a:rPr lang="en-US" sz="3200" dirty="0" smtClean="0"/>
              <a:t> =  0-dimensional vertices (0-simplices) </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spTree>
    <p:extLst>
      <p:ext uri="{BB962C8B-B14F-4D97-AF65-F5344CB8AC3E}">
        <p14:creationId xmlns:p14="http://schemas.microsoft.com/office/powerpoint/2010/main" val="3165812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74954"/>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r>
              <a:rPr lang="en-US" sz="3200" dirty="0" smtClean="0">
                <a:solidFill>
                  <a:srgbClr val="0000FF"/>
                </a:solidFill>
              </a:rPr>
              <a:t>Let T  =  Threshold   =</a:t>
            </a:r>
          </a:p>
          <a:p>
            <a:endParaRPr lang="en-US" sz="800" baseline="30000" dirty="0">
              <a:solidFill>
                <a:srgbClr val="0000FF"/>
              </a:solidFill>
            </a:endParaRPr>
          </a:p>
          <a:p>
            <a:r>
              <a:rPr lang="en-US" sz="3200" dirty="0" smtClean="0">
                <a:solidFill>
                  <a:srgbClr val="0000FF"/>
                </a:solidFill>
              </a:rPr>
              <a:t>Connect vertices v and w with an edge  </a:t>
            </a:r>
            <a:r>
              <a:rPr lang="en-US" sz="3200" dirty="0" err="1" smtClean="0">
                <a:solidFill>
                  <a:srgbClr val="0000FF"/>
                </a:solidFill>
              </a:rPr>
              <a:t>iff</a:t>
            </a:r>
            <a:r>
              <a:rPr lang="en-US" sz="3200" dirty="0" smtClean="0">
                <a:solidFill>
                  <a:srgbClr val="0000FF"/>
                </a:solidFill>
              </a:rPr>
              <a:t> </a:t>
            </a:r>
          </a:p>
          <a:p>
            <a:r>
              <a:rPr lang="en-US" sz="3200" dirty="0" smtClean="0">
                <a:solidFill>
                  <a:srgbClr val="0000FF"/>
                </a:solidFill>
              </a:rPr>
              <a:t>the distance between v and w is less than T</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pic>
        <p:nvPicPr>
          <p:cNvPr id="20" name="Picture 19"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140000">
            <a:off x="4669138" y="1675363"/>
            <a:ext cx="1280160" cy="660400"/>
          </a:xfrm>
          <a:prstGeom prst="rect">
            <a:avLst/>
          </a:prstGeom>
        </p:spPr>
      </p:pic>
      <p:pic>
        <p:nvPicPr>
          <p:cNvPr id="21" name="Picture 20"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9740000">
            <a:off x="1412022" y="2536428"/>
            <a:ext cx="1280160" cy="660400"/>
          </a:xfrm>
          <a:prstGeom prst="rect">
            <a:avLst/>
          </a:prstGeom>
        </p:spPr>
      </p:pic>
      <p:pic>
        <p:nvPicPr>
          <p:cNvPr id="22" name="Picture 21"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5280000">
            <a:off x="126116" y="1967324"/>
            <a:ext cx="1280160" cy="660400"/>
          </a:xfrm>
          <a:prstGeom prst="rect">
            <a:avLst/>
          </a:prstGeom>
        </p:spPr>
      </p:pic>
      <p:pic>
        <p:nvPicPr>
          <p:cNvPr id="24" name="Picture 23"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20220000">
            <a:off x="6400717" y="1692921"/>
            <a:ext cx="1280160" cy="660400"/>
          </a:xfrm>
          <a:prstGeom prst="rect">
            <a:avLst/>
          </a:prstGeom>
        </p:spPr>
      </p:pic>
      <p:pic>
        <p:nvPicPr>
          <p:cNvPr id="25" name="Picture 24"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a:off x="4221577" y="5119852"/>
            <a:ext cx="1280160" cy="660400"/>
          </a:xfrm>
          <a:prstGeom prst="rect">
            <a:avLst/>
          </a:prstGeom>
        </p:spPr>
      </p:pic>
      <p:pic>
        <p:nvPicPr>
          <p:cNvPr id="26" name="Picture 25"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2548454">
            <a:off x="1289911" y="1141613"/>
            <a:ext cx="1280160" cy="660400"/>
          </a:xfrm>
          <a:prstGeom prst="rect">
            <a:avLst/>
          </a:prstGeom>
        </p:spPr>
      </p:pic>
      <p:pic>
        <p:nvPicPr>
          <p:cNvPr id="27" name="Picture 26"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6200000">
            <a:off x="7246233" y="3059943"/>
            <a:ext cx="1280160" cy="660400"/>
          </a:xfrm>
          <a:prstGeom prst="rect">
            <a:avLst/>
          </a:prstGeom>
        </p:spPr>
      </p:pic>
      <p:pic>
        <p:nvPicPr>
          <p:cNvPr id="28" name="Picture 27"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3426123">
            <a:off x="3293332" y="1816421"/>
            <a:ext cx="1280160" cy="660400"/>
          </a:xfrm>
          <a:prstGeom prst="rect">
            <a:avLst/>
          </a:prstGeom>
        </p:spPr>
      </p:pic>
    </p:spTree>
    <p:extLst>
      <p:ext uri="{BB962C8B-B14F-4D97-AF65-F5344CB8AC3E}">
        <p14:creationId xmlns:p14="http://schemas.microsoft.com/office/powerpoint/2010/main" val="18394227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74954"/>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r>
              <a:rPr lang="en-US" sz="3200" dirty="0" smtClean="0">
                <a:solidFill>
                  <a:srgbClr val="0000FF"/>
                </a:solidFill>
              </a:rPr>
              <a:t>Let T  =  Threshold   =</a:t>
            </a:r>
          </a:p>
          <a:p>
            <a:endParaRPr lang="en-US" sz="800" baseline="30000" dirty="0">
              <a:solidFill>
                <a:srgbClr val="0000FF"/>
              </a:solidFill>
            </a:endParaRPr>
          </a:p>
          <a:p>
            <a:r>
              <a:rPr lang="en-US" sz="3200" dirty="0" smtClean="0">
                <a:solidFill>
                  <a:srgbClr val="0000FF"/>
                </a:solidFill>
              </a:rPr>
              <a:t>Connect vertices v and w with an edge  </a:t>
            </a:r>
            <a:r>
              <a:rPr lang="en-US" sz="3200" dirty="0" err="1" smtClean="0">
                <a:solidFill>
                  <a:srgbClr val="0000FF"/>
                </a:solidFill>
              </a:rPr>
              <a:t>iff</a:t>
            </a:r>
            <a:r>
              <a:rPr lang="en-US" sz="3200" dirty="0" smtClean="0">
                <a:solidFill>
                  <a:srgbClr val="0000FF"/>
                </a:solidFill>
              </a:rPr>
              <a:t> </a:t>
            </a:r>
          </a:p>
          <a:p>
            <a:r>
              <a:rPr lang="en-US" sz="3200" dirty="0" smtClean="0">
                <a:solidFill>
                  <a:srgbClr val="0000FF"/>
                </a:solidFill>
              </a:rPr>
              <a:t>the distance between v and w is less than T</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pic>
        <p:nvPicPr>
          <p:cNvPr id="20" name="Picture 19"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140000">
            <a:off x="4679308" y="1661768"/>
            <a:ext cx="1188720" cy="613230"/>
          </a:xfrm>
          <a:prstGeom prst="rect">
            <a:avLst/>
          </a:prstGeom>
        </p:spPr>
      </p:pic>
      <p:pic>
        <p:nvPicPr>
          <p:cNvPr id="21" name="Picture 20"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9740000">
            <a:off x="1434954" y="2563353"/>
            <a:ext cx="1188720" cy="613230"/>
          </a:xfrm>
          <a:prstGeom prst="rect">
            <a:avLst/>
          </a:prstGeom>
        </p:spPr>
      </p:pic>
      <p:pic>
        <p:nvPicPr>
          <p:cNvPr id="22" name="Picture 21"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5280000">
            <a:off x="193806" y="1944389"/>
            <a:ext cx="1188720" cy="613230"/>
          </a:xfrm>
          <a:prstGeom prst="rect">
            <a:avLst/>
          </a:prstGeom>
        </p:spPr>
      </p:pic>
      <p:pic>
        <p:nvPicPr>
          <p:cNvPr id="24" name="Picture 23"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20220000">
            <a:off x="6395137" y="1712666"/>
            <a:ext cx="1188720" cy="613230"/>
          </a:xfrm>
          <a:prstGeom prst="rect">
            <a:avLst/>
          </a:prstGeom>
        </p:spPr>
      </p:pic>
      <p:pic>
        <p:nvPicPr>
          <p:cNvPr id="25" name="Picture 24"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a:off x="4221577" y="5119857"/>
            <a:ext cx="1188720" cy="613230"/>
          </a:xfrm>
          <a:prstGeom prst="rect">
            <a:avLst/>
          </a:prstGeom>
        </p:spPr>
      </p:pic>
      <p:pic>
        <p:nvPicPr>
          <p:cNvPr id="26" name="Picture 25"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2548454">
            <a:off x="1364081" y="1208058"/>
            <a:ext cx="1188720" cy="613230"/>
          </a:xfrm>
          <a:prstGeom prst="rect">
            <a:avLst/>
          </a:prstGeom>
        </p:spPr>
      </p:pic>
      <p:pic>
        <p:nvPicPr>
          <p:cNvPr id="27" name="Picture 26"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6200000">
            <a:off x="7268373" y="3129248"/>
            <a:ext cx="1188720" cy="613230"/>
          </a:xfrm>
          <a:prstGeom prst="rect">
            <a:avLst/>
          </a:prstGeom>
        </p:spPr>
      </p:pic>
      <p:pic>
        <p:nvPicPr>
          <p:cNvPr id="28" name="Picture 27"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3426123">
            <a:off x="3334022" y="1788806"/>
            <a:ext cx="1188720" cy="613230"/>
          </a:xfrm>
          <a:prstGeom prst="rect">
            <a:avLst/>
          </a:prstGeom>
        </p:spPr>
      </p:pic>
      <p:sp>
        <p:nvSpPr>
          <p:cNvPr id="9" name="Oval 8"/>
          <p:cNvSpPr>
            <a:spLocks noChangeAspect="1"/>
          </p:cNvSpPr>
          <p:nvPr/>
        </p:nvSpPr>
        <p:spPr>
          <a:xfrm>
            <a:off x="666506" y="2158774"/>
            <a:ext cx="1188720" cy="1188720"/>
          </a:xfrm>
          <a:prstGeom prst="ellipse">
            <a:avLst/>
          </a:prstGeom>
          <a:solidFill>
            <a:srgbClr val="C0504D">
              <a:alpha val="43000"/>
            </a:srgbClr>
          </a:solidFill>
        </p:spPr>
        <p:txBody>
          <a:bodyPr wrap="square" rtlCol="0" anchor="ctr">
            <a:spAutoFit/>
          </a:bodyPr>
          <a:lstStyle/>
          <a:p>
            <a:pPr algn="ctr"/>
            <a:endParaRPr lang="en-US" sz="3200" dirty="0" smtClean="0"/>
          </a:p>
        </p:txBody>
      </p:sp>
      <p:sp>
        <p:nvSpPr>
          <p:cNvPr id="29" name="Oval 28"/>
          <p:cNvSpPr>
            <a:spLocks noChangeAspect="1"/>
          </p:cNvSpPr>
          <p:nvPr/>
        </p:nvSpPr>
        <p:spPr>
          <a:xfrm>
            <a:off x="1604226" y="1618854"/>
            <a:ext cx="1181314" cy="1181314"/>
          </a:xfrm>
          <a:prstGeom prst="ellipse">
            <a:avLst/>
          </a:prstGeom>
          <a:solidFill>
            <a:srgbClr val="C0504D">
              <a:alpha val="43000"/>
            </a:srgbClr>
          </a:solidFill>
        </p:spPr>
        <p:txBody>
          <a:bodyPr wrap="square" rtlCol="0" anchor="ctr">
            <a:spAutoFit/>
          </a:bodyPr>
          <a:lstStyle/>
          <a:p>
            <a:pPr algn="ctr"/>
            <a:endParaRPr lang="en-US" sz="3200" dirty="0" smtClean="0"/>
          </a:p>
        </p:txBody>
      </p:sp>
      <p:sp>
        <p:nvSpPr>
          <p:cNvPr id="30" name="Oval 29"/>
          <p:cNvSpPr>
            <a:spLocks noChangeAspect="1"/>
          </p:cNvSpPr>
          <p:nvPr/>
        </p:nvSpPr>
        <p:spPr>
          <a:xfrm>
            <a:off x="638079" y="109427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1" name="Oval 30"/>
          <p:cNvSpPr>
            <a:spLocks noChangeAspect="1"/>
          </p:cNvSpPr>
          <p:nvPr/>
        </p:nvSpPr>
        <p:spPr>
          <a:xfrm>
            <a:off x="6550916" y="851499"/>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2" name="Oval 31"/>
          <p:cNvSpPr>
            <a:spLocks noChangeAspect="1"/>
          </p:cNvSpPr>
          <p:nvPr/>
        </p:nvSpPr>
        <p:spPr>
          <a:xfrm>
            <a:off x="5678887" y="1249133"/>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3" name="Oval 32"/>
          <p:cNvSpPr>
            <a:spLocks noChangeAspect="1"/>
          </p:cNvSpPr>
          <p:nvPr/>
        </p:nvSpPr>
        <p:spPr>
          <a:xfrm>
            <a:off x="4306152" y="765614"/>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4" name="Oval 33"/>
          <p:cNvSpPr>
            <a:spLocks noChangeAspect="1"/>
          </p:cNvSpPr>
          <p:nvPr/>
        </p:nvSpPr>
        <p:spPr>
          <a:xfrm>
            <a:off x="3920224" y="1020267"/>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5" name="Oval 34"/>
          <p:cNvSpPr>
            <a:spLocks noChangeAspect="1"/>
          </p:cNvSpPr>
          <p:nvPr/>
        </p:nvSpPr>
        <p:spPr>
          <a:xfrm>
            <a:off x="3905953" y="1519535"/>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6" name="Oval 35"/>
          <p:cNvSpPr>
            <a:spLocks noChangeAspect="1"/>
          </p:cNvSpPr>
          <p:nvPr/>
        </p:nvSpPr>
        <p:spPr>
          <a:xfrm>
            <a:off x="3445423" y="765614"/>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7" name="Oval 36"/>
          <p:cNvSpPr>
            <a:spLocks noChangeAspect="1"/>
          </p:cNvSpPr>
          <p:nvPr/>
        </p:nvSpPr>
        <p:spPr>
          <a:xfrm>
            <a:off x="3516752" y="3913460"/>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8" name="Oval 37"/>
          <p:cNvSpPr>
            <a:spLocks noChangeAspect="1"/>
          </p:cNvSpPr>
          <p:nvPr/>
        </p:nvSpPr>
        <p:spPr>
          <a:xfrm>
            <a:off x="2860613" y="3433825"/>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9" name="Oval 38"/>
          <p:cNvSpPr>
            <a:spLocks noChangeAspect="1"/>
          </p:cNvSpPr>
          <p:nvPr/>
        </p:nvSpPr>
        <p:spPr>
          <a:xfrm>
            <a:off x="3693629" y="3259050"/>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0" name="Oval 39"/>
          <p:cNvSpPr>
            <a:spLocks noChangeAspect="1"/>
          </p:cNvSpPr>
          <p:nvPr/>
        </p:nvSpPr>
        <p:spPr>
          <a:xfrm>
            <a:off x="6806579" y="3464051"/>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1" name="Oval 40"/>
          <p:cNvSpPr>
            <a:spLocks noChangeAspect="1"/>
          </p:cNvSpPr>
          <p:nvPr/>
        </p:nvSpPr>
        <p:spPr>
          <a:xfrm>
            <a:off x="6100243" y="3427870"/>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2" name="Oval 41"/>
          <p:cNvSpPr>
            <a:spLocks noChangeAspect="1"/>
          </p:cNvSpPr>
          <p:nvPr/>
        </p:nvSpPr>
        <p:spPr>
          <a:xfrm>
            <a:off x="6569859" y="309142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3" name="Oval 42"/>
          <p:cNvSpPr>
            <a:spLocks noChangeAspect="1"/>
          </p:cNvSpPr>
          <p:nvPr/>
        </p:nvSpPr>
        <p:spPr>
          <a:xfrm>
            <a:off x="6803213" y="269767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4" name="Oval 43"/>
          <p:cNvSpPr>
            <a:spLocks noChangeAspect="1"/>
          </p:cNvSpPr>
          <p:nvPr/>
        </p:nvSpPr>
        <p:spPr>
          <a:xfrm>
            <a:off x="6064828" y="2717877"/>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Tree>
    <p:extLst>
      <p:ext uri="{BB962C8B-B14F-4D97-AF65-F5344CB8AC3E}">
        <p14:creationId xmlns:p14="http://schemas.microsoft.com/office/powerpoint/2010/main" val="19172184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74954"/>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r>
              <a:rPr lang="en-US" sz="3200" dirty="0" smtClean="0">
                <a:solidFill>
                  <a:srgbClr val="0000FF"/>
                </a:solidFill>
              </a:rPr>
              <a:t>Let T  =  Threshold   =</a:t>
            </a:r>
          </a:p>
          <a:p>
            <a:endParaRPr lang="en-US" sz="800" baseline="30000" dirty="0">
              <a:solidFill>
                <a:srgbClr val="0000FF"/>
              </a:solidFill>
            </a:endParaRPr>
          </a:p>
          <a:p>
            <a:r>
              <a:rPr lang="en-US" sz="3200" dirty="0" smtClean="0">
                <a:solidFill>
                  <a:srgbClr val="0000FF"/>
                </a:solidFill>
              </a:rPr>
              <a:t>Connect vertices v and w with an edge  </a:t>
            </a:r>
            <a:r>
              <a:rPr lang="en-US" sz="3200" dirty="0" err="1" smtClean="0">
                <a:solidFill>
                  <a:srgbClr val="0000FF"/>
                </a:solidFill>
              </a:rPr>
              <a:t>iff</a:t>
            </a:r>
            <a:r>
              <a:rPr lang="en-US" sz="3200" dirty="0" smtClean="0">
                <a:solidFill>
                  <a:srgbClr val="0000FF"/>
                </a:solidFill>
              </a:rPr>
              <a:t> </a:t>
            </a:r>
          </a:p>
          <a:p>
            <a:r>
              <a:rPr lang="en-US" sz="3200" dirty="0" smtClean="0">
                <a:solidFill>
                  <a:srgbClr val="0000FF"/>
                </a:solidFill>
              </a:rPr>
              <a:t>the distance between v and w is less than T</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pic>
        <p:nvPicPr>
          <p:cNvPr id="25" name="Picture 24"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a:off x="4221577" y="5119857"/>
            <a:ext cx="1188720" cy="613230"/>
          </a:xfrm>
          <a:prstGeom prst="rect">
            <a:avLst/>
          </a:prstGeom>
        </p:spPr>
      </p:pic>
      <p:grpSp>
        <p:nvGrpSpPr>
          <p:cNvPr id="3" name="Group 2"/>
          <p:cNvGrpSpPr/>
          <p:nvPr/>
        </p:nvGrpSpPr>
        <p:grpSpPr>
          <a:xfrm>
            <a:off x="638079" y="765614"/>
            <a:ext cx="7349814" cy="4329160"/>
            <a:chOff x="638079" y="765614"/>
            <a:chExt cx="7349814" cy="4329160"/>
          </a:xfrm>
        </p:grpSpPr>
        <p:sp>
          <p:nvSpPr>
            <p:cNvPr id="9" name="Oval 8"/>
            <p:cNvSpPr>
              <a:spLocks noChangeAspect="1"/>
            </p:cNvSpPr>
            <p:nvPr/>
          </p:nvSpPr>
          <p:spPr>
            <a:xfrm>
              <a:off x="666506" y="2158774"/>
              <a:ext cx="1188720" cy="1188720"/>
            </a:xfrm>
            <a:prstGeom prst="ellipse">
              <a:avLst/>
            </a:prstGeom>
            <a:solidFill>
              <a:srgbClr val="C0504D">
                <a:alpha val="43000"/>
              </a:srgbClr>
            </a:solidFill>
          </p:spPr>
          <p:txBody>
            <a:bodyPr wrap="square" rtlCol="0" anchor="ctr">
              <a:spAutoFit/>
            </a:bodyPr>
            <a:lstStyle/>
            <a:p>
              <a:pPr algn="ctr"/>
              <a:endParaRPr lang="en-US" sz="3200" dirty="0" smtClean="0"/>
            </a:p>
          </p:txBody>
        </p:sp>
        <p:sp>
          <p:nvSpPr>
            <p:cNvPr id="29" name="Oval 28"/>
            <p:cNvSpPr>
              <a:spLocks noChangeAspect="1"/>
            </p:cNvSpPr>
            <p:nvPr/>
          </p:nvSpPr>
          <p:spPr>
            <a:xfrm>
              <a:off x="1604226" y="1618854"/>
              <a:ext cx="1181314" cy="1181314"/>
            </a:xfrm>
            <a:prstGeom prst="ellipse">
              <a:avLst/>
            </a:prstGeom>
            <a:solidFill>
              <a:srgbClr val="C0504D">
                <a:alpha val="43000"/>
              </a:srgbClr>
            </a:solidFill>
          </p:spPr>
          <p:txBody>
            <a:bodyPr wrap="square" rtlCol="0" anchor="ctr">
              <a:spAutoFit/>
            </a:bodyPr>
            <a:lstStyle/>
            <a:p>
              <a:pPr algn="ctr"/>
              <a:endParaRPr lang="en-US" sz="3200" dirty="0" smtClean="0"/>
            </a:p>
          </p:txBody>
        </p:sp>
        <p:sp>
          <p:nvSpPr>
            <p:cNvPr id="30" name="Oval 29"/>
            <p:cNvSpPr>
              <a:spLocks noChangeAspect="1"/>
            </p:cNvSpPr>
            <p:nvPr/>
          </p:nvSpPr>
          <p:spPr>
            <a:xfrm>
              <a:off x="638079" y="109427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1" name="Oval 30"/>
            <p:cNvSpPr>
              <a:spLocks noChangeAspect="1"/>
            </p:cNvSpPr>
            <p:nvPr/>
          </p:nvSpPr>
          <p:spPr>
            <a:xfrm>
              <a:off x="6550916" y="851499"/>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2" name="Oval 31"/>
            <p:cNvSpPr>
              <a:spLocks noChangeAspect="1"/>
            </p:cNvSpPr>
            <p:nvPr/>
          </p:nvSpPr>
          <p:spPr>
            <a:xfrm>
              <a:off x="5678887" y="1249133"/>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3" name="Oval 32"/>
            <p:cNvSpPr>
              <a:spLocks noChangeAspect="1"/>
            </p:cNvSpPr>
            <p:nvPr/>
          </p:nvSpPr>
          <p:spPr>
            <a:xfrm>
              <a:off x="4306152" y="765614"/>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4" name="Oval 33"/>
            <p:cNvSpPr>
              <a:spLocks noChangeAspect="1"/>
            </p:cNvSpPr>
            <p:nvPr/>
          </p:nvSpPr>
          <p:spPr>
            <a:xfrm>
              <a:off x="3920224" y="1020267"/>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5" name="Oval 34"/>
            <p:cNvSpPr>
              <a:spLocks noChangeAspect="1"/>
            </p:cNvSpPr>
            <p:nvPr/>
          </p:nvSpPr>
          <p:spPr>
            <a:xfrm>
              <a:off x="3905953" y="1519535"/>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6" name="Oval 35"/>
            <p:cNvSpPr>
              <a:spLocks noChangeAspect="1"/>
            </p:cNvSpPr>
            <p:nvPr/>
          </p:nvSpPr>
          <p:spPr>
            <a:xfrm>
              <a:off x="3445423" y="765614"/>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7" name="Oval 36"/>
            <p:cNvSpPr>
              <a:spLocks noChangeAspect="1"/>
            </p:cNvSpPr>
            <p:nvPr/>
          </p:nvSpPr>
          <p:spPr>
            <a:xfrm>
              <a:off x="3516752" y="3913460"/>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8" name="Oval 37"/>
            <p:cNvSpPr>
              <a:spLocks noChangeAspect="1"/>
            </p:cNvSpPr>
            <p:nvPr/>
          </p:nvSpPr>
          <p:spPr>
            <a:xfrm>
              <a:off x="2860613" y="3462363"/>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9" name="Oval 38"/>
            <p:cNvSpPr>
              <a:spLocks noChangeAspect="1"/>
            </p:cNvSpPr>
            <p:nvPr/>
          </p:nvSpPr>
          <p:spPr>
            <a:xfrm>
              <a:off x="3693629" y="3244781"/>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0" name="Oval 39"/>
            <p:cNvSpPr>
              <a:spLocks noChangeAspect="1"/>
            </p:cNvSpPr>
            <p:nvPr/>
          </p:nvSpPr>
          <p:spPr>
            <a:xfrm>
              <a:off x="6806579" y="3464051"/>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1" name="Oval 40"/>
            <p:cNvSpPr>
              <a:spLocks noChangeAspect="1"/>
            </p:cNvSpPr>
            <p:nvPr/>
          </p:nvSpPr>
          <p:spPr>
            <a:xfrm>
              <a:off x="6100243" y="3427870"/>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2" name="Oval 41"/>
            <p:cNvSpPr>
              <a:spLocks noChangeAspect="1"/>
            </p:cNvSpPr>
            <p:nvPr/>
          </p:nvSpPr>
          <p:spPr>
            <a:xfrm>
              <a:off x="6569859" y="309142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3" name="Oval 42"/>
            <p:cNvSpPr>
              <a:spLocks noChangeAspect="1"/>
            </p:cNvSpPr>
            <p:nvPr/>
          </p:nvSpPr>
          <p:spPr>
            <a:xfrm>
              <a:off x="6803213" y="269767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4" name="Oval 43"/>
            <p:cNvSpPr>
              <a:spLocks noChangeAspect="1"/>
            </p:cNvSpPr>
            <p:nvPr/>
          </p:nvSpPr>
          <p:spPr>
            <a:xfrm>
              <a:off x="6064828" y="2717877"/>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grpSp>
    </p:spTree>
    <p:extLst>
      <p:ext uri="{BB962C8B-B14F-4D97-AF65-F5344CB8AC3E}">
        <p14:creationId xmlns:p14="http://schemas.microsoft.com/office/powerpoint/2010/main" val="39365622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1200329"/>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endParaRPr lang="en-US" sz="800" dirty="0" smtClean="0"/>
          </a:p>
          <a:p>
            <a:r>
              <a:rPr lang="en-US" sz="3200" dirty="0" smtClean="0">
                <a:solidFill>
                  <a:srgbClr val="0000FF"/>
                </a:solidFill>
              </a:rPr>
              <a:t>Add an edge between data points that are “close”</a:t>
            </a:r>
            <a:endParaRPr lang="en-US" sz="3200" baseline="30000" dirty="0" smtClean="0">
              <a:solidFill>
                <a:srgbClr val="0000FF"/>
              </a:solidFill>
            </a:endParaRPr>
          </a:p>
        </p:txBody>
      </p:sp>
      <p:pic>
        <p:nvPicPr>
          <p:cNvPr id="9" name="Picture 8" descr="1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02096"/>
            <a:ext cx="6400800" cy="3441700"/>
          </a:xfrm>
          <a:prstGeom prst="rect">
            <a:avLst/>
          </a:prstGeom>
        </p:spPr>
      </p:pic>
    </p:spTree>
    <p:extLst>
      <p:ext uri="{BB962C8B-B14F-4D97-AF65-F5344CB8AC3E}">
        <p14:creationId xmlns:p14="http://schemas.microsoft.com/office/powerpoint/2010/main" val="25439305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5460" y="332310"/>
            <a:ext cx="8097154" cy="4272118"/>
          </a:xfrm>
          <a:prstGeom prst="rect">
            <a:avLst/>
          </a:prstGeom>
        </p:spPr>
      </p:pic>
      <p:pic>
        <p:nvPicPr>
          <p:cNvPr id="3" name="Picture 2"/>
          <p:cNvPicPr>
            <a:picLocks noChangeAspect="1"/>
          </p:cNvPicPr>
          <p:nvPr/>
        </p:nvPicPr>
        <p:blipFill>
          <a:blip r:embed="rId3"/>
          <a:stretch>
            <a:fillRect/>
          </a:stretch>
        </p:blipFill>
        <p:spPr>
          <a:xfrm>
            <a:off x="0" y="2194293"/>
            <a:ext cx="9144000" cy="2134585"/>
          </a:xfrm>
          <a:prstGeom prst="rect">
            <a:avLst/>
          </a:prstGeom>
        </p:spPr>
      </p:pic>
      <p:sp>
        <p:nvSpPr>
          <p:cNvPr id="4" name="Rectangle 3"/>
          <p:cNvSpPr/>
          <p:nvPr/>
        </p:nvSpPr>
        <p:spPr>
          <a:xfrm>
            <a:off x="44313" y="4745539"/>
            <a:ext cx="9238426" cy="1408078"/>
          </a:xfrm>
          <a:prstGeom prst="rect">
            <a:avLst/>
          </a:prstGeom>
        </p:spPr>
        <p:txBody>
          <a:bodyPr wrap="none">
            <a:spAutoFit/>
          </a:bodyPr>
          <a:lstStyle/>
          <a:p>
            <a:r>
              <a:rPr lang="en-US" sz="3200" dirty="0" smtClean="0">
                <a:hlinkClick r:id="rId4"/>
              </a:rPr>
              <a:t>http://www.ima.umn.edu/videos/?id=856</a:t>
            </a:r>
            <a:endParaRPr lang="en-US" sz="3200" dirty="0" smtClean="0"/>
          </a:p>
          <a:p>
            <a:endParaRPr lang="en-US" dirty="0"/>
          </a:p>
          <a:p>
            <a:r>
              <a:rPr lang="en-US" sz="1750" dirty="0" smtClean="0">
                <a:hlinkClick r:id="rId5"/>
              </a:rPr>
              <a:t>http://ima.umn.edu/2008-2009/ND6.15-26.09/activities/Carlsson-Gunnar/imafive-handout4up.pdf</a:t>
            </a:r>
            <a:endParaRPr lang="en-US" sz="1750" dirty="0" smtClean="0"/>
          </a:p>
          <a:p>
            <a:endParaRPr lang="en-US" dirty="0"/>
          </a:p>
        </p:txBody>
      </p:sp>
    </p:spTree>
    <p:extLst>
      <p:ext uri="{BB962C8B-B14F-4D97-AF65-F5344CB8AC3E}">
        <p14:creationId xmlns:p14="http://schemas.microsoft.com/office/powerpoint/2010/main" val="1468629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1200329"/>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endParaRPr lang="en-US" sz="800" dirty="0" smtClean="0"/>
          </a:p>
          <a:p>
            <a:r>
              <a:rPr lang="en-US" sz="3200" dirty="0" smtClean="0">
                <a:solidFill>
                  <a:srgbClr val="0000FF"/>
                </a:solidFill>
              </a:rPr>
              <a:t>Add an edge between data points that are “close”</a:t>
            </a:r>
            <a:endParaRPr lang="en-US" sz="3200" baseline="30000" dirty="0" smtClean="0">
              <a:solidFill>
                <a:srgbClr val="0000FF"/>
              </a:solidFill>
            </a:endParaRPr>
          </a:p>
        </p:txBody>
      </p:sp>
      <p:pic>
        <p:nvPicPr>
          <p:cNvPr id="9" name="Picture 8" descr="1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02096"/>
            <a:ext cx="6400800" cy="3441700"/>
          </a:xfrm>
          <a:prstGeom prst="rect">
            <a:avLst/>
          </a:prstGeom>
        </p:spPr>
      </p:pic>
    </p:spTree>
    <p:extLst>
      <p:ext uri="{BB962C8B-B14F-4D97-AF65-F5344CB8AC3E}">
        <p14:creationId xmlns:p14="http://schemas.microsoft.com/office/powerpoint/2010/main" val="222083599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the </a:t>
            </a:r>
            <a:r>
              <a:rPr lang="en-US" sz="3200" dirty="0" err="1" smtClean="0">
                <a:solidFill>
                  <a:srgbClr val="0000DD"/>
                </a:solidFill>
              </a:rPr>
              <a:t>Vietoris</a:t>
            </a:r>
            <a:r>
              <a:rPr lang="en-US" sz="3200" dirty="0" smtClean="0">
                <a:solidFill>
                  <a:srgbClr val="0000DD"/>
                </a:solidFill>
              </a:rPr>
              <a:t> Rips </a:t>
            </a:r>
            <a:r>
              <a:rPr lang="en-US" sz="3200" dirty="0" smtClean="0">
                <a:solidFill>
                  <a:schemeClr val="tx1"/>
                </a:solidFill>
              </a:rPr>
              <a:t>simplicial complex</a:t>
            </a:r>
            <a:endParaRPr lang="en-US" sz="3200" dirty="0">
              <a:solidFill>
                <a:schemeClr val="tx1"/>
              </a:solidFill>
            </a:endParaRPr>
          </a:p>
        </p:txBody>
      </p:sp>
      <p:pic>
        <p:nvPicPr>
          <p:cNvPr id="3" name="Picture 2" descr="nsimplexDis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979" y="1222917"/>
            <a:ext cx="6400800" cy="3441700"/>
          </a:xfrm>
          <a:prstGeom prst="rect">
            <a:avLst/>
          </a:prstGeom>
        </p:spPr>
      </p:pic>
      <p:sp>
        <p:nvSpPr>
          <p:cNvPr id="10" name="TextBox 9"/>
          <p:cNvSpPr txBox="1"/>
          <p:nvPr/>
        </p:nvSpPr>
        <p:spPr>
          <a:xfrm>
            <a:off x="325627" y="5023212"/>
            <a:ext cx="8961395" cy="584776"/>
          </a:xfrm>
          <a:prstGeom prst="rect">
            <a:avLst/>
          </a:prstGeom>
          <a:noFill/>
        </p:spPr>
        <p:txBody>
          <a:bodyPr wrap="square" rtlCol="0">
            <a:spAutoFit/>
          </a:bodyPr>
          <a:lstStyle/>
          <a:p>
            <a:r>
              <a:rPr lang="en-US" sz="3200" dirty="0"/>
              <a:t>2</a:t>
            </a:r>
            <a:r>
              <a:rPr lang="en-US" sz="3200" dirty="0" smtClean="0"/>
              <a:t>.)  Add all possible simplices of dimensional &gt; 1.</a:t>
            </a:r>
          </a:p>
        </p:txBody>
      </p:sp>
    </p:spTree>
    <p:extLst>
      <p:ext uri="{BB962C8B-B14F-4D97-AF65-F5344CB8AC3E}">
        <p14:creationId xmlns:p14="http://schemas.microsoft.com/office/powerpoint/2010/main" val="64288659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63" y="-1"/>
            <a:ext cx="9171780" cy="6860229"/>
            <a:chOff x="-6963" y="-1"/>
            <a:chExt cx="9171780" cy="6860229"/>
          </a:xfrm>
          <a:solidFill>
            <a:srgbClr val="C6D9F1"/>
          </a:solidFill>
        </p:grpSpPr>
        <p:sp>
          <p:nvSpPr>
            <p:cNvPr id="5" name="Rectangle 4"/>
            <p:cNvSpPr/>
            <p:nvPr/>
          </p:nvSpPr>
          <p:spPr>
            <a:xfrm>
              <a:off x="0"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8976879" y="0"/>
              <a:ext cx="182880" cy="6858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13854" y="-1"/>
              <a:ext cx="9150963" cy="18288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963" y="6677348"/>
              <a:ext cx="9150963" cy="18288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p:cNvSpPr/>
          <p:nvPr/>
        </p:nvSpPr>
        <p:spPr>
          <a:xfrm>
            <a:off x="20817" y="-2535"/>
            <a:ext cx="9144000" cy="1042416"/>
          </a:xfrm>
          <a:prstGeom prst="rect">
            <a:avLst/>
          </a:prstGeom>
          <a:solidFill>
            <a:srgbClr val="C6D9F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Creating a simplicial complex</a:t>
            </a:r>
            <a:endParaRPr lang="en-US" sz="3200" dirty="0">
              <a:solidFill>
                <a:schemeClr val="tx1"/>
              </a:solidFill>
            </a:endParaRPr>
          </a:p>
        </p:txBody>
      </p:sp>
      <p:sp>
        <p:nvSpPr>
          <p:cNvPr id="2" name="TextBox 1"/>
          <p:cNvSpPr txBox="1"/>
          <p:nvPr/>
        </p:nvSpPr>
        <p:spPr>
          <a:xfrm>
            <a:off x="325627" y="4585971"/>
            <a:ext cx="8961395" cy="2174954"/>
          </a:xfrm>
          <a:prstGeom prst="rect">
            <a:avLst/>
          </a:prstGeom>
          <a:noFill/>
        </p:spPr>
        <p:txBody>
          <a:bodyPr wrap="square" rtlCol="0">
            <a:spAutoFit/>
          </a:bodyPr>
          <a:lstStyle/>
          <a:p>
            <a:r>
              <a:rPr lang="en-US" sz="3200" dirty="0"/>
              <a:t>1</a:t>
            </a:r>
            <a:r>
              <a:rPr lang="en-US" sz="3200" dirty="0" smtClean="0"/>
              <a:t>.)  </a:t>
            </a:r>
            <a:r>
              <a:rPr lang="en-US" sz="3200" dirty="0"/>
              <a:t>A</a:t>
            </a:r>
            <a:r>
              <a:rPr lang="en-US" sz="3200" dirty="0" smtClean="0"/>
              <a:t>dding </a:t>
            </a:r>
            <a:r>
              <a:rPr lang="en-US" sz="3200" dirty="0"/>
              <a:t>1</a:t>
            </a:r>
            <a:r>
              <a:rPr lang="en-US" sz="3200" dirty="0" smtClean="0"/>
              <a:t>-dimensional edges (1-simplices)</a:t>
            </a:r>
            <a:endParaRPr lang="en-US" sz="3200" dirty="0"/>
          </a:p>
          <a:p>
            <a:r>
              <a:rPr lang="en-US" sz="3200" dirty="0" smtClean="0">
                <a:solidFill>
                  <a:srgbClr val="0000FF"/>
                </a:solidFill>
              </a:rPr>
              <a:t>Let T  =  Threshold   =</a:t>
            </a:r>
          </a:p>
          <a:p>
            <a:endParaRPr lang="en-US" sz="800" baseline="30000" dirty="0">
              <a:solidFill>
                <a:srgbClr val="0000FF"/>
              </a:solidFill>
            </a:endParaRPr>
          </a:p>
          <a:p>
            <a:r>
              <a:rPr lang="en-US" sz="3200" dirty="0" smtClean="0">
                <a:solidFill>
                  <a:srgbClr val="0000FF"/>
                </a:solidFill>
              </a:rPr>
              <a:t>Connect vertices v and w with an edge  </a:t>
            </a:r>
            <a:r>
              <a:rPr lang="en-US" sz="3200" dirty="0" err="1" smtClean="0">
                <a:solidFill>
                  <a:srgbClr val="0000FF"/>
                </a:solidFill>
              </a:rPr>
              <a:t>iff</a:t>
            </a:r>
            <a:r>
              <a:rPr lang="en-US" sz="3200" dirty="0" smtClean="0">
                <a:solidFill>
                  <a:srgbClr val="0000FF"/>
                </a:solidFill>
              </a:rPr>
              <a:t> </a:t>
            </a:r>
          </a:p>
          <a:p>
            <a:r>
              <a:rPr lang="en-US" sz="3200" dirty="0" smtClean="0">
                <a:solidFill>
                  <a:srgbClr val="0000FF"/>
                </a:solidFill>
              </a:rPr>
              <a:t>the distance between v and w is less than T</a:t>
            </a:r>
          </a:p>
        </p:txBody>
      </p:sp>
      <p:pic>
        <p:nvPicPr>
          <p:cNvPr id="10" name="Picture 9" descr="0simplexA.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396" y="1227496"/>
            <a:ext cx="6438900" cy="3403600"/>
          </a:xfrm>
          <a:prstGeom prst="rect">
            <a:avLst/>
          </a:prstGeom>
        </p:spPr>
      </p:pic>
      <p:pic>
        <p:nvPicPr>
          <p:cNvPr id="20" name="Picture 19"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140000">
            <a:off x="4669138" y="1675363"/>
            <a:ext cx="1280160" cy="660400"/>
          </a:xfrm>
          <a:prstGeom prst="rect">
            <a:avLst/>
          </a:prstGeom>
        </p:spPr>
      </p:pic>
      <p:pic>
        <p:nvPicPr>
          <p:cNvPr id="21" name="Picture 20"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9740000">
            <a:off x="1369209" y="2393738"/>
            <a:ext cx="1280160" cy="660400"/>
          </a:xfrm>
          <a:prstGeom prst="rect">
            <a:avLst/>
          </a:prstGeom>
        </p:spPr>
      </p:pic>
      <p:pic>
        <p:nvPicPr>
          <p:cNvPr id="22" name="Picture 21"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5280000">
            <a:off x="126116" y="1967324"/>
            <a:ext cx="1280160" cy="660400"/>
          </a:xfrm>
          <a:prstGeom prst="rect">
            <a:avLst/>
          </a:prstGeom>
        </p:spPr>
      </p:pic>
      <p:pic>
        <p:nvPicPr>
          <p:cNvPr id="24" name="Picture 23"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20220000">
            <a:off x="6400717" y="1692921"/>
            <a:ext cx="1280160" cy="660400"/>
          </a:xfrm>
          <a:prstGeom prst="rect">
            <a:avLst/>
          </a:prstGeom>
        </p:spPr>
      </p:pic>
      <p:pic>
        <p:nvPicPr>
          <p:cNvPr id="25" name="Picture 24"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a:off x="4221577" y="5119852"/>
            <a:ext cx="1280160" cy="660400"/>
          </a:xfrm>
          <a:prstGeom prst="rect">
            <a:avLst/>
          </a:prstGeom>
        </p:spPr>
      </p:pic>
      <p:pic>
        <p:nvPicPr>
          <p:cNvPr id="26" name="Picture 25"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2548454">
            <a:off x="1289911" y="1141613"/>
            <a:ext cx="1280160" cy="660400"/>
          </a:xfrm>
          <a:prstGeom prst="rect">
            <a:avLst/>
          </a:prstGeom>
        </p:spPr>
      </p:pic>
      <p:pic>
        <p:nvPicPr>
          <p:cNvPr id="27" name="Picture 26"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16200000">
            <a:off x="7246233" y="3059943"/>
            <a:ext cx="1280160" cy="660400"/>
          </a:xfrm>
          <a:prstGeom prst="rect">
            <a:avLst/>
          </a:prstGeom>
        </p:spPr>
      </p:pic>
      <p:pic>
        <p:nvPicPr>
          <p:cNvPr id="28" name="Picture 27" descr="ruler2.png"/>
          <p:cNvPicPr>
            <a:picLocks noChangeAspect="1"/>
          </p:cNvPicPr>
          <p:nvPr/>
        </p:nvPicPr>
        <p:blipFill rotWithShape="1">
          <a:blip r:embed="rId4">
            <a:extLst>
              <a:ext uri="{28A0092B-C50C-407E-A947-70E740481C1C}">
                <a14:useLocalDpi xmlns:a14="http://schemas.microsoft.com/office/drawing/2010/main" val="0"/>
              </a:ext>
            </a:extLst>
          </a:blip>
          <a:srcRect l="3983" r="71729"/>
          <a:stretch/>
        </p:blipFill>
        <p:spPr>
          <a:xfrm rot="3426123">
            <a:off x="3293332" y="1816421"/>
            <a:ext cx="1280160" cy="660400"/>
          </a:xfrm>
          <a:prstGeom prst="rect">
            <a:avLst/>
          </a:prstGeom>
        </p:spPr>
      </p:pic>
      <p:sp>
        <p:nvSpPr>
          <p:cNvPr id="9" name="Oval 8"/>
          <p:cNvSpPr>
            <a:spLocks noChangeAspect="1"/>
          </p:cNvSpPr>
          <p:nvPr/>
        </p:nvSpPr>
        <p:spPr>
          <a:xfrm>
            <a:off x="666506" y="2158774"/>
            <a:ext cx="1188720" cy="1188720"/>
          </a:xfrm>
          <a:prstGeom prst="ellipse">
            <a:avLst/>
          </a:prstGeom>
          <a:solidFill>
            <a:srgbClr val="C0504D">
              <a:alpha val="43000"/>
            </a:srgbClr>
          </a:solidFill>
        </p:spPr>
        <p:txBody>
          <a:bodyPr wrap="square" rtlCol="0" anchor="ctr">
            <a:spAutoFit/>
          </a:bodyPr>
          <a:lstStyle/>
          <a:p>
            <a:pPr algn="ctr"/>
            <a:endParaRPr lang="en-US" sz="3200" dirty="0" smtClean="0"/>
          </a:p>
        </p:txBody>
      </p:sp>
      <p:sp>
        <p:nvSpPr>
          <p:cNvPr id="29" name="Oval 28"/>
          <p:cNvSpPr>
            <a:spLocks noChangeAspect="1"/>
          </p:cNvSpPr>
          <p:nvPr/>
        </p:nvSpPr>
        <p:spPr>
          <a:xfrm>
            <a:off x="1604226" y="1618854"/>
            <a:ext cx="1181314" cy="1181314"/>
          </a:xfrm>
          <a:prstGeom prst="ellipse">
            <a:avLst/>
          </a:prstGeom>
          <a:solidFill>
            <a:srgbClr val="C0504D">
              <a:alpha val="43000"/>
            </a:srgbClr>
          </a:solidFill>
        </p:spPr>
        <p:txBody>
          <a:bodyPr wrap="square" rtlCol="0" anchor="ctr">
            <a:spAutoFit/>
          </a:bodyPr>
          <a:lstStyle/>
          <a:p>
            <a:pPr algn="ctr"/>
            <a:endParaRPr lang="en-US" sz="3200" dirty="0" smtClean="0"/>
          </a:p>
        </p:txBody>
      </p:sp>
      <p:sp>
        <p:nvSpPr>
          <p:cNvPr id="30" name="Oval 29"/>
          <p:cNvSpPr>
            <a:spLocks noChangeAspect="1"/>
          </p:cNvSpPr>
          <p:nvPr/>
        </p:nvSpPr>
        <p:spPr>
          <a:xfrm>
            <a:off x="638079" y="109427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1" name="Oval 30"/>
          <p:cNvSpPr>
            <a:spLocks noChangeAspect="1"/>
          </p:cNvSpPr>
          <p:nvPr/>
        </p:nvSpPr>
        <p:spPr>
          <a:xfrm>
            <a:off x="6550916" y="851499"/>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2" name="Oval 31"/>
          <p:cNvSpPr>
            <a:spLocks noChangeAspect="1"/>
          </p:cNvSpPr>
          <p:nvPr/>
        </p:nvSpPr>
        <p:spPr>
          <a:xfrm>
            <a:off x="5678887" y="1249133"/>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3" name="Oval 32"/>
          <p:cNvSpPr>
            <a:spLocks noChangeAspect="1"/>
          </p:cNvSpPr>
          <p:nvPr/>
        </p:nvSpPr>
        <p:spPr>
          <a:xfrm>
            <a:off x="4306152" y="765614"/>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4" name="Oval 33"/>
          <p:cNvSpPr>
            <a:spLocks noChangeAspect="1"/>
          </p:cNvSpPr>
          <p:nvPr/>
        </p:nvSpPr>
        <p:spPr>
          <a:xfrm>
            <a:off x="3920224" y="1020267"/>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5" name="Oval 34"/>
          <p:cNvSpPr>
            <a:spLocks noChangeAspect="1"/>
          </p:cNvSpPr>
          <p:nvPr/>
        </p:nvSpPr>
        <p:spPr>
          <a:xfrm>
            <a:off x="3905953" y="1519535"/>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6" name="Oval 35"/>
          <p:cNvSpPr>
            <a:spLocks noChangeAspect="1"/>
          </p:cNvSpPr>
          <p:nvPr/>
        </p:nvSpPr>
        <p:spPr>
          <a:xfrm>
            <a:off x="3445423" y="765614"/>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7" name="Oval 36"/>
          <p:cNvSpPr>
            <a:spLocks noChangeAspect="1"/>
          </p:cNvSpPr>
          <p:nvPr/>
        </p:nvSpPr>
        <p:spPr>
          <a:xfrm>
            <a:off x="3516752" y="3913460"/>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8" name="Oval 37"/>
          <p:cNvSpPr>
            <a:spLocks noChangeAspect="1"/>
          </p:cNvSpPr>
          <p:nvPr/>
        </p:nvSpPr>
        <p:spPr>
          <a:xfrm>
            <a:off x="2860613" y="3433825"/>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39" name="Oval 38"/>
          <p:cNvSpPr>
            <a:spLocks noChangeAspect="1"/>
          </p:cNvSpPr>
          <p:nvPr/>
        </p:nvSpPr>
        <p:spPr>
          <a:xfrm>
            <a:off x="3693629" y="3259050"/>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0" name="Oval 39"/>
          <p:cNvSpPr>
            <a:spLocks noChangeAspect="1"/>
          </p:cNvSpPr>
          <p:nvPr/>
        </p:nvSpPr>
        <p:spPr>
          <a:xfrm>
            <a:off x="6806579" y="3464051"/>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1" name="Oval 40"/>
          <p:cNvSpPr>
            <a:spLocks noChangeAspect="1"/>
          </p:cNvSpPr>
          <p:nvPr/>
        </p:nvSpPr>
        <p:spPr>
          <a:xfrm>
            <a:off x="6100243" y="3427870"/>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2" name="Oval 41"/>
          <p:cNvSpPr>
            <a:spLocks noChangeAspect="1"/>
          </p:cNvSpPr>
          <p:nvPr/>
        </p:nvSpPr>
        <p:spPr>
          <a:xfrm>
            <a:off x="6569859" y="309142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3" name="Oval 42"/>
          <p:cNvSpPr>
            <a:spLocks noChangeAspect="1"/>
          </p:cNvSpPr>
          <p:nvPr/>
        </p:nvSpPr>
        <p:spPr>
          <a:xfrm>
            <a:off x="6803213" y="2697678"/>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
        <p:nvSpPr>
          <p:cNvPr id="44" name="Oval 43"/>
          <p:cNvSpPr>
            <a:spLocks noChangeAspect="1"/>
          </p:cNvSpPr>
          <p:nvPr/>
        </p:nvSpPr>
        <p:spPr>
          <a:xfrm>
            <a:off x="6064828" y="2717877"/>
            <a:ext cx="1181314" cy="1181314"/>
          </a:xfrm>
          <a:prstGeom prst="ellipse">
            <a:avLst/>
          </a:prstGeom>
          <a:solidFill>
            <a:schemeClr val="accent2">
              <a:alpha val="43000"/>
            </a:schemeClr>
          </a:solidFill>
        </p:spPr>
        <p:txBody>
          <a:bodyPr wrap="square" rtlCol="0" anchor="ctr">
            <a:spAutoFit/>
          </a:bodyPr>
          <a:lstStyle/>
          <a:p>
            <a:pPr algn="ctr"/>
            <a:endParaRPr lang="en-US" sz="3200" dirty="0" smtClean="0"/>
          </a:p>
        </p:txBody>
      </p:sp>
    </p:spTree>
    <p:extLst>
      <p:ext uri="{BB962C8B-B14F-4D97-AF65-F5344CB8AC3E}">
        <p14:creationId xmlns:p14="http://schemas.microsoft.com/office/powerpoint/2010/main" val="18985699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3" y="441680"/>
            <a:ext cx="9144000" cy="5148072"/>
          </a:xfrm>
          <a:prstGeom prst="rect">
            <a:avLst/>
          </a:prstGeom>
        </p:spPr>
      </p:pic>
      <p:sp>
        <p:nvSpPr>
          <p:cNvPr id="10" name="Rectangle 9"/>
          <p:cNvSpPr/>
          <p:nvPr/>
        </p:nvSpPr>
        <p:spPr>
          <a:xfrm>
            <a:off x="42333" y="5705857"/>
            <a:ext cx="9075534" cy="1131079"/>
          </a:xfrm>
          <a:prstGeom prst="rect">
            <a:avLst/>
          </a:prstGeom>
        </p:spPr>
        <p:txBody>
          <a:bodyPr wrap="none">
            <a:spAutoFit/>
          </a:bodyPr>
          <a:lstStyle/>
          <a:p>
            <a:pPr algn="ctr"/>
            <a:r>
              <a:rPr lang="en-US" sz="2400" dirty="0" smtClean="0">
                <a:hlinkClick r:id="rId3"/>
              </a:rPr>
              <a:t>http://www.ima.umn.edu/videos/?id=1846</a:t>
            </a:r>
            <a:endParaRPr lang="en-US" sz="2400" dirty="0" smtClean="0"/>
          </a:p>
          <a:p>
            <a:pPr algn="ctr">
              <a:lnSpc>
                <a:spcPct val="150000"/>
              </a:lnSpc>
            </a:pPr>
            <a:r>
              <a:rPr lang="en-US" sz="1700" dirty="0" smtClean="0">
                <a:hlinkClick r:id="rId4"/>
              </a:rPr>
              <a:t>http://www.ima.umn.edu/2011-2012/W3.26-30.12/activities/Carlsson-Gunnar/imamachinefinal.pdf</a:t>
            </a:r>
            <a:endParaRPr lang="en-US" sz="1700" dirty="0" smtClean="0"/>
          </a:p>
          <a:p>
            <a:pPr algn="ctr"/>
            <a:endParaRPr lang="en-US" dirty="0"/>
          </a:p>
        </p:txBody>
      </p:sp>
      <p:sp>
        <p:nvSpPr>
          <p:cNvPr id="11" name="Rectangle 10"/>
          <p:cNvSpPr/>
          <p:nvPr/>
        </p:nvSpPr>
        <p:spPr>
          <a:xfrm>
            <a:off x="437446" y="2305674"/>
            <a:ext cx="8311444" cy="1077218"/>
          </a:xfrm>
          <a:prstGeom prst="rect">
            <a:avLst/>
          </a:prstGeom>
        </p:spPr>
        <p:txBody>
          <a:bodyPr wrap="square">
            <a:spAutoFit/>
          </a:bodyPr>
          <a:lstStyle/>
          <a:p>
            <a:pPr algn="ctr"/>
            <a:r>
              <a:rPr lang="en-US" sz="3200" dirty="0">
                <a:solidFill>
                  <a:srgbClr val="008000"/>
                </a:solidFill>
              </a:rPr>
              <a:t>Application to Natural Image Statistics</a:t>
            </a:r>
          </a:p>
          <a:p>
            <a:pPr algn="ctr"/>
            <a:r>
              <a:rPr lang="en-US" sz="3200" dirty="0">
                <a:solidFill>
                  <a:srgbClr val="008000"/>
                </a:solidFill>
              </a:rPr>
              <a:t>With V. de Silva, T. </a:t>
            </a:r>
            <a:r>
              <a:rPr lang="en-US" sz="3200" dirty="0" err="1">
                <a:solidFill>
                  <a:srgbClr val="008000"/>
                </a:solidFill>
              </a:rPr>
              <a:t>Ishkanov</a:t>
            </a:r>
            <a:r>
              <a:rPr lang="en-US" sz="3200" dirty="0">
                <a:solidFill>
                  <a:srgbClr val="008000"/>
                </a:solidFill>
              </a:rPr>
              <a:t>, A. </a:t>
            </a:r>
            <a:r>
              <a:rPr lang="en-US" sz="3200" dirty="0" err="1">
                <a:solidFill>
                  <a:srgbClr val="008000"/>
                </a:solidFill>
              </a:rPr>
              <a:t>Zomorodian</a:t>
            </a:r>
            <a:endParaRPr lang="en-US" sz="3200" dirty="0">
              <a:solidFill>
                <a:srgbClr val="008000"/>
              </a:solidFill>
            </a:endParaRPr>
          </a:p>
        </p:txBody>
      </p:sp>
    </p:spTree>
    <p:extLst>
      <p:ext uri="{BB962C8B-B14F-4D97-AF65-F5344CB8AC3E}">
        <p14:creationId xmlns:p14="http://schemas.microsoft.com/office/powerpoint/2010/main" val="21149751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9507" t="17752" r="-39" b="105"/>
          <a:stretch/>
        </p:blipFill>
        <p:spPr>
          <a:xfrm>
            <a:off x="27432" y="91440"/>
            <a:ext cx="2798064" cy="2962656"/>
          </a:xfrm>
          <a:prstGeom prst="rect">
            <a:avLst/>
          </a:prstGeom>
        </p:spPr>
      </p:pic>
      <p:sp>
        <p:nvSpPr>
          <p:cNvPr id="7" name="Rectangle 6"/>
          <p:cNvSpPr/>
          <p:nvPr/>
        </p:nvSpPr>
        <p:spPr>
          <a:xfrm>
            <a:off x="324556" y="575219"/>
            <a:ext cx="8494888" cy="6001642"/>
          </a:xfrm>
          <a:prstGeom prst="rect">
            <a:avLst/>
          </a:prstGeom>
        </p:spPr>
        <p:txBody>
          <a:bodyPr wrap="square">
            <a:spAutoFit/>
          </a:bodyPr>
          <a:lstStyle/>
          <a:p>
            <a:pPr marL="2574925"/>
            <a:r>
              <a:rPr lang="en-US" sz="3200" dirty="0" smtClean="0"/>
              <a:t>An </a:t>
            </a:r>
            <a:r>
              <a:rPr lang="en-US" sz="3200" dirty="0"/>
              <a:t>image taken by black and white digital camera can </a:t>
            </a:r>
            <a:r>
              <a:rPr lang="en-US" sz="3200" dirty="0" smtClean="0"/>
              <a:t>be viewed </a:t>
            </a:r>
            <a:r>
              <a:rPr lang="en-US" sz="3200" dirty="0"/>
              <a:t>as a vector, with one coordinate for each </a:t>
            </a:r>
            <a:r>
              <a:rPr lang="en-US" sz="3200" dirty="0" smtClean="0"/>
              <a:t>pixel</a:t>
            </a:r>
          </a:p>
          <a:p>
            <a:endParaRPr lang="en-US" sz="3200" dirty="0"/>
          </a:p>
          <a:p>
            <a:r>
              <a:rPr lang="en-US" sz="3200" dirty="0"/>
              <a:t>Each pixel has a “gray scale” value, can be thought of as a </a:t>
            </a:r>
            <a:r>
              <a:rPr lang="en-US" sz="3200" dirty="0" smtClean="0"/>
              <a:t>real number </a:t>
            </a:r>
            <a:r>
              <a:rPr lang="en-US" sz="3200" dirty="0"/>
              <a:t>(in reality, takes one of 255 values</a:t>
            </a:r>
            <a:r>
              <a:rPr lang="en-US" sz="3200" dirty="0" smtClean="0"/>
              <a:t>)</a:t>
            </a:r>
          </a:p>
          <a:p>
            <a:endParaRPr lang="en-US" sz="3200" dirty="0"/>
          </a:p>
          <a:p>
            <a:r>
              <a:rPr lang="en-US" sz="3200" dirty="0"/>
              <a:t>Typical camera uses tens of thousands of pixels, so images lie </a:t>
            </a:r>
            <a:r>
              <a:rPr lang="en-US" sz="3200" dirty="0" smtClean="0"/>
              <a:t>in a </a:t>
            </a:r>
            <a:r>
              <a:rPr lang="en-US" sz="3200" dirty="0"/>
              <a:t>very high dimensional space, call it pixel space, P</a:t>
            </a:r>
          </a:p>
        </p:txBody>
      </p:sp>
    </p:spTree>
    <p:extLst>
      <p:ext uri="{BB962C8B-B14F-4D97-AF65-F5344CB8AC3E}">
        <p14:creationId xmlns:p14="http://schemas.microsoft.com/office/powerpoint/2010/main" val="33001397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7720" y="-548946"/>
            <a:ext cx="4622800" cy="3606800"/>
          </a:xfrm>
          <a:prstGeom prst="rect">
            <a:avLst/>
          </a:prstGeom>
        </p:spPr>
      </p:pic>
      <p:pic>
        <p:nvPicPr>
          <p:cNvPr id="3" name="Picture 2"/>
          <p:cNvPicPr>
            <a:picLocks noChangeAspect="1"/>
          </p:cNvPicPr>
          <p:nvPr/>
        </p:nvPicPr>
        <p:blipFill>
          <a:blip r:embed="rId3"/>
          <a:stretch>
            <a:fillRect/>
          </a:stretch>
        </p:blipFill>
        <p:spPr>
          <a:xfrm>
            <a:off x="2755710" y="-1"/>
            <a:ext cx="6480386" cy="3931920"/>
          </a:xfrm>
          <a:prstGeom prst="rect">
            <a:avLst/>
          </a:prstGeom>
        </p:spPr>
      </p:pic>
      <p:sp>
        <p:nvSpPr>
          <p:cNvPr id="7" name="Rectangle 6"/>
          <p:cNvSpPr/>
          <p:nvPr/>
        </p:nvSpPr>
        <p:spPr>
          <a:xfrm>
            <a:off x="516819" y="3919698"/>
            <a:ext cx="7885177" cy="369332"/>
          </a:xfrm>
          <a:prstGeom prst="rect">
            <a:avLst/>
          </a:prstGeom>
        </p:spPr>
        <p:txBody>
          <a:bodyPr wrap="square">
            <a:spAutoFit/>
          </a:bodyPr>
          <a:lstStyle/>
          <a:p>
            <a:endParaRPr lang="en-US" dirty="0"/>
          </a:p>
        </p:txBody>
      </p:sp>
      <p:sp>
        <p:nvSpPr>
          <p:cNvPr id="8" name="Rectangle 7"/>
          <p:cNvSpPr/>
          <p:nvPr/>
        </p:nvSpPr>
        <p:spPr>
          <a:xfrm>
            <a:off x="251026" y="3778259"/>
            <a:ext cx="8892974" cy="2800766"/>
          </a:xfrm>
          <a:prstGeom prst="rect">
            <a:avLst/>
          </a:prstGeom>
        </p:spPr>
        <p:txBody>
          <a:bodyPr wrap="square">
            <a:spAutoFit/>
          </a:bodyPr>
          <a:lstStyle/>
          <a:p>
            <a:r>
              <a:rPr lang="en-US" sz="3200" dirty="0" smtClean="0"/>
              <a:t>Lee</a:t>
            </a:r>
            <a:r>
              <a:rPr lang="en-US" sz="3200" dirty="0"/>
              <a:t>-Mumford-Pedersen [LMP] study only high </a:t>
            </a:r>
            <a:r>
              <a:rPr lang="en-US" sz="3200" dirty="0" smtClean="0"/>
              <a:t>contrast patches.</a:t>
            </a:r>
          </a:p>
          <a:p>
            <a:endParaRPr lang="en-US" sz="1600" dirty="0"/>
          </a:p>
          <a:p>
            <a:r>
              <a:rPr lang="en-US" sz="3200" dirty="0" smtClean="0"/>
              <a:t>Collection:  4.5 x 10</a:t>
            </a:r>
            <a:r>
              <a:rPr lang="en-US" sz="3200" baseline="30000" dirty="0" smtClean="0"/>
              <a:t>6</a:t>
            </a:r>
            <a:r>
              <a:rPr lang="en-US" sz="3200" dirty="0" smtClean="0"/>
              <a:t> </a:t>
            </a:r>
            <a:r>
              <a:rPr lang="en-US" sz="3200" dirty="0"/>
              <a:t>high contrast patches from a</a:t>
            </a:r>
          </a:p>
          <a:p>
            <a:r>
              <a:rPr lang="en-US" sz="3200" dirty="0"/>
              <a:t>collection of images obtained by van </a:t>
            </a:r>
            <a:r>
              <a:rPr lang="en-US" sz="3200" dirty="0" err="1"/>
              <a:t>Hateren</a:t>
            </a:r>
            <a:r>
              <a:rPr lang="en-US" sz="3200" dirty="0"/>
              <a:t> and van </a:t>
            </a:r>
            <a:r>
              <a:rPr lang="en-US" sz="3200" dirty="0" smtClean="0"/>
              <a:t>der </a:t>
            </a:r>
            <a:r>
              <a:rPr lang="en-US" sz="3200" dirty="0" err="1" smtClean="0"/>
              <a:t>Schaaf</a:t>
            </a:r>
            <a:endParaRPr lang="en-US" sz="3200" dirty="0"/>
          </a:p>
        </p:txBody>
      </p:sp>
    </p:spTree>
    <p:extLst>
      <p:ext uri="{BB962C8B-B14F-4D97-AF65-F5344CB8AC3E}">
        <p14:creationId xmlns:p14="http://schemas.microsoft.com/office/powerpoint/2010/main" val="6198029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1441" y="3864608"/>
            <a:ext cx="5656580" cy="1347597"/>
          </a:xfrm>
          <a:prstGeom prst="rect">
            <a:avLst/>
          </a:prstGeom>
          <a:ln>
            <a:solidFill>
              <a:srgbClr val="0000FF"/>
            </a:solidFill>
          </a:ln>
        </p:spPr>
      </p:pic>
      <p:pic>
        <p:nvPicPr>
          <p:cNvPr id="4" name="Picture 3"/>
          <p:cNvPicPr>
            <a:picLocks noChangeAspect="1"/>
          </p:cNvPicPr>
          <p:nvPr/>
        </p:nvPicPr>
        <p:blipFill>
          <a:blip r:embed="rId3"/>
          <a:stretch>
            <a:fillRect/>
          </a:stretch>
        </p:blipFill>
        <p:spPr>
          <a:xfrm>
            <a:off x="94113" y="917261"/>
            <a:ext cx="5723128" cy="2478913"/>
          </a:xfrm>
          <a:prstGeom prst="rect">
            <a:avLst/>
          </a:prstGeom>
          <a:ln>
            <a:solidFill>
              <a:srgbClr val="0000FF"/>
            </a:solidFill>
          </a:ln>
        </p:spPr>
      </p:pic>
      <p:pic>
        <p:nvPicPr>
          <p:cNvPr id="5" name="Picture 4"/>
          <p:cNvPicPr>
            <a:picLocks noChangeAspect="1"/>
          </p:cNvPicPr>
          <p:nvPr/>
        </p:nvPicPr>
        <p:blipFill>
          <a:blip r:embed="rId4"/>
          <a:stretch>
            <a:fillRect/>
          </a:stretch>
        </p:blipFill>
        <p:spPr>
          <a:xfrm>
            <a:off x="5891071" y="1784362"/>
            <a:ext cx="3117640" cy="3282696"/>
          </a:xfrm>
          <a:prstGeom prst="rect">
            <a:avLst/>
          </a:prstGeom>
        </p:spPr>
      </p:pic>
    </p:spTree>
    <p:extLst>
      <p:ext uri="{BB962C8B-B14F-4D97-AF65-F5344CB8AC3E}">
        <p14:creationId xmlns:p14="http://schemas.microsoft.com/office/powerpoint/2010/main" val="20324637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4307" y="327145"/>
            <a:ext cx="8884787" cy="6061788"/>
          </a:xfrm>
          <a:prstGeom prst="rect">
            <a:avLst/>
          </a:prstGeom>
        </p:spPr>
      </p:pic>
    </p:spTree>
    <p:extLst>
      <p:ext uri="{BB962C8B-B14F-4D97-AF65-F5344CB8AC3E}">
        <p14:creationId xmlns:p14="http://schemas.microsoft.com/office/powerpoint/2010/main" val="13614105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951" y="-265824"/>
            <a:ext cx="7294372" cy="4933188"/>
          </a:xfrm>
          <a:prstGeom prst="rect">
            <a:avLst/>
          </a:prstGeom>
        </p:spPr>
      </p:pic>
      <p:pic>
        <p:nvPicPr>
          <p:cNvPr id="4" name="Picture 3"/>
          <p:cNvPicPr>
            <a:picLocks noChangeAspect="1"/>
          </p:cNvPicPr>
          <p:nvPr/>
        </p:nvPicPr>
        <p:blipFill>
          <a:blip r:embed="rId3"/>
          <a:stretch>
            <a:fillRect/>
          </a:stretch>
        </p:blipFill>
        <p:spPr>
          <a:xfrm>
            <a:off x="-68015" y="5061726"/>
            <a:ext cx="6043041" cy="1787652"/>
          </a:xfrm>
          <a:prstGeom prst="rect">
            <a:avLst/>
          </a:prstGeom>
        </p:spPr>
      </p:pic>
      <p:pic>
        <p:nvPicPr>
          <p:cNvPr id="3" name="Picture 2"/>
          <p:cNvPicPr>
            <a:picLocks noChangeAspect="1"/>
          </p:cNvPicPr>
          <p:nvPr/>
        </p:nvPicPr>
        <p:blipFill>
          <a:blip r:embed="rId4"/>
          <a:stretch>
            <a:fillRect/>
          </a:stretch>
        </p:blipFill>
        <p:spPr>
          <a:xfrm>
            <a:off x="5315797" y="4024656"/>
            <a:ext cx="3835400" cy="2146300"/>
          </a:xfrm>
          <a:prstGeom prst="rect">
            <a:avLst/>
          </a:prstGeom>
        </p:spPr>
      </p:pic>
    </p:spTree>
    <p:extLst>
      <p:ext uri="{BB962C8B-B14F-4D97-AF65-F5344CB8AC3E}">
        <p14:creationId xmlns:p14="http://schemas.microsoft.com/office/powerpoint/2010/main" val="13831780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9400" y="0"/>
            <a:ext cx="8578158" cy="6858000"/>
          </a:xfrm>
          <a:prstGeom prst="rect">
            <a:avLst/>
          </a:prstGeom>
        </p:spPr>
      </p:pic>
    </p:spTree>
    <p:extLst>
      <p:ext uri="{BB962C8B-B14F-4D97-AF65-F5344CB8AC3E}">
        <p14:creationId xmlns:p14="http://schemas.microsoft.com/office/powerpoint/2010/main" val="30833415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3200" dirty="0" smtClean="0"/>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32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988</TotalTime>
  <Words>1213</Words>
  <Application>Microsoft Macintosh PowerPoint</Application>
  <PresentationFormat>On-screen Show (4:3)</PresentationFormat>
  <Paragraphs>96</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 Darcy</dc:creator>
  <cp:keywords/>
  <dc:description/>
  <cp:lastModifiedBy>I D</cp:lastModifiedBy>
  <cp:revision>47</cp:revision>
  <dcterms:created xsi:type="dcterms:W3CDTF">2013-09-20T02:48:32Z</dcterms:created>
  <dcterms:modified xsi:type="dcterms:W3CDTF">2013-09-23T00:37:45Z</dcterms:modified>
  <cp:category/>
</cp:coreProperties>
</file>