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69" r:id="rId3"/>
    <p:sldId id="270" r:id="rId4"/>
    <p:sldId id="256" r:id="rId5"/>
    <p:sldId id="260" r:id="rId6"/>
    <p:sldId id="261" r:id="rId7"/>
    <p:sldId id="266" r:id="rId8"/>
    <p:sldId id="264" r:id="rId9"/>
    <p:sldId id="262" r:id="rId10"/>
    <p:sldId id="268" r:id="rId11"/>
    <p:sldId id="263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792" autoAdjust="0"/>
  </p:normalViewPr>
  <p:slideViewPr>
    <p:cSldViewPr snapToGrid="0" snapToObjects="1">
      <p:cViewPr varScale="1">
        <p:scale>
          <a:sx n="121" d="100"/>
          <a:sy n="121" d="100"/>
        </p:scale>
        <p:origin x="-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DD69B-FB4C-B944-B88A-A407FCCFC386}" type="datetimeFigureOut">
              <a:rPr lang="en-US" smtClean="0"/>
              <a:t>9/18/13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3105E-09E7-F748-80AC-A17AFA560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A8A4-3739-1A4D-A33C-7E49772D1D72}" type="datetimeFigureOut">
              <a:rPr lang="en-US" smtClean="0"/>
              <a:t>9/18/13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68D-69E1-2C46-8131-EE5B31D0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8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A8A4-3739-1A4D-A33C-7E49772D1D72}" type="datetimeFigureOut">
              <a:rPr lang="en-US" smtClean="0"/>
              <a:t>9/18/13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68D-69E1-2C46-8131-EE5B31D0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3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A8A4-3739-1A4D-A33C-7E49772D1D72}" type="datetimeFigureOut">
              <a:rPr lang="en-US" smtClean="0"/>
              <a:t>9/18/13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68D-69E1-2C46-8131-EE5B31D0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2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A8A4-3739-1A4D-A33C-7E49772D1D72}" type="datetimeFigureOut">
              <a:rPr lang="en-US" smtClean="0"/>
              <a:t>9/18/13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68D-69E1-2C46-8131-EE5B31D0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9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A8A4-3739-1A4D-A33C-7E49772D1D72}" type="datetimeFigureOut">
              <a:rPr lang="en-US" smtClean="0"/>
              <a:t>9/18/13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68D-69E1-2C46-8131-EE5B31D0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A8A4-3739-1A4D-A33C-7E49772D1D72}" type="datetimeFigureOut">
              <a:rPr lang="en-US" smtClean="0"/>
              <a:t>9/18/13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68D-69E1-2C46-8131-EE5B31D0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0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A8A4-3739-1A4D-A33C-7E49772D1D72}" type="datetimeFigureOut">
              <a:rPr lang="en-US" smtClean="0"/>
              <a:t>9/18/13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68D-69E1-2C46-8131-EE5B31D0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0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A8A4-3739-1A4D-A33C-7E49772D1D72}" type="datetimeFigureOut">
              <a:rPr lang="en-US" smtClean="0"/>
              <a:t>9/18/13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68D-69E1-2C46-8131-EE5B31D0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1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A8A4-3739-1A4D-A33C-7E49772D1D72}" type="datetimeFigureOut">
              <a:rPr lang="en-US" smtClean="0"/>
              <a:t>9/18/13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68D-69E1-2C46-8131-EE5B31D0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1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A8A4-3739-1A4D-A33C-7E49772D1D72}" type="datetimeFigureOut">
              <a:rPr lang="en-US" smtClean="0"/>
              <a:t>9/18/13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68D-69E1-2C46-8131-EE5B31D0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5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A8A4-3739-1A4D-A33C-7E49772D1D72}" type="datetimeFigureOut">
              <a:rPr lang="en-US" smtClean="0"/>
              <a:t>9/18/13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68D-69E1-2C46-8131-EE5B31D0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4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9A8A4-3739-1A4D-A33C-7E49772D1D72}" type="datetimeFigureOut">
              <a:rPr lang="en-US" smtClean="0"/>
              <a:t>9/18/13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3368D-69E1-2C46-8131-EE5B31D0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1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hyperlink" Target="http://www.nature.com/srep/2013/130207/srep01236/full/srep01236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171" y="341056"/>
            <a:ext cx="890804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MATH:7450 (22M:305) Topics in Topology: Scientific and Engineering Applications of Algebraic Topology</a:t>
            </a:r>
          </a:p>
          <a:p>
            <a:pPr algn="ctr"/>
            <a:endParaRPr lang="en-US" sz="1200" dirty="0" smtClean="0">
              <a:solidFill>
                <a:srgbClr val="0000FF"/>
              </a:solidFill>
            </a:endParaRPr>
          </a:p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Sept </a:t>
            </a:r>
            <a:r>
              <a:rPr lang="en-US" sz="3600" dirty="0" smtClean="0">
                <a:solidFill>
                  <a:srgbClr val="0000FF"/>
                </a:solidFill>
              </a:rPr>
              <a:t>18, </a:t>
            </a:r>
            <a:r>
              <a:rPr lang="en-US" sz="3600" dirty="0" smtClean="0">
                <a:solidFill>
                  <a:srgbClr val="0000FF"/>
                </a:solidFill>
              </a:rPr>
              <a:t>2013:  </a:t>
            </a:r>
            <a:r>
              <a:rPr lang="en-US" sz="3600" dirty="0" err="1" smtClean="0">
                <a:solidFill>
                  <a:srgbClr val="0000FF"/>
                </a:solidFill>
              </a:rPr>
              <a:t>j</a:t>
            </a:r>
            <a:r>
              <a:rPr lang="en-US" sz="3600" dirty="0" err="1" smtClean="0">
                <a:solidFill>
                  <a:srgbClr val="0000FF"/>
                </a:solidFill>
              </a:rPr>
              <a:t>avaPlex</a:t>
            </a:r>
            <a:r>
              <a:rPr lang="en-US" sz="3600" dirty="0" smtClean="0">
                <a:solidFill>
                  <a:srgbClr val="0000FF"/>
                </a:solidFill>
              </a:rPr>
              <a:t>  </a:t>
            </a:r>
            <a:endParaRPr lang="en-US" sz="3600" dirty="0">
              <a:solidFill>
                <a:srgbClr val="0000FF"/>
              </a:solidFill>
            </a:endParaRPr>
          </a:p>
          <a:p>
            <a:pPr algn="ctr"/>
            <a:endParaRPr lang="en-US" sz="3600" dirty="0">
              <a:solidFill>
                <a:srgbClr val="0000FF"/>
              </a:solidFill>
            </a:endParaRPr>
          </a:p>
          <a:p>
            <a:pPr algn="ctr"/>
            <a:r>
              <a:rPr lang="en-US" sz="3200" dirty="0" smtClean="0"/>
              <a:t>Fall 2013 course offered through the </a:t>
            </a:r>
          </a:p>
          <a:p>
            <a:pPr algn="ctr"/>
            <a:r>
              <a:rPr lang="en-US" sz="3200" dirty="0" smtClean="0"/>
              <a:t>University of Iowa Division of Continuing Education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Isabel K. Darcy, Department of Mathematics</a:t>
            </a:r>
          </a:p>
          <a:p>
            <a:pPr algn="ctr"/>
            <a:r>
              <a:rPr lang="en-US" sz="3200" dirty="0" smtClean="0"/>
              <a:t>Applied Mathematical and Computational Sciences, University of Iowa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http://www.math.uiowa.edu/~idarcy/</a:t>
            </a:r>
            <a:r>
              <a:rPr lang="en-US" sz="2800" dirty="0" err="1" smtClean="0">
                <a:solidFill>
                  <a:srgbClr val="FF0000"/>
                </a:solidFill>
              </a:rPr>
              <a:t>AppliedTopology.html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7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40" y="74694"/>
            <a:ext cx="928174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Calculate Persistence</a:t>
            </a:r>
          </a:p>
          <a:p>
            <a:endParaRPr lang="en-US" sz="3200" dirty="0"/>
          </a:p>
          <a:p>
            <a:r>
              <a:rPr lang="en-US" sz="2800" dirty="0" smtClean="0"/>
              <a:t>persistence =api.Plex4</a:t>
            </a:r>
            <a:r>
              <a:rPr lang="en-US" sz="2800" dirty="0"/>
              <a:t>.getModularSimplicialAlgorithm</a:t>
            </a:r>
            <a:r>
              <a:rPr lang="en-US" sz="2800" dirty="0" smtClean="0"/>
              <a:t>(</a:t>
            </a:r>
            <a:r>
              <a:rPr lang="en-US" sz="2800" dirty="0" err="1" smtClean="0"/>
              <a:t>max_dimension</a:t>
            </a:r>
            <a:r>
              <a:rPr lang="en-US" sz="2800" dirty="0"/>
              <a:t>, 2</a:t>
            </a:r>
            <a:r>
              <a:rPr lang="en-US" sz="2800" dirty="0" smtClean="0"/>
              <a:t>);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intervals </a:t>
            </a:r>
            <a:r>
              <a:rPr lang="en-US" sz="2800" dirty="0"/>
              <a:t>= </a:t>
            </a:r>
            <a:r>
              <a:rPr lang="en-US" sz="2800" dirty="0" err="1"/>
              <a:t>persistence.computeIntervals</a:t>
            </a:r>
            <a:r>
              <a:rPr lang="en-US" sz="2800" dirty="0"/>
              <a:t>(stream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r>
              <a:rPr lang="en-US" sz="2800" dirty="0" smtClean="0"/>
              <a:t>intervals </a:t>
            </a:r>
            <a:r>
              <a:rPr lang="en-US" sz="2800" dirty="0"/>
              <a:t>= </a:t>
            </a:r>
            <a:r>
              <a:rPr lang="en-US" sz="2800" dirty="0" err="1"/>
              <a:t>persistence.computeAnnotatedIntervals</a:t>
            </a:r>
            <a:r>
              <a:rPr lang="en-US" sz="2800" dirty="0"/>
              <a:t>(stream</a:t>
            </a:r>
            <a:r>
              <a:rPr lang="en-US" sz="2800" dirty="0" smtClean="0"/>
              <a:t>)</a:t>
            </a:r>
          </a:p>
          <a:p>
            <a:endParaRPr lang="en-US" sz="2800" dirty="0"/>
          </a:p>
          <a:p>
            <a:r>
              <a:rPr lang="en-US" sz="2800" dirty="0" err="1" smtClean="0"/>
              <a:t>betti_numbers_array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err="1"/>
              <a:t>infinite_barcodes.getBettiSequence</a:t>
            </a:r>
            <a:r>
              <a:rPr lang="en-US" sz="2800" dirty="0"/>
              <a:t>(</a:t>
            </a:r>
            <a:r>
              <a:rPr lang="en-US" sz="2800" dirty="0" smtClean="0"/>
              <a:t>)</a:t>
            </a:r>
          </a:p>
          <a:p>
            <a:endParaRPr lang="en-US" sz="2800" dirty="0"/>
          </a:p>
          <a:p>
            <a:r>
              <a:rPr lang="en-US" sz="2800" dirty="0" err="1" smtClean="0"/>
              <a:t>betti_numbers_string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err="1"/>
              <a:t>infinite_barcodes.getBettiNumbers</a:t>
            </a:r>
            <a:r>
              <a:rPr lang="en-US" sz="2800" dirty="0"/>
              <a:t>(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802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404" y="1274564"/>
            <a:ext cx="101221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 </a:t>
            </a:r>
          </a:p>
          <a:p>
            <a:r>
              <a:rPr lang="en-US" sz="3200" dirty="0" err="1" smtClean="0"/>
              <a:t>options.filename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/>
              <a:t>’</a:t>
            </a:r>
            <a:r>
              <a:rPr lang="en-US" sz="3200" dirty="0" err="1" smtClean="0"/>
              <a:t>small_data</a:t>
            </a:r>
            <a:r>
              <a:rPr lang="en-US" sz="3200" dirty="0" smtClean="0"/>
              <a:t>’</a:t>
            </a:r>
            <a:endParaRPr lang="en-US" sz="3200" dirty="0"/>
          </a:p>
          <a:p>
            <a:r>
              <a:rPr lang="en-US" sz="3200" dirty="0" err="1" smtClean="0"/>
              <a:t>options.max_filtration_value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err="1" smtClean="0"/>
              <a:t>max_filtration_value</a:t>
            </a:r>
            <a:endParaRPr lang="en-US" sz="3200" dirty="0"/>
          </a:p>
          <a:p>
            <a:r>
              <a:rPr lang="en-US" sz="3200" dirty="0" err="1" smtClean="0"/>
              <a:t>options.max_dimension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err="1"/>
              <a:t>max_dimension</a:t>
            </a:r>
            <a:r>
              <a:rPr lang="en-US" sz="3200" dirty="0"/>
              <a:t> </a:t>
            </a:r>
            <a:r>
              <a:rPr lang="en-US" sz="3200" dirty="0" smtClean="0"/>
              <a:t>– 1</a:t>
            </a:r>
            <a:endParaRPr lang="en-US" sz="3200" dirty="0"/>
          </a:p>
          <a:p>
            <a:r>
              <a:rPr lang="en-US" sz="3200" dirty="0" err="1" smtClean="0"/>
              <a:t>plot_barcodes</a:t>
            </a:r>
            <a:r>
              <a:rPr lang="en-US" sz="3200" dirty="0"/>
              <a:t>(intervals, options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317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0133" y="202032"/>
            <a:ext cx="8142526" cy="674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Run on entire set:</a:t>
            </a:r>
          </a:p>
          <a:p>
            <a:r>
              <a:rPr lang="en-US" sz="2400" dirty="0" err="1" smtClean="0"/>
              <a:t>load_javaplex</a:t>
            </a:r>
            <a:r>
              <a:rPr lang="en-US" sz="2400" dirty="0" smtClean="0"/>
              <a:t>;</a:t>
            </a:r>
          </a:p>
          <a:p>
            <a:r>
              <a:rPr lang="pl-PL" sz="2400" dirty="0" err="1" smtClean="0"/>
              <a:t>clear</a:t>
            </a:r>
            <a:r>
              <a:rPr lang="pl-PL" sz="2400" dirty="0" smtClean="0"/>
              <a:t> C; </a:t>
            </a:r>
            <a:r>
              <a:rPr lang="pl-PL" sz="2400" dirty="0" err="1" smtClean="0"/>
              <a:t>clear</a:t>
            </a:r>
            <a:r>
              <a:rPr lang="pl-PL" sz="2400" dirty="0" smtClean="0"/>
              <a:t> D; </a:t>
            </a:r>
            <a:r>
              <a:rPr lang="pl-PL" sz="2400" dirty="0" err="1" smtClean="0"/>
              <a:t>clear</a:t>
            </a:r>
            <a:r>
              <a:rPr lang="pl-PL" sz="2400" dirty="0" smtClean="0"/>
              <a:t> R; </a:t>
            </a:r>
            <a:endParaRPr lang="en-US" sz="2400" dirty="0" smtClean="0"/>
          </a:p>
          <a:p>
            <a:r>
              <a:rPr lang="hu-HU" sz="2400" dirty="0" smtClean="0"/>
              <a:t>C = csvread('Array5yr.csv',2,1);</a:t>
            </a:r>
            <a:endParaRPr lang="pl-PL" sz="2400" dirty="0" smtClean="0"/>
          </a:p>
          <a:p>
            <a:r>
              <a:rPr lang="da-DK" sz="2400" dirty="0" smtClean="0"/>
              <a:t>for i = 1:35  D(:,i) = C(:,3*i-1); end</a:t>
            </a:r>
            <a:endParaRPr lang="pl-PL" sz="2400" dirty="0" smtClean="0"/>
          </a:p>
          <a:p>
            <a:r>
              <a:rPr lang="en-US" sz="2400" dirty="0" smtClean="0"/>
              <a:t>R = transpose(D); </a:t>
            </a:r>
          </a:p>
          <a:p>
            <a:r>
              <a:rPr lang="en-US" sz="2400" dirty="0" smtClean="0"/>
              <a:t>stream = api.Plex4.createVietorisRipsStream(R, </a:t>
            </a:r>
            <a:r>
              <a:rPr lang="en-US" sz="2400" dirty="0" err="1" smtClean="0"/>
              <a:t>max_dimension,max_filtration_value</a:t>
            </a:r>
            <a:r>
              <a:rPr lang="en-US" sz="2400" dirty="0" smtClean="0"/>
              <a:t>, </a:t>
            </a:r>
            <a:r>
              <a:rPr lang="en-US" sz="2400" dirty="0" err="1" smtClean="0"/>
              <a:t>num_divisions</a:t>
            </a:r>
            <a:r>
              <a:rPr lang="en-US" sz="2400" dirty="0" smtClean="0"/>
              <a:t>);</a:t>
            </a:r>
          </a:p>
          <a:p>
            <a:endParaRPr lang="en-US" sz="2400" dirty="0" smtClean="0"/>
          </a:p>
          <a:p>
            <a:r>
              <a:rPr lang="en-US" sz="2400" dirty="0" smtClean="0"/>
              <a:t>persistence =api.Plex4.getModularSimplicialAlgorithm(</a:t>
            </a:r>
            <a:r>
              <a:rPr lang="en-US" sz="2400" dirty="0" err="1" smtClean="0"/>
              <a:t>max_dimension</a:t>
            </a:r>
            <a:r>
              <a:rPr lang="en-US" sz="2400" dirty="0" smtClean="0"/>
              <a:t>, 2);</a:t>
            </a:r>
          </a:p>
          <a:p>
            <a:endParaRPr lang="en-US" sz="2400" dirty="0" smtClean="0"/>
          </a:p>
          <a:p>
            <a:r>
              <a:rPr lang="en-US" sz="2400" dirty="0" smtClean="0"/>
              <a:t>intervals = </a:t>
            </a:r>
            <a:r>
              <a:rPr lang="en-US" sz="2400" dirty="0" err="1" smtClean="0"/>
              <a:t>persistence.computeIntervals</a:t>
            </a:r>
            <a:r>
              <a:rPr lang="en-US" sz="2400" dirty="0" smtClean="0"/>
              <a:t>(stream)</a:t>
            </a:r>
          </a:p>
          <a:p>
            <a:r>
              <a:rPr lang="en-US" sz="2400" dirty="0" err="1" smtClean="0"/>
              <a:t>options.filename</a:t>
            </a:r>
            <a:r>
              <a:rPr lang="en-US" sz="2400" dirty="0" smtClean="0"/>
              <a:t> = ’data’;</a:t>
            </a:r>
          </a:p>
          <a:p>
            <a:r>
              <a:rPr lang="en-US" sz="2400" dirty="0" err="1" smtClean="0"/>
              <a:t>options.max_filtration_value</a:t>
            </a:r>
            <a:r>
              <a:rPr lang="en-US" sz="2400" dirty="0" smtClean="0"/>
              <a:t> = </a:t>
            </a:r>
            <a:r>
              <a:rPr lang="en-US" sz="2400" dirty="0" err="1" smtClean="0"/>
              <a:t>max_filtration_value</a:t>
            </a:r>
            <a:r>
              <a:rPr lang="en-US" sz="2400" dirty="0" smtClean="0"/>
              <a:t>;</a:t>
            </a:r>
          </a:p>
          <a:p>
            <a:r>
              <a:rPr lang="en-US" sz="2400" dirty="0" err="1" smtClean="0"/>
              <a:t>options.max_dimension</a:t>
            </a:r>
            <a:r>
              <a:rPr lang="en-US" sz="2400" dirty="0" smtClean="0"/>
              <a:t> = </a:t>
            </a:r>
            <a:r>
              <a:rPr lang="en-US" sz="2400" dirty="0" err="1" smtClean="0"/>
              <a:t>max_dimension</a:t>
            </a:r>
            <a:r>
              <a:rPr lang="en-US" sz="2400" dirty="0" smtClean="0"/>
              <a:t> - 1;</a:t>
            </a:r>
          </a:p>
          <a:p>
            <a:r>
              <a:rPr lang="en-US" sz="2400" dirty="0" err="1" smtClean="0"/>
              <a:t>plot_barcodes</a:t>
            </a:r>
            <a:r>
              <a:rPr lang="en-US" sz="2400" dirty="0" smtClean="0"/>
              <a:t>(intervals, options)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76117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613"/>
            <a:ext cx="9144000" cy="53167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3297" y="289891"/>
            <a:ext cx="637907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http://</a:t>
            </a:r>
            <a:r>
              <a:rPr lang="en-US" sz="3200" dirty="0" err="1"/>
              <a:t>bioinformatics.nki.nl</a:t>
            </a:r>
            <a:r>
              <a:rPr lang="en-US" sz="3200" dirty="0"/>
              <a:t>/</a:t>
            </a:r>
            <a:r>
              <a:rPr lang="en-US" sz="3200" dirty="0" err="1"/>
              <a:t>data.php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8105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0"/>
            <a:ext cx="659305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69680" y="5354094"/>
            <a:ext cx="1960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Michael </a:t>
            </a:r>
            <a:r>
              <a:rPr lang="en-US" dirty="0" err="1"/>
              <a:t>Yoshizawa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19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4614"/>
            <a:ext cx="9144000" cy="4398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6823" y="204399"/>
            <a:ext cx="6125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3 columns  =  patient  </a:t>
            </a:r>
          </a:p>
          <a:p>
            <a:pPr algn="ctr"/>
            <a:r>
              <a:rPr lang="en-US" sz="3200" dirty="0" smtClean="0">
                <a:solidFill>
                  <a:srgbClr val="660066"/>
                </a:solidFill>
              </a:rPr>
              <a:t>middle column (ratio)  =  data point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3046" y="5774289"/>
            <a:ext cx="29320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rows = genes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86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240" y="379442"/>
            <a:ext cx="8497361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Create Data Matrix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load_javaplex</a:t>
            </a:r>
            <a:endParaRPr lang="en-US" sz="3200" dirty="0" smtClean="0"/>
          </a:p>
          <a:p>
            <a:endParaRPr lang="hu-HU" sz="3200" dirty="0"/>
          </a:p>
          <a:p>
            <a:r>
              <a:rPr lang="hu-HU" sz="3200" dirty="0" smtClean="0"/>
              <a:t>C = csvread('Array5yr.csv',2,1,[2,1,3,21])</a:t>
            </a:r>
            <a:endParaRPr lang="pl-PL" sz="3200" dirty="0" smtClean="0"/>
          </a:p>
          <a:p>
            <a:r>
              <a:rPr lang="pl-PL" sz="3200" dirty="0" smtClean="0"/>
              <a:t>C(1, 2)</a:t>
            </a:r>
          </a:p>
          <a:p>
            <a:endParaRPr lang="pl-PL" sz="3200" dirty="0"/>
          </a:p>
          <a:p>
            <a:r>
              <a:rPr lang="da-DK" sz="3200" dirty="0" smtClean="0"/>
              <a:t>for i = 1:7  D(:,i) = C(:,3*i-1); end</a:t>
            </a:r>
            <a:endParaRPr lang="pl-PL" sz="3200" dirty="0"/>
          </a:p>
          <a:p>
            <a:r>
              <a:rPr lang="en-US" sz="3200" dirty="0" smtClean="0"/>
              <a:t>R = transpose(D) </a:t>
            </a:r>
          </a:p>
          <a:p>
            <a:endParaRPr lang="pl-PL" sz="3200" dirty="0" smtClean="0"/>
          </a:p>
          <a:p>
            <a:r>
              <a:rPr lang="pl-PL" sz="3200" dirty="0" err="1" smtClean="0"/>
              <a:t>size</a:t>
            </a:r>
            <a:r>
              <a:rPr lang="pl-PL" sz="3200" dirty="0" smtClean="0"/>
              <a:t>(R)</a:t>
            </a:r>
            <a:endParaRPr lang="pl-PL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317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080" y="371658"/>
            <a:ext cx="897592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Use standard Euclidean Metric: 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m_space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err="1"/>
              <a:t>metric.impl.EuclideanMetricSpace</a:t>
            </a:r>
            <a:r>
              <a:rPr lang="en-US" sz="3200" dirty="0" smtClean="0"/>
              <a:t>(</a:t>
            </a:r>
            <a:r>
              <a:rPr lang="en-US" sz="3200" dirty="0"/>
              <a:t>R</a:t>
            </a:r>
            <a:r>
              <a:rPr lang="en-US" sz="3200" dirty="0" smtClean="0"/>
              <a:t>);</a:t>
            </a:r>
          </a:p>
          <a:p>
            <a:endParaRPr lang="en-US" sz="3200" dirty="0"/>
          </a:p>
          <a:p>
            <a:r>
              <a:rPr lang="en-US" sz="3200" dirty="0" err="1" smtClean="0"/>
              <a:t>m_space.getPoint</a:t>
            </a:r>
            <a:r>
              <a:rPr lang="en-US" sz="3200" dirty="0"/>
              <a:t>(0</a:t>
            </a:r>
            <a:r>
              <a:rPr lang="en-US" sz="3200" dirty="0" smtClean="0"/>
              <a:t>)</a:t>
            </a:r>
          </a:p>
          <a:p>
            <a:endParaRPr lang="en-US" sz="3200" dirty="0"/>
          </a:p>
          <a:p>
            <a:r>
              <a:rPr lang="en-US" sz="2700" dirty="0" err="1" smtClean="0"/>
              <a:t>m_space.distance</a:t>
            </a:r>
            <a:r>
              <a:rPr lang="en-US" sz="2700" dirty="0"/>
              <a:t>(</a:t>
            </a:r>
            <a:r>
              <a:rPr lang="en-US" sz="2700" dirty="0" err="1"/>
              <a:t>m_space.getPoint</a:t>
            </a:r>
            <a:r>
              <a:rPr lang="en-US" sz="2700" dirty="0"/>
              <a:t>(0), </a:t>
            </a:r>
            <a:r>
              <a:rPr lang="en-US" sz="2700" dirty="0" err="1"/>
              <a:t>m_space.getPoint</a:t>
            </a:r>
            <a:r>
              <a:rPr lang="en-US" sz="2700" dirty="0" smtClean="0"/>
              <a:t>(1))</a:t>
            </a:r>
          </a:p>
          <a:p>
            <a:endParaRPr lang="en-US" sz="3200" dirty="0" smtClean="0"/>
          </a:p>
          <a:p>
            <a:r>
              <a:rPr lang="fr-FR" sz="3200" dirty="0" err="1" smtClean="0"/>
              <a:t>sqrt</a:t>
            </a:r>
            <a:r>
              <a:rPr lang="fr-FR" sz="3200" dirty="0" smtClean="0"/>
              <a:t>([R(1,1) - R(2, 1)]^2 + [R(1,2) - R(2,2)]^2) </a:t>
            </a:r>
            <a:endParaRPr lang="en-US" sz="3200" dirty="0" smtClean="0"/>
          </a:p>
          <a:p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7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3" y="2148007"/>
            <a:ext cx="6204236" cy="383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86" y="21353"/>
            <a:ext cx="3080018" cy="214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934055"/>
            <a:ext cx="66821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Topology based data analysis identifies a subgroup of breast cancers with a unique mutational profile and excellent survival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Monica </a:t>
            </a:r>
            <a:r>
              <a:rPr lang="en-US" dirty="0" err="1" smtClean="0">
                <a:solidFill>
                  <a:srgbClr val="008000"/>
                </a:solidFill>
              </a:rPr>
              <a:t>Nicolau</a:t>
            </a:r>
            <a:r>
              <a:rPr lang="en-US" dirty="0" smtClean="0">
                <a:solidFill>
                  <a:srgbClr val="008000"/>
                </a:solidFill>
              </a:rPr>
              <a:t>, Arnold J. Levineb,1, and Gunnar </a:t>
            </a:r>
            <a:r>
              <a:rPr lang="en-US" dirty="0" err="1" smtClean="0">
                <a:solidFill>
                  <a:srgbClr val="008000"/>
                </a:solidFill>
              </a:rPr>
              <a:t>Carlsson</a:t>
            </a:r>
            <a:r>
              <a:rPr lang="en-US" dirty="0" smtClean="0">
                <a:solidFill>
                  <a:srgbClr val="008000"/>
                </a:solidFill>
              </a:rPr>
              <a:t>, PNAS 2011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3637" y="58701"/>
            <a:ext cx="2538244" cy="1848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[</a:t>
            </a:r>
            <a:r>
              <a:rPr lang="en-US" sz="3200" dirty="0" smtClean="0">
                <a:latin typeface="Symbol" charset="2"/>
                <a:cs typeface="Symbol" charset="2"/>
              </a:rPr>
              <a:t>S </a:t>
            </a:r>
            <a:r>
              <a:rPr lang="en-US" sz="3200" dirty="0" smtClean="0"/>
              <a:t>|</a:t>
            </a:r>
            <a:r>
              <a:rPr lang="en-US" sz="3200" dirty="0" err="1" smtClean="0"/>
              <a:t>x</a:t>
            </a:r>
            <a:r>
              <a:rPr lang="en-US" sz="3200" baseline="-25000" dirty="0" err="1" smtClean="0"/>
              <a:t>i</a:t>
            </a:r>
            <a:r>
              <a:rPr lang="en-US" sz="3200" dirty="0" err="1" smtClean="0"/>
              <a:t>|</a:t>
            </a:r>
            <a:r>
              <a:rPr lang="en-US" sz="3200" baseline="30000" dirty="0" err="1" smtClean="0"/>
              <a:t>p</a:t>
            </a:r>
            <a:r>
              <a:rPr lang="en-US" sz="3200" dirty="0" smtClean="0"/>
              <a:t>]</a:t>
            </a:r>
            <a:r>
              <a:rPr lang="en-US" sz="3200" baseline="30000" dirty="0" smtClean="0"/>
              <a:t>k/p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k = 1…10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p = 1…5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480" y="213596"/>
            <a:ext cx="3604260" cy="22136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58682" y="2436279"/>
            <a:ext cx="345605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Pearson correlation</a:t>
            </a:r>
            <a:endParaRPr lang="en-US" sz="3200" u="sng" dirty="0" smtClean="0">
              <a:hlinkClick r:id="rId5"/>
            </a:endParaRPr>
          </a:p>
          <a:p>
            <a:endParaRPr lang="en-US" sz="1000" u="sng" dirty="0">
              <a:hlinkClick r:id="rId5"/>
            </a:endParaRPr>
          </a:p>
          <a:p>
            <a:r>
              <a:rPr lang="en-US" u="sng" dirty="0" smtClean="0">
                <a:hlinkClick r:id="rId5"/>
              </a:rPr>
              <a:t>Extracting </a:t>
            </a:r>
            <a:r>
              <a:rPr lang="en-US" u="sng" dirty="0">
                <a:hlinkClick r:id="rId5"/>
              </a:rPr>
              <a:t>insights from the shape of complex data using topology P. Y. Lum, G. Singh, A. Lehman, T. Ishkanov, M. Vejdemo-Johansson, M. Alagappan, J. Carlsson, G. Carlsson (2013)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10480" y="-1"/>
            <a:ext cx="3633520" cy="496004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11525" y="5378091"/>
            <a:ext cx="2241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 = 2, k=4</a:t>
            </a:r>
          </a:p>
        </p:txBody>
      </p:sp>
    </p:spTree>
    <p:extLst>
      <p:ext uri="{BB962C8B-B14F-4D97-AF65-F5344CB8AC3E}">
        <p14:creationId xmlns:p14="http://schemas.microsoft.com/office/powerpoint/2010/main" val="2813895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209" y="730260"/>
            <a:ext cx="91439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Choose your own distance matrix:</a:t>
            </a:r>
          </a:p>
          <a:p>
            <a:endParaRPr lang="en-US" sz="3200" dirty="0"/>
          </a:p>
          <a:p>
            <a:r>
              <a:rPr lang="en-US" sz="3200" dirty="0" err="1" smtClean="0"/>
              <a:t>dist</a:t>
            </a:r>
            <a:r>
              <a:rPr lang="en-US" sz="3200" dirty="0" smtClean="0"/>
              <a:t> = ones(7) - eye(7)</a:t>
            </a:r>
          </a:p>
          <a:p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dist_space</a:t>
            </a:r>
            <a:r>
              <a:rPr lang="en-US" sz="3200" dirty="0" smtClean="0"/>
              <a:t> = </a:t>
            </a:r>
            <a:r>
              <a:rPr lang="en-US" sz="3200" dirty="0" err="1" smtClean="0"/>
              <a:t>metric.impl.ExplicitMetricSpace</a:t>
            </a:r>
            <a:r>
              <a:rPr lang="en-US" sz="3200" dirty="0"/>
              <a:t>(</a:t>
            </a:r>
            <a:r>
              <a:rPr lang="en-US" sz="3200" dirty="0" err="1" smtClean="0"/>
              <a:t>dist</a:t>
            </a:r>
            <a:r>
              <a:rPr lang="en-US" sz="3200" dirty="0" smtClean="0"/>
              <a:t>);</a:t>
            </a:r>
          </a:p>
          <a:p>
            <a:endParaRPr lang="en-US" sz="3200" dirty="0"/>
          </a:p>
          <a:p>
            <a:r>
              <a:rPr lang="en-US" sz="3200" dirty="0" err="1" smtClean="0"/>
              <a:t>dist</a:t>
            </a:r>
            <a:r>
              <a:rPr lang="en-US" sz="3200" dirty="0" err="1" smtClean="0"/>
              <a:t>_space.distance</a:t>
            </a:r>
            <a:r>
              <a:rPr lang="en-US" sz="3200" dirty="0" smtClean="0"/>
              <a:t>(</a:t>
            </a:r>
            <a:r>
              <a:rPr lang="en-US" sz="3200" dirty="0" smtClean="0"/>
              <a:t>0,1</a:t>
            </a:r>
            <a:r>
              <a:rPr lang="en-US" sz="3200" dirty="0" smtClean="0"/>
              <a:t>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317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40" y="74694"/>
            <a:ext cx="92817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Calculate </a:t>
            </a:r>
            <a:r>
              <a:rPr lang="en-US" sz="3200" dirty="0" err="1" smtClean="0">
                <a:solidFill>
                  <a:srgbClr val="0000FF"/>
                </a:solidFill>
              </a:rPr>
              <a:t>Vietoris</a:t>
            </a:r>
            <a:r>
              <a:rPr lang="en-US" sz="3200" dirty="0" smtClean="0">
                <a:solidFill>
                  <a:srgbClr val="0000FF"/>
                </a:solidFill>
              </a:rPr>
              <a:t> Rips Complex</a:t>
            </a:r>
          </a:p>
          <a:p>
            <a:r>
              <a:rPr lang="en-US" sz="3200" dirty="0" err="1" smtClean="0"/>
              <a:t>max_dimension</a:t>
            </a:r>
            <a:r>
              <a:rPr lang="en-US" sz="3200" dirty="0" smtClean="0"/>
              <a:t> </a:t>
            </a:r>
            <a:r>
              <a:rPr lang="en-US" sz="3200" dirty="0"/>
              <a:t>= 6</a:t>
            </a:r>
            <a:r>
              <a:rPr lang="en-US" sz="3200" dirty="0" smtClean="0"/>
              <a:t>;</a:t>
            </a:r>
            <a:endParaRPr lang="en-US" sz="3200" dirty="0"/>
          </a:p>
          <a:p>
            <a:r>
              <a:rPr lang="en-US" sz="3200" dirty="0" err="1" smtClean="0"/>
              <a:t>max_filtration_value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/>
              <a:t>2;</a:t>
            </a:r>
            <a:endParaRPr lang="en-US" sz="3200" dirty="0"/>
          </a:p>
          <a:p>
            <a:r>
              <a:rPr lang="en-US" sz="3200" dirty="0" err="1" smtClean="0"/>
              <a:t>num_divisions</a:t>
            </a:r>
            <a:r>
              <a:rPr lang="en-US" sz="3200" dirty="0" smtClean="0"/>
              <a:t> </a:t>
            </a:r>
            <a:r>
              <a:rPr lang="en-US" sz="3200" dirty="0"/>
              <a:t>= 100;</a:t>
            </a:r>
          </a:p>
          <a:p>
            <a:endParaRPr lang="en-US" sz="3200" dirty="0" smtClean="0"/>
          </a:p>
          <a:p>
            <a:r>
              <a:rPr lang="en-US" sz="3200" dirty="0" smtClean="0"/>
              <a:t>stream </a:t>
            </a:r>
            <a:r>
              <a:rPr lang="en-US" sz="3200" dirty="0"/>
              <a:t>= api.Plex4.createVietorisRipsStream</a:t>
            </a:r>
            <a:r>
              <a:rPr lang="en-US" sz="3200" dirty="0" smtClean="0"/>
              <a:t>(R, </a:t>
            </a:r>
            <a:r>
              <a:rPr lang="en-US" sz="3200" dirty="0" err="1"/>
              <a:t>max_dimension</a:t>
            </a:r>
            <a:r>
              <a:rPr lang="en-US" sz="3200" dirty="0" err="1" smtClean="0"/>
              <a:t>,max_filtration_value</a:t>
            </a:r>
            <a:r>
              <a:rPr lang="en-US" sz="3200" dirty="0"/>
              <a:t>, </a:t>
            </a:r>
            <a:r>
              <a:rPr lang="en-US" sz="3200" dirty="0" err="1"/>
              <a:t>num_divisions</a:t>
            </a:r>
            <a:r>
              <a:rPr lang="en-US" sz="3200" dirty="0"/>
              <a:t>)</a:t>
            </a:r>
            <a:r>
              <a:rPr lang="en-US" sz="3200" dirty="0" smtClean="0"/>
              <a:t>;</a:t>
            </a:r>
          </a:p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4756"/>
            <a:ext cx="9144000" cy="121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7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547</Words>
  <Application>Microsoft Macintosh PowerPoint</Application>
  <PresentationFormat>On-screen Show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 Darcy</dc:creator>
  <cp:keywords/>
  <dc:description/>
  <cp:lastModifiedBy>I D</cp:lastModifiedBy>
  <cp:revision>34</cp:revision>
  <dcterms:created xsi:type="dcterms:W3CDTF">2013-09-18T05:59:22Z</dcterms:created>
  <dcterms:modified xsi:type="dcterms:W3CDTF">2013-09-18T17:24:54Z</dcterms:modified>
  <cp:category/>
</cp:coreProperties>
</file>