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94" r:id="rId3"/>
    <p:sldId id="277" r:id="rId4"/>
    <p:sldId id="291" r:id="rId5"/>
    <p:sldId id="288" r:id="rId6"/>
    <p:sldId id="298" r:id="rId7"/>
    <p:sldId id="296" r:id="rId8"/>
    <p:sldId id="297" r:id="rId9"/>
    <p:sldId id="290" r:id="rId10"/>
    <p:sldId id="318" r:id="rId11"/>
    <p:sldId id="316" r:id="rId12"/>
    <p:sldId id="287" r:id="rId13"/>
    <p:sldId id="309" r:id="rId14"/>
    <p:sldId id="311" r:id="rId15"/>
    <p:sldId id="310" r:id="rId16"/>
    <p:sldId id="313" r:id="rId17"/>
    <p:sldId id="314" r:id="rId18"/>
    <p:sldId id="315" r:id="rId19"/>
    <p:sldId id="312" r:id="rId20"/>
    <p:sldId id="282" r:id="rId21"/>
    <p:sldId id="281" r:id="rId22"/>
    <p:sldId id="280" r:id="rId23"/>
    <p:sldId id="279" r:id="rId24"/>
    <p:sldId id="271" r:id="rId25"/>
    <p:sldId id="272" r:id="rId26"/>
    <p:sldId id="273" r:id="rId27"/>
    <p:sldId id="274" r:id="rId28"/>
    <p:sldId id="283" r:id="rId29"/>
    <p:sldId id="284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33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1416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EB4B2-BF50-5E49-8603-0BABD65BC1AD}" type="datetimeFigureOut">
              <a:rPr lang="en-US" smtClean="0"/>
              <a:t>9/11/13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90E1A-6548-6044-81CD-0E2175C2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05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80274-FE87-1D49-9EDC-258DEA047610}" type="datetimeFigureOut">
              <a:rPr lang="en-US" smtClean="0"/>
              <a:t>9/11/13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C76E2-9CBA-FC47-BB8F-86D03FD6D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8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Superscript = time, subscript = dimension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C76E2-9CBA-FC47-BB8F-86D03FD6D1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6F37-5F1A-A246-AAF1-C5F6642BED4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27DD-F38B-0442-9DFD-7251AF61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4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6F37-5F1A-A246-AAF1-C5F6642BED4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27DD-F38B-0442-9DFD-7251AF61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9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6F37-5F1A-A246-AAF1-C5F6642BED4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27DD-F38B-0442-9DFD-7251AF61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04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C34F-06CA-B14C-AB24-7CDDDD8066B5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0EAC-89DD-B24B-8E05-9B49EFC5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03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C34F-06CA-B14C-AB24-7CDDDD8066B5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0EAC-89DD-B24B-8E05-9B49EFC5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7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C34F-06CA-B14C-AB24-7CDDDD8066B5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0EAC-89DD-B24B-8E05-9B49EFC5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52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C34F-06CA-B14C-AB24-7CDDDD8066B5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0EAC-89DD-B24B-8E05-9B49EFC5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7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C34F-06CA-B14C-AB24-7CDDDD8066B5}" type="datetimeFigureOut">
              <a:rPr lang="en-US" smtClean="0"/>
              <a:t>9/11/13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0EAC-89DD-B24B-8E05-9B49EFC5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8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C34F-06CA-B14C-AB24-7CDDDD8066B5}" type="datetimeFigureOut">
              <a:rPr lang="en-US" smtClean="0"/>
              <a:t>9/11/13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0EAC-89DD-B24B-8E05-9B49EFC5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5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C34F-06CA-B14C-AB24-7CDDDD8066B5}" type="datetimeFigureOut">
              <a:rPr lang="en-US" smtClean="0"/>
              <a:t>9/11/13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0EAC-89DD-B24B-8E05-9B49EFC5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47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C34F-06CA-B14C-AB24-7CDDDD8066B5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0EAC-89DD-B24B-8E05-9B49EFC5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6F37-5F1A-A246-AAF1-C5F6642BED4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27DD-F38B-0442-9DFD-7251AF61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09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C34F-06CA-B14C-AB24-7CDDDD8066B5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0EAC-89DD-B24B-8E05-9B49EFC5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64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C34F-06CA-B14C-AB24-7CDDDD8066B5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0EAC-89DD-B24B-8E05-9B49EFC5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16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C34F-06CA-B14C-AB24-7CDDDD8066B5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0EAC-89DD-B24B-8E05-9B49EFC5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6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C34F-06CA-B14C-AB24-7CDDDD8066B5}" type="datetimeFigureOut">
              <a:rPr lang="en-US" smtClean="0"/>
              <a:t>9/11/13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0EAC-89DD-B24B-8E05-9B49EFC5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6F37-5F1A-A246-AAF1-C5F6642BED4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27DD-F38B-0442-9DFD-7251AF61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6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6F37-5F1A-A246-AAF1-C5F6642BED4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27DD-F38B-0442-9DFD-7251AF61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7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6F37-5F1A-A246-AAF1-C5F6642BED4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27DD-F38B-0442-9DFD-7251AF61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6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6F37-5F1A-A246-AAF1-C5F6642BED4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27DD-F38B-0442-9DFD-7251AF61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6F37-5F1A-A246-AAF1-C5F6642BED4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27DD-F38B-0442-9DFD-7251AF61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8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6F37-5F1A-A246-AAF1-C5F6642BED4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27DD-F38B-0442-9DFD-7251AF61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6F37-5F1A-A246-AAF1-C5F6642BED4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27DD-F38B-0442-9DFD-7251AF61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3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23445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6F37-5F1A-A246-AAF1-C5F6642BED4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727DD-F38B-0442-9DFD-7251AF61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9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C34F-06CA-B14C-AB24-7CDDDD8066B5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10EAC-89DD-B24B-8E05-9B49EFC5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171" y="341056"/>
            <a:ext cx="890804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MATH:7450 (22M:305) Topics in Topology: Scientific and Engineering Applications of Algebraic Topology</a:t>
            </a:r>
          </a:p>
          <a:p>
            <a:pPr algn="ctr"/>
            <a:endParaRPr lang="en-US" sz="1200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Sept 11, 2013:  Persistent homology</a:t>
            </a:r>
            <a:r>
              <a:rPr lang="en-US" sz="3600" dirty="0">
                <a:solidFill>
                  <a:srgbClr val="0000FF"/>
                </a:solidFill>
              </a:rPr>
              <a:t>.  </a:t>
            </a:r>
          </a:p>
          <a:p>
            <a:pPr algn="ctr"/>
            <a:endParaRPr lang="en-US" sz="3600" dirty="0">
              <a:solidFill>
                <a:srgbClr val="0000FF"/>
              </a:solidFill>
            </a:endParaRPr>
          </a:p>
          <a:p>
            <a:pPr algn="ctr"/>
            <a:r>
              <a:rPr lang="en-US" sz="3200" dirty="0" smtClean="0"/>
              <a:t>Fall 2013 course offered through the </a:t>
            </a:r>
          </a:p>
          <a:p>
            <a:pPr algn="ctr"/>
            <a:r>
              <a:rPr lang="en-US" sz="3200" dirty="0" smtClean="0"/>
              <a:t>University of Iowa Division of Continuing Education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Isabel K. Darcy, Department of Mathematics</a:t>
            </a:r>
          </a:p>
          <a:p>
            <a:pPr algn="ctr"/>
            <a:r>
              <a:rPr lang="en-US" sz="3200" dirty="0" smtClean="0"/>
              <a:t>Applied Mathematical and Computational Sciences, University of Iowa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http://www.math.uiowa.edu/~idarcy/</a:t>
            </a:r>
            <a:r>
              <a:rPr lang="en-US" sz="2800" dirty="0" err="1" smtClean="0">
                <a:solidFill>
                  <a:srgbClr val="FF0000"/>
                </a:solidFill>
              </a:rPr>
              <a:t>AppliedTopology.html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3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3" y="-8463"/>
            <a:ext cx="7463155" cy="53864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21729" y="5335428"/>
            <a:ext cx="5554137" cy="1159087"/>
            <a:chOff x="321729" y="5335428"/>
            <a:chExt cx="5554137" cy="1159087"/>
          </a:xfrm>
        </p:grpSpPr>
        <p:grpSp>
          <p:nvGrpSpPr>
            <p:cNvPr id="17" name="Group 16"/>
            <p:cNvGrpSpPr/>
            <p:nvPr/>
          </p:nvGrpSpPr>
          <p:grpSpPr>
            <a:xfrm>
              <a:off x="321729" y="5335428"/>
              <a:ext cx="1117602" cy="1159087"/>
              <a:chOff x="321729" y="5335428"/>
              <a:chExt cx="1117602" cy="1159087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H="1">
                <a:off x="812800" y="5377988"/>
                <a:ext cx="1" cy="5825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26531" y="5909739"/>
                <a:ext cx="8128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0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21729" y="5335428"/>
                <a:ext cx="740172" cy="496764"/>
                <a:chOff x="321729" y="5301562"/>
                <a:chExt cx="740172" cy="496764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-22826" t="-31574" r="-24015" b="-15269"/>
                <a:stretch/>
              </p:blipFill>
              <p:spPr>
                <a:xfrm>
                  <a:off x="321729" y="5301562"/>
                  <a:ext cx="323084" cy="484632"/>
                </a:xfrm>
                <a:prstGeom prst="rect">
                  <a:avLst/>
                </a:prstGeom>
                <a:noFill/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464786" y="5377698"/>
                  <a:ext cx="597115" cy="420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aseline="-25000" dirty="0" smtClean="0"/>
                    <a:t>0</a:t>
                  </a:r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4758264" y="5335428"/>
              <a:ext cx="1117602" cy="1159087"/>
              <a:chOff x="321729" y="5335428"/>
              <a:chExt cx="1117602" cy="1159087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>
                <a:off x="812800" y="5377988"/>
                <a:ext cx="1" cy="5825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26531" y="5909739"/>
                <a:ext cx="8128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0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321729" y="5335428"/>
                <a:ext cx="740172" cy="496764"/>
                <a:chOff x="321729" y="5301562"/>
                <a:chExt cx="740172" cy="496764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-22826" t="-31574" r="-24015" b="-15269"/>
                <a:stretch/>
              </p:blipFill>
              <p:spPr>
                <a:xfrm>
                  <a:off x="321729" y="5301562"/>
                  <a:ext cx="323084" cy="484632"/>
                </a:xfrm>
                <a:prstGeom prst="rect">
                  <a:avLst/>
                </a:prstGeom>
                <a:noFill/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464786" y="5377698"/>
                  <a:ext cx="597115" cy="420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aseline="-25000" dirty="0" smtClean="0"/>
                    <a:t>0</a:t>
                  </a: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2523066" y="5335428"/>
              <a:ext cx="1117602" cy="1159087"/>
              <a:chOff x="321729" y="5335428"/>
              <a:chExt cx="1117602" cy="1159087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H="1">
                <a:off x="812800" y="5377988"/>
                <a:ext cx="1" cy="5825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626531" y="5909739"/>
                <a:ext cx="8128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0</a:t>
                </a: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321729" y="5335428"/>
                <a:ext cx="740172" cy="496764"/>
                <a:chOff x="321729" y="5301562"/>
                <a:chExt cx="740172" cy="496764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-22826" t="-31574" r="-24015" b="-15269"/>
                <a:stretch/>
              </p:blipFill>
              <p:spPr>
                <a:xfrm>
                  <a:off x="321729" y="5301562"/>
                  <a:ext cx="323084" cy="484632"/>
                </a:xfrm>
                <a:prstGeom prst="rect">
                  <a:avLst/>
                </a:prstGeom>
                <a:noFill/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464786" y="5377698"/>
                  <a:ext cx="597115" cy="420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aseline="-25000" dirty="0" smtClean="0"/>
                    <a:t>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8416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9" y="211683"/>
            <a:ext cx="6740119" cy="4864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12"/>
            <a:ext cx="9144000" cy="24276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35467" y="5183033"/>
            <a:ext cx="4943184" cy="1031587"/>
            <a:chOff x="321729" y="5335428"/>
            <a:chExt cx="5554137" cy="1159087"/>
          </a:xfrm>
        </p:grpSpPr>
        <p:grpSp>
          <p:nvGrpSpPr>
            <p:cNvPr id="6" name="Group 5"/>
            <p:cNvGrpSpPr/>
            <p:nvPr/>
          </p:nvGrpSpPr>
          <p:grpSpPr>
            <a:xfrm>
              <a:off x="321729" y="5335428"/>
              <a:ext cx="1117602" cy="1159087"/>
              <a:chOff x="321729" y="5335428"/>
              <a:chExt cx="1117602" cy="1159087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>
                <a:off x="812800" y="5377988"/>
                <a:ext cx="1" cy="5825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26531" y="5909739"/>
                <a:ext cx="8128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0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321729" y="5335428"/>
                <a:ext cx="740172" cy="496764"/>
                <a:chOff x="321729" y="5301562"/>
                <a:chExt cx="740172" cy="496764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-22826" t="-31574" r="-24015" b="-15269"/>
                <a:stretch/>
              </p:blipFill>
              <p:spPr>
                <a:xfrm>
                  <a:off x="321729" y="5301562"/>
                  <a:ext cx="323084" cy="484632"/>
                </a:xfrm>
                <a:prstGeom prst="rect">
                  <a:avLst/>
                </a:prstGeom>
                <a:noFill/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464786" y="5377698"/>
                  <a:ext cx="597115" cy="420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aseline="-25000" dirty="0" smtClean="0"/>
                    <a:t>0</a:t>
                  </a: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758264" y="5335428"/>
              <a:ext cx="1117602" cy="1159087"/>
              <a:chOff x="321729" y="5335428"/>
              <a:chExt cx="1117602" cy="1159087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812800" y="5377988"/>
                <a:ext cx="1" cy="5825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26531" y="5909739"/>
                <a:ext cx="8128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0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321729" y="5335428"/>
                <a:ext cx="740172" cy="496764"/>
                <a:chOff x="321729" y="5301562"/>
                <a:chExt cx="740172" cy="496764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-22826" t="-31574" r="-24015" b="-15269"/>
                <a:stretch/>
              </p:blipFill>
              <p:spPr>
                <a:xfrm>
                  <a:off x="321729" y="5301562"/>
                  <a:ext cx="323084" cy="484632"/>
                </a:xfrm>
                <a:prstGeom prst="rect">
                  <a:avLst/>
                </a:prstGeom>
                <a:noFill/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464786" y="5377698"/>
                  <a:ext cx="597115" cy="420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aseline="-25000" dirty="0" smtClean="0"/>
                    <a:t>0</a:t>
                  </a: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523066" y="5335428"/>
              <a:ext cx="1117602" cy="1159087"/>
              <a:chOff x="321729" y="5335428"/>
              <a:chExt cx="1117602" cy="1159087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H="1">
                <a:off x="812800" y="5377988"/>
                <a:ext cx="1" cy="5825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26531" y="5909739"/>
                <a:ext cx="8128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0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21729" y="5335428"/>
                <a:ext cx="740172" cy="496764"/>
                <a:chOff x="321729" y="5301562"/>
                <a:chExt cx="740172" cy="496764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-22826" t="-31574" r="-24015" b="-15269"/>
                <a:stretch/>
              </p:blipFill>
              <p:spPr>
                <a:xfrm>
                  <a:off x="321729" y="5301562"/>
                  <a:ext cx="323084" cy="484632"/>
                </a:xfrm>
                <a:prstGeom prst="rect">
                  <a:avLst/>
                </a:prstGeom>
                <a:noFill/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464786" y="5377698"/>
                  <a:ext cx="597115" cy="420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aseline="-25000" dirty="0" smtClean="0"/>
                    <a:t>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9341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880532" y="5574387"/>
            <a:ext cx="7332591" cy="1029600"/>
            <a:chOff x="880532" y="5032531"/>
            <a:chExt cx="7332591" cy="1029600"/>
          </a:xfrm>
        </p:grpSpPr>
        <p:grpSp>
          <p:nvGrpSpPr>
            <p:cNvPr id="27" name="Group 26"/>
            <p:cNvGrpSpPr/>
            <p:nvPr/>
          </p:nvGrpSpPr>
          <p:grpSpPr>
            <a:xfrm>
              <a:off x="1017138" y="5115810"/>
              <a:ext cx="7195985" cy="735169"/>
              <a:chOff x="1991420" y="1382121"/>
              <a:chExt cx="7195985" cy="735169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991420" y="1502038"/>
                <a:ext cx="7195985" cy="5847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ym typeface="Wingdings"/>
                  </a:rPr>
                  <a:t>H</a:t>
                </a:r>
                <a:r>
                  <a:rPr lang="en-US" sz="3200" baseline="-25000" dirty="0" smtClean="0">
                    <a:sym typeface="Wingdings"/>
                  </a:rPr>
                  <a:t>0</a:t>
                </a:r>
                <a:r>
                  <a:rPr lang="en-US" sz="3200" dirty="0" smtClean="0">
                    <a:sym typeface="Wingdings"/>
                  </a:rPr>
                  <a:t> = Z</a:t>
                </a:r>
                <a:r>
                  <a:rPr lang="en-US" sz="3200" baseline="-25000" dirty="0" smtClean="0">
                    <a:sym typeface="Wingdings"/>
                  </a:rPr>
                  <a:t>0</a:t>
                </a:r>
                <a:r>
                  <a:rPr lang="en-US" sz="3200" dirty="0" smtClean="0">
                    <a:sym typeface="Wingdings"/>
                  </a:rPr>
                  <a:t>/</a:t>
                </a:r>
                <a:r>
                  <a:rPr lang="en-US" sz="3200" dirty="0" smtClean="0"/>
                  <a:t>B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 = (kernel of     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)/ (image of     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)</a:t>
                </a: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/>
              <a:srcRect l="-22826" t="-31574" r="-24015" b="-15269"/>
              <a:stretch/>
            </p:blipFill>
            <p:spPr>
              <a:xfrm>
                <a:off x="5732794" y="1382121"/>
                <a:ext cx="474799" cy="712207"/>
              </a:xfrm>
              <a:prstGeom prst="rect">
                <a:avLst/>
              </a:prstGeom>
              <a:noFill/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/>
              <a:srcRect l="-22826" t="-31574" r="-24015" b="-15269"/>
              <a:stretch/>
            </p:blipFill>
            <p:spPr>
              <a:xfrm>
                <a:off x="8272794" y="1405083"/>
                <a:ext cx="474799" cy="712207"/>
              </a:xfrm>
              <a:prstGeom prst="rect">
                <a:avLst/>
              </a:prstGeom>
              <a:noFill/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880532" y="5032531"/>
              <a:ext cx="7332591" cy="1029600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dirty="0">
                <a:sym typeface="Wingding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80168" y="17411"/>
            <a:ext cx="7667072" cy="5272668"/>
            <a:chOff x="280168" y="17411"/>
            <a:chExt cx="7667072" cy="527266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/>
            <a:srcRect t="46559" b="119"/>
            <a:stretch/>
          </p:blipFill>
          <p:spPr>
            <a:xfrm>
              <a:off x="280168" y="1810512"/>
              <a:ext cx="6248306" cy="240487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6760" y="17411"/>
              <a:ext cx="6750480" cy="1792224"/>
            </a:xfrm>
            <a:prstGeom prst="rect">
              <a:avLst/>
            </a:prstGeom>
          </p:spPr>
        </p:pic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>
              <a:off x="306152" y="4306742"/>
              <a:ext cx="4711976" cy="983337"/>
              <a:chOff x="321729" y="5335428"/>
              <a:chExt cx="5554137" cy="1159087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21729" y="5335428"/>
                <a:ext cx="1117602" cy="1159087"/>
                <a:chOff x="321729" y="5335428"/>
                <a:chExt cx="1117602" cy="1159087"/>
              </a:xfrm>
            </p:grpSpPr>
            <p:cxnSp>
              <p:nvCxnSpPr>
                <p:cNvPr id="55" name="Straight Arrow Connector 54"/>
                <p:cNvCxnSpPr/>
                <p:nvPr/>
              </p:nvCxnSpPr>
              <p:spPr>
                <a:xfrm flipH="1">
                  <a:off x="812800" y="5377988"/>
                  <a:ext cx="1" cy="5825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TextBox 55"/>
                <p:cNvSpPr txBox="1"/>
                <p:nvPr/>
              </p:nvSpPr>
              <p:spPr>
                <a:xfrm>
                  <a:off x="626531" y="5909739"/>
                  <a:ext cx="812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321729" y="5335428"/>
                  <a:ext cx="740172" cy="499329"/>
                  <a:chOff x="321729" y="5301562"/>
                  <a:chExt cx="740172" cy="499329"/>
                </a:xfrm>
              </p:grpSpPr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-22826" t="-31574" r="-24015" b="-15269"/>
                  <a:stretch/>
                </p:blipFill>
                <p:spPr>
                  <a:xfrm>
                    <a:off x="321729" y="5301562"/>
                    <a:ext cx="323084" cy="48463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464786" y="5377698"/>
                    <a:ext cx="597115" cy="4231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aseline="-25000" dirty="0" smtClean="0"/>
                      <a:t>0</a:t>
                    </a:r>
                  </a:p>
                </p:txBody>
              </p:sp>
            </p:grpSp>
          </p:grpSp>
          <p:grpSp>
            <p:nvGrpSpPr>
              <p:cNvPr id="43" name="Group 42"/>
              <p:cNvGrpSpPr/>
              <p:nvPr/>
            </p:nvGrpSpPr>
            <p:grpSpPr>
              <a:xfrm>
                <a:off x="4758264" y="5335428"/>
                <a:ext cx="1117602" cy="1159087"/>
                <a:chOff x="321729" y="5335428"/>
                <a:chExt cx="1117602" cy="1159087"/>
              </a:xfrm>
            </p:grpSpPr>
            <p:cxnSp>
              <p:nvCxnSpPr>
                <p:cNvPr id="50" name="Straight Arrow Connector 49"/>
                <p:cNvCxnSpPr/>
                <p:nvPr/>
              </p:nvCxnSpPr>
              <p:spPr>
                <a:xfrm flipH="1">
                  <a:off x="812800" y="5377988"/>
                  <a:ext cx="1" cy="5825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626531" y="5909739"/>
                  <a:ext cx="812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321729" y="5335428"/>
                  <a:ext cx="740172" cy="496764"/>
                  <a:chOff x="321729" y="5301562"/>
                  <a:chExt cx="740172" cy="496764"/>
                </a:xfrm>
              </p:grpSpPr>
              <p:pic>
                <p:nvPicPr>
                  <p:cNvPr id="53" name="Picture 5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-22826" t="-31574" r="-24015" b="-15269"/>
                  <a:stretch/>
                </p:blipFill>
                <p:spPr>
                  <a:xfrm>
                    <a:off x="321729" y="5301562"/>
                    <a:ext cx="323084" cy="48463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64786" y="5377698"/>
                    <a:ext cx="597115" cy="420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aseline="-25000" dirty="0" smtClean="0"/>
                      <a:t>0</a:t>
                    </a:r>
                  </a:p>
                </p:txBody>
              </p: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2523066" y="5335428"/>
                <a:ext cx="1117602" cy="1159087"/>
                <a:chOff x="321729" y="5335428"/>
                <a:chExt cx="1117602" cy="1159087"/>
              </a:xfrm>
            </p:grpSpPr>
            <p:cxnSp>
              <p:nvCxnSpPr>
                <p:cNvPr id="45" name="Straight Arrow Connector 44"/>
                <p:cNvCxnSpPr/>
                <p:nvPr/>
              </p:nvCxnSpPr>
              <p:spPr>
                <a:xfrm flipH="1">
                  <a:off x="812800" y="5377988"/>
                  <a:ext cx="1" cy="5825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626531" y="5909739"/>
                  <a:ext cx="812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</a:p>
              </p:txBody>
            </p:sp>
            <p:grpSp>
              <p:nvGrpSpPr>
                <p:cNvPr id="47" name="Group 46"/>
                <p:cNvGrpSpPr/>
                <p:nvPr/>
              </p:nvGrpSpPr>
              <p:grpSpPr>
                <a:xfrm>
                  <a:off x="321729" y="5335428"/>
                  <a:ext cx="740172" cy="496764"/>
                  <a:chOff x="321729" y="5301562"/>
                  <a:chExt cx="740172" cy="496764"/>
                </a:xfrm>
              </p:grpSpPr>
              <p:pic>
                <p:nvPicPr>
                  <p:cNvPr id="48" name="Picture 47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-22826" t="-31574" r="-24015" b="-15269"/>
                  <a:stretch/>
                </p:blipFill>
                <p:spPr>
                  <a:xfrm>
                    <a:off x="321729" y="5301562"/>
                    <a:ext cx="323084" cy="48463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64786" y="5377698"/>
                    <a:ext cx="597115" cy="420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aseline="-25000" dirty="0" smtClean="0"/>
                      <a:t>0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07885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45067" y="5540521"/>
            <a:ext cx="8246527" cy="1029600"/>
            <a:chOff x="745067" y="5032531"/>
            <a:chExt cx="8246527" cy="1029600"/>
          </a:xfrm>
        </p:grpSpPr>
        <p:grpSp>
          <p:nvGrpSpPr>
            <p:cNvPr id="3" name="Group 2"/>
            <p:cNvGrpSpPr/>
            <p:nvPr/>
          </p:nvGrpSpPr>
          <p:grpSpPr>
            <a:xfrm>
              <a:off x="864732" y="5032531"/>
              <a:ext cx="8126862" cy="795177"/>
              <a:chOff x="1017138" y="4649410"/>
              <a:chExt cx="8126862" cy="795177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017138" y="4829335"/>
                <a:ext cx="8126862" cy="5847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ym typeface="Wingdings"/>
                  </a:rPr>
                  <a:t>H</a:t>
                </a:r>
                <a:r>
                  <a:rPr lang="en-US" sz="3200" baseline="-25000" dirty="0" smtClean="0">
                    <a:sym typeface="Wingdings"/>
                  </a:rPr>
                  <a:t>0</a:t>
                </a:r>
                <a:r>
                  <a:rPr lang="en-US" sz="3200" dirty="0" smtClean="0">
                    <a:sym typeface="Wingdings"/>
                  </a:rPr>
                  <a:t>   =  Z</a:t>
                </a:r>
                <a:r>
                  <a:rPr lang="en-US" sz="3200" baseline="-25000" dirty="0" smtClean="0">
                    <a:sym typeface="Wingdings"/>
                  </a:rPr>
                  <a:t>0 </a:t>
                </a:r>
                <a:r>
                  <a:rPr lang="en-US" sz="3200" dirty="0" smtClean="0">
                    <a:sym typeface="Wingdings"/>
                  </a:rPr>
                  <a:t>/ </a:t>
                </a:r>
                <a:r>
                  <a:rPr lang="en-US" sz="3200" dirty="0" smtClean="0"/>
                  <a:t>B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  =  (kernel of     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)/ (image of     </a:t>
                </a:r>
                <a:r>
                  <a:rPr lang="en-US" sz="3200" baseline="-25000" dirty="0"/>
                  <a:t>1</a:t>
                </a:r>
                <a:r>
                  <a:rPr lang="en-US" sz="3200" dirty="0" smtClean="0"/>
                  <a:t>)</a:t>
                </a: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/>
              <a:srcRect l="-22826" t="-31574" r="-24015" b="-15269"/>
              <a:stretch/>
            </p:blipFill>
            <p:spPr>
              <a:xfrm>
                <a:off x="5385033" y="4709418"/>
                <a:ext cx="474799" cy="712207"/>
              </a:xfrm>
              <a:prstGeom prst="rect">
                <a:avLst/>
              </a:prstGeom>
              <a:noFill/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/>
              <a:srcRect l="-22826" t="-31574" r="-24015" b="-15269"/>
              <a:stretch/>
            </p:blipFill>
            <p:spPr>
              <a:xfrm>
                <a:off x="7891167" y="4732380"/>
                <a:ext cx="474799" cy="712207"/>
              </a:xfrm>
              <a:prstGeom prst="rect">
                <a:avLst/>
              </a:prstGeom>
              <a:noFill/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2293887" y="4649410"/>
                <a:ext cx="321739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err="1" smtClean="0"/>
                  <a:t>i</a:t>
                </a:r>
                <a:endParaRPr lang="en-US" sz="3200" baseline="-25000" dirty="0" smtClean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971210" y="4649410"/>
                <a:ext cx="321739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err="1" smtClean="0"/>
                  <a:t>i</a:t>
                </a:r>
                <a:endParaRPr lang="en-US" sz="3200" baseline="-25000" dirty="0" smtClean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77892" y="4649410"/>
                <a:ext cx="567841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/>
                  <a:t>i</a:t>
                </a:r>
                <a:r>
                  <a:rPr lang="en-US" sz="3200" baseline="-25000" dirty="0" smtClean="0"/>
                  <a:t>, 0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745067" y="5032531"/>
              <a:ext cx="7890933" cy="1029600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US" sz="3200" dirty="0">
                <a:sym typeface="Wingding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0168" y="17411"/>
            <a:ext cx="7667072" cy="5272668"/>
            <a:chOff x="280168" y="17411"/>
            <a:chExt cx="7667072" cy="527266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t="46559" b="119"/>
            <a:stretch/>
          </p:blipFill>
          <p:spPr>
            <a:xfrm>
              <a:off x="280168" y="1810512"/>
              <a:ext cx="6248306" cy="240487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6760" y="17411"/>
              <a:ext cx="6750480" cy="1792224"/>
            </a:xfrm>
            <a:prstGeom prst="rect">
              <a:avLst/>
            </a:prstGeom>
          </p:spPr>
        </p:pic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306152" y="4306742"/>
              <a:ext cx="4711976" cy="983337"/>
              <a:chOff x="321729" y="5335428"/>
              <a:chExt cx="5554137" cy="115908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21729" y="5335428"/>
                <a:ext cx="1117602" cy="1159087"/>
                <a:chOff x="321729" y="5335428"/>
                <a:chExt cx="1117602" cy="1159087"/>
              </a:xfrm>
            </p:grpSpPr>
            <p:cxnSp>
              <p:nvCxnSpPr>
                <p:cNvPr id="45" name="Straight Arrow Connector 44"/>
                <p:cNvCxnSpPr/>
                <p:nvPr/>
              </p:nvCxnSpPr>
              <p:spPr>
                <a:xfrm flipH="1">
                  <a:off x="812800" y="5377988"/>
                  <a:ext cx="1" cy="5825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626531" y="5909739"/>
                  <a:ext cx="812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</a:p>
              </p:txBody>
            </p:sp>
            <p:grpSp>
              <p:nvGrpSpPr>
                <p:cNvPr id="47" name="Group 46"/>
                <p:cNvGrpSpPr/>
                <p:nvPr/>
              </p:nvGrpSpPr>
              <p:grpSpPr>
                <a:xfrm>
                  <a:off x="321729" y="5335428"/>
                  <a:ext cx="740172" cy="499329"/>
                  <a:chOff x="321729" y="5301562"/>
                  <a:chExt cx="740172" cy="499329"/>
                </a:xfrm>
              </p:grpSpPr>
              <p:pic>
                <p:nvPicPr>
                  <p:cNvPr id="48" name="Picture 47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-22826" t="-31574" r="-24015" b="-15269"/>
                  <a:stretch/>
                </p:blipFill>
                <p:spPr>
                  <a:xfrm>
                    <a:off x="321729" y="5301562"/>
                    <a:ext cx="323084" cy="48463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64786" y="5377698"/>
                    <a:ext cx="597115" cy="4231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aseline="-25000" dirty="0" smtClean="0"/>
                      <a:t>0</a:t>
                    </a:r>
                  </a:p>
                </p:txBody>
              </p:sp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4758264" y="5335428"/>
                <a:ext cx="1117602" cy="1159087"/>
                <a:chOff x="321729" y="5335428"/>
                <a:chExt cx="1117602" cy="1159087"/>
              </a:xfrm>
            </p:grpSpPr>
            <p:cxnSp>
              <p:nvCxnSpPr>
                <p:cNvPr id="40" name="Straight Arrow Connector 39"/>
                <p:cNvCxnSpPr/>
                <p:nvPr/>
              </p:nvCxnSpPr>
              <p:spPr>
                <a:xfrm flipH="1">
                  <a:off x="812800" y="5377988"/>
                  <a:ext cx="1" cy="5825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626531" y="5909739"/>
                  <a:ext cx="812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</a:p>
              </p:txBody>
            </p:sp>
            <p:grpSp>
              <p:nvGrpSpPr>
                <p:cNvPr id="42" name="Group 41"/>
                <p:cNvGrpSpPr/>
                <p:nvPr/>
              </p:nvGrpSpPr>
              <p:grpSpPr>
                <a:xfrm>
                  <a:off x="321729" y="5335428"/>
                  <a:ext cx="740172" cy="496764"/>
                  <a:chOff x="321729" y="5301562"/>
                  <a:chExt cx="740172" cy="496764"/>
                </a:xfrm>
              </p:grpSpPr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-22826" t="-31574" r="-24015" b="-15269"/>
                  <a:stretch/>
                </p:blipFill>
                <p:spPr>
                  <a:xfrm>
                    <a:off x="321729" y="5301562"/>
                    <a:ext cx="323084" cy="48463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64786" y="5377698"/>
                    <a:ext cx="597115" cy="420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aseline="-25000" dirty="0" smtClean="0"/>
                      <a:t>0</a:t>
                    </a:r>
                  </a:p>
                </p:txBody>
              </p: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2523066" y="5335428"/>
                <a:ext cx="1117602" cy="1159087"/>
                <a:chOff x="321729" y="5335428"/>
                <a:chExt cx="1117602" cy="1159087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812800" y="5377988"/>
                  <a:ext cx="1" cy="5825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626531" y="5909739"/>
                  <a:ext cx="812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321729" y="5335428"/>
                  <a:ext cx="740172" cy="496764"/>
                  <a:chOff x="321729" y="5301562"/>
                  <a:chExt cx="740172" cy="496764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-22826" t="-31574" r="-24015" b="-15269"/>
                  <a:stretch/>
                </p:blipFill>
                <p:spPr>
                  <a:xfrm>
                    <a:off x="321729" y="5301562"/>
                    <a:ext cx="323084" cy="48463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64786" y="5377698"/>
                    <a:ext cx="597115" cy="420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aseline="-25000" dirty="0" smtClean="0"/>
                      <a:t>0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35602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41317" y="5514350"/>
            <a:ext cx="4461366" cy="947487"/>
            <a:chOff x="2336800" y="4978255"/>
            <a:chExt cx="4461366" cy="947487"/>
          </a:xfrm>
        </p:grpSpPr>
        <p:grpSp>
          <p:nvGrpSpPr>
            <p:cNvPr id="3" name="Group 2"/>
            <p:cNvGrpSpPr/>
            <p:nvPr/>
          </p:nvGrpSpPr>
          <p:grpSpPr>
            <a:xfrm>
              <a:off x="2481292" y="4978255"/>
              <a:ext cx="4316874" cy="862822"/>
              <a:chOff x="1017127" y="3991131"/>
              <a:chExt cx="4316874" cy="86282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17127" y="4201445"/>
                <a:ext cx="4316874" cy="5847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ym typeface="Wingdings"/>
                  </a:rPr>
                  <a:t>H</a:t>
                </a:r>
                <a:r>
                  <a:rPr lang="en-US" sz="3200" baseline="-25000" dirty="0" smtClean="0">
                    <a:sym typeface="Wingdings"/>
                  </a:rPr>
                  <a:t>0</a:t>
                </a:r>
                <a:r>
                  <a:rPr lang="en-US" sz="3200" dirty="0" smtClean="0">
                    <a:sym typeface="Wingdings"/>
                  </a:rPr>
                  <a:t>    =  Z</a:t>
                </a:r>
                <a:r>
                  <a:rPr lang="en-US" sz="3200" baseline="-25000" dirty="0" smtClean="0">
                    <a:sym typeface="Wingdings"/>
                  </a:rPr>
                  <a:t>0 </a:t>
                </a:r>
                <a:r>
                  <a:rPr lang="en-US" sz="3200" dirty="0" smtClean="0">
                    <a:sym typeface="Wingdings"/>
                  </a:rPr>
                  <a:t>/</a:t>
                </a:r>
                <a:r>
                  <a:rPr lang="en-US" sz="3200" baseline="-25000" dirty="0" smtClean="0">
                    <a:sym typeface="Wingdings"/>
                  </a:rPr>
                  <a:t> </a:t>
                </a:r>
                <a:r>
                  <a:rPr lang="en-US" sz="3200" dirty="0" smtClean="0">
                    <a:sym typeface="Wingdings"/>
                  </a:rPr>
                  <a:t>(</a:t>
                </a:r>
                <a:r>
                  <a:rPr lang="en-US" sz="3200" baseline="-25000" dirty="0" smtClean="0">
                    <a:sym typeface="Wingdings"/>
                  </a:rPr>
                  <a:t> </a:t>
                </a:r>
                <a:r>
                  <a:rPr lang="en-US" sz="3200" dirty="0" smtClean="0"/>
                  <a:t>B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         </a:t>
                </a:r>
                <a:r>
                  <a:rPr lang="en-US" sz="3200" dirty="0" smtClean="0">
                    <a:sym typeface="Wingdings"/>
                  </a:rPr>
                  <a:t>Z</a:t>
                </a:r>
                <a:r>
                  <a:rPr lang="en-US" sz="3200" baseline="-25000" dirty="0" smtClean="0">
                    <a:sym typeface="Wingdings"/>
                  </a:rPr>
                  <a:t>0</a:t>
                </a:r>
                <a:r>
                  <a:rPr lang="en-US" sz="3200" dirty="0" smtClean="0">
                    <a:sym typeface="Wingdings"/>
                  </a:rPr>
                  <a:t> )</a:t>
                </a:r>
                <a:r>
                  <a:rPr lang="en-US" sz="3200" dirty="0" smtClean="0"/>
                  <a:t>   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03864" y="3991131"/>
                <a:ext cx="626533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/>
                  <a:t>0</a:t>
                </a:r>
                <a:r>
                  <a:rPr lang="en-US" sz="3200" baseline="-25000" dirty="0" smtClean="0"/>
                  <a:t>, 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83465" y="3991131"/>
                <a:ext cx="626533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/>
                  <a:t>0</a:t>
                </a:r>
                <a:r>
                  <a:rPr lang="en-US" sz="3200" baseline="-25000" dirty="0" smtClean="0"/>
                  <a:t>+1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70662" y="3991131"/>
                <a:ext cx="321739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err="1"/>
                  <a:t>0</a:t>
                </a:r>
                <a:endParaRPr lang="en-US" sz="3200" baseline="-25000" dirty="0" smtClean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34928" y="3991131"/>
                <a:ext cx="321739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err="1"/>
                  <a:t>0</a:t>
                </a:r>
                <a:endParaRPr lang="en-US" sz="3200" baseline="-25000" dirty="0" smtClean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0800000">
                <a:off x="3488265" y="4269177"/>
                <a:ext cx="660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336800" y="5062919"/>
              <a:ext cx="4064000" cy="862823"/>
            </a:xfrm>
            <a:prstGeom prst="rect">
              <a:avLst/>
            </a:prstGeom>
            <a:ln>
              <a:solidFill>
                <a:srgbClr val="8EB4E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US" sz="3200" dirty="0">
                <a:sym typeface="Wingding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0168" y="17411"/>
            <a:ext cx="7667072" cy="5272668"/>
            <a:chOff x="280168" y="17411"/>
            <a:chExt cx="7667072" cy="52726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/>
            <a:srcRect t="46559" b="119"/>
            <a:stretch/>
          </p:blipFill>
          <p:spPr>
            <a:xfrm>
              <a:off x="280168" y="1810512"/>
              <a:ext cx="6248306" cy="240487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760" y="17411"/>
              <a:ext cx="6750480" cy="1792224"/>
            </a:xfrm>
            <a:prstGeom prst="rect">
              <a:avLst/>
            </a:prstGeom>
          </p:spPr>
        </p:pic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306152" y="4306742"/>
              <a:ext cx="4711976" cy="983337"/>
              <a:chOff x="321729" y="5335428"/>
              <a:chExt cx="5554137" cy="115908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21729" y="5335428"/>
                <a:ext cx="1117602" cy="1159087"/>
                <a:chOff x="321729" y="5335428"/>
                <a:chExt cx="1117602" cy="1159087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812800" y="5377988"/>
                  <a:ext cx="1" cy="5825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626531" y="5909739"/>
                  <a:ext cx="812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321729" y="5335428"/>
                  <a:ext cx="740172" cy="499329"/>
                  <a:chOff x="321729" y="5301562"/>
                  <a:chExt cx="740172" cy="499329"/>
                </a:xfrm>
              </p:grpSpPr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-22826" t="-31574" r="-24015" b="-15269"/>
                  <a:stretch/>
                </p:blipFill>
                <p:spPr>
                  <a:xfrm>
                    <a:off x="321729" y="5301562"/>
                    <a:ext cx="323084" cy="48463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464786" y="5377698"/>
                    <a:ext cx="597115" cy="4231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aseline="-25000" dirty="0" smtClean="0"/>
                      <a:t>0</a:t>
                    </a:r>
                  </a:p>
                </p:txBody>
              </p:sp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4758264" y="5335428"/>
                <a:ext cx="1117602" cy="1159087"/>
                <a:chOff x="321729" y="5335428"/>
                <a:chExt cx="1117602" cy="1159087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 flipH="1">
                  <a:off x="812800" y="5377988"/>
                  <a:ext cx="1" cy="5825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626531" y="5909739"/>
                  <a:ext cx="812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321729" y="5335428"/>
                  <a:ext cx="740172" cy="496764"/>
                  <a:chOff x="321729" y="5301562"/>
                  <a:chExt cx="740172" cy="496764"/>
                </a:xfrm>
              </p:grpSpPr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-22826" t="-31574" r="-24015" b="-15269"/>
                  <a:stretch/>
                </p:blipFill>
                <p:spPr>
                  <a:xfrm>
                    <a:off x="321729" y="5301562"/>
                    <a:ext cx="323084" cy="48463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64786" y="5377698"/>
                    <a:ext cx="597115" cy="420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aseline="-25000" dirty="0" smtClean="0"/>
                      <a:t>0</a:t>
                    </a:r>
                  </a:p>
                </p:txBody>
              </p:sp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2523066" y="5335428"/>
                <a:ext cx="1117602" cy="1159087"/>
                <a:chOff x="321729" y="5335428"/>
                <a:chExt cx="1117602" cy="1159087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 flipH="1">
                  <a:off x="812800" y="5377988"/>
                  <a:ext cx="1" cy="5825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626531" y="5909739"/>
                  <a:ext cx="812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321729" y="5335428"/>
                  <a:ext cx="740172" cy="496764"/>
                  <a:chOff x="321729" y="5301562"/>
                  <a:chExt cx="740172" cy="496764"/>
                </a:xfrm>
              </p:grpSpPr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-22826" t="-31574" r="-24015" b="-15269"/>
                  <a:stretch/>
                </p:blipFill>
                <p:spPr>
                  <a:xfrm>
                    <a:off x="321729" y="5301562"/>
                    <a:ext cx="323084" cy="48463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64786" y="5377698"/>
                    <a:ext cx="597115" cy="420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aseline="-25000" dirty="0" smtClean="0"/>
                      <a:t>0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56143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41317" y="5514350"/>
            <a:ext cx="4461366" cy="947487"/>
            <a:chOff x="2336800" y="4978255"/>
            <a:chExt cx="4461366" cy="947487"/>
          </a:xfrm>
        </p:grpSpPr>
        <p:grpSp>
          <p:nvGrpSpPr>
            <p:cNvPr id="3" name="Group 2"/>
            <p:cNvGrpSpPr/>
            <p:nvPr/>
          </p:nvGrpSpPr>
          <p:grpSpPr>
            <a:xfrm>
              <a:off x="2481292" y="4978255"/>
              <a:ext cx="4316874" cy="862822"/>
              <a:chOff x="1017127" y="3991131"/>
              <a:chExt cx="4316874" cy="86282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17127" y="4201445"/>
                <a:ext cx="4316874" cy="5847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ym typeface="Wingdings"/>
                  </a:rPr>
                  <a:t>H</a:t>
                </a:r>
                <a:r>
                  <a:rPr lang="en-US" sz="3200" baseline="-25000" dirty="0" smtClean="0">
                    <a:sym typeface="Wingdings"/>
                  </a:rPr>
                  <a:t>0</a:t>
                </a:r>
                <a:r>
                  <a:rPr lang="en-US" sz="3200" dirty="0" smtClean="0">
                    <a:sym typeface="Wingdings"/>
                  </a:rPr>
                  <a:t>    =  Z</a:t>
                </a:r>
                <a:r>
                  <a:rPr lang="en-US" sz="3200" baseline="-25000" dirty="0" smtClean="0">
                    <a:sym typeface="Wingdings"/>
                  </a:rPr>
                  <a:t>0 </a:t>
                </a:r>
                <a:r>
                  <a:rPr lang="en-US" sz="3200" dirty="0" smtClean="0">
                    <a:sym typeface="Wingdings"/>
                  </a:rPr>
                  <a:t>/</a:t>
                </a:r>
                <a:r>
                  <a:rPr lang="en-US" sz="3200" baseline="-25000" dirty="0" smtClean="0">
                    <a:sym typeface="Wingdings"/>
                  </a:rPr>
                  <a:t> </a:t>
                </a:r>
                <a:r>
                  <a:rPr lang="en-US" sz="3200" dirty="0" smtClean="0">
                    <a:sym typeface="Wingdings"/>
                  </a:rPr>
                  <a:t>(</a:t>
                </a:r>
                <a:r>
                  <a:rPr lang="en-US" sz="3200" baseline="-25000" dirty="0" smtClean="0">
                    <a:sym typeface="Wingdings"/>
                  </a:rPr>
                  <a:t> </a:t>
                </a:r>
                <a:r>
                  <a:rPr lang="en-US" sz="3200" dirty="0" smtClean="0"/>
                  <a:t>B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         </a:t>
                </a:r>
                <a:r>
                  <a:rPr lang="en-US" sz="3200" dirty="0" smtClean="0">
                    <a:sym typeface="Wingdings"/>
                  </a:rPr>
                  <a:t>Z</a:t>
                </a:r>
                <a:r>
                  <a:rPr lang="en-US" sz="3200" baseline="-25000" dirty="0" smtClean="0">
                    <a:sym typeface="Wingdings"/>
                  </a:rPr>
                  <a:t>0</a:t>
                </a:r>
                <a:r>
                  <a:rPr lang="en-US" sz="3200" dirty="0" smtClean="0">
                    <a:sym typeface="Wingdings"/>
                  </a:rPr>
                  <a:t> )</a:t>
                </a:r>
                <a:r>
                  <a:rPr lang="en-US" sz="3200" dirty="0" smtClean="0"/>
                  <a:t>   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03864" y="3991131"/>
                <a:ext cx="626533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smtClean="0"/>
                  <a:t>0, 2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83465" y="3991131"/>
                <a:ext cx="626533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/>
                  <a:t>0</a:t>
                </a:r>
                <a:r>
                  <a:rPr lang="en-US" sz="3200" baseline="-25000" dirty="0" smtClean="0"/>
                  <a:t>+2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70662" y="3991131"/>
                <a:ext cx="321739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err="1"/>
                  <a:t>0</a:t>
                </a:r>
                <a:endParaRPr lang="en-US" sz="3200" baseline="-25000" dirty="0" smtClean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34928" y="3991131"/>
                <a:ext cx="321739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err="1"/>
                  <a:t>0</a:t>
                </a:r>
                <a:endParaRPr lang="en-US" sz="3200" baseline="-25000" dirty="0" smtClean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0800000">
                <a:off x="3488265" y="4269177"/>
                <a:ext cx="660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336800" y="5062919"/>
              <a:ext cx="4064000" cy="862823"/>
            </a:xfrm>
            <a:prstGeom prst="rect">
              <a:avLst/>
            </a:prstGeom>
            <a:ln>
              <a:solidFill>
                <a:srgbClr val="8EB4E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US" sz="3200" dirty="0">
                <a:sym typeface="Wingding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0168" y="17411"/>
            <a:ext cx="7667072" cy="5272668"/>
            <a:chOff x="280168" y="17411"/>
            <a:chExt cx="7667072" cy="52726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/>
            <a:srcRect t="46559" b="119"/>
            <a:stretch/>
          </p:blipFill>
          <p:spPr>
            <a:xfrm>
              <a:off x="280168" y="1810512"/>
              <a:ext cx="6248306" cy="240487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760" y="17411"/>
              <a:ext cx="6750480" cy="1792224"/>
            </a:xfrm>
            <a:prstGeom prst="rect">
              <a:avLst/>
            </a:prstGeom>
          </p:spPr>
        </p:pic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306152" y="4306742"/>
              <a:ext cx="4711976" cy="983337"/>
              <a:chOff x="321729" y="5335428"/>
              <a:chExt cx="5554137" cy="115908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21729" y="5335428"/>
                <a:ext cx="1117602" cy="1159087"/>
                <a:chOff x="321729" y="5335428"/>
                <a:chExt cx="1117602" cy="1159087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812800" y="5377988"/>
                  <a:ext cx="1" cy="5825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626531" y="5909739"/>
                  <a:ext cx="812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321729" y="5335428"/>
                  <a:ext cx="740172" cy="499329"/>
                  <a:chOff x="321729" y="5301562"/>
                  <a:chExt cx="740172" cy="499329"/>
                </a:xfrm>
              </p:grpSpPr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-22826" t="-31574" r="-24015" b="-15269"/>
                  <a:stretch/>
                </p:blipFill>
                <p:spPr>
                  <a:xfrm>
                    <a:off x="321729" y="5301562"/>
                    <a:ext cx="323084" cy="48463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464786" y="5377698"/>
                    <a:ext cx="597115" cy="4231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aseline="-25000" dirty="0" smtClean="0"/>
                      <a:t>0</a:t>
                    </a:r>
                  </a:p>
                </p:txBody>
              </p:sp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4758264" y="5335428"/>
                <a:ext cx="1117602" cy="1159087"/>
                <a:chOff x="321729" y="5335428"/>
                <a:chExt cx="1117602" cy="1159087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 flipH="1">
                  <a:off x="812800" y="5377988"/>
                  <a:ext cx="1" cy="5825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626531" y="5909739"/>
                  <a:ext cx="812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321729" y="5335428"/>
                  <a:ext cx="740172" cy="496764"/>
                  <a:chOff x="321729" y="5301562"/>
                  <a:chExt cx="740172" cy="496764"/>
                </a:xfrm>
              </p:grpSpPr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-22826" t="-31574" r="-24015" b="-15269"/>
                  <a:stretch/>
                </p:blipFill>
                <p:spPr>
                  <a:xfrm>
                    <a:off x="321729" y="5301562"/>
                    <a:ext cx="323084" cy="48463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64786" y="5377698"/>
                    <a:ext cx="597115" cy="420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aseline="-25000" dirty="0" smtClean="0"/>
                      <a:t>0</a:t>
                    </a:r>
                  </a:p>
                </p:txBody>
              </p:sp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2523066" y="5335428"/>
                <a:ext cx="1117602" cy="1159087"/>
                <a:chOff x="321729" y="5335428"/>
                <a:chExt cx="1117602" cy="1159087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 flipH="1">
                  <a:off x="812800" y="5377988"/>
                  <a:ext cx="1" cy="5825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626531" y="5909739"/>
                  <a:ext cx="812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321729" y="5335428"/>
                  <a:ext cx="740172" cy="496764"/>
                  <a:chOff x="321729" y="5301562"/>
                  <a:chExt cx="740172" cy="496764"/>
                </a:xfrm>
              </p:grpSpPr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-22826" t="-31574" r="-24015" b="-15269"/>
                  <a:stretch/>
                </p:blipFill>
                <p:spPr>
                  <a:xfrm>
                    <a:off x="321729" y="5301562"/>
                    <a:ext cx="323084" cy="48463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64786" y="5377698"/>
                    <a:ext cx="597115" cy="420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aseline="-25000" dirty="0" smtClean="0"/>
                      <a:t>0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16630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41317" y="5503178"/>
            <a:ext cx="4461366" cy="947487"/>
            <a:chOff x="2336800" y="4978255"/>
            <a:chExt cx="4461366" cy="947487"/>
          </a:xfrm>
        </p:grpSpPr>
        <p:grpSp>
          <p:nvGrpSpPr>
            <p:cNvPr id="3" name="Group 2"/>
            <p:cNvGrpSpPr/>
            <p:nvPr/>
          </p:nvGrpSpPr>
          <p:grpSpPr>
            <a:xfrm>
              <a:off x="2481292" y="4978255"/>
              <a:ext cx="4316874" cy="862822"/>
              <a:chOff x="1017127" y="3991131"/>
              <a:chExt cx="4316874" cy="86282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17127" y="4201445"/>
                <a:ext cx="4316874" cy="5847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ym typeface="Wingdings"/>
                  </a:rPr>
                  <a:t>H</a:t>
                </a:r>
                <a:r>
                  <a:rPr lang="en-US" sz="3200" baseline="-25000" dirty="0" smtClean="0">
                    <a:sym typeface="Wingdings"/>
                  </a:rPr>
                  <a:t>0</a:t>
                </a:r>
                <a:r>
                  <a:rPr lang="en-US" sz="3200" dirty="0" smtClean="0">
                    <a:sym typeface="Wingdings"/>
                  </a:rPr>
                  <a:t>    =  Z</a:t>
                </a:r>
                <a:r>
                  <a:rPr lang="en-US" sz="3200" baseline="-25000" dirty="0" smtClean="0">
                    <a:sym typeface="Wingdings"/>
                  </a:rPr>
                  <a:t>0 </a:t>
                </a:r>
                <a:r>
                  <a:rPr lang="en-US" sz="3200" dirty="0" smtClean="0">
                    <a:sym typeface="Wingdings"/>
                  </a:rPr>
                  <a:t>/</a:t>
                </a:r>
                <a:r>
                  <a:rPr lang="en-US" sz="3200" baseline="-25000" dirty="0" smtClean="0">
                    <a:sym typeface="Wingdings"/>
                  </a:rPr>
                  <a:t> </a:t>
                </a:r>
                <a:r>
                  <a:rPr lang="en-US" sz="3200" dirty="0" smtClean="0">
                    <a:sym typeface="Wingdings"/>
                  </a:rPr>
                  <a:t>(</a:t>
                </a:r>
                <a:r>
                  <a:rPr lang="en-US" sz="3200" baseline="-25000" dirty="0" smtClean="0">
                    <a:sym typeface="Wingdings"/>
                  </a:rPr>
                  <a:t> </a:t>
                </a:r>
                <a:r>
                  <a:rPr lang="en-US" sz="3200" dirty="0" smtClean="0"/>
                  <a:t>B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         </a:t>
                </a:r>
                <a:r>
                  <a:rPr lang="en-US" sz="3200" dirty="0" smtClean="0">
                    <a:sym typeface="Wingdings"/>
                  </a:rPr>
                  <a:t>Z</a:t>
                </a:r>
                <a:r>
                  <a:rPr lang="en-US" sz="3200" baseline="-25000" dirty="0" smtClean="0">
                    <a:sym typeface="Wingdings"/>
                  </a:rPr>
                  <a:t>0</a:t>
                </a:r>
                <a:r>
                  <a:rPr lang="en-US" sz="3200" dirty="0" smtClean="0">
                    <a:sym typeface="Wingdings"/>
                  </a:rPr>
                  <a:t> )</a:t>
                </a:r>
                <a:r>
                  <a:rPr lang="en-US" sz="3200" dirty="0" smtClean="0"/>
                  <a:t>   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03864" y="3991131"/>
                <a:ext cx="626533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err="1" smtClean="0"/>
                  <a:t>i</a:t>
                </a:r>
                <a:r>
                  <a:rPr lang="en-US" sz="3200" baseline="-25000" dirty="0" smtClean="0"/>
                  <a:t>, 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83465" y="3991131"/>
                <a:ext cx="626533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smtClean="0"/>
                  <a:t>i+1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70662" y="3991131"/>
                <a:ext cx="321739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err="1" smtClean="0"/>
                  <a:t>i</a:t>
                </a:r>
                <a:endParaRPr lang="en-US" sz="3200" baseline="-25000" dirty="0" smtClean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34928" y="3991131"/>
                <a:ext cx="321739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err="1" smtClean="0"/>
                  <a:t>i</a:t>
                </a:r>
                <a:endParaRPr lang="en-US" sz="3200" baseline="-25000" dirty="0" smtClean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0800000">
                <a:off x="3488265" y="4269177"/>
                <a:ext cx="660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336800" y="5062919"/>
              <a:ext cx="4064000" cy="862823"/>
            </a:xfrm>
            <a:prstGeom prst="rect">
              <a:avLst/>
            </a:prstGeom>
            <a:ln>
              <a:solidFill>
                <a:srgbClr val="8EB4E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US" sz="3200" dirty="0">
                <a:sym typeface="Wingding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0168" y="17411"/>
            <a:ext cx="7667072" cy="5272668"/>
            <a:chOff x="280168" y="17411"/>
            <a:chExt cx="7667072" cy="52726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/>
            <a:srcRect t="46559" b="119"/>
            <a:stretch/>
          </p:blipFill>
          <p:spPr>
            <a:xfrm>
              <a:off x="280168" y="1810512"/>
              <a:ext cx="6248306" cy="240487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760" y="17411"/>
              <a:ext cx="6750480" cy="1792224"/>
            </a:xfrm>
            <a:prstGeom prst="rect">
              <a:avLst/>
            </a:prstGeom>
          </p:spPr>
        </p:pic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306152" y="4306742"/>
              <a:ext cx="4711976" cy="983337"/>
              <a:chOff x="321729" y="5335428"/>
              <a:chExt cx="5554137" cy="115908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21729" y="5335428"/>
                <a:ext cx="1117602" cy="1159087"/>
                <a:chOff x="321729" y="5335428"/>
                <a:chExt cx="1117602" cy="1159087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812800" y="5377988"/>
                  <a:ext cx="1" cy="5825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626531" y="5909739"/>
                  <a:ext cx="812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321729" y="5335428"/>
                  <a:ext cx="740172" cy="499329"/>
                  <a:chOff x="321729" y="5301562"/>
                  <a:chExt cx="740172" cy="499329"/>
                </a:xfrm>
              </p:grpSpPr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-22826" t="-31574" r="-24015" b="-15269"/>
                  <a:stretch/>
                </p:blipFill>
                <p:spPr>
                  <a:xfrm>
                    <a:off x="321729" y="5301562"/>
                    <a:ext cx="323084" cy="48463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464786" y="5377698"/>
                    <a:ext cx="597115" cy="4231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aseline="-25000" dirty="0" smtClean="0"/>
                      <a:t>0</a:t>
                    </a:r>
                  </a:p>
                </p:txBody>
              </p:sp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4758264" y="5335428"/>
                <a:ext cx="1117602" cy="1159087"/>
                <a:chOff x="321729" y="5335428"/>
                <a:chExt cx="1117602" cy="1159087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 flipH="1">
                  <a:off x="812800" y="5377988"/>
                  <a:ext cx="1" cy="5825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626531" y="5909739"/>
                  <a:ext cx="812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321729" y="5335428"/>
                  <a:ext cx="740172" cy="496764"/>
                  <a:chOff x="321729" y="5301562"/>
                  <a:chExt cx="740172" cy="496764"/>
                </a:xfrm>
              </p:grpSpPr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-22826" t="-31574" r="-24015" b="-15269"/>
                  <a:stretch/>
                </p:blipFill>
                <p:spPr>
                  <a:xfrm>
                    <a:off x="321729" y="5301562"/>
                    <a:ext cx="323084" cy="48463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64786" y="5377698"/>
                    <a:ext cx="597115" cy="420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aseline="-25000" dirty="0" smtClean="0"/>
                      <a:t>0</a:t>
                    </a:r>
                  </a:p>
                </p:txBody>
              </p:sp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2523066" y="5335428"/>
                <a:ext cx="1117602" cy="1159087"/>
                <a:chOff x="321729" y="5335428"/>
                <a:chExt cx="1117602" cy="1159087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 flipH="1">
                  <a:off x="812800" y="5377988"/>
                  <a:ext cx="1" cy="5825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626531" y="5909739"/>
                  <a:ext cx="812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321729" y="5335428"/>
                  <a:ext cx="740172" cy="496764"/>
                  <a:chOff x="321729" y="5301562"/>
                  <a:chExt cx="740172" cy="496764"/>
                </a:xfrm>
              </p:grpSpPr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-22826" t="-31574" r="-24015" b="-15269"/>
                  <a:stretch/>
                </p:blipFill>
                <p:spPr>
                  <a:xfrm>
                    <a:off x="321729" y="5301562"/>
                    <a:ext cx="323084" cy="48463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64786" y="5377698"/>
                    <a:ext cx="597115" cy="420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aseline="-25000" dirty="0" smtClean="0"/>
                      <a:t>0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69306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41317" y="5514350"/>
            <a:ext cx="4461366" cy="947487"/>
            <a:chOff x="2336800" y="4978255"/>
            <a:chExt cx="4461366" cy="947487"/>
          </a:xfrm>
        </p:grpSpPr>
        <p:grpSp>
          <p:nvGrpSpPr>
            <p:cNvPr id="3" name="Group 2"/>
            <p:cNvGrpSpPr/>
            <p:nvPr/>
          </p:nvGrpSpPr>
          <p:grpSpPr>
            <a:xfrm>
              <a:off x="2481292" y="4978255"/>
              <a:ext cx="4316874" cy="862822"/>
              <a:chOff x="1017127" y="3991131"/>
              <a:chExt cx="4316874" cy="86282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17127" y="4201445"/>
                <a:ext cx="4316874" cy="5847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ym typeface="Wingdings"/>
                  </a:rPr>
                  <a:t>H</a:t>
                </a:r>
                <a:r>
                  <a:rPr lang="en-US" sz="3200" baseline="-25000" dirty="0" smtClean="0">
                    <a:sym typeface="Wingdings"/>
                  </a:rPr>
                  <a:t>0</a:t>
                </a:r>
                <a:r>
                  <a:rPr lang="en-US" sz="3200" dirty="0" smtClean="0">
                    <a:sym typeface="Wingdings"/>
                  </a:rPr>
                  <a:t>    =  Z</a:t>
                </a:r>
                <a:r>
                  <a:rPr lang="en-US" sz="3200" baseline="-25000" dirty="0" smtClean="0">
                    <a:sym typeface="Wingdings"/>
                  </a:rPr>
                  <a:t>0 </a:t>
                </a:r>
                <a:r>
                  <a:rPr lang="en-US" sz="3200" dirty="0" smtClean="0">
                    <a:sym typeface="Wingdings"/>
                  </a:rPr>
                  <a:t>/</a:t>
                </a:r>
                <a:r>
                  <a:rPr lang="en-US" sz="3200" baseline="-25000" dirty="0" smtClean="0">
                    <a:sym typeface="Wingdings"/>
                  </a:rPr>
                  <a:t> </a:t>
                </a:r>
                <a:r>
                  <a:rPr lang="en-US" sz="3200" dirty="0" smtClean="0">
                    <a:sym typeface="Wingdings"/>
                  </a:rPr>
                  <a:t>(</a:t>
                </a:r>
                <a:r>
                  <a:rPr lang="en-US" sz="3200" baseline="-25000" dirty="0" smtClean="0">
                    <a:sym typeface="Wingdings"/>
                  </a:rPr>
                  <a:t> </a:t>
                </a:r>
                <a:r>
                  <a:rPr lang="en-US" sz="3200" dirty="0" smtClean="0"/>
                  <a:t>B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         </a:t>
                </a:r>
                <a:r>
                  <a:rPr lang="en-US" sz="3200" dirty="0" smtClean="0">
                    <a:sym typeface="Wingdings"/>
                  </a:rPr>
                  <a:t>Z</a:t>
                </a:r>
                <a:r>
                  <a:rPr lang="en-US" sz="3200" baseline="-25000" dirty="0" smtClean="0">
                    <a:sym typeface="Wingdings"/>
                  </a:rPr>
                  <a:t>0</a:t>
                </a:r>
                <a:r>
                  <a:rPr lang="en-US" sz="3200" dirty="0" smtClean="0">
                    <a:sym typeface="Wingdings"/>
                  </a:rPr>
                  <a:t> )</a:t>
                </a:r>
                <a:r>
                  <a:rPr lang="en-US" sz="3200" dirty="0" smtClean="0"/>
                  <a:t>   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03864" y="3991131"/>
                <a:ext cx="626533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err="1"/>
                  <a:t>i</a:t>
                </a:r>
                <a:r>
                  <a:rPr lang="en-US" sz="3200" baseline="-25000" dirty="0" smtClean="0"/>
                  <a:t>, 2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83465" y="3991131"/>
                <a:ext cx="626533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smtClean="0"/>
                  <a:t>i+2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70662" y="3991131"/>
                <a:ext cx="321739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err="1" smtClean="0"/>
                  <a:t>i</a:t>
                </a:r>
                <a:endParaRPr lang="en-US" sz="3200" baseline="-25000" dirty="0" smtClean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34928" y="3991131"/>
                <a:ext cx="321739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err="1" smtClean="0"/>
                  <a:t>i</a:t>
                </a:r>
                <a:endParaRPr lang="en-US" sz="3200" baseline="-25000" dirty="0" smtClean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0800000">
                <a:off x="3488265" y="4269177"/>
                <a:ext cx="660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336800" y="5062919"/>
              <a:ext cx="4064000" cy="862823"/>
            </a:xfrm>
            <a:prstGeom prst="rect">
              <a:avLst/>
            </a:prstGeom>
            <a:ln>
              <a:solidFill>
                <a:srgbClr val="8EB4E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US" sz="3200" dirty="0">
                <a:sym typeface="Wingding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196" y="17412"/>
            <a:ext cx="6044466" cy="5233936"/>
            <a:chOff x="0" y="17412"/>
            <a:chExt cx="6044466" cy="523393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/>
            <a:srcRect t="7028" b="84"/>
            <a:stretch/>
          </p:blipFill>
          <p:spPr>
            <a:xfrm>
              <a:off x="152421" y="1301140"/>
              <a:ext cx="5892045" cy="395020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7412"/>
              <a:ext cx="6027214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372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22898" y="5649814"/>
            <a:ext cx="4461366" cy="947487"/>
            <a:chOff x="2336800" y="4978255"/>
            <a:chExt cx="4461366" cy="947487"/>
          </a:xfrm>
        </p:grpSpPr>
        <p:grpSp>
          <p:nvGrpSpPr>
            <p:cNvPr id="3" name="Group 2"/>
            <p:cNvGrpSpPr/>
            <p:nvPr/>
          </p:nvGrpSpPr>
          <p:grpSpPr>
            <a:xfrm>
              <a:off x="2481292" y="4978255"/>
              <a:ext cx="4316874" cy="862822"/>
              <a:chOff x="1017127" y="3991131"/>
              <a:chExt cx="4316874" cy="86282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17127" y="4201445"/>
                <a:ext cx="4316874" cy="5847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 err="1" smtClean="0">
                    <a:sym typeface="Wingdings"/>
                  </a:rPr>
                  <a:t>H</a:t>
                </a:r>
                <a:r>
                  <a:rPr lang="en-US" sz="3200" baseline="-25000" dirty="0" err="1">
                    <a:sym typeface="Wingdings"/>
                  </a:rPr>
                  <a:t>k</a:t>
                </a:r>
                <a:r>
                  <a:rPr lang="en-US" sz="3200" dirty="0" smtClean="0">
                    <a:sym typeface="Wingdings"/>
                  </a:rPr>
                  <a:t>    =  </a:t>
                </a:r>
                <a:r>
                  <a:rPr lang="en-US" sz="3200" dirty="0" err="1" smtClean="0">
                    <a:sym typeface="Wingdings"/>
                  </a:rPr>
                  <a:t>Z</a:t>
                </a:r>
                <a:r>
                  <a:rPr lang="en-US" sz="3200" baseline="-25000" dirty="0" err="1" smtClean="0">
                    <a:sym typeface="Wingdings"/>
                  </a:rPr>
                  <a:t>k</a:t>
                </a:r>
                <a:r>
                  <a:rPr lang="en-US" sz="3200" baseline="-25000" dirty="0" smtClean="0">
                    <a:sym typeface="Wingdings"/>
                  </a:rPr>
                  <a:t> </a:t>
                </a:r>
                <a:r>
                  <a:rPr lang="en-US" sz="3200" dirty="0" smtClean="0">
                    <a:sym typeface="Wingdings"/>
                  </a:rPr>
                  <a:t>/</a:t>
                </a:r>
                <a:r>
                  <a:rPr lang="en-US" sz="3200" baseline="-25000" dirty="0" smtClean="0">
                    <a:sym typeface="Wingdings"/>
                  </a:rPr>
                  <a:t> </a:t>
                </a:r>
                <a:r>
                  <a:rPr lang="en-US" sz="3200" dirty="0" smtClean="0">
                    <a:sym typeface="Wingdings"/>
                  </a:rPr>
                  <a:t>(</a:t>
                </a:r>
                <a:r>
                  <a:rPr lang="en-US" sz="3200" baseline="-25000" dirty="0" smtClean="0">
                    <a:sym typeface="Wingdings"/>
                  </a:rPr>
                  <a:t> </a:t>
                </a:r>
                <a:r>
                  <a:rPr lang="en-US" sz="3200" dirty="0" err="1" smtClean="0"/>
                  <a:t>B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         </a:t>
                </a:r>
                <a:r>
                  <a:rPr lang="en-US" sz="3200" dirty="0" err="1" smtClean="0">
                    <a:sym typeface="Wingdings"/>
                  </a:rPr>
                  <a:t>Z</a:t>
                </a:r>
                <a:r>
                  <a:rPr lang="en-US" sz="3200" baseline="-25000" dirty="0" err="1" smtClean="0">
                    <a:sym typeface="Wingdings"/>
                  </a:rPr>
                  <a:t>k</a:t>
                </a:r>
                <a:r>
                  <a:rPr lang="en-US" sz="3200" dirty="0" smtClean="0">
                    <a:sym typeface="Wingdings"/>
                  </a:rPr>
                  <a:t> )</a:t>
                </a:r>
                <a:r>
                  <a:rPr lang="en-US" sz="3200" dirty="0" smtClean="0"/>
                  <a:t>   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03864" y="3991131"/>
                <a:ext cx="626533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err="1"/>
                  <a:t>i</a:t>
                </a:r>
                <a:r>
                  <a:rPr lang="en-US" sz="3200" baseline="-25000" dirty="0" smtClean="0"/>
                  <a:t>, p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83465" y="3991131"/>
                <a:ext cx="626533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err="1" smtClean="0"/>
                  <a:t>i+p</a:t>
                </a:r>
                <a:endParaRPr lang="en-US" sz="3200" baseline="-25000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70662" y="3991131"/>
                <a:ext cx="321739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err="1" smtClean="0"/>
                  <a:t>i</a:t>
                </a:r>
                <a:endParaRPr lang="en-US" sz="3200" baseline="-25000" dirty="0" smtClean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34928" y="3991131"/>
                <a:ext cx="321739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err="1" smtClean="0"/>
                  <a:t>i</a:t>
                </a:r>
                <a:endParaRPr lang="en-US" sz="3200" baseline="-25000" dirty="0" smtClean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0800000">
                <a:off x="3488265" y="4269177"/>
                <a:ext cx="660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336800" y="5062919"/>
              <a:ext cx="4064000" cy="862823"/>
            </a:xfrm>
            <a:prstGeom prst="rect">
              <a:avLst/>
            </a:prstGeom>
            <a:ln>
              <a:solidFill>
                <a:srgbClr val="8EB4E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US" sz="3200" dirty="0">
                <a:sym typeface="Wingding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7724" y="5313745"/>
            <a:ext cx="8517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</a:rPr>
              <a:t>p-persistent </a:t>
            </a:r>
            <a:r>
              <a:rPr lang="en-US" sz="3200" i="1" dirty="0" err="1" smtClean="0">
                <a:solidFill>
                  <a:srgbClr val="0000FF"/>
                </a:solidFill>
              </a:rPr>
              <a:t>k</a:t>
            </a:r>
            <a:r>
              <a:rPr lang="en-US" sz="3200" i="1" baseline="30000" dirty="0" err="1" smtClean="0">
                <a:solidFill>
                  <a:srgbClr val="0000FF"/>
                </a:solidFill>
              </a:rPr>
              <a:t>th</a:t>
            </a:r>
            <a:r>
              <a:rPr lang="en-US" sz="3200" i="1" dirty="0" smtClean="0">
                <a:solidFill>
                  <a:srgbClr val="0000FF"/>
                </a:solidFill>
              </a:rPr>
              <a:t> homology group:</a:t>
            </a:r>
            <a:endParaRPr lang="en-US" sz="3200" baseline="30000" dirty="0" smtClean="0">
              <a:solidFill>
                <a:srgbClr val="0000FF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/>
          <a:srcRect t="13416" b="149"/>
          <a:stretch/>
        </p:blipFill>
        <p:spPr>
          <a:xfrm>
            <a:off x="355617" y="1606634"/>
            <a:ext cx="5892045" cy="36758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760" y="17411"/>
            <a:ext cx="6750480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8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7821" y="377519"/>
            <a:ext cx="3192424" cy="974266"/>
            <a:chOff x="2390364" y="509467"/>
            <a:chExt cx="3192424" cy="974266"/>
          </a:xfrm>
        </p:grpSpPr>
        <p:sp>
          <p:nvSpPr>
            <p:cNvPr id="2" name="Rectangle 1"/>
            <p:cNvSpPr/>
            <p:nvPr/>
          </p:nvSpPr>
          <p:spPr>
            <a:xfrm>
              <a:off x="2390364" y="898957"/>
              <a:ext cx="3192424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2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1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0 </a:t>
              </a:r>
              <a:endParaRPr lang="en-US" sz="3200" dirty="0" smtClean="0">
                <a:sym typeface="Wingding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021075" y="509467"/>
              <a:ext cx="961338" cy="676656"/>
              <a:chOff x="658368" y="5669280"/>
              <a:chExt cx="961338" cy="676656"/>
            </a:xfrm>
          </p:grpSpPr>
          <p:sp>
            <p:nvSpPr>
              <p:cNvPr id="16" name="Arc 15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827053" y="509467"/>
              <a:ext cx="961338" cy="676656"/>
              <a:chOff x="658368" y="5669280"/>
              <a:chExt cx="961338" cy="676656"/>
            </a:xfrm>
          </p:grpSpPr>
          <p:sp>
            <p:nvSpPr>
              <p:cNvPr id="22" name="Arc 2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82765" y="1828375"/>
            <a:ext cx="7576500" cy="5498257"/>
            <a:chOff x="1026219" y="1828375"/>
            <a:chExt cx="7576500" cy="5498257"/>
          </a:xfrm>
        </p:grpSpPr>
        <p:grpSp>
          <p:nvGrpSpPr>
            <p:cNvPr id="24" name="Group 23"/>
            <p:cNvGrpSpPr/>
            <p:nvPr/>
          </p:nvGrpSpPr>
          <p:grpSpPr>
            <a:xfrm>
              <a:off x="1026219" y="1828375"/>
              <a:ext cx="7576500" cy="5498257"/>
              <a:chOff x="112723" y="3602667"/>
              <a:chExt cx="7576500" cy="5498257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12723" y="3602667"/>
                <a:ext cx="7576500" cy="5498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ym typeface="Wingdings"/>
                  </a:rPr>
                  <a:t>H</a:t>
                </a:r>
                <a:r>
                  <a:rPr lang="en-US" sz="3200" baseline="-25000" dirty="0" smtClean="0">
                    <a:sym typeface="Wingdings"/>
                  </a:rPr>
                  <a:t>1</a:t>
                </a:r>
                <a:r>
                  <a:rPr lang="en-US" sz="3200" dirty="0" smtClean="0">
                    <a:sym typeface="Wingdings"/>
                  </a:rPr>
                  <a:t> = Z</a:t>
                </a:r>
                <a:r>
                  <a:rPr lang="en-US" sz="3200" baseline="-25000" dirty="0" smtClean="0">
                    <a:sym typeface="Wingdings"/>
                  </a:rPr>
                  <a:t>1</a:t>
                </a:r>
                <a:r>
                  <a:rPr lang="en-US" sz="3200" dirty="0" smtClean="0">
                    <a:sym typeface="Wingdings"/>
                  </a:rPr>
                  <a:t>/</a:t>
                </a:r>
                <a:r>
                  <a:rPr lang="en-US" sz="3200" dirty="0" smtClean="0"/>
                  <a:t>B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= (kernel of      )/ (image of      )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				     null space of M</a:t>
                </a:r>
                <a:r>
                  <a:rPr lang="en-US" sz="3200" baseline="-25000" dirty="0"/>
                  <a:t>1</a:t>
                </a:r>
                <a:r>
                  <a:rPr lang="en-US" sz="3200" baseline="-25000" dirty="0" smtClean="0"/>
                  <a:t>      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200" dirty="0"/>
                  <a:t>	</a:t>
                </a:r>
                <a:r>
                  <a:rPr lang="en-US" sz="3200" dirty="0" smtClean="0"/>
                  <a:t>			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  column space of M</a:t>
                </a:r>
                <a:r>
                  <a:rPr lang="en-US" sz="3200" baseline="-25000" dirty="0" smtClean="0"/>
                  <a:t>2</a:t>
                </a:r>
              </a:p>
              <a:p>
                <a:pPr>
                  <a:lnSpc>
                    <a:spcPct val="120000"/>
                  </a:lnSpc>
                </a:pPr>
                <a:endParaRPr lang="en-US" sz="3200" baseline="-25000" dirty="0"/>
              </a:p>
              <a:p>
                <a:pPr>
                  <a:lnSpc>
                    <a:spcPct val="120000"/>
                  </a:lnSpc>
                </a:pPr>
                <a:r>
                  <a:rPr lang="en-US" sz="3200" dirty="0" smtClean="0"/>
                  <a:t>					&lt;</a:t>
                </a:r>
                <a:r>
                  <a:rPr lang="en-US" sz="3200" dirty="0"/>
                  <a:t>e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 + e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 + e</a:t>
                </a:r>
                <a:r>
                  <a:rPr lang="en-US" sz="3200" baseline="-25000" dirty="0"/>
                  <a:t>3</a:t>
                </a:r>
                <a:r>
                  <a:rPr lang="en-US" sz="3200" dirty="0"/>
                  <a:t>,</a:t>
                </a:r>
                <a:r>
                  <a:rPr lang="en-US" sz="3200" baseline="-25000" dirty="0"/>
                  <a:t>  </a:t>
                </a:r>
                <a:r>
                  <a:rPr lang="en-US" sz="3200" dirty="0"/>
                  <a:t>e</a:t>
                </a:r>
                <a:r>
                  <a:rPr lang="en-US" sz="3200" baseline="-25000" dirty="0"/>
                  <a:t>4</a:t>
                </a:r>
                <a:r>
                  <a:rPr lang="en-US" sz="3200" dirty="0"/>
                  <a:t> + e</a:t>
                </a:r>
                <a:r>
                  <a:rPr lang="en-US" sz="3200" baseline="-25000" dirty="0"/>
                  <a:t>5</a:t>
                </a:r>
                <a:r>
                  <a:rPr lang="en-US" sz="3200" dirty="0"/>
                  <a:t> + e</a:t>
                </a:r>
                <a:r>
                  <a:rPr lang="en-US" sz="3200" baseline="-25000" dirty="0"/>
                  <a:t>6</a:t>
                </a:r>
                <a:r>
                  <a:rPr lang="en-US" sz="3200" dirty="0" smtClean="0"/>
                  <a:t>&gt;</a:t>
                </a:r>
                <a:r>
                  <a:rPr lang="en-US" sz="3200" baseline="-25000" dirty="0" smtClean="0"/>
                  <a:t> </a:t>
                </a:r>
                <a:endParaRPr lang="en-US" sz="32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3200" dirty="0" smtClean="0"/>
                  <a:t>					          &lt;</a:t>
                </a:r>
                <a:r>
                  <a:rPr lang="en-US" sz="3200" dirty="0"/>
                  <a:t>e</a:t>
                </a:r>
                <a:r>
                  <a:rPr lang="en-US" sz="3200" baseline="-25000" dirty="0"/>
                  <a:t>4</a:t>
                </a:r>
                <a:r>
                  <a:rPr lang="en-US" sz="3200" dirty="0"/>
                  <a:t> + e</a:t>
                </a:r>
                <a:r>
                  <a:rPr lang="en-US" sz="3200" baseline="-25000" dirty="0"/>
                  <a:t>5</a:t>
                </a:r>
                <a:r>
                  <a:rPr lang="en-US" sz="3200" dirty="0"/>
                  <a:t> + e</a:t>
                </a:r>
                <a:r>
                  <a:rPr lang="en-US" sz="3200" baseline="-25000" dirty="0"/>
                  <a:t>6</a:t>
                </a:r>
                <a:r>
                  <a:rPr lang="en-US" sz="3200" dirty="0" smtClean="0"/>
                  <a:t>&gt;</a:t>
                </a:r>
                <a:r>
                  <a:rPr lang="en-US" sz="3200" baseline="-25000" dirty="0" smtClean="0"/>
                  <a:t> </a:t>
                </a:r>
                <a:endParaRPr lang="en-US" sz="3200" dirty="0" smtClean="0"/>
              </a:p>
              <a:p>
                <a:pPr>
                  <a:lnSpc>
                    <a:spcPct val="120000"/>
                  </a:lnSpc>
                </a:pPr>
                <a:endParaRPr lang="en-US" sz="3200" baseline="-25000" dirty="0"/>
              </a:p>
              <a:p>
                <a:pPr>
                  <a:lnSpc>
                    <a:spcPct val="120000"/>
                  </a:lnSpc>
                </a:pPr>
                <a:r>
                  <a:rPr lang="en-US" sz="3200" dirty="0" smtClean="0"/>
                  <a:t>Rank </a:t>
                </a:r>
                <a:r>
                  <a:rPr lang="en-US" sz="3200" dirty="0" smtClean="0">
                    <a:sym typeface="Wingdings"/>
                  </a:rPr>
                  <a:t>H</a:t>
                </a:r>
                <a:r>
                  <a:rPr lang="en-US" sz="3200" baseline="-25000" dirty="0">
                    <a:sym typeface="Wingdings"/>
                  </a:rPr>
                  <a:t>1</a:t>
                </a:r>
                <a:r>
                  <a:rPr lang="en-US" sz="3200" dirty="0" smtClean="0">
                    <a:sym typeface="Wingdings"/>
                  </a:rPr>
                  <a:t> = Rank Z</a:t>
                </a:r>
                <a:r>
                  <a:rPr lang="en-US" sz="3200" baseline="-25000" dirty="0" smtClean="0">
                    <a:sym typeface="Wingdings"/>
                  </a:rPr>
                  <a:t>1</a:t>
                </a:r>
                <a:r>
                  <a:rPr lang="en-US" sz="3200" dirty="0" smtClean="0">
                    <a:sym typeface="Wingdings"/>
                  </a:rPr>
                  <a:t> – Rank </a:t>
                </a:r>
                <a:r>
                  <a:rPr lang="en-US" sz="3200" dirty="0" smtClean="0"/>
                  <a:t>B</a:t>
                </a:r>
                <a:r>
                  <a:rPr lang="en-US" sz="3200" baseline="-25000" dirty="0" smtClean="0"/>
                  <a:t>1 </a:t>
                </a:r>
                <a:r>
                  <a:rPr lang="en-US" sz="3200" dirty="0" smtClean="0"/>
                  <a:t> = 2 – 1 = 1 </a:t>
                </a:r>
              </a:p>
              <a:p>
                <a:pPr>
                  <a:lnSpc>
                    <a:spcPct val="120000"/>
                  </a:lnSpc>
                </a:pPr>
                <a:endParaRPr lang="en-US" sz="3200" baseline="-25000" dirty="0" smtClean="0"/>
              </a:p>
              <a:p>
                <a:endParaRPr lang="en-US" sz="3200" baseline="-25000" dirty="0" smtClean="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V="1">
                <a:off x="2313721" y="5201122"/>
                <a:ext cx="331819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>
                <a:off x="3725521" y="3620062"/>
                <a:ext cx="961338" cy="676656"/>
                <a:chOff x="658368" y="5669280"/>
                <a:chExt cx="961338" cy="676656"/>
              </a:xfrm>
            </p:grpSpPr>
            <p:sp>
              <p:nvSpPr>
                <p:cNvPr id="31" name="Arc 30"/>
                <p:cNvSpPr/>
                <p:nvPr/>
              </p:nvSpPr>
              <p:spPr>
                <a:xfrm rot="240000">
                  <a:off x="658368" y="5779008"/>
                  <a:ext cx="374904" cy="566928"/>
                </a:xfrm>
                <a:prstGeom prst="arc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68096" y="5669280"/>
                  <a:ext cx="85161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o</a:t>
                  </a:r>
                  <a:r>
                    <a:rPr lang="en-US" sz="3200" baseline="-25000" dirty="0" smtClean="0"/>
                    <a:t>1</a:t>
                  </a:r>
                  <a:r>
                    <a:rPr lang="en-US" sz="3200" dirty="0" smtClean="0"/>
                    <a:t> 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6243470" y="3632552"/>
                <a:ext cx="961338" cy="676656"/>
                <a:chOff x="658368" y="5669280"/>
                <a:chExt cx="961338" cy="676656"/>
              </a:xfrm>
            </p:grpSpPr>
            <p:sp>
              <p:nvSpPr>
                <p:cNvPr id="29" name="Arc 28"/>
                <p:cNvSpPr/>
                <p:nvPr/>
              </p:nvSpPr>
              <p:spPr>
                <a:xfrm rot="240000">
                  <a:off x="658368" y="5779008"/>
                  <a:ext cx="374904" cy="566928"/>
                </a:xfrm>
                <a:prstGeom prst="arc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68096" y="5669280"/>
                  <a:ext cx="85161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o</a:t>
                  </a:r>
                  <a:r>
                    <a:rPr lang="en-US" sz="3200" baseline="-25000" dirty="0"/>
                    <a:t>2</a:t>
                  </a:r>
                  <a:r>
                    <a:rPr lang="en-US" sz="3200" dirty="0" smtClean="0"/>
                    <a:t>  </a:t>
                  </a: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2592050" y="3104782"/>
              <a:ext cx="52189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772271" y="4970831"/>
            <a:ext cx="419513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64561" y="4648782"/>
            <a:ext cx="5218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066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963" y="-2535"/>
            <a:ext cx="9171780" cy="6862763"/>
            <a:chOff x="-6963" y="-2535"/>
            <a:chExt cx="9171780" cy="6862763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4" name="Group 3"/>
            <p:cNvGrpSpPr/>
            <p:nvPr/>
          </p:nvGrpSpPr>
          <p:grpSpPr>
            <a:xfrm>
              <a:off x="-6963" y="-1"/>
              <a:ext cx="9171780" cy="6860229"/>
              <a:chOff x="-6963" y="-1"/>
              <a:chExt cx="9171780" cy="6860229"/>
            </a:xfrm>
            <a:grpFill/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1828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976879" y="0"/>
                <a:ext cx="1828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3854" y="-1"/>
                <a:ext cx="9150963" cy="18288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6963" y="6677348"/>
                <a:ext cx="9150963" cy="182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20817" y="-2535"/>
              <a:ext cx="9144000" cy="18541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22415" y="5489161"/>
            <a:ext cx="91084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00FF"/>
                </a:solidFill>
              </a:rPr>
              <a:t>Topology and Data. Gunnar </a:t>
            </a:r>
            <a:r>
              <a:rPr lang="en-US" sz="2600" dirty="0" err="1">
                <a:solidFill>
                  <a:srgbClr val="0000FF"/>
                </a:solidFill>
              </a:rPr>
              <a:t>Carlsson</a:t>
            </a:r>
            <a:endParaRPr lang="en-US" sz="2600" dirty="0">
              <a:solidFill>
                <a:srgbClr val="0000FF"/>
              </a:solidFill>
            </a:endParaRPr>
          </a:p>
          <a:p>
            <a:r>
              <a:rPr lang="en-US" sz="2600" dirty="0" err="1" smtClean="0"/>
              <a:t>www.ams.org</a:t>
            </a:r>
            <a:r>
              <a:rPr lang="en-US" sz="2600" dirty="0" smtClean="0"/>
              <a:t>/journals/bull/2009-46-02/S0273-0979-09-01249-X</a:t>
            </a:r>
            <a:endParaRPr lang="en-US" sz="2600" dirty="0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94753" y="592667"/>
            <a:ext cx="8757509" cy="4023360"/>
            <a:chOff x="381014" y="592667"/>
            <a:chExt cx="9354613" cy="4297680"/>
          </a:xfrm>
        </p:grpSpPr>
        <p:sp>
          <p:nvSpPr>
            <p:cNvPr id="29" name="TextBox 28"/>
            <p:cNvSpPr txBox="1">
              <a:spLocks noChangeAspect="1"/>
            </p:cNvSpPr>
            <p:nvPr/>
          </p:nvSpPr>
          <p:spPr>
            <a:xfrm>
              <a:off x="1676400" y="3708400"/>
              <a:ext cx="91440" cy="182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14" y="592667"/>
              <a:ext cx="4544759" cy="429768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2194" y="664000"/>
              <a:ext cx="4353433" cy="4158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24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518304"/>
            <a:ext cx="8720665" cy="597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k+</a:t>
            </a:r>
            <a:r>
              <a:rPr lang="en-US" sz="3200" baseline="-25000" dirty="0"/>
              <a:t>1   </a:t>
            </a:r>
            <a:r>
              <a:rPr lang="en-US" sz="3200" dirty="0">
                <a:sym typeface="Wingdings"/>
              </a:rPr>
              <a:t>   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k</a:t>
            </a:r>
            <a:r>
              <a:rPr lang="en-US" sz="3200" baseline="-25000" dirty="0" smtClean="0"/>
              <a:t>   </a:t>
            </a:r>
            <a:r>
              <a:rPr lang="en-US" sz="3200" dirty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k-</a:t>
            </a:r>
            <a:r>
              <a:rPr lang="en-US" sz="3200" baseline="-25000" dirty="0"/>
              <a:t>1 </a:t>
            </a:r>
            <a:r>
              <a:rPr lang="en-US" sz="3200" baseline="-25000" dirty="0" smtClean="0"/>
              <a:t>.                 </a:t>
            </a:r>
            <a:r>
              <a:rPr lang="en-US" sz="3200" dirty="0" smtClean="0"/>
              <a:t>Let </a:t>
            </a:r>
            <a:r>
              <a:rPr lang="en-US" sz="3200" dirty="0">
                <a:latin typeface="Symbol" charset="2"/>
                <a:cs typeface="Symbol" charset="2"/>
              </a:rPr>
              <a:t>s</a:t>
            </a:r>
            <a:r>
              <a:rPr lang="en-US" sz="3200" dirty="0"/>
              <a:t> be a k-simplex</a:t>
            </a:r>
          </a:p>
          <a:p>
            <a:endParaRPr lang="en-US" sz="3200" dirty="0" smtClean="0">
              <a:sym typeface="Wingdings"/>
            </a:endParaRPr>
          </a:p>
          <a:p>
            <a:pPr marL="457200" indent="-457200">
              <a:lnSpc>
                <a:spcPct val="120000"/>
              </a:lnSpc>
              <a:buFont typeface="Symbol" charset="0"/>
              <a:buChar char="s"/>
            </a:pPr>
            <a:r>
              <a:rPr lang="en-US" sz="3200" dirty="0" smtClean="0">
                <a:cs typeface="Symbol" charset="2"/>
              </a:rPr>
              <a:t>is a </a:t>
            </a:r>
            <a:r>
              <a:rPr lang="en-US" sz="3200" i="1" dirty="0" smtClean="0">
                <a:solidFill>
                  <a:srgbClr val="0000FF"/>
                </a:solidFill>
                <a:cs typeface="Symbol" charset="2"/>
              </a:rPr>
              <a:t>cycle</a:t>
            </a:r>
            <a:r>
              <a:rPr lang="en-US" sz="3200" dirty="0" smtClean="0">
                <a:cs typeface="Symbol" charset="2"/>
              </a:rPr>
              <a:t> if </a:t>
            </a:r>
            <a:r>
              <a:rPr lang="en-US" sz="3200" dirty="0" smtClean="0">
                <a:latin typeface="Symbol" charset="2"/>
                <a:cs typeface="Symbol" charset="2"/>
              </a:rPr>
              <a:t>s </a:t>
            </a:r>
            <a:r>
              <a:rPr lang="en-US" sz="3200" dirty="0" smtClean="0">
                <a:cs typeface="Symbol" charset="2"/>
              </a:rPr>
              <a:t>is in 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Z</a:t>
            </a:r>
            <a:r>
              <a:rPr lang="en-US" sz="3200" baseline="-25000" dirty="0" err="1" smtClean="0">
                <a:sym typeface="Wingdings"/>
              </a:rPr>
              <a:t>k</a:t>
            </a:r>
            <a:r>
              <a:rPr lang="en-US" sz="3200" baseline="-25000" dirty="0" smtClean="0">
                <a:sym typeface="Wingdings"/>
              </a:rPr>
              <a:t>  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/>
              <a:t>=  </a:t>
            </a:r>
            <a:r>
              <a:rPr lang="en-US" sz="3200" dirty="0" smtClean="0"/>
              <a:t>kernel of     </a:t>
            </a:r>
            <a:r>
              <a:rPr lang="en-US" sz="3200" baseline="-25000" dirty="0" smtClean="0">
                <a:sym typeface="Wingdings"/>
              </a:rPr>
              <a:t>k</a:t>
            </a:r>
            <a:r>
              <a:rPr lang="en-US" sz="3200" dirty="0" smtClean="0"/>
              <a:t>       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	</a:t>
            </a:r>
            <a:r>
              <a:rPr lang="en-US" sz="3200" dirty="0" smtClean="0"/>
              <a:t>										   =   </a:t>
            </a:r>
            <a:r>
              <a:rPr lang="en-US" sz="3200" dirty="0"/>
              <a:t>null space of 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k</a:t>
            </a:r>
            <a:endParaRPr lang="en-US" sz="3200" baseline="-25000" dirty="0"/>
          </a:p>
          <a:p>
            <a:pPr>
              <a:lnSpc>
                <a:spcPct val="120000"/>
              </a:lnSpc>
            </a:pPr>
            <a:r>
              <a:rPr lang="en-US" sz="3200" dirty="0" smtClean="0"/>
              <a:t>I.e., </a:t>
            </a:r>
            <a:r>
              <a:rPr lang="en-US" sz="3200" dirty="0" smtClean="0">
                <a:latin typeface="Symbol" charset="2"/>
                <a:cs typeface="Symbol" charset="2"/>
              </a:rPr>
              <a:t>s </a:t>
            </a:r>
            <a:r>
              <a:rPr lang="en-US" sz="3200" dirty="0" smtClean="0">
                <a:cs typeface="Symbol" charset="2"/>
              </a:rPr>
              <a:t>is a </a:t>
            </a:r>
            <a:r>
              <a:rPr lang="en-US" sz="3200" i="1" dirty="0" smtClean="0">
                <a:solidFill>
                  <a:srgbClr val="0000FF"/>
                </a:solidFill>
                <a:cs typeface="Symbol" charset="2"/>
              </a:rPr>
              <a:t>cycle</a:t>
            </a:r>
            <a:r>
              <a:rPr lang="en-US" sz="3200" dirty="0" smtClean="0">
                <a:cs typeface="Symbol" charset="2"/>
              </a:rPr>
              <a:t> if      (</a:t>
            </a:r>
            <a:r>
              <a:rPr lang="en-US" sz="3200" dirty="0" smtClean="0">
                <a:latin typeface="Symbol" charset="2"/>
                <a:cs typeface="Symbol" charset="2"/>
              </a:rPr>
              <a:t>s)  </a:t>
            </a:r>
            <a:r>
              <a:rPr lang="en-US" sz="3200" dirty="0" smtClean="0">
                <a:cs typeface="Symbol" charset="2"/>
              </a:rPr>
              <a:t>= 0</a:t>
            </a:r>
          </a:p>
          <a:p>
            <a:pPr>
              <a:lnSpc>
                <a:spcPct val="120000"/>
              </a:lnSpc>
            </a:pPr>
            <a:endParaRPr lang="en-US" sz="3200" dirty="0">
              <a:cs typeface="Symbol" charset="2"/>
            </a:endParaRPr>
          </a:p>
          <a:p>
            <a:pPr marL="457200" indent="-457200">
              <a:lnSpc>
                <a:spcPct val="130000"/>
              </a:lnSpc>
              <a:buFont typeface="Symbol" charset="0"/>
              <a:buChar char="s"/>
            </a:pPr>
            <a:r>
              <a:rPr lang="en-US" sz="3200" dirty="0">
                <a:cs typeface="Symbol" charset="2"/>
              </a:rPr>
              <a:t>is a </a:t>
            </a:r>
            <a:r>
              <a:rPr lang="en-US" sz="3200" i="1" dirty="0" smtClean="0">
                <a:solidFill>
                  <a:srgbClr val="0000FF"/>
                </a:solidFill>
                <a:cs typeface="Symbol" charset="2"/>
              </a:rPr>
              <a:t>boundary</a:t>
            </a:r>
            <a:r>
              <a:rPr lang="en-US" sz="3200" dirty="0" smtClean="0">
                <a:cs typeface="Symbol" charset="2"/>
              </a:rPr>
              <a:t> </a:t>
            </a:r>
            <a:r>
              <a:rPr lang="en-US" sz="3200" dirty="0">
                <a:cs typeface="Symbol" charset="2"/>
              </a:rPr>
              <a:t>if </a:t>
            </a:r>
            <a:r>
              <a:rPr lang="en-US" sz="3200" dirty="0">
                <a:latin typeface="Symbol" charset="2"/>
                <a:cs typeface="Symbol" charset="2"/>
              </a:rPr>
              <a:t>s </a:t>
            </a:r>
            <a:r>
              <a:rPr lang="en-US" sz="3200" dirty="0">
                <a:cs typeface="Symbol" charset="2"/>
              </a:rPr>
              <a:t>is in 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B</a:t>
            </a:r>
            <a:r>
              <a:rPr lang="en-US" sz="3200" baseline="-25000" dirty="0" err="1" smtClean="0">
                <a:sym typeface="Wingdings"/>
              </a:rPr>
              <a:t>k</a:t>
            </a:r>
            <a:r>
              <a:rPr lang="en-US" sz="3200" baseline="-25000" dirty="0" smtClean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/>
              <a:t>=  </a:t>
            </a:r>
            <a:r>
              <a:rPr lang="en-US" sz="3200" dirty="0" smtClean="0"/>
              <a:t>image of     </a:t>
            </a:r>
            <a:r>
              <a:rPr lang="en-US" sz="3200" baseline="-25000" dirty="0" smtClean="0">
                <a:sym typeface="Wingdings"/>
              </a:rPr>
              <a:t>k+1</a:t>
            </a:r>
            <a:endParaRPr lang="en-US" sz="3200" dirty="0"/>
          </a:p>
          <a:p>
            <a:pPr>
              <a:lnSpc>
                <a:spcPct val="130000"/>
              </a:lnSpc>
            </a:pPr>
            <a:r>
              <a:rPr lang="en-US" sz="3200" dirty="0"/>
              <a:t>										</a:t>
            </a:r>
            <a:r>
              <a:rPr lang="en-US" sz="3200" dirty="0" smtClean="0"/>
              <a:t>=  column </a:t>
            </a:r>
            <a:r>
              <a:rPr lang="en-US" sz="3200" dirty="0"/>
              <a:t>space of </a:t>
            </a:r>
            <a:r>
              <a:rPr lang="en-US" sz="3200" dirty="0" smtClean="0"/>
              <a:t>M</a:t>
            </a:r>
            <a:r>
              <a:rPr lang="en-US" sz="3200" baseline="-25000" dirty="0" smtClean="0">
                <a:sym typeface="Wingdings"/>
              </a:rPr>
              <a:t>k+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  <a:p>
            <a:pPr>
              <a:lnSpc>
                <a:spcPct val="130000"/>
              </a:lnSpc>
            </a:pPr>
            <a:r>
              <a:rPr lang="en-US" sz="3200" dirty="0" smtClean="0"/>
              <a:t>I.e</a:t>
            </a:r>
            <a:r>
              <a:rPr lang="en-US" sz="3200" dirty="0"/>
              <a:t>., </a:t>
            </a:r>
            <a:r>
              <a:rPr lang="en-US" sz="3200" dirty="0">
                <a:latin typeface="Symbol" charset="2"/>
                <a:cs typeface="Symbol" charset="2"/>
              </a:rPr>
              <a:t>s </a:t>
            </a:r>
            <a:r>
              <a:rPr lang="en-US" sz="3200" dirty="0">
                <a:cs typeface="Symbol" charset="2"/>
              </a:rPr>
              <a:t>is a </a:t>
            </a:r>
            <a:r>
              <a:rPr lang="en-US" sz="3200" i="1" dirty="0" smtClean="0">
                <a:solidFill>
                  <a:srgbClr val="0000FF"/>
                </a:solidFill>
                <a:cs typeface="Symbol" charset="2"/>
              </a:rPr>
              <a:t>boundary </a:t>
            </a:r>
            <a:r>
              <a:rPr lang="en-US" sz="3200" dirty="0" smtClean="0">
                <a:cs typeface="Symbol" charset="2"/>
              </a:rPr>
              <a:t> </a:t>
            </a:r>
            <a:r>
              <a:rPr lang="en-US" sz="3200" dirty="0">
                <a:cs typeface="Symbol" charset="2"/>
              </a:rPr>
              <a:t>if </a:t>
            </a:r>
            <a:r>
              <a:rPr lang="en-US" sz="3200" dirty="0" smtClean="0">
                <a:cs typeface="Symbol" charset="2"/>
              </a:rPr>
              <a:t>there exits </a:t>
            </a:r>
            <a:r>
              <a:rPr lang="en-US" sz="3200" dirty="0" smtClean="0">
                <a:latin typeface="Symbol" charset="2"/>
                <a:cs typeface="Symbol" charset="2"/>
              </a:rPr>
              <a:t>t</a:t>
            </a:r>
            <a:r>
              <a:rPr lang="en-US" sz="3200" dirty="0" smtClean="0">
                <a:cs typeface="Symbol" charset="2"/>
              </a:rPr>
              <a:t> in C</a:t>
            </a:r>
            <a:r>
              <a:rPr lang="en-US" sz="3200" baseline="-25000" dirty="0" smtClean="0">
                <a:cs typeface="Symbol" charset="2"/>
              </a:rPr>
              <a:t>k+1</a:t>
            </a:r>
          </a:p>
          <a:p>
            <a:pPr>
              <a:lnSpc>
                <a:spcPct val="130000"/>
              </a:lnSpc>
            </a:pPr>
            <a:r>
              <a:rPr lang="en-US" sz="3200" baseline="-25000" dirty="0">
                <a:cs typeface="Symbol" charset="2"/>
              </a:rPr>
              <a:t>	</a:t>
            </a:r>
            <a:r>
              <a:rPr lang="en-US" sz="3200" baseline="-25000" dirty="0" smtClean="0">
                <a:cs typeface="Symbol" charset="2"/>
              </a:rPr>
              <a:t>												 					</a:t>
            </a:r>
            <a:r>
              <a:rPr lang="en-US" sz="3200" dirty="0" smtClean="0">
                <a:cs typeface="Symbol" charset="2"/>
              </a:rPr>
              <a:t>such that      (</a:t>
            </a:r>
            <a:r>
              <a:rPr lang="en-US" sz="3200" dirty="0" smtClean="0">
                <a:latin typeface="Symbol" charset="2"/>
                <a:cs typeface="Symbol" charset="2"/>
              </a:rPr>
              <a:t>t)  </a:t>
            </a:r>
            <a:r>
              <a:rPr lang="en-US" sz="3200" dirty="0">
                <a:cs typeface="Symbol" charset="2"/>
              </a:rPr>
              <a:t>= </a:t>
            </a:r>
            <a:r>
              <a:rPr lang="en-US" sz="3200" dirty="0" smtClean="0">
                <a:latin typeface="Symbol" charset="2"/>
                <a:cs typeface="Symbol" charset="2"/>
              </a:rPr>
              <a:t>s</a:t>
            </a:r>
            <a:endParaRPr lang="en-US" sz="3200" dirty="0">
              <a:latin typeface="Symbol" charset="2"/>
              <a:cs typeface="Symbol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22826" t="-31574" r="-24015" b="-15269"/>
          <a:stretch/>
        </p:blipFill>
        <p:spPr>
          <a:xfrm>
            <a:off x="6260573" y="1457102"/>
            <a:ext cx="474799" cy="71220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2826" t="-31574" r="-24015" b="-15269"/>
          <a:stretch/>
        </p:blipFill>
        <p:spPr>
          <a:xfrm>
            <a:off x="3246441" y="2624355"/>
            <a:ext cx="474799" cy="71220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2826" t="-31574" r="-24015" b="-15269"/>
          <a:stretch/>
        </p:blipFill>
        <p:spPr>
          <a:xfrm>
            <a:off x="6963644" y="3827776"/>
            <a:ext cx="474799" cy="712207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22826" t="-31574" r="-24015" b="-15269"/>
          <a:stretch/>
        </p:blipFill>
        <p:spPr>
          <a:xfrm>
            <a:off x="943505" y="50800"/>
            <a:ext cx="474799" cy="712207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762000" y="3692311"/>
            <a:ext cx="7670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7332" y="1406302"/>
            <a:ext cx="7670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-22826" t="-31574" r="-24015" b="-15269"/>
          <a:stretch/>
        </p:blipFill>
        <p:spPr>
          <a:xfrm>
            <a:off x="7048312" y="5775074"/>
            <a:ext cx="474799" cy="71220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257068" y="212472"/>
            <a:ext cx="583947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aseline="-25000" dirty="0">
                <a:sym typeface="Wingdings"/>
              </a:rPr>
              <a:t>k+1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98171" y="50800"/>
            <a:ext cx="592564" cy="712207"/>
            <a:chOff x="2264305" y="50800"/>
            <a:chExt cx="592564" cy="7122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22826" t="-31574" r="-24015" b="-15269"/>
            <a:stretch/>
          </p:blipFill>
          <p:spPr>
            <a:xfrm>
              <a:off x="2264305" y="50800"/>
              <a:ext cx="474799" cy="712207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2543963" y="212472"/>
              <a:ext cx="312906" cy="502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200" baseline="-25000" dirty="0" smtClean="0">
                  <a:sym typeface="Wingdings"/>
                </a:rPr>
                <a:t>k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515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3613484"/>
            <a:ext cx="8432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 </a:t>
            </a:r>
            <a:r>
              <a:rPr lang="en-US" sz="3200" dirty="0">
                <a:latin typeface="Symbol" charset="2"/>
                <a:cs typeface="Symbol" charset="2"/>
              </a:rPr>
              <a:t>s</a:t>
            </a:r>
            <a:r>
              <a:rPr lang="en-US" sz="3200" dirty="0" smtClean="0"/>
              <a:t> be a k-simplex</a:t>
            </a:r>
          </a:p>
          <a:p>
            <a:endParaRPr lang="en-US" sz="1600" dirty="0"/>
          </a:p>
          <a:p>
            <a:pPr marL="457200" indent="-457200">
              <a:buFont typeface="Symbol" charset="0"/>
              <a:buChar char="s"/>
            </a:pPr>
            <a:r>
              <a:rPr lang="en-US" sz="3200" dirty="0" smtClean="0"/>
              <a:t>is a </a:t>
            </a:r>
            <a:r>
              <a:rPr lang="en-US" sz="3200" i="1" dirty="0" smtClean="0">
                <a:solidFill>
                  <a:srgbClr val="0000FF"/>
                </a:solidFill>
              </a:rPr>
              <a:t>positive simplex </a:t>
            </a:r>
            <a:r>
              <a:rPr lang="en-US" sz="3200" dirty="0" smtClean="0"/>
              <a:t>if it creates a cycle when it enters.</a:t>
            </a:r>
          </a:p>
          <a:p>
            <a:pPr marL="457200" indent="-457200">
              <a:buFont typeface="Symbol" charset="0"/>
              <a:buChar char="s"/>
            </a:pPr>
            <a:endParaRPr lang="en-US" sz="1600" dirty="0"/>
          </a:p>
          <a:p>
            <a:pPr marL="457200" indent="-457200">
              <a:buFont typeface="Symbol" charset="0"/>
              <a:buChar char="s"/>
            </a:pPr>
            <a:r>
              <a:rPr lang="en-US" sz="3200" dirty="0"/>
              <a:t>is a </a:t>
            </a:r>
            <a:r>
              <a:rPr lang="en-US" sz="3200" i="1" dirty="0" smtClean="0">
                <a:solidFill>
                  <a:srgbClr val="0000FF"/>
                </a:solidFill>
              </a:rPr>
              <a:t>negative </a:t>
            </a:r>
            <a:r>
              <a:rPr lang="en-US" sz="3200" i="1" dirty="0">
                <a:solidFill>
                  <a:srgbClr val="0000FF"/>
                </a:solidFill>
              </a:rPr>
              <a:t>simplex </a:t>
            </a:r>
            <a:r>
              <a:rPr lang="en-US" sz="3200" dirty="0"/>
              <a:t>if it </a:t>
            </a:r>
            <a:r>
              <a:rPr lang="en-US" sz="3200" dirty="0" smtClean="0"/>
              <a:t>destroys </a:t>
            </a:r>
            <a:r>
              <a:rPr lang="en-US" sz="3200" dirty="0"/>
              <a:t>a </a:t>
            </a:r>
            <a:r>
              <a:rPr lang="en-US" sz="3200" dirty="0" smtClean="0"/>
              <a:t>cycle </a:t>
            </a:r>
            <a:r>
              <a:rPr lang="en-US" sz="3200" dirty="0"/>
              <a:t>when it </a:t>
            </a:r>
            <a:r>
              <a:rPr lang="en-US" sz="3200" dirty="0" smtClean="0"/>
              <a:t>enters.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655"/>
            <a:ext cx="9144000" cy="24276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869" y="200004"/>
            <a:ext cx="77609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Topological Persistence and </a:t>
            </a:r>
            <a:r>
              <a:rPr lang="en-US" sz="2800" dirty="0" smtClean="0"/>
              <a:t>Simplification, 2002</a:t>
            </a:r>
          </a:p>
          <a:p>
            <a:r>
              <a:rPr lang="en-US" sz="2800" dirty="0" smtClean="0"/>
              <a:t>Figure from:  Computing </a:t>
            </a:r>
            <a:r>
              <a:rPr lang="en-US" sz="2800" dirty="0"/>
              <a:t>Persistent </a:t>
            </a:r>
            <a:r>
              <a:rPr lang="en-US" sz="2800" dirty="0" smtClean="0"/>
              <a:t>Homology, 2005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00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40011"/>
              </p:ext>
            </p:extLst>
          </p:nvPr>
        </p:nvGraphicFramePr>
        <p:xfrm>
          <a:off x="533400" y="3116840"/>
          <a:ext cx="8000993" cy="327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363"/>
                <a:gridCol w="727363"/>
                <a:gridCol w="727363"/>
                <a:gridCol w="727363"/>
                <a:gridCol w="727363"/>
                <a:gridCol w="727363"/>
                <a:gridCol w="727363"/>
                <a:gridCol w="727363"/>
                <a:gridCol w="727363"/>
                <a:gridCol w="727363"/>
                <a:gridCol w="727363"/>
              </a:tblGrid>
              <a:tr h="554551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0</a:t>
                      </a:r>
                      <a:endParaRPr lang="en-US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5</a:t>
                      </a:r>
                    </a:p>
                  </a:txBody>
                  <a:tcPr/>
                </a:tc>
              </a:tr>
              <a:tr h="54441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54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bc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abc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acd</a:t>
                      </a:r>
                      <a:endParaRPr lang="en-US" sz="2800" dirty="0"/>
                    </a:p>
                  </a:txBody>
                  <a:tcPr/>
                </a:tc>
              </a:tr>
              <a:tr h="54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  <a:tr h="54441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</a:tr>
              <a:tr h="544410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402"/>
            <a:ext cx="9144000" cy="242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730" y="88123"/>
            <a:ext cx="9028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Computing Persistent Homology by </a:t>
            </a:r>
            <a:r>
              <a:rPr lang="en-US" sz="2400" dirty="0" err="1" smtClean="0"/>
              <a:t>Afra</a:t>
            </a:r>
            <a:r>
              <a:rPr lang="en-US" sz="2400" dirty="0" smtClean="0"/>
              <a:t> </a:t>
            </a:r>
            <a:r>
              <a:rPr lang="en-US" sz="2400" dirty="0" err="1" smtClean="0"/>
              <a:t>Zomorodian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Gunnar </a:t>
            </a:r>
            <a:r>
              <a:rPr lang="en-US" sz="2400" dirty="0" err="1" smtClean="0"/>
              <a:t>Carlsson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</p:spTree>
    <p:extLst>
      <p:ext uri="{BB962C8B-B14F-4D97-AF65-F5344CB8AC3E}">
        <p14:creationId xmlns:p14="http://schemas.microsoft.com/office/powerpoint/2010/main" val="339324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12407"/>
              </p:ext>
            </p:extLst>
          </p:nvPr>
        </p:nvGraphicFramePr>
        <p:xfrm>
          <a:off x="533400" y="3116840"/>
          <a:ext cx="8000993" cy="327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363"/>
                <a:gridCol w="727363"/>
                <a:gridCol w="727363"/>
                <a:gridCol w="727363"/>
                <a:gridCol w="727363"/>
                <a:gridCol w="727363"/>
                <a:gridCol w="727363"/>
                <a:gridCol w="727363"/>
                <a:gridCol w="727363"/>
                <a:gridCol w="727363"/>
                <a:gridCol w="727363"/>
              </a:tblGrid>
              <a:tr h="554551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0</a:t>
                      </a:r>
                      <a:endParaRPr lang="en-US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5</a:t>
                      </a:r>
                    </a:p>
                  </a:txBody>
                  <a:tcPr/>
                </a:tc>
              </a:tr>
              <a:tr h="54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</a:tr>
              <a:tr h="54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bc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abc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acd</a:t>
                      </a:r>
                      <a:endParaRPr lang="en-US" sz="2800" dirty="0"/>
                    </a:p>
                  </a:txBody>
                  <a:tcPr/>
                </a:tc>
              </a:tr>
              <a:tr h="54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  <a:tr h="54441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</a:tr>
              <a:tr h="544410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a,b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b,c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c,d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402"/>
            <a:ext cx="9144000" cy="242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730" y="88123"/>
            <a:ext cx="9028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Computing Persistent Homology by </a:t>
            </a:r>
            <a:r>
              <a:rPr lang="en-US" sz="2400" dirty="0" err="1" smtClean="0"/>
              <a:t>Afra</a:t>
            </a:r>
            <a:r>
              <a:rPr lang="en-US" sz="2400" dirty="0" smtClean="0"/>
              <a:t> </a:t>
            </a:r>
            <a:r>
              <a:rPr lang="en-US" sz="2400" dirty="0" err="1" smtClean="0"/>
              <a:t>Zomorodian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Gunnar </a:t>
            </a:r>
            <a:r>
              <a:rPr lang="en-US" sz="2400" dirty="0" err="1" smtClean="0"/>
              <a:t>Carlsson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</p:spTree>
    <p:extLst>
      <p:ext uri="{BB962C8B-B14F-4D97-AF65-F5344CB8AC3E}">
        <p14:creationId xmlns:p14="http://schemas.microsoft.com/office/powerpoint/2010/main" val="306461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946992"/>
              </p:ext>
            </p:extLst>
          </p:nvPr>
        </p:nvGraphicFramePr>
        <p:xfrm>
          <a:off x="533400" y="304800"/>
          <a:ext cx="8000993" cy="327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363"/>
                <a:gridCol w="727363"/>
                <a:gridCol w="727363"/>
                <a:gridCol w="727363"/>
                <a:gridCol w="727363"/>
                <a:gridCol w="727363"/>
                <a:gridCol w="727363"/>
                <a:gridCol w="727363"/>
                <a:gridCol w="727363"/>
                <a:gridCol w="727363"/>
                <a:gridCol w="727363"/>
              </a:tblGrid>
              <a:tr h="554551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0</a:t>
                      </a:r>
                      <a:endParaRPr lang="en-US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5</a:t>
                      </a:r>
                    </a:p>
                  </a:txBody>
                  <a:tcPr/>
                </a:tc>
              </a:tr>
              <a:tr h="54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</a:tr>
              <a:tr h="54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bc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abc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acd</a:t>
                      </a:r>
                      <a:endParaRPr lang="en-US" sz="2800" dirty="0"/>
                    </a:p>
                  </a:txBody>
                  <a:tcPr/>
                </a:tc>
              </a:tr>
              <a:tr h="54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  <a:tr h="54441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544410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a,b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b,c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c,d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392624" y="3896380"/>
            <a:ext cx="8763000" cy="2733020"/>
            <a:chOff x="392624" y="0"/>
            <a:chExt cx="8763000" cy="2733020"/>
          </a:xfrm>
        </p:grpSpPr>
        <p:sp>
          <p:nvSpPr>
            <p:cNvPr id="59" name="TextBox 58"/>
            <p:cNvSpPr txBox="1"/>
            <p:nvPr/>
          </p:nvSpPr>
          <p:spPr>
            <a:xfrm>
              <a:off x="3593024" y="30777"/>
              <a:ext cx="82657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ab</a:t>
              </a:r>
              <a:r>
                <a:rPr lang="en-US" sz="2400" baseline="30000" dirty="0">
                  <a:solidFill>
                    <a:srgbClr val="0070C0"/>
                  </a:solidFill>
                </a:rPr>
                <a:t>1</a:t>
              </a:r>
              <a:endParaRPr lang="en-US" sz="2400" dirty="0">
                <a:solidFill>
                  <a:srgbClr val="0070C0"/>
                </a:solidFill>
              </a:endParaRPr>
            </a:p>
            <a:p>
              <a:endParaRPr lang="en-US" sz="2600" dirty="0">
                <a:solidFill>
                  <a:srgbClr val="0070C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78824" y="30777"/>
              <a:ext cx="609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bc</a:t>
              </a:r>
              <a:r>
                <a:rPr lang="en-US" sz="2400" baseline="30000" dirty="0" smtClean="0">
                  <a:solidFill>
                    <a:srgbClr val="0070C0"/>
                  </a:solidFill>
                </a:rPr>
                <a:t>1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964624" y="30777"/>
              <a:ext cx="609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cd</a:t>
              </a:r>
              <a:r>
                <a:rPr lang="en-US" sz="2400" baseline="30000" dirty="0">
                  <a:solidFill>
                    <a:srgbClr val="0070C0"/>
                  </a:solidFill>
                </a:rPr>
                <a:t>2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2624" y="2057396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3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2624" y="82802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1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1002224" y="523220"/>
              <a:ext cx="794463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02224" y="523220"/>
              <a:ext cx="0" cy="2209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809114" y="0"/>
              <a:ext cx="574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a</a:t>
              </a:r>
              <a:r>
                <a:rPr lang="en-US" sz="2800" baseline="30000" dirty="0" smtClean="0">
                  <a:solidFill>
                    <a:srgbClr val="0070C0"/>
                  </a:solidFill>
                </a:rPr>
                <a:t>0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688024" y="523220"/>
              <a:ext cx="0" cy="1752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18799" y="523220"/>
              <a:ext cx="0" cy="1752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983424" y="523220"/>
              <a:ext cx="0" cy="1752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640008" y="523220"/>
              <a:ext cx="2181616" cy="17526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1600193" y="2308475"/>
              <a:ext cx="164031" cy="1088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2325808" y="523220"/>
              <a:ext cx="2181616" cy="17526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2221424" y="2308475"/>
              <a:ext cx="164031" cy="1088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V="1">
              <a:off x="3011608" y="501448"/>
              <a:ext cx="2181616" cy="17526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2895593" y="2308475"/>
              <a:ext cx="164031" cy="1088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536369" y="0"/>
              <a:ext cx="5741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b</a:t>
              </a:r>
              <a:r>
                <a:rPr lang="en-US" sz="2800" baseline="30000" dirty="0">
                  <a:solidFill>
                    <a:srgbClr val="0070C0"/>
                  </a:solidFill>
                </a:rPr>
                <a:t>0</a:t>
              </a:r>
              <a:endParaRPr lang="en-US" sz="2800" dirty="0">
                <a:solidFill>
                  <a:srgbClr val="0070C0"/>
                </a:solidFill>
              </a:endParaRPr>
            </a:p>
            <a:p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00696" y="0"/>
              <a:ext cx="574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c</a:t>
              </a:r>
              <a:r>
                <a:rPr lang="en-US" sz="2800" baseline="30000" dirty="0">
                  <a:solidFill>
                    <a:srgbClr val="0070C0"/>
                  </a:solidFill>
                </a:rPr>
                <a:t>1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840419" y="0"/>
              <a:ext cx="574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d</a:t>
              </a:r>
              <a:r>
                <a:rPr lang="en-US" sz="2800" baseline="30000" dirty="0" smtClean="0">
                  <a:solidFill>
                    <a:srgbClr val="0070C0"/>
                  </a:solidFill>
                </a:rPr>
                <a:t>1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773624" y="2352020"/>
              <a:ext cx="8382000" cy="0"/>
            </a:xfrm>
            <a:prstGeom prst="line">
              <a:avLst/>
            </a:prstGeom>
            <a:ln w="22225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73624" y="1132820"/>
              <a:ext cx="8382000" cy="0"/>
            </a:xfrm>
            <a:prstGeom prst="line">
              <a:avLst/>
            </a:prstGeom>
            <a:ln w="22225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ight Triangle 80"/>
            <p:cNvSpPr/>
            <p:nvPr/>
          </p:nvSpPr>
          <p:spPr>
            <a:xfrm rot="5400000">
              <a:off x="1840424" y="370820"/>
              <a:ext cx="1752600" cy="2057400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Triangle 81"/>
            <p:cNvSpPr/>
            <p:nvPr/>
          </p:nvSpPr>
          <p:spPr>
            <a:xfrm rot="5400000">
              <a:off x="2488124" y="332720"/>
              <a:ext cx="1752600" cy="2133600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ight Triangle 82"/>
            <p:cNvSpPr/>
            <p:nvPr/>
          </p:nvSpPr>
          <p:spPr>
            <a:xfrm rot="5400000">
              <a:off x="3173924" y="332720"/>
              <a:ext cx="1752600" cy="2133600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995556" y="30777"/>
              <a:ext cx="9198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acd</a:t>
              </a:r>
              <a:r>
                <a:rPr lang="en-US" sz="2400" baseline="30000" dirty="0">
                  <a:solidFill>
                    <a:srgbClr val="0070C0"/>
                  </a:solidFill>
                </a:rPr>
                <a:t>5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168980" y="30777"/>
              <a:ext cx="9198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abc</a:t>
              </a:r>
              <a:r>
                <a:rPr lang="en-US" sz="2400" baseline="30000" dirty="0">
                  <a:solidFill>
                    <a:srgbClr val="0070C0"/>
                  </a:solidFill>
                </a:rPr>
                <a:t>4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45349" y="30777"/>
              <a:ext cx="9185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ad</a:t>
              </a:r>
              <a:r>
                <a:rPr lang="en-US" sz="2400" baseline="30000" dirty="0">
                  <a:solidFill>
                    <a:srgbClr val="0070C0"/>
                  </a:solidFill>
                </a:rPr>
                <a:t>2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488624" y="30777"/>
              <a:ext cx="9185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ac</a:t>
              </a:r>
              <a:r>
                <a:rPr lang="en-US" sz="2400" baseline="30000" dirty="0">
                  <a:solidFill>
                    <a:srgbClr val="0070C0"/>
                  </a:solidFill>
                </a:rPr>
                <a:t>3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5934210" y="544992"/>
              <a:ext cx="0" cy="1752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6039100" y="599420"/>
              <a:ext cx="2125924" cy="1698172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5889257" y="2308475"/>
              <a:ext cx="149842" cy="1088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6717224" y="523220"/>
              <a:ext cx="0" cy="5003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6643582" y="1078038"/>
              <a:ext cx="149842" cy="1088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/>
            <p:nvPr/>
          </p:nvCxnSpPr>
          <p:spPr>
            <a:xfrm flipV="1">
              <a:off x="6759969" y="544992"/>
              <a:ext cx="719255" cy="47861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ight Triangle 93"/>
            <p:cNvSpPr/>
            <p:nvPr/>
          </p:nvSpPr>
          <p:spPr>
            <a:xfrm rot="5400000">
              <a:off x="6145724" y="332720"/>
              <a:ext cx="1828800" cy="2209800"/>
            </a:xfrm>
            <a:prstGeom prst="rtTriangle">
              <a:avLst/>
            </a:prstGeom>
            <a:solidFill>
              <a:schemeClr val="accent3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ight Triangle 94"/>
            <p:cNvSpPr/>
            <p:nvPr/>
          </p:nvSpPr>
          <p:spPr>
            <a:xfrm rot="5400000">
              <a:off x="6793424" y="447020"/>
              <a:ext cx="533400" cy="685800"/>
            </a:xfrm>
            <a:prstGeom prst="rtTriangle">
              <a:avLst/>
            </a:prstGeom>
            <a:solidFill>
              <a:schemeClr val="accent3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980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2372380"/>
            <a:ext cx="8763000" cy="2733020"/>
            <a:chOff x="392624" y="0"/>
            <a:chExt cx="8763000" cy="2733020"/>
          </a:xfrm>
        </p:grpSpPr>
        <p:sp>
          <p:nvSpPr>
            <p:cNvPr id="5" name="TextBox 4"/>
            <p:cNvSpPr txBox="1"/>
            <p:nvPr/>
          </p:nvSpPr>
          <p:spPr>
            <a:xfrm>
              <a:off x="3593024" y="30777"/>
              <a:ext cx="82657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ab</a:t>
              </a:r>
              <a:r>
                <a:rPr lang="en-US" sz="2400" baseline="30000" dirty="0">
                  <a:solidFill>
                    <a:srgbClr val="0070C0"/>
                  </a:solidFill>
                </a:rPr>
                <a:t>1</a:t>
              </a:r>
              <a:endParaRPr lang="en-US" sz="2400" dirty="0">
                <a:solidFill>
                  <a:srgbClr val="0070C0"/>
                </a:solidFill>
              </a:endParaRPr>
            </a:p>
            <a:p>
              <a:endParaRPr lang="en-US" sz="2600" dirty="0">
                <a:solidFill>
                  <a:srgbClr val="0070C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78824" y="30777"/>
              <a:ext cx="609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bc</a:t>
              </a:r>
              <a:r>
                <a:rPr lang="en-US" sz="2400" baseline="30000" dirty="0" smtClean="0">
                  <a:solidFill>
                    <a:srgbClr val="0070C0"/>
                  </a:solidFill>
                </a:rPr>
                <a:t>1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64624" y="30777"/>
              <a:ext cx="609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cd</a:t>
              </a:r>
              <a:r>
                <a:rPr lang="en-US" sz="2400" baseline="30000" dirty="0">
                  <a:solidFill>
                    <a:srgbClr val="0070C0"/>
                  </a:solidFill>
                </a:rPr>
                <a:t>2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2624" y="2057396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3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2624" y="82802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1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02224" y="523220"/>
              <a:ext cx="794463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2224" y="523220"/>
              <a:ext cx="0" cy="2209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09114" y="0"/>
              <a:ext cx="574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a</a:t>
              </a:r>
              <a:r>
                <a:rPr lang="en-US" sz="2800" baseline="30000" dirty="0" smtClean="0">
                  <a:solidFill>
                    <a:srgbClr val="0070C0"/>
                  </a:solidFill>
                </a:rPr>
                <a:t>0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88024" y="523220"/>
              <a:ext cx="0" cy="1752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18799" y="523220"/>
              <a:ext cx="0" cy="1752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83424" y="523220"/>
              <a:ext cx="0" cy="1752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640008" y="523220"/>
              <a:ext cx="2181616" cy="17526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600193" y="2308475"/>
              <a:ext cx="164031" cy="1088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325808" y="523220"/>
              <a:ext cx="2181616" cy="17526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221424" y="2308475"/>
              <a:ext cx="164031" cy="1088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3011608" y="501448"/>
              <a:ext cx="2181616" cy="17526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895593" y="2308475"/>
              <a:ext cx="164031" cy="1088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36369" y="0"/>
              <a:ext cx="5741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b</a:t>
              </a:r>
              <a:r>
                <a:rPr lang="en-US" sz="2800" baseline="30000" dirty="0">
                  <a:solidFill>
                    <a:srgbClr val="0070C0"/>
                  </a:solidFill>
                </a:rPr>
                <a:t>0</a:t>
              </a:r>
              <a:endParaRPr lang="en-US" sz="2800" dirty="0">
                <a:solidFill>
                  <a:srgbClr val="0070C0"/>
                </a:solidFill>
              </a:endParaRPr>
            </a:p>
            <a:p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0696" y="0"/>
              <a:ext cx="574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c</a:t>
              </a:r>
              <a:r>
                <a:rPr lang="en-US" sz="2800" baseline="30000" dirty="0">
                  <a:solidFill>
                    <a:srgbClr val="0070C0"/>
                  </a:solidFill>
                </a:rPr>
                <a:t>1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40419" y="0"/>
              <a:ext cx="574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d</a:t>
              </a:r>
              <a:r>
                <a:rPr lang="en-US" sz="2800" baseline="30000" dirty="0" smtClean="0">
                  <a:solidFill>
                    <a:srgbClr val="0070C0"/>
                  </a:solidFill>
                </a:rPr>
                <a:t>1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73624" y="2352020"/>
              <a:ext cx="8382000" cy="0"/>
            </a:xfrm>
            <a:prstGeom prst="line">
              <a:avLst/>
            </a:prstGeom>
            <a:ln w="22225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73624" y="1132820"/>
              <a:ext cx="8382000" cy="0"/>
            </a:xfrm>
            <a:prstGeom prst="line">
              <a:avLst/>
            </a:prstGeom>
            <a:ln w="22225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ight Triangle 26"/>
            <p:cNvSpPr/>
            <p:nvPr/>
          </p:nvSpPr>
          <p:spPr>
            <a:xfrm rot="5400000">
              <a:off x="1840424" y="370820"/>
              <a:ext cx="1752600" cy="2057400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 rot="5400000">
              <a:off x="2488124" y="332720"/>
              <a:ext cx="1752600" cy="2133600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Triangle 28"/>
            <p:cNvSpPr/>
            <p:nvPr/>
          </p:nvSpPr>
          <p:spPr>
            <a:xfrm rot="5400000">
              <a:off x="3173924" y="332720"/>
              <a:ext cx="1752600" cy="2133600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95556" y="30777"/>
              <a:ext cx="9198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acd</a:t>
              </a:r>
              <a:r>
                <a:rPr lang="en-US" sz="2400" baseline="30000" dirty="0">
                  <a:solidFill>
                    <a:srgbClr val="0070C0"/>
                  </a:solidFill>
                </a:rPr>
                <a:t>5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68980" y="30777"/>
              <a:ext cx="9198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abc</a:t>
              </a:r>
              <a:r>
                <a:rPr lang="en-US" sz="2400" baseline="30000" dirty="0">
                  <a:solidFill>
                    <a:srgbClr val="0070C0"/>
                  </a:solidFill>
                </a:rPr>
                <a:t>4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45349" y="30777"/>
              <a:ext cx="9185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ad</a:t>
              </a:r>
              <a:r>
                <a:rPr lang="en-US" sz="2400" baseline="30000" dirty="0">
                  <a:solidFill>
                    <a:srgbClr val="0070C0"/>
                  </a:solidFill>
                </a:rPr>
                <a:t>2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88624" y="30777"/>
              <a:ext cx="9185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ac</a:t>
              </a:r>
              <a:r>
                <a:rPr lang="en-US" sz="2400" baseline="30000" dirty="0">
                  <a:solidFill>
                    <a:srgbClr val="0070C0"/>
                  </a:solidFill>
                </a:rPr>
                <a:t>3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934210" y="544992"/>
              <a:ext cx="0" cy="1752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039100" y="599420"/>
              <a:ext cx="2125924" cy="1698172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5889257" y="2308475"/>
              <a:ext cx="149842" cy="1088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7224" y="523220"/>
              <a:ext cx="0" cy="5003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6643582" y="1078038"/>
              <a:ext cx="149842" cy="1088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6759969" y="544992"/>
              <a:ext cx="719255" cy="47861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ight Triangle 39"/>
            <p:cNvSpPr/>
            <p:nvPr/>
          </p:nvSpPr>
          <p:spPr>
            <a:xfrm rot="5400000">
              <a:off x="6145724" y="332720"/>
              <a:ext cx="1828800" cy="2209800"/>
            </a:xfrm>
            <a:prstGeom prst="rtTriangle">
              <a:avLst/>
            </a:prstGeom>
            <a:solidFill>
              <a:schemeClr val="accent3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Triangle 40"/>
            <p:cNvSpPr/>
            <p:nvPr/>
          </p:nvSpPr>
          <p:spPr>
            <a:xfrm rot="5400000">
              <a:off x="6793424" y="447020"/>
              <a:ext cx="533400" cy="685800"/>
            </a:xfrm>
            <a:prstGeom prst="rtTriangle">
              <a:avLst/>
            </a:prstGeom>
            <a:solidFill>
              <a:schemeClr val="accent3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>
            <a:off x="914400" y="2209800"/>
            <a:ext cx="8077200" cy="762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1524000" y="1840468"/>
            <a:ext cx="2388260" cy="369332"/>
            <a:chOff x="1524000" y="1752600"/>
            <a:chExt cx="2388260" cy="369332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645920" y="1981200"/>
              <a:ext cx="2133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524000" y="1752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[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57600" y="1752600"/>
              <a:ext cx="25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259940" y="1688068"/>
            <a:ext cx="2388260" cy="369332"/>
            <a:chOff x="1524000" y="1752600"/>
            <a:chExt cx="2388260" cy="369332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1645920" y="1981200"/>
              <a:ext cx="2133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524000" y="1752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[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57600" y="1752600"/>
              <a:ext cx="25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95600" y="1524000"/>
            <a:ext cx="2478024" cy="369332"/>
            <a:chOff x="1524000" y="1752600"/>
            <a:chExt cx="2388260" cy="36933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1645920" y="1981200"/>
              <a:ext cx="2133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524000" y="1752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[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57600" y="1752600"/>
              <a:ext cx="25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91199" y="1828800"/>
            <a:ext cx="2771860" cy="369332"/>
            <a:chOff x="5791199" y="1676400"/>
            <a:chExt cx="2771860" cy="369332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35039" y="1905000"/>
              <a:ext cx="2517200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5791199" y="1676400"/>
              <a:ext cx="359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[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08399" y="1676400"/>
              <a:ext cx="2546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629400" y="1688068"/>
            <a:ext cx="850392" cy="369332"/>
            <a:chOff x="6629400" y="1524000"/>
            <a:chExt cx="850392" cy="369332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6695336" y="1752600"/>
              <a:ext cx="772264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629400" y="1524000"/>
              <a:ext cx="1103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[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401664" y="1524000"/>
              <a:ext cx="781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31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45173" y="4581717"/>
            <a:ext cx="781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45174" y="4572000"/>
            <a:ext cx="45426" cy="1828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81000" y="6019800"/>
            <a:ext cx="402981" cy="49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3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1000" y="4953000"/>
            <a:ext cx="402981" cy="49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392624" y="0"/>
            <a:ext cx="8763000" cy="2733020"/>
            <a:chOff x="392624" y="0"/>
            <a:chExt cx="8763000" cy="2733020"/>
          </a:xfrm>
        </p:grpSpPr>
        <p:sp>
          <p:nvSpPr>
            <p:cNvPr id="25" name="TextBox 24"/>
            <p:cNvSpPr txBox="1"/>
            <p:nvPr/>
          </p:nvSpPr>
          <p:spPr>
            <a:xfrm>
              <a:off x="3593024" y="30777"/>
              <a:ext cx="82657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ab</a:t>
              </a:r>
              <a:r>
                <a:rPr lang="en-US" sz="2400" baseline="30000" dirty="0">
                  <a:solidFill>
                    <a:srgbClr val="0070C0"/>
                  </a:solidFill>
                </a:rPr>
                <a:t>1</a:t>
              </a:r>
              <a:endParaRPr lang="en-US" sz="2400" dirty="0">
                <a:solidFill>
                  <a:srgbClr val="0070C0"/>
                </a:solidFill>
              </a:endParaRPr>
            </a:p>
            <a:p>
              <a:endParaRPr lang="en-US" sz="2600" dirty="0">
                <a:solidFill>
                  <a:srgbClr val="0070C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78824" y="30777"/>
              <a:ext cx="609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bc</a:t>
              </a:r>
              <a:r>
                <a:rPr lang="en-US" sz="2400" baseline="30000" dirty="0" smtClean="0">
                  <a:solidFill>
                    <a:srgbClr val="0070C0"/>
                  </a:solidFill>
                </a:rPr>
                <a:t>1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64624" y="30777"/>
              <a:ext cx="609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cd</a:t>
              </a:r>
              <a:r>
                <a:rPr lang="en-US" sz="2400" baseline="30000" dirty="0">
                  <a:solidFill>
                    <a:srgbClr val="0070C0"/>
                  </a:solidFill>
                </a:rPr>
                <a:t>2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2624" y="2057396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3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2624" y="82802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1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02224" y="523220"/>
              <a:ext cx="794463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002224" y="523220"/>
              <a:ext cx="0" cy="2209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09114" y="0"/>
              <a:ext cx="574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a</a:t>
              </a:r>
              <a:r>
                <a:rPr lang="en-US" sz="2800" baseline="30000" dirty="0" smtClean="0">
                  <a:solidFill>
                    <a:srgbClr val="0070C0"/>
                  </a:solidFill>
                </a:rPr>
                <a:t>0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688024" y="523220"/>
              <a:ext cx="0" cy="1752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318799" y="523220"/>
              <a:ext cx="0" cy="1752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983424" y="523220"/>
              <a:ext cx="0" cy="1752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640008" y="523220"/>
              <a:ext cx="2181616" cy="17526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1600193" y="2308475"/>
              <a:ext cx="164031" cy="1088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2325808" y="523220"/>
              <a:ext cx="2181616" cy="17526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2221424" y="2308475"/>
              <a:ext cx="164031" cy="1088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3011608" y="501448"/>
              <a:ext cx="2181616" cy="17526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895593" y="2308475"/>
              <a:ext cx="164031" cy="1088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36369" y="0"/>
              <a:ext cx="5741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b</a:t>
              </a:r>
              <a:r>
                <a:rPr lang="en-US" sz="2800" baseline="30000" dirty="0">
                  <a:solidFill>
                    <a:srgbClr val="0070C0"/>
                  </a:solidFill>
                </a:rPr>
                <a:t>0</a:t>
              </a:r>
              <a:endParaRPr lang="en-US" sz="2800" dirty="0">
                <a:solidFill>
                  <a:srgbClr val="0070C0"/>
                </a:solidFill>
              </a:endParaRPr>
            </a:p>
            <a:p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00696" y="0"/>
              <a:ext cx="574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c</a:t>
              </a:r>
              <a:r>
                <a:rPr lang="en-US" sz="2800" baseline="30000" dirty="0">
                  <a:solidFill>
                    <a:srgbClr val="0070C0"/>
                  </a:solidFill>
                </a:rPr>
                <a:t>1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40419" y="0"/>
              <a:ext cx="574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d</a:t>
              </a:r>
              <a:r>
                <a:rPr lang="en-US" sz="2800" baseline="30000" dirty="0" smtClean="0">
                  <a:solidFill>
                    <a:srgbClr val="0070C0"/>
                  </a:solidFill>
                </a:rPr>
                <a:t>1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773624" y="2352020"/>
              <a:ext cx="8382000" cy="0"/>
            </a:xfrm>
            <a:prstGeom prst="line">
              <a:avLst/>
            </a:prstGeom>
            <a:ln w="22225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73624" y="1132820"/>
              <a:ext cx="8382000" cy="0"/>
            </a:xfrm>
            <a:prstGeom prst="line">
              <a:avLst/>
            </a:prstGeom>
            <a:ln w="22225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ight Triangle 70"/>
            <p:cNvSpPr/>
            <p:nvPr/>
          </p:nvSpPr>
          <p:spPr>
            <a:xfrm rot="5400000">
              <a:off x="1840424" y="370820"/>
              <a:ext cx="1752600" cy="2057400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/>
            <p:cNvSpPr/>
            <p:nvPr/>
          </p:nvSpPr>
          <p:spPr>
            <a:xfrm rot="5400000">
              <a:off x="2488124" y="332720"/>
              <a:ext cx="1752600" cy="2133600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rot="5400000">
              <a:off x="3173924" y="332720"/>
              <a:ext cx="1752600" cy="2133600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95556" y="30777"/>
              <a:ext cx="9198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acd</a:t>
              </a:r>
              <a:r>
                <a:rPr lang="en-US" sz="2400" baseline="30000" dirty="0">
                  <a:solidFill>
                    <a:srgbClr val="0070C0"/>
                  </a:solidFill>
                </a:rPr>
                <a:t>5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8980" y="30777"/>
              <a:ext cx="9198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abc</a:t>
              </a:r>
              <a:r>
                <a:rPr lang="en-US" sz="2400" baseline="30000" dirty="0">
                  <a:solidFill>
                    <a:srgbClr val="0070C0"/>
                  </a:solidFill>
                </a:rPr>
                <a:t>4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45349" y="30777"/>
              <a:ext cx="9185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ad</a:t>
              </a:r>
              <a:r>
                <a:rPr lang="en-US" sz="2400" baseline="30000" dirty="0">
                  <a:solidFill>
                    <a:srgbClr val="0070C0"/>
                  </a:solidFill>
                </a:rPr>
                <a:t>2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88624" y="30777"/>
              <a:ext cx="9185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70C0"/>
                  </a:solidFill>
                </a:rPr>
                <a:t>ac</a:t>
              </a:r>
              <a:r>
                <a:rPr lang="en-US" sz="2400" baseline="30000" dirty="0">
                  <a:solidFill>
                    <a:srgbClr val="0070C0"/>
                  </a:solidFill>
                </a:rPr>
                <a:t>3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5934210" y="544992"/>
              <a:ext cx="0" cy="1752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6039100" y="599420"/>
              <a:ext cx="2125924" cy="1698172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5889257" y="2308475"/>
              <a:ext cx="149842" cy="1088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6717224" y="523220"/>
              <a:ext cx="0" cy="5003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6643582" y="1078038"/>
              <a:ext cx="149842" cy="1088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6759969" y="544992"/>
              <a:ext cx="719255" cy="47861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ight Triangle 73"/>
            <p:cNvSpPr/>
            <p:nvPr/>
          </p:nvSpPr>
          <p:spPr>
            <a:xfrm rot="5400000">
              <a:off x="6145724" y="332720"/>
              <a:ext cx="1828800" cy="2209800"/>
            </a:xfrm>
            <a:prstGeom prst="rtTriangle">
              <a:avLst/>
            </a:prstGeom>
            <a:solidFill>
              <a:schemeClr val="accent3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rot="5400000">
              <a:off x="6793424" y="447020"/>
              <a:ext cx="533400" cy="685800"/>
            </a:xfrm>
            <a:prstGeom prst="rtTriangle">
              <a:avLst/>
            </a:prstGeom>
            <a:solidFill>
              <a:schemeClr val="accent3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7903269" y="4090445"/>
            <a:ext cx="10055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 t</a:t>
            </a:r>
            <a:r>
              <a:rPr lang="en-US" sz="2400" baseline="30000" dirty="0" smtClean="0">
                <a:solidFill>
                  <a:srgbClr val="0070C0"/>
                </a:solidFill>
              </a:rPr>
              <a:t>5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99648" y="4090445"/>
            <a:ext cx="10055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  t</a:t>
            </a:r>
            <a:r>
              <a:rPr lang="en-US" sz="2400" baseline="30000" dirty="0" smtClean="0">
                <a:solidFill>
                  <a:srgbClr val="0070C0"/>
                </a:solidFill>
              </a:rPr>
              <a:t>4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34000" y="4090445"/>
            <a:ext cx="1004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 t</a:t>
            </a:r>
            <a:r>
              <a:rPr lang="en-US" sz="2400" baseline="30000" dirty="0" smtClean="0">
                <a:solidFill>
                  <a:srgbClr val="0070C0"/>
                </a:solidFill>
              </a:rPr>
              <a:t>2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55876" y="4090445"/>
            <a:ext cx="1004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t</a:t>
            </a:r>
            <a:r>
              <a:rPr lang="en-US" sz="2400" baseline="30000" dirty="0" smtClean="0">
                <a:solidFill>
                  <a:srgbClr val="0070C0"/>
                </a:solidFill>
              </a:rPr>
              <a:t>3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5649786" y="4604660"/>
            <a:ext cx="0" cy="175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764452" y="4572000"/>
            <a:ext cx="2388948" cy="178526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5600643" y="6368143"/>
            <a:ext cx="163809" cy="108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6552513" y="4604660"/>
            <a:ext cx="786296" cy="47861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ight Triangle 96"/>
          <p:cNvSpPr/>
          <p:nvPr/>
        </p:nvSpPr>
        <p:spPr>
          <a:xfrm rot="5400000">
            <a:off x="5966246" y="4289401"/>
            <a:ext cx="1828800" cy="2415774"/>
          </a:xfrm>
          <a:prstGeom prst="rtTriangle">
            <a:avLst/>
          </a:prstGeom>
          <a:solidFill>
            <a:schemeClr val="accent3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Triangle 97"/>
          <p:cNvSpPr/>
          <p:nvPr/>
        </p:nvSpPr>
        <p:spPr>
          <a:xfrm rot="5400000">
            <a:off x="6613946" y="4474726"/>
            <a:ext cx="533400" cy="749723"/>
          </a:xfrm>
          <a:prstGeom prst="rtTriangle">
            <a:avLst/>
          </a:prstGeom>
          <a:solidFill>
            <a:schemeClr val="accent3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>
            <a:off x="6505784" y="4582888"/>
            <a:ext cx="0" cy="5003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6425278" y="5137706"/>
            <a:ext cx="163809" cy="108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887604" y="4572001"/>
            <a:ext cx="4674996" cy="685800"/>
            <a:chOff x="887604" y="3352800"/>
            <a:chExt cx="4674996" cy="148884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276600" y="3352800"/>
              <a:ext cx="0" cy="13649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914400" y="3352800"/>
              <a:ext cx="2362200" cy="144112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887604" y="4727444"/>
              <a:ext cx="115137" cy="1038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8" idx="3"/>
            </p:cNvCxnSpPr>
            <p:nvPr/>
          </p:nvCxnSpPr>
          <p:spPr>
            <a:xfrm flipV="1">
              <a:off x="3254524" y="3352800"/>
              <a:ext cx="2308076" cy="147364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237663" y="4737825"/>
              <a:ext cx="115137" cy="1038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ight Triangle 101"/>
            <p:cNvSpPr/>
            <p:nvPr/>
          </p:nvSpPr>
          <p:spPr>
            <a:xfrm rot="5400000">
              <a:off x="1333500" y="2933700"/>
              <a:ext cx="1447800" cy="2286000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ight Triangle 102"/>
            <p:cNvSpPr/>
            <p:nvPr/>
          </p:nvSpPr>
          <p:spPr>
            <a:xfrm rot="5400000">
              <a:off x="3695700" y="2933700"/>
              <a:ext cx="1447800" cy="2286000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971800" y="4079557"/>
            <a:ext cx="1004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 t</a:t>
            </a:r>
            <a:r>
              <a:rPr lang="en-US" sz="2400" baseline="30000" dirty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85800" y="4079557"/>
            <a:ext cx="1004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 t</a:t>
            </a:r>
            <a:r>
              <a:rPr lang="en-US" sz="2400" baseline="30000" dirty="0">
                <a:solidFill>
                  <a:srgbClr val="0070C0"/>
                </a:solidFill>
              </a:rPr>
              <a:t>0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914400" y="3962400"/>
            <a:ext cx="8001000" cy="762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838200" y="3505200"/>
            <a:ext cx="2478024" cy="369332"/>
            <a:chOff x="1524000" y="1752600"/>
            <a:chExt cx="2388260" cy="369332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1645920" y="1981200"/>
              <a:ext cx="2133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524000" y="1752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[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657600" y="1752600"/>
              <a:ext cx="25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084576" y="3212068"/>
            <a:ext cx="2478024" cy="369332"/>
            <a:chOff x="1524000" y="1752600"/>
            <a:chExt cx="2388260" cy="369332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1645920" y="1981200"/>
              <a:ext cx="2133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524000" y="1752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[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57600" y="1752600"/>
              <a:ext cx="25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86400" y="3593068"/>
            <a:ext cx="3200400" cy="369332"/>
            <a:chOff x="5791199" y="1676400"/>
            <a:chExt cx="2771860" cy="369332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5913865" y="1905000"/>
              <a:ext cx="2517200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5791199" y="1676400"/>
              <a:ext cx="359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[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308399" y="1676400"/>
              <a:ext cx="2546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629400" y="3364468"/>
            <a:ext cx="850392" cy="369332"/>
            <a:chOff x="6629400" y="1524000"/>
            <a:chExt cx="850392" cy="369332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6695336" y="1752600"/>
              <a:ext cx="772264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6629400" y="1524000"/>
              <a:ext cx="1103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[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401664" y="1524000"/>
              <a:ext cx="781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99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21" y="67732"/>
            <a:ext cx="8588553" cy="6547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640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Topological Persistence and </a:t>
            </a:r>
            <a:r>
              <a:rPr lang="en-US" dirty="0" err="1" smtClean="0"/>
              <a:t>Simplification:link.springer.com</a:t>
            </a:r>
            <a:r>
              <a:rPr lang="en-US" dirty="0"/>
              <a:t>/article/10.1007/s00454-002-2885-2</a:t>
            </a:r>
          </a:p>
        </p:txBody>
      </p:sp>
    </p:spTree>
    <p:extLst>
      <p:ext uri="{BB962C8B-B14F-4D97-AF65-F5344CB8AC3E}">
        <p14:creationId xmlns:p14="http://schemas.microsoft.com/office/powerpoint/2010/main" val="284928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65" y="3221571"/>
            <a:ext cx="4941316" cy="3273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8256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Topological Persistence and </a:t>
            </a:r>
            <a:r>
              <a:rPr lang="en-US" dirty="0" err="1" smtClean="0"/>
              <a:t>Simplification:link.springer.com</a:t>
            </a:r>
            <a:r>
              <a:rPr lang="en-US" dirty="0"/>
              <a:t>/article/10.1007/s00454-002-2885-2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5" y="0"/>
            <a:ext cx="451485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4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37" y="410632"/>
            <a:ext cx="8669025" cy="57424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640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Topological Persistence and </a:t>
            </a:r>
            <a:r>
              <a:rPr lang="en-US" dirty="0" err="1" smtClean="0"/>
              <a:t>Simplification:link.springer.com</a:t>
            </a:r>
            <a:r>
              <a:rPr lang="en-US" dirty="0"/>
              <a:t>/article/10.1007/s00454-002-2885-2</a:t>
            </a:r>
          </a:p>
        </p:txBody>
      </p:sp>
    </p:spTree>
    <p:extLst>
      <p:ext uri="{BB962C8B-B14F-4D97-AF65-F5344CB8AC3E}">
        <p14:creationId xmlns:p14="http://schemas.microsoft.com/office/powerpoint/2010/main" val="224521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34" y="245537"/>
            <a:ext cx="8405118" cy="6181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198" y="2228507"/>
            <a:ext cx="93641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http://</a:t>
            </a:r>
            <a:r>
              <a:rPr lang="en-US" sz="2600" dirty="0" err="1"/>
              <a:t>link.springer.com</a:t>
            </a:r>
            <a:r>
              <a:rPr lang="en-US" sz="2600" dirty="0"/>
              <a:t>/article/10.1007%2Fs00454-004-1146-y</a:t>
            </a:r>
          </a:p>
        </p:txBody>
      </p:sp>
    </p:spTree>
    <p:extLst>
      <p:ext uri="{BB962C8B-B14F-4D97-AF65-F5344CB8AC3E}">
        <p14:creationId xmlns:p14="http://schemas.microsoft.com/office/powerpoint/2010/main" val="114960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064" y="2039035"/>
            <a:ext cx="85725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http://</a:t>
            </a:r>
            <a:r>
              <a:rPr lang="en-US" sz="2600" dirty="0" err="1"/>
              <a:t>link.springer.com</a:t>
            </a:r>
            <a:r>
              <a:rPr lang="en-US" sz="2600" dirty="0"/>
              <a:t>/article/10.1007/s00454-002-2885-2</a:t>
            </a:r>
          </a:p>
        </p:txBody>
      </p:sp>
    </p:spTree>
    <p:extLst>
      <p:ext uri="{BB962C8B-B14F-4D97-AF65-F5344CB8AC3E}">
        <p14:creationId xmlns:p14="http://schemas.microsoft.com/office/powerpoint/2010/main" val="114960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" y="41764"/>
            <a:ext cx="664530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22240" y="318273"/>
            <a:ext cx="3821760" cy="3130744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US" dirty="0" smtClean="0">
                <a:hlinkClick r:id=""/>
              </a:rPr>
              <a:t>http://www.journalofvision.org/</a:t>
            </a:r>
          </a:p>
          <a:p>
            <a:r>
              <a:rPr lang="en-US" dirty="0" smtClean="0">
                <a:hlinkClick r:id=""/>
              </a:rPr>
              <a:t>content/8/8/11.full</a:t>
            </a:r>
            <a:endParaRPr lang="en-US" dirty="0" smtClean="0"/>
          </a:p>
          <a:p>
            <a:r>
              <a:rPr lang="en-US" dirty="0"/>
              <a:t>Figure </a:t>
            </a:r>
            <a:r>
              <a:rPr lang="en-US" dirty="0" smtClean="0"/>
              <a:t>3 from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Topological </a:t>
            </a:r>
            <a:r>
              <a:rPr lang="en-US" dirty="0">
                <a:solidFill>
                  <a:srgbClr val="000090"/>
                </a:solidFill>
              </a:rPr>
              <a:t>analysis of population activity in visual cortex </a:t>
            </a:r>
          </a:p>
          <a:p>
            <a:r>
              <a:rPr lang="en-US" dirty="0" err="1">
                <a:solidFill>
                  <a:srgbClr val="000090"/>
                </a:solidFill>
              </a:rPr>
              <a:t>Gurjeet</a:t>
            </a:r>
            <a:r>
              <a:rPr lang="en-US" dirty="0">
                <a:solidFill>
                  <a:srgbClr val="000090"/>
                </a:solidFill>
              </a:rPr>
              <a:t> Singh, </a:t>
            </a:r>
            <a:r>
              <a:rPr lang="en-US" dirty="0" err="1">
                <a:solidFill>
                  <a:srgbClr val="000090"/>
                </a:solidFill>
              </a:rPr>
              <a:t>Facundo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Memoli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err="1">
                <a:solidFill>
                  <a:srgbClr val="000090"/>
                </a:solidFill>
              </a:rPr>
              <a:t>Tigran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Ishkhanov</a:t>
            </a:r>
            <a:r>
              <a:rPr lang="en-US" dirty="0">
                <a:solidFill>
                  <a:srgbClr val="000090"/>
                </a:solidFill>
              </a:rPr>
              <a:t>, Guillermo </a:t>
            </a:r>
            <a:r>
              <a:rPr lang="en-US" dirty="0" err="1">
                <a:solidFill>
                  <a:srgbClr val="000090"/>
                </a:solidFill>
              </a:rPr>
              <a:t>Sapiro</a:t>
            </a:r>
            <a:r>
              <a:rPr lang="en-US" dirty="0">
                <a:solidFill>
                  <a:srgbClr val="000090"/>
                </a:solidFill>
              </a:rPr>
              <a:t>, Gunnar </a:t>
            </a:r>
            <a:r>
              <a:rPr lang="en-US" dirty="0" err="1">
                <a:solidFill>
                  <a:srgbClr val="000090"/>
                </a:solidFill>
              </a:rPr>
              <a:t>Carlsson</a:t>
            </a:r>
            <a:r>
              <a:rPr lang="en-US" dirty="0">
                <a:solidFill>
                  <a:srgbClr val="000090"/>
                </a:solidFill>
              </a:rPr>
              <a:t>, and Dario L. </a:t>
            </a:r>
            <a:r>
              <a:rPr lang="en-US" dirty="0" err="1">
                <a:solidFill>
                  <a:srgbClr val="000090"/>
                </a:solidFill>
              </a:rPr>
              <a:t>Ringach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  <a:p>
            <a:r>
              <a:rPr lang="en-US" dirty="0">
                <a:solidFill>
                  <a:srgbClr val="000090"/>
                </a:solidFill>
              </a:rPr>
              <a:t>J Vis June 30, 2008 8(8): </a:t>
            </a:r>
            <a:r>
              <a:rPr lang="en-US" dirty="0" smtClean="0">
                <a:solidFill>
                  <a:srgbClr val="000090"/>
                </a:solidFill>
              </a:rPr>
              <a:t>11</a:t>
            </a:r>
          </a:p>
          <a:p>
            <a:r>
              <a:rPr lang="en-US" dirty="0" smtClean="0"/>
              <a:t>See </a:t>
            </a:r>
            <a:r>
              <a:rPr lang="en-US" dirty="0"/>
              <a:t>also </a:t>
            </a:r>
            <a:r>
              <a:rPr lang="en-US" dirty="0" smtClean="0"/>
              <a:t>Figure </a:t>
            </a:r>
            <a:r>
              <a:rPr lang="en-US" dirty="0"/>
              <a:t>4 animation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4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333" y="423338"/>
            <a:ext cx="8974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</a:t>
            </a:r>
            <a:r>
              <a:rPr lang="en-US" sz="3200" i="1" dirty="0" smtClean="0">
                <a:solidFill>
                  <a:srgbClr val="0000FF"/>
                </a:solidFill>
              </a:rPr>
              <a:t>filtered complex </a:t>
            </a:r>
            <a:r>
              <a:rPr lang="en-US" sz="3200" dirty="0" smtClean="0"/>
              <a:t>is an increasing sequence of simplicial complexes:   C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        C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        C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      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74346" y="1040100"/>
            <a:ext cx="2752234" cy="423333"/>
            <a:chOff x="4474346" y="1294095"/>
            <a:chExt cx="2752234" cy="423333"/>
          </a:xfrm>
        </p:grpSpPr>
        <p:sp>
          <p:nvSpPr>
            <p:cNvPr id="3" name="TextBox 2"/>
            <p:cNvSpPr txBox="1"/>
            <p:nvPr/>
          </p:nvSpPr>
          <p:spPr>
            <a:xfrm rot="5400000">
              <a:off x="4555067" y="1213374"/>
              <a:ext cx="4233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 rot="5400000">
              <a:off x="5621864" y="1213374"/>
              <a:ext cx="4233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5400000">
              <a:off x="6722525" y="1213374"/>
              <a:ext cx="4233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7824"/>
            <a:ext cx="9144000" cy="242769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</p:spTree>
    <p:extLst>
      <p:ext uri="{BB962C8B-B14F-4D97-AF65-F5344CB8AC3E}">
        <p14:creationId xmlns:p14="http://schemas.microsoft.com/office/powerpoint/2010/main" val="346483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333" y="423338"/>
            <a:ext cx="8974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</a:t>
            </a:r>
            <a:r>
              <a:rPr lang="en-US" sz="3200" i="1" dirty="0" smtClean="0">
                <a:solidFill>
                  <a:srgbClr val="0000FF"/>
                </a:solidFill>
              </a:rPr>
              <a:t>filtered complex </a:t>
            </a:r>
            <a:r>
              <a:rPr lang="en-US" sz="3200" dirty="0" smtClean="0"/>
              <a:t>is an increasing sequence of simplicial complexes:   C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        C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        C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      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74346" y="1040100"/>
            <a:ext cx="2752234" cy="423333"/>
            <a:chOff x="4474346" y="1294095"/>
            <a:chExt cx="2752234" cy="423333"/>
          </a:xfrm>
        </p:grpSpPr>
        <p:sp>
          <p:nvSpPr>
            <p:cNvPr id="3" name="TextBox 2"/>
            <p:cNvSpPr txBox="1"/>
            <p:nvPr/>
          </p:nvSpPr>
          <p:spPr>
            <a:xfrm rot="5400000">
              <a:off x="4555067" y="1213374"/>
              <a:ext cx="4233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 rot="5400000">
              <a:off x="5621864" y="1213374"/>
              <a:ext cx="4233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5400000">
              <a:off x="6722525" y="1213374"/>
              <a:ext cx="4233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7824"/>
            <a:ext cx="9144000" cy="2427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55078"/>
            <a:ext cx="6312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a, b is in </a:t>
            </a:r>
            <a:r>
              <a:rPr lang="en-US" sz="3200" dirty="0"/>
              <a:t>C</a:t>
            </a:r>
            <a:r>
              <a:rPr lang="en-US" sz="3200" baseline="30000" dirty="0"/>
              <a:t>0</a:t>
            </a:r>
            <a:r>
              <a:rPr lang="en-US" sz="3200" dirty="0"/>
              <a:t>        C</a:t>
            </a:r>
            <a:r>
              <a:rPr lang="en-US" sz="3200" baseline="30000" dirty="0"/>
              <a:t>1</a:t>
            </a:r>
            <a:r>
              <a:rPr lang="en-US" sz="3200" dirty="0"/>
              <a:t>        C</a:t>
            </a:r>
            <a:r>
              <a:rPr lang="en-US" sz="3200" baseline="30000" dirty="0"/>
              <a:t>2</a:t>
            </a:r>
            <a:r>
              <a:rPr lang="en-US" sz="3200" dirty="0"/>
              <a:t>       </a:t>
            </a:r>
            <a:r>
              <a:rPr lang="en-US" sz="3200" dirty="0" smtClean="0"/>
              <a:t>…        C</a:t>
            </a:r>
            <a:r>
              <a:rPr lang="en-US" sz="3200" baseline="30000" dirty="0" smtClean="0"/>
              <a:t>5</a:t>
            </a:r>
          </a:p>
          <a:p>
            <a:endParaRPr lang="en-US" sz="3200" dirty="0"/>
          </a:p>
          <a:p>
            <a:r>
              <a:rPr lang="en-US" sz="3200" dirty="0" smtClean="0"/>
              <a:t>{a, b, c} is </a:t>
            </a:r>
            <a:r>
              <a:rPr lang="en-US" sz="3200" dirty="0"/>
              <a:t>in </a:t>
            </a:r>
            <a:r>
              <a:rPr lang="en-US" sz="3200" dirty="0" smtClean="0"/>
              <a:t>C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        C</a:t>
            </a:r>
            <a:r>
              <a:rPr lang="en-US" sz="3200" baseline="30000" dirty="0" smtClean="0"/>
              <a:t>5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73861" y="4655951"/>
            <a:ext cx="3089752" cy="465642"/>
            <a:chOff x="2235201" y="4909946"/>
            <a:chExt cx="3089752" cy="465642"/>
          </a:xfrm>
        </p:grpSpPr>
        <p:sp>
          <p:nvSpPr>
            <p:cNvPr id="8" name="TextBox 7"/>
            <p:cNvSpPr txBox="1"/>
            <p:nvPr/>
          </p:nvSpPr>
          <p:spPr>
            <a:xfrm>
              <a:off x="3318936" y="4954960"/>
              <a:ext cx="372533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 smtClean="0"/>
                <a:t>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6617" y="4954960"/>
              <a:ext cx="372533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 smtClean="0"/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35201" y="4954960"/>
              <a:ext cx="372533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 smtClean="0"/>
                <a:t>0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72719" y="4909946"/>
              <a:ext cx="2752234" cy="423333"/>
              <a:chOff x="2572719" y="4909946"/>
              <a:chExt cx="2752234" cy="423333"/>
            </a:xfrm>
          </p:grpSpPr>
          <p:sp>
            <p:nvSpPr>
              <p:cNvPr id="13" name="TextBox 12"/>
              <p:cNvSpPr txBox="1"/>
              <p:nvPr/>
            </p:nvSpPr>
            <p:spPr>
              <a:xfrm rot="5400000">
                <a:off x="2653440" y="4829225"/>
                <a:ext cx="42333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5400000">
                <a:off x="3720237" y="4829225"/>
                <a:ext cx="42333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5400000">
                <a:off x="4820898" y="4829225"/>
                <a:ext cx="42333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200385" y="5621135"/>
            <a:ext cx="1456268" cy="465642"/>
            <a:chOff x="2235201" y="4909946"/>
            <a:chExt cx="1456268" cy="465642"/>
          </a:xfrm>
        </p:grpSpPr>
        <p:sp>
          <p:nvSpPr>
            <p:cNvPr id="20" name="TextBox 19"/>
            <p:cNvSpPr txBox="1"/>
            <p:nvPr/>
          </p:nvSpPr>
          <p:spPr>
            <a:xfrm>
              <a:off x="3318936" y="4954960"/>
              <a:ext cx="372533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/>
                <a:t>2</a:t>
              </a:r>
              <a:endParaRPr lang="en-US" sz="3200" baseline="-25000" dirty="0" smtClean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35201" y="4954960"/>
              <a:ext cx="372533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 smtClean="0"/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5400000">
              <a:off x="2653440" y="4829225"/>
              <a:ext cx="4233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06246" y="4672884"/>
            <a:ext cx="1118750" cy="465642"/>
            <a:chOff x="2572719" y="4909946"/>
            <a:chExt cx="1118750" cy="465642"/>
          </a:xfrm>
        </p:grpSpPr>
        <p:sp>
          <p:nvSpPr>
            <p:cNvPr id="28" name="TextBox 27"/>
            <p:cNvSpPr txBox="1"/>
            <p:nvPr/>
          </p:nvSpPr>
          <p:spPr>
            <a:xfrm>
              <a:off x="3318936" y="4954960"/>
              <a:ext cx="372533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 smtClean="0"/>
                <a:t>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5400000">
              <a:off x="2653440" y="4829225"/>
              <a:ext cx="4233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</p:spTree>
    <p:extLst>
      <p:ext uri="{BB962C8B-B14F-4D97-AF65-F5344CB8AC3E}">
        <p14:creationId xmlns:p14="http://schemas.microsoft.com/office/powerpoint/2010/main" val="284763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6289" y="516459"/>
            <a:ext cx="636889" cy="712207"/>
            <a:chOff x="943505" y="50800"/>
            <a:chExt cx="636889" cy="7122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-22826" t="-31574" r="-24015" b="-15269"/>
            <a:stretch/>
          </p:blipFill>
          <p:spPr>
            <a:xfrm>
              <a:off x="943505" y="50800"/>
              <a:ext cx="474799" cy="712207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1257068" y="212472"/>
              <a:ext cx="323326" cy="502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200" baseline="-25000" dirty="0" smtClean="0">
                  <a:sym typeface="Wingdings"/>
                </a:rPr>
                <a:t>3</a:t>
              </a:r>
              <a:endParaRPr lang="en-US" sz="3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4922" y="516459"/>
            <a:ext cx="602984" cy="712207"/>
            <a:chOff x="2264305" y="50800"/>
            <a:chExt cx="602984" cy="7122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-22826" t="-31574" r="-24015" b="-15269"/>
            <a:stretch/>
          </p:blipFill>
          <p:spPr>
            <a:xfrm>
              <a:off x="2264305" y="50800"/>
              <a:ext cx="474799" cy="712207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2543963" y="212472"/>
              <a:ext cx="323326" cy="502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200" baseline="-25000" dirty="0" smtClean="0">
                  <a:sym typeface="Wingdings"/>
                </a:rPr>
                <a:t>2</a:t>
              </a:r>
              <a:endParaRPr lang="en-US" sz="3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478337" y="1071803"/>
            <a:ext cx="524419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baseline="-25000" dirty="0" smtClean="0"/>
              <a:t>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2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/>
              <a:t>1</a:t>
            </a:r>
            <a:r>
              <a:rPr lang="en-US" sz="3200" dirty="0" smtClean="0"/>
              <a:t>  </a:t>
            </a:r>
            <a:r>
              <a:rPr lang="en-US" sz="3200" dirty="0" smtClean="0">
                <a:sym typeface="Wingdings"/>
              </a:rPr>
              <a:t>  C</a:t>
            </a:r>
            <a:r>
              <a:rPr lang="en-US" sz="3200" baseline="-25000" dirty="0" smtClean="0">
                <a:sym typeface="Wingdings"/>
              </a:rPr>
              <a:t>0  </a:t>
            </a:r>
            <a:r>
              <a:rPr lang="en-US" sz="3200" dirty="0" smtClean="0">
                <a:sym typeface="Wingdings"/>
              </a:rPr>
              <a:t>  0</a:t>
            </a:r>
            <a:r>
              <a:rPr lang="en-US" sz="3200" baseline="-25000" dirty="0" smtClean="0"/>
              <a:t> </a:t>
            </a:r>
            <a:endParaRPr lang="en-US" sz="3200" dirty="0" smtClean="0">
              <a:sym typeface="Wingding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94670" y="516459"/>
            <a:ext cx="602984" cy="712207"/>
            <a:chOff x="2264305" y="50800"/>
            <a:chExt cx="602984" cy="71220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-22826" t="-31574" r="-24015" b="-15269"/>
            <a:stretch/>
          </p:blipFill>
          <p:spPr>
            <a:xfrm>
              <a:off x="2264305" y="50800"/>
              <a:ext cx="474799" cy="712207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2543963" y="212472"/>
              <a:ext cx="323326" cy="502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200" baseline="-25000" dirty="0">
                  <a:sym typeface="Wingdings"/>
                </a:rPr>
                <a:t>1</a:t>
              </a:r>
              <a:endParaRPr lang="en-US" sz="32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00588" y="516459"/>
            <a:ext cx="602984" cy="712207"/>
            <a:chOff x="2264305" y="50800"/>
            <a:chExt cx="602984" cy="71220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/>
            <a:srcRect l="-22826" t="-31574" r="-24015" b="-15269"/>
            <a:stretch/>
          </p:blipFill>
          <p:spPr>
            <a:xfrm>
              <a:off x="2264305" y="50800"/>
              <a:ext cx="474799" cy="712207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>
              <a:off x="2543963" y="212472"/>
              <a:ext cx="323326" cy="502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200" baseline="-25000" dirty="0" smtClean="0">
                  <a:sym typeface="Wingdings"/>
                </a:rPr>
                <a:t>0</a:t>
              </a:r>
              <a:endParaRPr lang="en-US" sz="32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95710" y="1804511"/>
            <a:ext cx="7152580" cy="3248978"/>
            <a:chOff x="1991420" y="1382121"/>
            <a:chExt cx="7152580" cy="3248978"/>
          </a:xfrm>
        </p:grpSpPr>
        <p:grpSp>
          <p:nvGrpSpPr>
            <p:cNvPr id="50" name="Group 49"/>
            <p:cNvGrpSpPr/>
            <p:nvPr/>
          </p:nvGrpSpPr>
          <p:grpSpPr>
            <a:xfrm>
              <a:off x="1991420" y="1502038"/>
              <a:ext cx="7152580" cy="3129061"/>
              <a:chOff x="1026219" y="2367620"/>
              <a:chExt cx="7152580" cy="3129061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026219" y="2367620"/>
                <a:ext cx="7152580" cy="3129061"/>
                <a:chOff x="112723" y="3602667"/>
                <a:chExt cx="7152580" cy="3129061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112723" y="3602667"/>
                  <a:ext cx="7152580" cy="3129061"/>
                </a:xfrm>
                <a:prstGeom prst="rect">
                  <a:avLst/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 smtClean="0">
                      <a:sym typeface="Wingdings"/>
                    </a:rPr>
                    <a:t>H</a:t>
                  </a:r>
                  <a:r>
                    <a:rPr lang="en-US" sz="3200" baseline="-25000" dirty="0">
                      <a:sym typeface="Wingdings"/>
                    </a:rPr>
                    <a:t>0</a:t>
                  </a:r>
                  <a:r>
                    <a:rPr lang="en-US" sz="3200" dirty="0" smtClean="0">
                      <a:sym typeface="Wingdings"/>
                    </a:rPr>
                    <a:t> = Z</a:t>
                  </a:r>
                  <a:r>
                    <a:rPr lang="en-US" sz="3200" baseline="-25000" dirty="0">
                      <a:sym typeface="Wingdings"/>
                    </a:rPr>
                    <a:t>0</a:t>
                  </a:r>
                  <a:r>
                    <a:rPr lang="en-US" sz="3200" dirty="0" smtClean="0">
                      <a:sym typeface="Wingdings"/>
                    </a:rPr>
                    <a:t>/</a:t>
                  </a:r>
                  <a:r>
                    <a:rPr lang="en-US" sz="3200" dirty="0" smtClean="0"/>
                    <a:t>B</a:t>
                  </a:r>
                  <a:r>
                    <a:rPr lang="en-US" sz="3200" baseline="-25000" dirty="0"/>
                    <a:t>0</a:t>
                  </a:r>
                  <a:r>
                    <a:rPr lang="en-US" sz="3200" dirty="0" smtClean="0"/>
                    <a:t> = (kernel of     </a:t>
                  </a:r>
                  <a:r>
                    <a:rPr lang="en-US" sz="3200" baseline="-25000" dirty="0"/>
                    <a:t>0</a:t>
                  </a:r>
                  <a:r>
                    <a:rPr lang="en-US" sz="3200" dirty="0" smtClean="0"/>
                    <a:t>)/ (image of     </a:t>
                  </a:r>
                  <a:r>
                    <a:rPr lang="en-US" sz="3200" baseline="-25000" dirty="0"/>
                    <a:t>1</a:t>
                  </a:r>
                  <a:r>
                    <a:rPr lang="en-US" sz="3200" dirty="0" smtClean="0"/>
                    <a:t>)</a:t>
                  </a:r>
                </a:p>
                <a:p>
                  <a:endParaRPr lang="en-US" sz="3200" dirty="0"/>
                </a:p>
                <a:p>
                  <a:r>
                    <a:rPr lang="en-US" sz="3200" dirty="0" smtClean="0"/>
                    <a:t>				     null space of M</a:t>
                  </a:r>
                  <a:r>
                    <a:rPr lang="en-US" sz="3200" baseline="-25000" dirty="0" smtClean="0"/>
                    <a:t>0       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3200" dirty="0"/>
                    <a:t>	</a:t>
                  </a:r>
                  <a:r>
                    <a:rPr lang="en-US" sz="3200" dirty="0" smtClean="0"/>
                    <a:t>			</a:t>
                  </a:r>
                  <a:r>
                    <a:rPr lang="en-US" sz="3200" dirty="0"/>
                    <a:t> </a:t>
                  </a:r>
                  <a:r>
                    <a:rPr lang="en-US" sz="3200" dirty="0" smtClean="0"/>
                    <a:t>  column space of M</a:t>
                  </a:r>
                  <a:r>
                    <a:rPr lang="en-US" sz="3200" baseline="-25000" dirty="0"/>
                    <a:t>1</a:t>
                  </a:r>
                  <a:endParaRPr lang="en-US" sz="3200" baseline="-25000" dirty="0" smtClean="0"/>
                </a:p>
                <a:p>
                  <a:pPr>
                    <a:lnSpc>
                      <a:spcPct val="120000"/>
                    </a:lnSpc>
                  </a:pPr>
                  <a:endParaRPr lang="en-US" sz="3200" baseline="-25000" dirty="0"/>
                </a:p>
                <a:p>
                  <a:pPr>
                    <a:lnSpc>
                      <a:spcPct val="120000"/>
                    </a:lnSpc>
                  </a:pPr>
                  <a:r>
                    <a:rPr lang="en-US" sz="3200" dirty="0" smtClean="0"/>
                    <a:t>Rank </a:t>
                  </a:r>
                  <a:r>
                    <a:rPr lang="en-US" sz="3200" dirty="0" smtClean="0">
                      <a:sym typeface="Wingdings"/>
                    </a:rPr>
                    <a:t>H</a:t>
                  </a:r>
                  <a:r>
                    <a:rPr lang="en-US" sz="3200" baseline="-25000" dirty="0" smtClean="0">
                      <a:sym typeface="Wingdings"/>
                    </a:rPr>
                    <a:t>0</a:t>
                  </a:r>
                  <a:r>
                    <a:rPr lang="en-US" sz="3200" dirty="0" smtClean="0">
                      <a:sym typeface="Wingdings"/>
                    </a:rPr>
                    <a:t> = Rank Z</a:t>
                  </a:r>
                  <a:r>
                    <a:rPr lang="en-US" sz="3200" baseline="-25000" dirty="0" smtClean="0">
                      <a:sym typeface="Wingdings"/>
                    </a:rPr>
                    <a:t>0</a:t>
                  </a:r>
                  <a:r>
                    <a:rPr lang="en-US" sz="3200" dirty="0" smtClean="0">
                      <a:sym typeface="Wingdings"/>
                    </a:rPr>
                    <a:t> – Rank </a:t>
                  </a:r>
                  <a:r>
                    <a:rPr lang="en-US" sz="3200" dirty="0" smtClean="0"/>
                    <a:t>B</a:t>
                  </a:r>
                  <a:r>
                    <a:rPr lang="en-US" sz="3200" baseline="-25000" dirty="0" smtClean="0"/>
                    <a:t>0</a:t>
                  </a:r>
                  <a:r>
                    <a:rPr lang="en-US" sz="3200" dirty="0" smtClean="0"/>
                    <a:t> </a:t>
                  </a: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2313721" y="5201122"/>
                  <a:ext cx="3318192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/>
              <p:cNvSpPr txBox="1"/>
              <p:nvPr/>
            </p:nvSpPr>
            <p:spPr>
              <a:xfrm>
                <a:off x="2592050" y="3626632"/>
                <a:ext cx="52189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=</a:t>
                </a:r>
                <a:endParaRPr lang="en-US" sz="3200" dirty="0"/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-22826" t="-31574" r="-24015" b="-15269"/>
            <a:stretch/>
          </p:blipFill>
          <p:spPr>
            <a:xfrm>
              <a:off x="5732794" y="1382121"/>
              <a:ext cx="474799" cy="712207"/>
            </a:xfrm>
            <a:prstGeom prst="rect">
              <a:avLst/>
            </a:prstGeom>
            <a:noFill/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"/>
            <a:srcRect l="-22826" t="-31574" r="-24015" b="-15269"/>
            <a:stretch/>
          </p:blipFill>
          <p:spPr>
            <a:xfrm>
              <a:off x="8272794" y="1405083"/>
              <a:ext cx="474799" cy="71220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4960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864" y="368694"/>
            <a:ext cx="1305634" cy="4310733"/>
            <a:chOff x="2144670" y="300500"/>
            <a:chExt cx="1305634" cy="4310733"/>
          </a:xfrm>
        </p:grpSpPr>
        <p:grpSp>
          <p:nvGrpSpPr>
            <p:cNvPr id="7" name="Group 6"/>
            <p:cNvGrpSpPr/>
            <p:nvPr/>
          </p:nvGrpSpPr>
          <p:grpSpPr>
            <a:xfrm>
              <a:off x="2144670" y="1651171"/>
              <a:ext cx="636889" cy="712207"/>
              <a:chOff x="943505" y="50800"/>
              <a:chExt cx="636889" cy="71220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l="-22826" t="-31574" r="-24015" b="-15269"/>
              <a:stretch/>
            </p:blipFill>
            <p:spPr>
              <a:xfrm>
                <a:off x="943505" y="50800"/>
                <a:ext cx="474799" cy="712207"/>
              </a:xfrm>
              <a:prstGeom prst="rect">
                <a:avLst/>
              </a:prstGeom>
              <a:noFill/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257068" y="212472"/>
                <a:ext cx="323326" cy="50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baseline="-25000" dirty="0">
                    <a:sym typeface="Wingdings"/>
                  </a:rPr>
                  <a:t>2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161622" y="3107441"/>
              <a:ext cx="602984" cy="712207"/>
              <a:chOff x="2264305" y="50800"/>
              <a:chExt cx="602984" cy="71220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-22826" t="-31574" r="-24015" b="-15269"/>
              <a:stretch/>
            </p:blipFill>
            <p:spPr>
              <a:xfrm>
                <a:off x="2264305" y="50800"/>
                <a:ext cx="474799" cy="712207"/>
              </a:xfrm>
              <a:prstGeom prst="rect">
                <a:avLst/>
              </a:prstGeom>
              <a:noFill/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543963" y="212472"/>
                <a:ext cx="323326" cy="50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baseline="-25000" dirty="0">
                    <a:sym typeface="Wingdings"/>
                  </a:rPr>
                  <a:t>1</a:t>
                </a:r>
                <a:endParaRPr lang="en-US" sz="320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629821" y="1071803"/>
              <a:ext cx="820483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2</a:t>
              </a:r>
              <a:endParaRPr lang="en-US" sz="3200" dirty="0" smtClean="0">
                <a:sym typeface="Wingdings"/>
              </a:endParaRPr>
            </a:p>
            <a:p>
              <a:endParaRPr lang="en-US" sz="3200" dirty="0">
                <a:sym typeface="Wingdings"/>
              </a:endParaRPr>
            </a:p>
            <a:p>
              <a:endParaRPr lang="en-US" sz="3200" dirty="0" smtClean="0">
                <a:sym typeface="Wingdings"/>
              </a:endParaRPr>
            </a:p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1  </a:t>
              </a:r>
              <a:r>
                <a:rPr lang="en-US" sz="3200" dirty="0" smtClean="0">
                  <a:sym typeface="Wingdings"/>
                </a:rPr>
                <a:t>   </a:t>
              </a:r>
            </a:p>
            <a:p>
              <a:endParaRPr lang="en-US" sz="3200" dirty="0">
                <a:sym typeface="Wingdings"/>
              </a:endParaRPr>
            </a:p>
            <a:p>
              <a:endParaRPr lang="en-US" sz="3200" dirty="0" smtClean="0">
                <a:sym typeface="Wingdings"/>
              </a:endParaRPr>
            </a:p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0 </a:t>
              </a:r>
              <a:endParaRPr lang="en-US" sz="3200" dirty="0" smtClean="0">
                <a:sym typeface="Wingding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2619746" y="486105"/>
              <a:ext cx="586619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Wingdings"/>
                </a:rPr>
                <a:t></a:t>
              </a:r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2619747" y="1889666"/>
              <a:ext cx="586619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Wingdings"/>
                </a:rPr>
                <a:t></a:t>
              </a:r>
              <a:endParaRPr lang="en-US" sz="3200" dirty="0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2619748" y="3396735"/>
              <a:ext cx="586619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Wingdings"/>
                </a:rPr>
                <a:t></a:t>
              </a:r>
              <a:endParaRPr lang="en-US" sz="32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144670" y="300500"/>
              <a:ext cx="636889" cy="712207"/>
              <a:chOff x="943505" y="50800"/>
              <a:chExt cx="636889" cy="71220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/>
              <a:srcRect l="-22826" t="-31574" r="-24015" b="-15269"/>
              <a:stretch/>
            </p:blipFill>
            <p:spPr>
              <a:xfrm>
                <a:off x="943505" y="50800"/>
                <a:ext cx="474799" cy="712207"/>
              </a:xfrm>
              <a:prstGeom prst="rect">
                <a:avLst/>
              </a:prstGeom>
              <a:noFill/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257068" y="212472"/>
                <a:ext cx="323326" cy="50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baseline="-25000" dirty="0" smtClean="0">
                    <a:sym typeface="Wingdings"/>
                  </a:rPr>
                  <a:t>3</a:t>
                </a:r>
                <a:endParaRPr lang="en-US" sz="3200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991420" y="1382121"/>
            <a:ext cx="7152580" cy="3248978"/>
            <a:chOff x="1991420" y="1382121"/>
            <a:chExt cx="7152580" cy="3248978"/>
          </a:xfrm>
        </p:grpSpPr>
        <p:grpSp>
          <p:nvGrpSpPr>
            <p:cNvPr id="19" name="Group 18"/>
            <p:cNvGrpSpPr/>
            <p:nvPr/>
          </p:nvGrpSpPr>
          <p:grpSpPr>
            <a:xfrm>
              <a:off x="1991420" y="1502038"/>
              <a:ext cx="7152580" cy="3129061"/>
              <a:chOff x="1026219" y="2367620"/>
              <a:chExt cx="7152580" cy="312906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026219" y="2367620"/>
                <a:ext cx="7152580" cy="3129061"/>
                <a:chOff x="112723" y="3602667"/>
                <a:chExt cx="7152580" cy="3129061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12723" y="3602667"/>
                  <a:ext cx="7152580" cy="3129061"/>
                </a:xfrm>
                <a:prstGeom prst="rect">
                  <a:avLst/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 smtClean="0">
                      <a:sym typeface="Wingdings"/>
                    </a:rPr>
                    <a:t>H</a:t>
                  </a:r>
                  <a:r>
                    <a:rPr lang="en-US" sz="3200" baseline="-25000" dirty="0">
                      <a:sym typeface="Wingdings"/>
                    </a:rPr>
                    <a:t>0</a:t>
                  </a:r>
                  <a:r>
                    <a:rPr lang="en-US" sz="3200" dirty="0" smtClean="0">
                      <a:sym typeface="Wingdings"/>
                    </a:rPr>
                    <a:t> = Z</a:t>
                  </a:r>
                  <a:r>
                    <a:rPr lang="en-US" sz="3200" baseline="-25000" dirty="0">
                      <a:sym typeface="Wingdings"/>
                    </a:rPr>
                    <a:t>0</a:t>
                  </a:r>
                  <a:r>
                    <a:rPr lang="en-US" sz="3200" dirty="0" smtClean="0">
                      <a:sym typeface="Wingdings"/>
                    </a:rPr>
                    <a:t>/</a:t>
                  </a:r>
                  <a:r>
                    <a:rPr lang="en-US" sz="3200" dirty="0" smtClean="0"/>
                    <a:t>B</a:t>
                  </a:r>
                  <a:r>
                    <a:rPr lang="en-US" sz="3200" baseline="-25000" dirty="0"/>
                    <a:t>0</a:t>
                  </a:r>
                  <a:r>
                    <a:rPr lang="en-US" sz="3200" dirty="0" smtClean="0"/>
                    <a:t> = (kernel of     </a:t>
                  </a:r>
                  <a:r>
                    <a:rPr lang="en-US" sz="3200" baseline="-25000" dirty="0"/>
                    <a:t>0</a:t>
                  </a:r>
                  <a:r>
                    <a:rPr lang="en-US" sz="3200" dirty="0" smtClean="0"/>
                    <a:t>)/ (image of     </a:t>
                  </a:r>
                  <a:r>
                    <a:rPr lang="en-US" sz="3200" baseline="-25000" dirty="0"/>
                    <a:t>1</a:t>
                  </a:r>
                  <a:r>
                    <a:rPr lang="en-US" sz="3200" dirty="0" smtClean="0"/>
                    <a:t>)</a:t>
                  </a:r>
                </a:p>
                <a:p>
                  <a:endParaRPr lang="en-US" sz="3200" dirty="0"/>
                </a:p>
                <a:p>
                  <a:r>
                    <a:rPr lang="en-US" sz="3200" dirty="0" smtClean="0"/>
                    <a:t>				     null space of M</a:t>
                  </a:r>
                  <a:r>
                    <a:rPr lang="en-US" sz="3200" baseline="-25000" dirty="0" smtClean="0"/>
                    <a:t>0       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3200" dirty="0"/>
                    <a:t>	</a:t>
                  </a:r>
                  <a:r>
                    <a:rPr lang="en-US" sz="3200" dirty="0" smtClean="0"/>
                    <a:t>			</a:t>
                  </a:r>
                  <a:r>
                    <a:rPr lang="en-US" sz="3200" dirty="0"/>
                    <a:t> </a:t>
                  </a:r>
                  <a:r>
                    <a:rPr lang="en-US" sz="3200" dirty="0" smtClean="0"/>
                    <a:t>  column space of M</a:t>
                  </a:r>
                  <a:r>
                    <a:rPr lang="en-US" sz="3200" baseline="-25000" dirty="0"/>
                    <a:t>1</a:t>
                  </a:r>
                  <a:endParaRPr lang="en-US" sz="3200" baseline="-25000" dirty="0" smtClean="0"/>
                </a:p>
                <a:p>
                  <a:pPr>
                    <a:lnSpc>
                      <a:spcPct val="120000"/>
                    </a:lnSpc>
                  </a:pPr>
                  <a:endParaRPr lang="en-US" sz="3200" baseline="-25000" dirty="0"/>
                </a:p>
                <a:p>
                  <a:pPr>
                    <a:lnSpc>
                      <a:spcPct val="120000"/>
                    </a:lnSpc>
                  </a:pPr>
                  <a:r>
                    <a:rPr lang="en-US" sz="3200" dirty="0" smtClean="0"/>
                    <a:t>Rank </a:t>
                  </a:r>
                  <a:r>
                    <a:rPr lang="en-US" sz="3200" dirty="0" smtClean="0">
                      <a:sym typeface="Wingdings"/>
                    </a:rPr>
                    <a:t>H</a:t>
                  </a:r>
                  <a:r>
                    <a:rPr lang="en-US" sz="3200" baseline="-25000" dirty="0" smtClean="0">
                      <a:sym typeface="Wingdings"/>
                    </a:rPr>
                    <a:t>0</a:t>
                  </a:r>
                  <a:r>
                    <a:rPr lang="en-US" sz="3200" dirty="0" smtClean="0">
                      <a:sym typeface="Wingdings"/>
                    </a:rPr>
                    <a:t> = Rank Z</a:t>
                  </a:r>
                  <a:r>
                    <a:rPr lang="en-US" sz="3200" baseline="-25000" dirty="0" smtClean="0">
                      <a:sym typeface="Wingdings"/>
                    </a:rPr>
                    <a:t>0</a:t>
                  </a:r>
                  <a:r>
                    <a:rPr lang="en-US" sz="3200" dirty="0" smtClean="0">
                      <a:sym typeface="Wingdings"/>
                    </a:rPr>
                    <a:t> – Rank </a:t>
                  </a:r>
                  <a:r>
                    <a:rPr lang="en-US" sz="3200" dirty="0" smtClean="0"/>
                    <a:t>B</a:t>
                  </a:r>
                  <a:r>
                    <a:rPr lang="en-US" sz="3200" baseline="-25000" dirty="0" smtClean="0"/>
                    <a:t>0</a:t>
                  </a:r>
                  <a:r>
                    <a:rPr lang="en-US" sz="3200" dirty="0" smtClean="0"/>
                    <a:t> </a:t>
                  </a: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2313721" y="5201122"/>
                  <a:ext cx="3318192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2592050" y="3626632"/>
                <a:ext cx="52189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=</a:t>
                </a:r>
                <a:endParaRPr lang="en-US" sz="3200" dirty="0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-22826" t="-31574" r="-24015" b="-15269"/>
            <a:stretch/>
          </p:blipFill>
          <p:spPr>
            <a:xfrm>
              <a:off x="5732794" y="1382121"/>
              <a:ext cx="474799" cy="712207"/>
            </a:xfrm>
            <a:prstGeom prst="rect">
              <a:avLst/>
            </a:prstGeom>
            <a:noFill/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/>
            <a:srcRect l="-22826" t="-31574" r="-24015" b="-15269"/>
            <a:stretch/>
          </p:blipFill>
          <p:spPr>
            <a:xfrm>
              <a:off x="8272794" y="1405083"/>
              <a:ext cx="474799" cy="712207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637628" y="4768110"/>
            <a:ext cx="1117602" cy="1159087"/>
            <a:chOff x="321729" y="5335428"/>
            <a:chExt cx="1117602" cy="1159087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812800" y="5377988"/>
              <a:ext cx="1" cy="5825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6531" y="5909739"/>
              <a:ext cx="812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0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21729" y="5335428"/>
              <a:ext cx="740172" cy="496764"/>
              <a:chOff x="321729" y="5301562"/>
              <a:chExt cx="740172" cy="496764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/>
              <a:srcRect l="-22826" t="-31574" r="-24015" b="-15269"/>
              <a:stretch/>
            </p:blipFill>
            <p:spPr>
              <a:xfrm>
                <a:off x="321729" y="5301562"/>
                <a:ext cx="323084" cy="484632"/>
              </a:xfrm>
              <a:prstGeom prst="rect">
                <a:avLst/>
              </a:prstGeom>
              <a:noFill/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464786" y="5377698"/>
                <a:ext cx="597115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-25000" dirty="0" smtClean="0"/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651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3200" dirty="0">
            <a:sym typeface="Wingding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1135</Words>
  <Application>Microsoft Macintosh PowerPoint</Application>
  <PresentationFormat>On-screen Show (4:3)</PresentationFormat>
  <Paragraphs>419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I D</cp:lastModifiedBy>
  <cp:revision>74</cp:revision>
  <dcterms:created xsi:type="dcterms:W3CDTF">2013-02-28T15:51:56Z</dcterms:created>
  <dcterms:modified xsi:type="dcterms:W3CDTF">2013-09-11T18:28:28Z</dcterms:modified>
  <cp:category/>
</cp:coreProperties>
</file>