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5" r:id="rId2"/>
    <p:sldId id="392" r:id="rId3"/>
    <p:sldId id="367" r:id="rId4"/>
    <p:sldId id="369" r:id="rId5"/>
    <p:sldId id="388" r:id="rId6"/>
    <p:sldId id="389" r:id="rId7"/>
    <p:sldId id="352" r:id="rId8"/>
    <p:sldId id="353" r:id="rId9"/>
    <p:sldId id="325" r:id="rId10"/>
    <p:sldId id="379" r:id="rId11"/>
    <p:sldId id="380" r:id="rId12"/>
    <p:sldId id="381" r:id="rId13"/>
    <p:sldId id="383" r:id="rId14"/>
    <p:sldId id="372" r:id="rId15"/>
    <p:sldId id="321" r:id="rId16"/>
    <p:sldId id="373" r:id="rId17"/>
    <p:sldId id="365" r:id="rId18"/>
    <p:sldId id="322" r:id="rId19"/>
    <p:sldId id="323" r:id="rId20"/>
    <p:sldId id="324" r:id="rId21"/>
    <p:sldId id="328" r:id="rId22"/>
    <p:sldId id="368" r:id="rId23"/>
    <p:sldId id="386" r:id="rId24"/>
    <p:sldId id="387" r:id="rId25"/>
    <p:sldId id="327" r:id="rId26"/>
    <p:sldId id="382" r:id="rId27"/>
    <p:sldId id="333" r:id="rId28"/>
    <p:sldId id="334" r:id="rId29"/>
    <p:sldId id="329" r:id="rId30"/>
    <p:sldId id="330" r:id="rId31"/>
    <p:sldId id="331" r:id="rId32"/>
    <p:sldId id="332" r:id="rId33"/>
    <p:sldId id="390" r:id="rId34"/>
    <p:sldId id="39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00B6"/>
    <a:srgbClr val="4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41" autoAdjust="0"/>
  </p:normalViewPr>
  <p:slideViewPr>
    <p:cSldViewPr snapToGrid="0" snapToObjects="1">
      <p:cViewPr varScale="1">
        <p:scale>
          <a:sx n="92" d="100"/>
          <a:sy n="92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120D-6D78-9045-B340-26073D7453AB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C59-B27B-414E-9A60-3552F10C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3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120D-6D78-9045-B340-26073D7453AB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C59-B27B-414E-9A60-3552F10C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3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120D-6D78-9045-B340-26073D7453AB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C59-B27B-414E-9A60-3552F10C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8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120D-6D78-9045-B340-26073D7453AB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C59-B27B-414E-9A60-3552F10C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8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120D-6D78-9045-B340-26073D7453AB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C59-B27B-414E-9A60-3552F10C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8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120D-6D78-9045-B340-26073D7453AB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C59-B27B-414E-9A60-3552F10C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3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120D-6D78-9045-B340-26073D7453AB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C59-B27B-414E-9A60-3552F10C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1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120D-6D78-9045-B340-26073D7453AB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C59-B27B-414E-9A60-3552F10C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4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120D-6D78-9045-B340-26073D7453AB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C59-B27B-414E-9A60-3552F10C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9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120D-6D78-9045-B340-26073D7453AB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C59-B27B-414E-9A60-3552F10C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120D-6D78-9045-B340-26073D7453AB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C59-B27B-414E-9A60-3552F10C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4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1120D-6D78-9045-B340-26073D7453AB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36C59-B27B-414E-9A60-3552F10C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9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://ima.umn.edu/2013-2014/W10.28-11.1.13/%23Schedul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hyperlink" Target="http://www.cs.duke.edu/~edels/Papers/2007-J-01-StabilityPersistenceDiagrams.pd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iopscience.iop.org/0266-5611/27/12/12400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171" y="95932"/>
            <a:ext cx="8908049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MATH:7450 (22M:305) Topics in Topology: Scientific and Engineering Applications of Algebraic Topology</a:t>
            </a:r>
          </a:p>
          <a:p>
            <a:pPr algn="ctr"/>
            <a:endParaRPr lang="en-US" sz="1200" dirty="0" smtClean="0">
              <a:solidFill>
                <a:srgbClr val="0000FF"/>
              </a:solidFill>
            </a:endParaRPr>
          </a:p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Oct 23, 2013:  </a:t>
            </a:r>
            <a:r>
              <a:rPr lang="en-US" sz="3600" dirty="0" err="1" smtClean="0">
                <a:solidFill>
                  <a:srgbClr val="0000FF"/>
                </a:solidFill>
              </a:rPr>
              <a:t>Cohomology</a:t>
            </a:r>
            <a:r>
              <a:rPr lang="en-US" sz="3600" dirty="0" smtClean="0">
                <a:solidFill>
                  <a:srgbClr val="0000FF"/>
                </a:solidFill>
              </a:rPr>
              <a:t> III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</a:rPr>
              <a:t>Oct 23, 2013:  </a:t>
            </a:r>
            <a:r>
              <a:rPr lang="en-US" sz="3600" dirty="0" smtClean="0">
                <a:solidFill>
                  <a:srgbClr val="0000FF"/>
                </a:solidFill>
              </a:rPr>
              <a:t>Stability</a:t>
            </a:r>
            <a:endParaRPr lang="en-US" sz="3600" dirty="0">
              <a:solidFill>
                <a:srgbClr val="0000FF"/>
              </a:solidFill>
            </a:endParaRPr>
          </a:p>
          <a:p>
            <a:pPr algn="ctr"/>
            <a:endParaRPr lang="en-US" sz="3600" dirty="0">
              <a:solidFill>
                <a:srgbClr val="0000FF"/>
              </a:solidFill>
            </a:endParaRPr>
          </a:p>
          <a:p>
            <a:pPr algn="ctr"/>
            <a:r>
              <a:rPr lang="en-US" sz="3200" dirty="0" smtClean="0"/>
              <a:t>Fall 2013 course offered through the </a:t>
            </a:r>
          </a:p>
          <a:p>
            <a:pPr algn="ctr"/>
            <a:r>
              <a:rPr lang="en-US" sz="3200" dirty="0" smtClean="0"/>
              <a:t>University of Iowa Division of Continuing Education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Isabel K. Darcy, Department of Mathematics</a:t>
            </a:r>
          </a:p>
          <a:p>
            <a:pPr algn="ctr"/>
            <a:r>
              <a:rPr lang="en-US" sz="3200" dirty="0" smtClean="0"/>
              <a:t>Applied Mathematical and Computational Sciences, University of Iowa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http://www.math.uiowa.edu/~idarcy/</a:t>
            </a:r>
            <a:r>
              <a:rPr lang="en-US" sz="2800" dirty="0" err="1" smtClean="0">
                <a:solidFill>
                  <a:srgbClr val="FF0000"/>
                </a:solidFill>
              </a:rPr>
              <a:t>AppliedTopology.html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4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885" y="102056"/>
            <a:ext cx="8928646" cy="3884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</a:rPr>
              <a:t>Given:  α </a:t>
            </a:r>
            <a:r>
              <a:rPr lang="en-US" sz="3200" dirty="0">
                <a:solidFill>
                  <a:srgbClr val="660066"/>
                </a:solidFill>
              </a:rPr>
              <a:t>∈ C</a:t>
            </a:r>
            <a:r>
              <a:rPr lang="en-US" sz="3200" baseline="30000" dirty="0">
                <a:solidFill>
                  <a:srgbClr val="660066"/>
                </a:solidFill>
              </a:rPr>
              <a:t>1</a:t>
            </a:r>
            <a:r>
              <a:rPr lang="en-US" sz="3200" dirty="0">
                <a:solidFill>
                  <a:srgbClr val="660066"/>
                </a:solidFill>
              </a:rPr>
              <a:t>(X;</a:t>
            </a:r>
            <a:r>
              <a:rPr lang="en-US" sz="3200" b="1" dirty="0">
                <a:solidFill>
                  <a:srgbClr val="660066"/>
                </a:solidFill>
              </a:rPr>
              <a:t>R</a:t>
            </a:r>
            <a:r>
              <a:rPr lang="en-US" sz="3200" dirty="0">
                <a:solidFill>
                  <a:srgbClr val="660066"/>
                </a:solidFill>
              </a:rPr>
              <a:t>) </a:t>
            </a:r>
            <a:r>
              <a:rPr lang="en-US" sz="3200" dirty="0" smtClean="0">
                <a:solidFill>
                  <a:srgbClr val="660066"/>
                </a:solidFill>
              </a:rPr>
              <a:t>is </a:t>
            </a:r>
            <a:r>
              <a:rPr lang="en-US" sz="3200" dirty="0">
                <a:solidFill>
                  <a:srgbClr val="660066"/>
                </a:solidFill>
              </a:rPr>
              <a:t>a </a:t>
            </a:r>
            <a:r>
              <a:rPr lang="en-US" sz="3200" dirty="0" err="1" smtClean="0">
                <a:solidFill>
                  <a:srgbClr val="660066"/>
                </a:solidFill>
              </a:rPr>
              <a:t>cocycle</a:t>
            </a:r>
            <a:r>
              <a:rPr lang="en-US" sz="3200" dirty="0" smtClean="0">
                <a:solidFill>
                  <a:srgbClr val="660066"/>
                </a:solidFill>
              </a:rPr>
              <a:t>,    α </a:t>
            </a:r>
            <a:r>
              <a:rPr lang="en-US" sz="3200" dirty="0">
                <a:solidFill>
                  <a:srgbClr val="660066"/>
                </a:solidFill>
              </a:rPr>
              <a:t>∈ C</a:t>
            </a:r>
            <a:r>
              <a:rPr lang="en-US" sz="3200" baseline="30000" dirty="0">
                <a:solidFill>
                  <a:srgbClr val="660066"/>
                </a:solidFill>
              </a:rPr>
              <a:t>1</a:t>
            </a:r>
            <a:r>
              <a:rPr lang="en-US" sz="3200" dirty="0">
                <a:solidFill>
                  <a:srgbClr val="660066"/>
                </a:solidFill>
              </a:rPr>
              <a:t>(X;</a:t>
            </a:r>
            <a:r>
              <a:rPr lang="en-US" sz="3200" b="1" dirty="0">
                <a:solidFill>
                  <a:srgbClr val="660066"/>
                </a:solidFill>
              </a:rPr>
              <a:t>Z</a:t>
            </a:r>
            <a:r>
              <a:rPr lang="en-US" sz="3200" dirty="0">
                <a:solidFill>
                  <a:srgbClr val="660066"/>
                </a:solidFill>
              </a:rPr>
              <a:t>) </a:t>
            </a:r>
          </a:p>
          <a:p>
            <a:r>
              <a:rPr lang="en-US" sz="3200" dirty="0" smtClean="0">
                <a:solidFill>
                  <a:srgbClr val="660066"/>
                </a:solidFill>
              </a:rPr>
              <a:t>f </a:t>
            </a:r>
            <a:r>
              <a:rPr lang="en-US" sz="3200" dirty="0">
                <a:solidFill>
                  <a:srgbClr val="660066"/>
                </a:solidFill>
              </a:rPr>
              <a:t>∈ C</a:t>
            </a:r>
            <a:r>
              <a:rPr lang="en-US" sz="3200" baseline="30000" dirty="0">
                <a:solidFill>
                  <a:srgbClr val="660066"/>
                </a:solidFill>
              </a:rPr>
              <a:t>0</a:t>
            </a:r>
            <a:r>
              <a:rPr lang="en-US" sz="3200" dirty="0">
                <a:solidFill>
                  <a:srgbClr val="660066"/>
                </a:solidFill>
              </a:rPr>
              <a:t>(X;</a:t>
            </a:r>
            <a:r>
              <a:rPr lang="en-US" sz="3200" b="1" dirty="0">
                <a:solidFill>
                  <a:srgbClr val="660066"/>
                </a:solidFill>
              </a:rPr>
              <a:t>R</a:t>
            </a:r>
            <a:r>
              <a:rPr lang="en-US" sz="3200" dirty="0" smtClean="0">
                <a:solidFill>
                  <a:srgbClr val="660066"/>
                </a:solidFill>
              </a:rPr>
              <a:t>),      α </a:t>
            </a:r>
            <a:r>
              <a:rPr lang="en-US" sz="3200" dirty="0">
                <a:solidFill>
                  <a:srgbClr val="660066"/>
                </a:solidFill>
              </a:rPr>
              <a:t>= α + </a:t>
            </a:r>
            <a:r>
              <a:rPr lang="en-US" sz="3200" dirty="0" smtClean="0">
                <a:solidFill>
                  <a:srgbClr val="660066"/>
                </a:solidFill>
              </a:rPr>
              <a:t>d</a:t>
            </a:r>
            <a:r>
              <a:rPr lang="en-US" sz="3200" baseline="-25000" dirty="0" smtClean="0">
                <a:solidFill>
                  <a:srgbClr val="660066"/>
                </a:solidFill>
              </a:rPr>
              <a:t>0</a:t>
            </a:r>
            <a:r>
              <a:rPr lang="en-US" sz="3200" dirty="0" smtClean="0">
                <a:solidFill>
                  <a:srgbClr val="660066"/>
                </a:solidFill>
              </a:rPr>
              <a:t>f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Create:    </a:t>
            </a:r>
            <a:r>
              <a:rPr lang="en-US" sz="3200" dirty="0" err="1" smtClean="0"/>
              <a:t>θ</a:t>
            </a:r>
            <a:r>
              <a:rPr lang="en-US" sz="3200" dirty="0" smtClean="0"/>
              <a:t> </a:t>
            </a:r>
            <a:r>
              <a:rPr lang="en-US" sz="3200" dirty="0"/>
              <a:t>: </a:t>
            </a:r>
            <a:r>
              <a:rPr lang="en-US" sz="3200" dirty="0" smtClean="0"/>
              <a:t> X  </a:t>
            </a:r>
            <a:r>
              <a:rPr lang="en-US" sz="3200" dirty="0"/>
              <a:t>→  </a:t>
            </a:r>
            <a:r>
              <a:rPr lang="en-US" sz="3200" b="1" dirty="0" smtClean="0"/>
              <a:t>R</a:t>
            </a:r>
            <a:r>
              <a:rPr lang="en-US" sz="3200" dirty="0" smtClean="0"/>
              <a:t>/</a:t>
            </a:r>
            <a:r>
              <a:rPr lang="en-US" sz="3200" b="1" dirty="0" smtClean="0"/>
              <a:t>Z</a:t>
            </a:r>
            <a:r>
              <a:rPr lang="en-US" sz="3200" dirty="0" smtClean="0"/>
              <a:t>  =  S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  </a:t>
            </a:r>
            <a:r>
              <a:rPr lang="en-US" sz="3200" dirty="0" err="1" smtClean="0"/>
              <a:t>s.t.</a:t>
            </a:r>
            <a:r>
              <a:rPr lang="en-US" sz="3200" dirty="0" smtClean="0"/>
              <a:t>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i</a:t>
            </a:r>
            <a:r>
              <a:rPr lang="en-US" sz="3200" dirty="0" err="1" smtClean="0"/>
              <a:t>v</a:t>
            </a:r>
            <a:r>
              <a:rPr lang="en-US" sz="3200" baseline="-25000" dirty="0" err="1"/>
              <a:t>k</a:t>
            </a:r>
            <a:r>
              <a:rPr lang="en-US" sz="3200" dirty="0" smtClean="0"/>
              <a:t> goes to interval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                                  of </a:t>
            </a:r>
            <a:r>
              <a:rPr lang="en-US" sz="3200" dirty="0"/>
              <a:t>length α</a:t>
            </a:r>
            <a:r>
              <a:rPr lang="en-US" sz="3200" dirty="0" smtClean="0"/>
              <a:t>(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i</a:t>
            </a:r>
            <a:r>
              <a:rPr lang="en-US" sz="3200" dirty="0" err="1" smtClean="0"/>
              <a:t>v</a:t>
            </a:r>
            <a:r>
              <a:rPr lang="en-US" sz="3200" baseline="-25000" dirty="0" err="1"/>
              <a:t>k</a:t>
            </a:r>
            <a:r>
              <a:rPr lang="en-US" sz="3200" dirty="0" smtClean="0"/>
              <a:t>)</a:t>
            </a:r>
            <a:endParaRPr lang="en-US" sz="3200" baseline="30000" dirty="0"/>
          </a:p>
          <a:p>
            <a:pPr>
              <a:lnSpc>
                <a:spcPct val="120000"/>
              </a:lnSpc>
            </a:pPr>
            <a:r>
              <a:rPr lang="en-US" sz="3200" dirty="0" smtClean="0"/>
              <a:t>                                           →  </a:t>
            </a:r>
            <a:r>
              <a:rPr lang="en-US" sz="3200" b="1" dirty="0"/>
              <a:t>R</a:t>
            </a:r>
            <a:r>
              <a:rPr lang="en-US" sz="3200" dirty="0"/>
              <a:t>/</a:t>
            </a:r>
            <a:r>
              <a:rPr lang="en-US" sz="3200" b="1" dirty="0" smtClean="0"/>
              <a:t>Z</a:t>
            </a:r>
          </a:p>
          <a:p>
            <a:endParaRPr lang="en-US" sz="3200" b="1" baseline="30000" dirty="0"/>
          </a:p>
          <a:p>
            <a:endParaRPr lang="en-US" sz="3200" b="1" baseline="30000" dirty="0" smtClean="0"/>
          </a:p>
          <a:p>
            <a:endParaRPr lang="en-US" sz="3200" b="1" baseline="300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590163" y="1743627"/>
            <a:ext cx="2105361" cy="1787216"/>
            <a:chOff x="643129" y="3462812"/>
            <a:chExt cx="3459419" cy="2936685"/>
          </a:xfrm>
        </p:grpSpPr>
        <p:sp>
          <p:nvSpPr>
            <p:cNvPr id="7" name="TextBox 6"/>
            <p:cNvSpPr txBox="1"/>
            <p:nvPr/>
          </p:nvSpPr>
          <p:spPr>
            <a:xfrm>
              <a:off x="1722319" y="3462812"/>
              <a:ext cx="1055170" cy="842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3129" y="4321013"/>
              <a:ext cx="3459419" cy="2078484"/>
              <a:chOff x="643129" y="4321013"/>
              <a:chExt cx="3459419" cy="207848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10800000" flipV="1">
                <a:off x="1353167" y="5825201"/>
                <a:ext cx="1392072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 rot="10800000">
                <a:off x="2661987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 rot="10800000">
                <a:off x="1107507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1221807" y="4413869"/>
                <a:ext cx="1600200" cy="1385316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107507" y="5669753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661987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888259" y="4321013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097896" y="5668352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114530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403933" y="4467220"/>
                <a:ext cx="1190321" cy="842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87159" y="4467220"/>
                <a:ext cx="972627" cy="842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786722" y="5556920"/>
                <a:ext cx="926523" cy="842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643129" y="5427877"/>
                <a:ext cx="3459419" cy="842576"/>
                <a:chOff x="643129" y="5427877"/>
                <a:chExt cx="3459419" cy="842576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643129" y="5427877"/>
                  <a:ext cx="905363" cy="8425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v</a:t>
                  </a:r>
                  <a:r>
                    <a:rPr lang="en-US" sz="3200" baseline="-25000" dirty="0"/>
                    <a:t>1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883950" y="5427877"/>
                  <a:ext cx="1218598" cy="8425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v</a:t>
                  </a:r>
                  <a:r>
                    <a:rPr lang="en-US" sz="3200" baseline="-25000" dirty="0"/>
                    <a:t>3</a:t>
                  </a:r>
                </a:p>
              </p:txBody>
            </p:sp>
          </p:grpSp>
          <p:sp>
            <p:nvSpPr>
              <p:cNvPr id="22" name="Isosceles Triangle 21"/>
              <p:cNvSpPr>
                <a:spLocks noChangeAspect="1"/>
              </p:cNvSpPr>
              <p:nvPr/>
            </p:nvSpPr>
            <p:spPr>
              <a:xfrm rot="16200000" flipH="1">
                <a:off x="1474835" y="5668705"/>
                <a:ext cx="338964" cy="277783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Isosceles Triangle 22"/>
              <p:cNvSpPr>
                <a:spLocks noChangeAspect="1"/>
              </p:cNvSpPr>
              <p:nvPr/>
            </p:nvSpPr>
            <p:spPr>
              <a:xfrm rot="16200000">
                <a:off x="2404872" y="5321232"/>
                <a:ext cx="338964" cy="277783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Isosceles Triangle 23"/>
              <p:cNvSpPr>
                <a:spLocks noChangeAspect="1"/>
              </p:cNvSpPr>
              <p:nvPr/>
            </p:nvSpPr>
            <p:spPr>
              <a:xfrm rot="16200000">
                <a:off x="1517904" y="4781736"/>
                <a:ext cx="338964" cy="277783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1783080" y="5024918"/>
                <a:ext cx="492862" cy="496003"/>
              </a:xfrm>
              <a:prstGeom prst="ellipse">
                <a:avLst/>
              </a:prstGeom>
              <a:noFill/>
              <a:ln w="76200" cap="flat">
                <a:solidFill>
                  <a:srgbClr val="FFFF00"/>
                </a:solidFill>
                <a:rou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Isosceles Triangle 25"/>
              <p:cNvSpPr>
                <a:spLocks noChangeAspect="1"/>
              </p:cNvSpPr>
              <p:nvPr/>
            </p:nvSpPr>
            <p:spPr>
              <a:xfrm rot="16200000">
                <a:off x="2027724" y="5037768"/>
                <a:ext cx="291509" cy="238893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948210" y="5180109"/>
                <a:ext cx="455723" cy="303259"/>
              </a:xfrm>
              <a:prstGeom prst="line">
                <a:avLst/>
              </a:prstGeom>
              <a:ln w="174625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2306293" y="5050006"/>
                <a:ext cx="13368" cy="259601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" name="Straight Connector 31"/>
          <p:cNvCxnSpPr/>
          <p:nvPr/>
        </p:nvCxnSpPr>
        <p:spPr>
          <a:xfrm>
            <a:off x="1540176" y="282226"/>
            <a:ext cx="22860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39701" y="787211"/>
            <a:ext cx="22860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45800" y="1985672"/>
            <a:ext cx="228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0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825" y="28790"/>
            <a:ext cx="8838478" cy="53614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</a:rPr>
              <a:t>Given:  α </a:t>
            </a:r>
            <a:r>
              <a:rPr lang="en-US" sz="3200" dirty="0">
                <a:solidFill>
                  <a:srgbClr val="660066"/>
                </a:solidFill>
              </a:rPr>
              <a:t>∈ C</a:t>
            </a:r>
            <a:r>
              <a:rPr lang="en-US" sz="3200" baseline="30000" dirty="0">
                <a:solidFill>
                  <a:srgbClr val="660066"/>
                </a:solidFill>
              </a:rPr>
              <a:t>1</a:t>
            </a:r>
            <a:r>
              <a:rPr lang="en-US" sz="3200" dirty="0">
                <a:solidFill>
                  <a:srgbClr val="660066"/>
                </a:solidFill>
              </a:rPr>
              <a:t>(X;</a:t>
            </a:r>
            <a:r>
              <a:rPr lang="en-US" sz="3200" b="1" dirty="0">
                <a:solidFill>
                  <a:srgbClr val="660066"/>
                </a:solidFill>
              </a:rPr>
              <a:t>R</a:t>
            </a:r>
            <a:r>
              <a:rPr lang="en-US" sz="3200" dirty="0">
                <a:solidFill>
                  <a:srgbClr val="660066"/>
                </a:solidFill>
              </a:rPr>
              <a:t>) be a </a:t>
            </a:r>
            <a:r>
              <a:rPr lang="en-US" sz="3200" dirty="0" err="1" smtClean="0">
                <a:solidFill>
                  <a:srgbClr val="660066"/>
                </a:solidFill>
              </a:rPr>
              <a:t>cocycle</a:t>
            </a:r>
            <a:r>
              <a:rPr lang="en-US" sz="3200" dirty="0" smtClean="0">
                <a:solidFill>
                  <a:srgbClr val="660066"/>
                </a:solidFill>
              </a:rPr>
              <a:t>,    α </a:t>
            </a:r>
            <a:r>
              <a:rPr lang="en-US" sz="3200" dirty="0">
                <a:solidFill>
                  <a:srgbClr val="660066"/>
                </a:solidFill>
              </a:rPr>
              <a:t>∈ C</a:t>
            </a:r>
            <a:r>
              <a:rPr lang="en-US" sz="3200" baseline="30000" dirty="0">
                <a:solidFill>
                  <a:srgbClr val="660066"/>
                </a:solidFill>
              </a:rPr>
              <a:t>1</a:t>
            </a:r>
            <a:r>
              <a:rPr lang="en-US" sz="3200" dirty="0">
                <a:solidFill>
                  <a:srgbClr val="660066"/>
                </a:solidFill>
              </a:rPr>
              <a:t>(X;</a:t>
            </a:r>
            <a:r>
              <a:rPr lang="en-US" sz="3200" b="1" dirty="0">
                <a:solidFill>
                  <a:srgbClr val="660066"/>
                </a:solidFill>
              </a:rPr>
              <a:t>Z</a:t>
            </a:r>
            <a:r>
              <a:rPr lang="en-US" sz="3200" dirty="0">
                <a:solidFill>
                  <a:srgbClr val="660066"/>
                </a:solidFill>
              </a:rPr>
              <a:t>) </a:t>
            </a:r>
          </a:p>
          <a:p>
            <a:r>
              <a:rPr lang="en-US" sz="3200" dirty="0" smtClean="0">
                <a:solidFill>
                  <a:srgbClr val="660066"/>
                </a:solidFill>
              </a:rPr>
              <a:t>f </a:t>
            </a:r>
            <a:r>
              <a:rPr lang="en-US" sz="3200" dirty="0">
                <a:solidFill>
                  <a:srgbClr val="660066"/>
                </a:solidFill>
              </a:rPr>
              <a:t>∈ C</a:t>
            </a:r>
            <a:r>
              <a:rPr lang="en-US" sz="3200" baseline="30000" dirty="0">
                <a:solidFill>
                  <a:srgbClr val="660066"/>
                </a:solidFill>
              </a:rPr>
              <a:t>0</a:t>
            </a:r>
            <a:r>
              <a:rPr lang="en-US" sz="3200" dirty="0">
                <a:solidFill>
                  <a:srgbClr val="660066"/>
                </a:solidFill>
              </a:rPr>
              <a:t>(X;</a:t>
            </a:r>
            <a:r>
              <a:rPr lang="en-US" sz="3200" b="1" dirty="0">
                <a:solidFill>
                  <a:srgbClr val="660066"/>
                </a:solidFill>
              </a:rPr>
              <a:t>R</a:t>
            </a:r>
            <a:r>
              <a:rPr lang="en-US" sz="3200" dirty="0" smtClean="0">
                <a:solidFill>
                  <a:srgbClr val="660066"/>
                </a:solidFill>
              </a:rPr>
              <a:t>),      α </a:t>
            </a:r>
            <a:r>
              <a:rPr lang="en-US" sz="3200" dirty="0">
                <a:solidFill>
                  <a:srgbClr val="660066"/>
                </a:solidFill>
              </a:rPr>
              <a:t>= α + </a:t>
            </a:r>
            <a:r>
              <a:rPr lang="en-US" sz="3200" dirty="0" smtClean="0">
                <a:solidFill>
                  <a:srgbClr val="660066"/>
                </a:solidFill>
              </a:rPr>
              <a:t>d</a:t>
            </a:r>
            <a:r>
              <a:rPr lang="en-US" sz="3200" baseline="-25000" dirty="0" smtClean="0">
                <a:solidFill>
                  <a:srgbClr val="660066"/>
                </a:solidFill>
              </a:rPr>
              <a:t>0</a:t>
            </a:r>
            <a:r>
              <a:rPr lang="en-US" sz="3200" dirty="0" smtClean="0">
                <a:solidFill>
                  <a:srgbClr val="660066"/>
                </a:solidFill>
              </a:rPr>
              <a:t>f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Create:    </a:t>
            </a:r>
            <a:r>
              <a:rPr lang="en-US" sz="3200" dirty="0" err="1" smtClean="0"/>
              <a:t>θ</a:t>
            </a:r>
            <a:r>
              <a:rPr lang="en-US" sz="3200" dirty="0" smtClean="0"/>
              <a:t> </a:t>
            </a:r>
            <a:r>
              <a:rPr lang="en-US" sz="3200" dirty="0"/>
              <a:t>: </a:t>
            </a:r>
            <a:r>
              <a:rPr lang="en-US" sz="3200" dirty="0" smtClean="0"/>
              <a:t> X  </a:t>
            </a:r>
            <a:r>
              <a:rPr lang="en-US" sz="3200" dirty="0"/>
              <a:t>→  </a:t>
            </a:r>
            <a:r>
              <a:rPr lang="en-US" sz="3200" b="1" dirty="0" smtClean="0"/>
              <a:t>R</a:t>
            </a:r>
            <a:r>
              <a:rPr lang="en-US" sz="3200" dirty="0" smtClean="0"/>
              <a:t>/</a:t>
            </a:r>
            <a:r>
              <a:rPr lang="en-US" sz="3200" b="1" dirty="0" smtClean="0"/>
              <a:t>Z</a:t>
            </a:r>
            <a:r>
              <a:rPr lang="en-US" sz="3200" dirty="0" smtClean="0"/>
              <a:t>  =  S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  </a:t>
            </a:r>
            <a:r>
              <a:rPr lang="en-US" sz="3200" dirty="0" err="1" smtClean="0"/>
              <a:t>s.t.</a:t>
            </a:r>
            <a:r>
              <a:rPr lang="en-US" sz="3200" dirty="0" smtClean="0"/>
              <a:t> </a:t>
            </a:r>
            <a:r>
              <a:rPr lang="en-US" sz="3200" dirty="0" err="1"/>
              <a:t>v</a:t>
            </a:r>
            <a:r>
              <a:rPr lang="en-US" sz="3200" baseline="-25000" dirty="0" err="1"/>
              <a:t>i</a:t>
            </a:r>
            <a:r>
              <a:rPr lang="en-US" sz="3200" dirty="0" err="1"/>
              <a:t>v</a:t>
            </a:r>
            <a:r>
              <a:rPr lang="en-US" sz="3200" baseline="-25000" dirty="0" err="1"/>
              <a:t>k</a:t>
            </a:r>
            <a:r>
              <a:rPr lang="en-US" sz="3200" dirty="0" smtClean="0"/>
              <a:t> goes to interval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                                  of </a:t>
            </a:r>
            <a:r>
              <a:rPr lang="en-US" sz="3200" dirty="0"/>
              <a:t>length α</a:t>
            </a:r>
            <a:r>
              <a:rPr lang="en-US" sz="3200" dirty="0" smtClean="0"/>
              <a:t>(</a:t>
            </a:r>
            <a:r>
              <a:rPr lang="en-US" sz="3200" dirty="0" err="1"/>
              <a:t>v</a:t>
            </a:r>
            <a:r>
              <a:rPr lang="en-US" sz="3200" baseline="-25000" dirty="0" err="1"/>
              <a:t>i</a:t>
            </a:r>
            <a:r>
              <a:rPr lang="en-US" sz="3200" dirty="0" err="1"/>
              <a:t>v</a:t>
            </a:r>
            <a:r>
              <a:rPr lang="en-US" sz="3200" baseline="-25000" dirty="0" err="1"/>
              <a:t>k</a:t>
            </a:r>
            <a:r>
              <a:rPr lang="en-US" sz="3200" dirty="0" smtClean="0"/>
              <a:t>)</a:t>
            </a:r>
            <a:endParaRPr lang="en-US" sz="3200" baseline="30000" dirty="0"/>
          </a:p>
          <a:p>
            <a:pPr>
              <a:lnSpc>
                <a:spcPct val="120000"/>
              </a:lnSpc>
            </a:pPr>
            <a:r>
              <a:rPr lang="en-US" sz="3200" dirty="0" smtClean="0"/>
              <a:t>                                           →  </a:t>
            </a:r>
            <a:r>
              <a:rPr lang="en-US" sz="3200" b="1" dirty="0"/>
              <a:t>R</a:t>
            </a:r>
            <a:r>
              <a:rPr lang="en-US" sz="3200" dirty="0"/>
              <a:t>/</a:t>
            </a:r>
            <a:r>
              <a:rPr lang="en-US" sz="3200" b="1" dirty="0" smtClean="0"/>
              <a:t>Z</a:t>
            </a:r>
          </a:p>
          <a:p>
            <a:endParaRPr lang="en-US" sz="3200" b="1" baseline="30000" dirty="0"/>
          </a:p>
          <a:p>
            <a:endParaRPr lang="en-US" sz="3200" b="1" baseline="30000" dirty="0" smtClean="0"/>
          </a:p>
          <a:p>
            <a:endParaRPr lang="en-US" sz="3200" b="1" baseline="30000" dirty="0"/>
          </a:p>
          <a:p>
            <a:r>
              <a:rPr lang="en-US" sz="3200" dirty="0" smtClean="0"/>
              <a:t>Let </a:t>
            </a:r>
            <a:r>
              <a:rPr lang="en-US" sz="3200" dirty="0" err="1" smtClean="0"/>
              <a:t>θ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) = f(v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) mod </a:t>
            </a:r>
            <a:r>
              <a:rPr lang="en-US" sz="3200" b="1" dirty="0" smtClean="0"/>
              <a:t>Z</a:t>
            </a:r>
          </a:p>
          <a:p>
            <a:endParaRPr lang="en-US" sz="3200" dirty="0"/>
          </a:p>
          <a:p>
            <a:pPr>
              <a:spcAft>
                <a:spcPts val="1200"/>
              </a:spcAft>
            </a:pPr>
            <a:r>
              <a:rPr lang="en-US" sz="3200" dirty="0" smtClean="0"/>
              <a:t> </a:t>
            </a:r>
            <a:r>
              <a:rPr lang="en-US" sz="3200" dirty="0" err="1"/>
              <a:t>θ</a:t>
            </a:r>
            <a:r>
              <a:rPr lang="en-US" sz="3200" dirty="0"/>
              <a:t>(v</a:t>
            </a:r>
            <a:r>
              <a:rPr lang="en-US" sz="3200" baseline="-25000" dirty="0"/>
              <a:t>i</a:t>
            </a:r>
            <a:r>
              <a:rPr lang="en-US" sz="3200" dirty="0"/>
              <a:t>) </a:t>
            </a:r>
            <a:r>
              <a:rPr lang="en-US" sz="3200" dirty="0" smtClean="0"/>
              <a:t>- </a:t>
            </a:r>
            <a:r>
              <a:rPr lang="en-US" sz="3200" dirty="0" err="1"/>
              <a:t>θ</a:t>
            </a:r>
            <a:r>
              <a:rPr lang="en-US" sz="3200" dirty="0"/>
              <a:t>(</a:t>
            </a:r>
            <a:r>
              <a:rPr lang="en-US" sz="3200" dirty="0" err="1" smtClean="0"/>
              <a:t>v</a:t>
            </a:r>
            <a:r>
              <a:rPr lang="en-US" sz="3200" baseline="-25000" dirty="0" err="1"/>
              <a:t>k</a:t>
            </a:r>
            <a:r>
              <a:rPr lang="en-US" sz="3200" dirty="0" smtClean="0"/>
              <a:t>) =</a:t>
            </a:r>
            <a:endParaRPr lang="en-US" sz="3200" b="1" dirty="0" smtClean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529103" y="1670361"/>
            <a:ext cx="2105361" cy="1787216"/>
            <a:chOff x="643129" y="3462812"/>
            <a:chExt cx="3459419" cy="2936685"/>
          </a:xfrm>
        </p:grpSpPr>
        <p:sp>
          <p:nvSpPr>
            <p:cNvPr id="7" name="TextBox 6"/>
            <p:cNvSpPr txBox="1"/>
            <p:nvPr/>
          </p:nvSpPr>
          <p:spPr>
            <a:xfrm>
              <a:off x="1722319" y="3462812"/>
              <a:ext cx="1055170" cy="842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3129" y="4321013"/>
              <a:ext cx="3459419" cy="2078484"/>
              <a:chOff x="643129" y="4321013"/>
              <a:chExt cx="3459419" cy="207848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10800000" flipV="1">
                <a:off x="1353167" y="5825201"/>
                <a:ext cx="1392072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 rot="10800000">
                <a:off x="2661987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 rot="10800000">
                <a:off x="1107507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1221807" y="4413869"/>
                <a:ext cx="1600200" cy="1385316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107507" y="5669753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661987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888259" y="4321013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097896" y="5668352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114530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403933" y="4467220"/>
                <a:ext cx="1190321" cy="842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87159" y="4467220"/>
                <a:ext cx="972627" cy="842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786722" y="5556920"/>
                <a:ext cx="926523" cy="842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643129" y="5427877"/>
                <a:ext cx="3459419" cy="842576"/>
                <a:chOff x="643129" y="5427877"/>
                <a:chExt cx="3459419" cy="842576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643129" y="5427877"/>
                  <a:ext cx="905363" cy="8425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v</a:t>
                  </a:r>
                  <a:r>
                    <a:rPr lang="en-US" sz="3200" baseline="-25000" dirty="0"/>
                    <a:t>1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883950" y="5427877"/>
                  <a:ext cx="1218598" cy="8425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v</a:t>
                  </a:r>
                  <a:r>
                    <a:rPr lang="en-US" sz="3200" baseline="-25000" dirty="0"/>
                    <a:t>3</a:t>
                  </a:r>
                </a:p>
              </p:txBody>
            </p:sp>
          </p:grpSp>
          <p:sp>
            <p:nvSpPr>
              <p:cNvPr id="22" name="Isosceles Triangle 21"/>
              <p:cNvSpPr>
                <a:spLocks noChangeAspect="1"/>
              </p:cNvSpPr>
              <p:nvPr/>
            </p:nvSpPr>
            <p:spPr>
              <a:xfrm rot="16200000" flipH="1">
                <a:off x="1474835" y="5668705"/>
                <a:ext cx="338964" cy="277783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Isosceles Triangle 22"/>
              <p:cNvSpPr>
                <a:spLocks noChangeAspect="1"/>
              </p:cNvSpPr>
              <p:nvPr/>
            </p:nvSpPr>
            <p:spPr>
              <a:xfrm rot="16200000">
                <a:off x="2404872" y="5321232"/>
                <a:ext cx="338964" cy="277783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Isosceles Triangle 23"/>
              <p:cNvSpPr>
                <a:spLocks noChangeAspect="1"/>
              </p:cNvSpPr>
              <p:nvPr/>
            </p:nvSpPr>
            <p:spPr>
              <a:xfrm rot="16200000">
                <a:off x="1517904" y="4781736"/>
                <a:ext cx="338964" cy="277783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1783080" y="5024918"/>
                <a:ext cx="492862" cy="496003"/>
              </a:xfrm>
              <a:prstGeom prst="ellipse">
                <a:avLst/>
              </a:prstGeom>
              <a:noFill/>
              <a:ln w="76200" cap="flat">
                <a:solidFill>
                  <a:srgbClr val="FFFF00"/>
                </a:solidFill>
                <a:rou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Isosceles Triangle 25"/>
              <p:cNvSpPr>
                <a:spLocks noChangeAspect="1"/>
              </p:cNvSpPr>
              <p:nvPr/>
            </p:nvSpPr>
            <p:spPr>
              <a:xfrm rot="16200000">
                <a:off x="2027724" y="5037768"/>
                <a:ext cx="291509" cy="238893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948210" y="5180109"/>
                <a:ext cx="455723" cy="303259"/>
              </a:xfrm>
              <a:prstGeom prst="line">
                <a:avLst/>
              </a:prstGeom>
              <a:ln w="174625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2306293" y="5050006"/>
                <a:ext cx="13368" cy="259601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" name="Straight Connector 31"/>
          <p:cNvCxnSpPr/>
          <p:nvPr/>
        </p:nvCxnSpPr>
        <p:spPr>
          <a:xfrm>
            <a:off x="1479116" y="208960"/>
            <a:ext cx="22860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778641" y="713945"/>
            <a:ext cx="22860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140222" y="2713000"/>
            <a:ext cx="1524000" cy="3722956"/>
            <a:chOff x="5633101" y="310255"/>
            <a:chExt cx="2635778" cy="6128179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3101" y="310255"/>
              <a:ext cx="2540034" cy="3717127"/>
            </a:xfrm>
            <a:prstGeom prst="rect">
              <a:avLst/>
            </a:prstGeom>
          </p:spPr>
        </p:pic>
        <p:sp>
          <p:nvSpPr>
            <p:cNvPr id="38" name="Oval 37"/>
            <p:cNvSpPr/>
            <p:nvPr/>
          </p:nvSpPr>
          <p:spPr>
            <a:xfrm rot="595046">
              <a:off x="5728839" y="5106284"/>
              <a:ext cx="2540040" cy="133215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6643080" y="4200770"/>
              <a:ext cx="293077" cy="527537"/>
            </a:xfrm>
            <a:prstGeom prst="downArrow">
              <a:avLst/>
            </a:prstGeom>
            <a:solidFill>
              <a:srgbClr val="0000FF"/>
            </a:solidFill>
            <a:ln w="571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7600064" y="1917399"/>
            <a:ext cx="228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33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825" y="28790"/>
            <a:ext cx="8928646" cy="670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</a:rPr>
              <a:t>Given:  α </a:t>
            </a:r>
            <a:r>
              <a:rPr lang="en-US" sz="3200" dirty="0">
                <a:solidFill>
                  <a:srgbClr val="660066"/>
                </a:solidFill>
              </a:rPr>
              <a:t>∈ C</a:t>
            </a:r>
            <a:r>
              <a:rPr lang="en-US" sz="3200" baseline="30000" dirty="0">
                <a:solidFill>
                  <a:srgbClr val="660066"/>
                </a:solidFill>
              </a:rPr>
              <a:t>1</a:t>
            </a:r>
            <a:r>
              <a:rPr lang="en-US" sz="3200" dirty="0">
                <a:solidFill>
                  <a:srgbClr val="660066"/>
                </a:solidFill>
              </a:rPr>
              <a:t>(X;</a:t>
            </a:r>
            <a:r>
              <a:rPr lang="en-US" sz="3200" b="1" dirty="0">
                <a:solidFill>
                  <a:srgbClr val="660066"/>
                </a:solidFill>
              </a:rPr>
              <a:t>R</a:t>
            </a:r>
            <a:r>
              <a:rPr lang="en-US" sz="3200" dirty="0">
                <a:solidFill>
                  <a:srgbClr val="660066"/>
                </a:solidFill>
              </a:rPr>
              <a:t>) be a </a:t>
            </a:r>
            <a:r>
              <a:rPr lang="en-US" sz="3200" dirty="0" err="1" smtClean="0">
                <a:solidFill>
                  <a:srgbClr val="660066"/>
                </a:solidFill>
              </a:rPr>
              <a:t>cocycle</a:t>
            </a:r>
            <a:r>
              <a:rPr lang="en-US" sz="3200" dirty="0" smtClean="0">
                <a:solidFill>
                  <a:srgbClr val="660066"/>
                </a:solidFill>
              </a:rPr>
              <a:t>,    α </a:t>
            </a:r>
            <a:r>
              <a:rPr lang="en-US" sz="3200" dirty="0">
                <a:solidFill>
                  <a:srgbClr val="660066"/>
                </a:solidFill>
              </a:rPr>
              <a:t>∈ C</a:t>
            </a:r>
            <a:r>
              <a:rPr lang="en-US" sz="3200" baseline="30000" dirty="0">
                <a:solidFill>
                  <a:srgbClr val="660066"/>
                </a:solidFill>
              </a:rPr>
              <a:t>1</a:t>
            </a:r>
            <a:r>
              <a:rPr lang="en-US" sz="3200" dirty="0">
                <a:solidFill>
                  <a:srgbClr val="660066"/>
                </a:solidFill>
              </a:rPr>
              <a:t>(X;</a:t>
            </a:r>
            <a:r>
              <a:rPr lang="en-US" sz="3200" b="1" dirty="0">
                <a:solidFill>
                  <a:srgbClr val="660066"/>
                </a:solidFill>
              </a:rPr>
              <a:t>Z</a:t>
            </a:r>
            <a:r>
              <a:rPr lang="en-US" sz="3200" dirty="0">
                <a:solidFill>
                  <a:srgbClr val="660066"/>
                </a:solidFill>
              </a:rPr>
              <a:t>) </a:t>
            </a:r>
          </a:p>
          <a:p>
            <a:r>
              <a:rPr lang="en-US" sz="3200" dirty="0" smtClean="0">
                <a:solidFill>
                  <a:srgbClr val="660066"/>
                </a:solidFill>
              </a:rPr>
              <a:t>f </a:t>
            </a:r>
            <a:r>
              <a:rPr lang="en-US" sz="3200" dirty="0">
                <a:solidFill>
                  <a:srgbClr val="660066"/>
                </a:solidFill>
              </a:rPr>
              <a:t>∈ C</a:t>
            </a:r>
            <a:r>
              <a:rPr lang="en-US" sz="3200" baseline="30000" dirty="0">
                <a:solidFill>
                  <a:srgbClr val="660066"/>
                </a:solidFill>
              </a:rPr>
              <a:t>0</a:t>
            </a:r>
            <a:r>
              <a:rPr lang="en-US" sz="3200" dirty="0">
                <a:solidFill>
                  <a:srgbClr val="660066"/>
                </a:solidFill>
              </a:rPr>
              <a:t>(X;</a:t>
            </a:r>
            <a:r>
              <a:rPr lang="en-US" sz="3200" b="1" dirty="0">
                <a:solidFill>
                  <a:srgbClr val="660066"/>
                </a:solidFill>
              </a:rPr>
              <a:t>R</a:t>
            </a:r>
            <a:r>
              <a:rPr lang="en-US" sz="3200" dirty="0" smtClean="0">
                <a:solidFill>
                  <a:srgbClr val="660066"/>
                </a:solidFill>
              </a:rPr>
              <a:t>),      α </a:t>
            </a:r>
            <a:r>
              <a:rPr lang="en-US" sz="3200" dirty="0">
                <a:solidFill>
                  <a:srgbClr val="660066"/>
                </a:solidFill>
              </a:rPr>
              <a:t>= α + </a:t>
            </a:r>
            <a:r>
              <a:rPr lang="en-US" sz="3200" dirty="0" smtClean="0">
                <a:solidFill>
                  <a:srgbClr val="660066"/>
                </a:solidFill>
              </a:rPr>
              <a:t>d</a:t>
            </a:r>
            <a:r>
              <a:rPr lang="en-US" sz="3200" baseline="-25000" dirty="0" smtClean="0">
                <a:solidFill>
                  <a:srgbClr val="660066"/>
                </a:solidFill>
              </a:rPr>
              <a:t>0</a:t>
            </a:r>
            <a:r>
              <a:rPr lang="en-US" sz="3200" dirty="0" smtClean="0">
                <a:solidFill>
                  <a:srgbClr val="660066"/>
                </a:solidFill>
              </a:rPr>
              <a:t>f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Create:    </a:t>
            </a:r>
            <a:r>
              <a:rPr lang="en-US" sz="3200" dirty="0" err="1" smtClean="0"/>
              <a:t>θ</a:t>
            </a:r>
            <a:r>
              <a:rPr lang="en-US" sz="3200" dirty="0" smtClean="0"/>
              <a:t> </a:t>
            </a:r>
            <a:r>
              <a:rPr lang="en-US" sz="3200" dirty="0"/>
              <a:t>: </a:t>
            </a:r>
            <a:r>
              <a:rPr lang="en-US" sz="3200" dirty="0" smtClean="0"/>
              <a:t> X  </a:t>
            </a:r>
            <a:r>
              <a:rPr lang="en-US" sz="3200" dirty="0"/>
              <a:t>→  </a:t>
            </a:r>
            <a:r>
              <a:rPr lang="en-US" sz="3200" b="1" dirty="0" smtClean="0"/>
              <a:t>R</a:t>
            </a:r>
            <a:r>
              <a:rPr lang="en-US" sz="3200" dirty="0" smtClean="0"/>
              <a:t>/</a:t>
            </a:r>
            <a:r>
              <a:rPr lang="en-US" sz="3200" b="1" dirty="0" smtClean="0"/>
              <a:t>Z</a:t>
            </a:r>
            <a:r>
              <a:rPr lang="en-US" sz="3200" dirty="0" smtClean="0"/>
              <a:t>  =  S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  </a:t>
            </a:r>
            <a:r>
              <a:rPr lang="en-US" sz="3200" dirty="0" err="1" smtClean="0"/>
              <a:t>s.t.</a:t>
            </a:r>
            <a:r>
              <a:rPr lang="en-US" sz="3200" dirty="0" smtClean="0"/>
              <a:t>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i</a:t>
            </a:r>
            <a:r>
              <a:rPr lang="en-US" sz="3200" dirty="0" err="1" smtClean="0"/>
              <a:t>v</a:t>
            </a:r>
            <a:r>
              <a:rPr lang="en-US" sz="3200" baseline="-25000" dirty="0" err="1"/>
              <a:t>k</a:t>
            </a:r>
            <a:r>
              <a:rPr lang="en-US" sz="3200" dirty="0" smtClean="0"/>
              <a:t> goes to interval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                                  of </a:t>
            </a:r>
            <a:r>
              <a:rPr lang="en-US" sz="3200" dirty="0"/>
              <a:t>length α</a:t>
            </a:r>
            <a:r>
              <a:rPr lang="en-US" sz="3200" dirty="0" smtClean="0"/>
              <a:t>(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i</a:t>
            </a:r>
            <a:r>
              <a:rPr lang="en-US" sz="3200" dirty="0" err="1" smtClean="0"/>
              <a:t>v</a:t>
            </a:r>
            <a:r>
              <a:rPr lang="en-US" sz="3200" baseline="-25000" dirty="0" err="1"/>
              <a:t>k</a:t>
            </a:r>
            <a:r>
              <a:rPr lang="en-US" sz="3200" dirty="0" smtClean="0"/>
              <a:t>)</a:t>
            </a:r>
            <a:endParaRPr lang="en-US" sz="3200" baseline="30000" dirty="0"/>
          </a:p>
          <a:p>
            <a:pPr>
              <a:lnSpc>
                <a:spcPct val="120000"/>
              </a:lnSpc>
            </a:pPr>
            <a:r>
              <a:rPr lang="en-US" sz="3200" dirty="0" smtClean="0"/>
              <a:t>                                           →  </a:t>
            </a:r>
            <a:r>
              <a:rPr lang="en-US" sz="3200" b="1" dirty="0"/>
              <a:t>R</a:t>
            </a:r>
            <a:r>
              <a:rPr lang="en-US" sz="3200" dirty="0"/>
              <a:t>/</a:t>
            </a:r>
            <a:r>
              <a:rPr lang="en-US" sz="3200" b="1" dirty="0" smtClean="0"/>
              <a:t>Z</a:t>
            </a:r>
          </a:p>
          <a:p>
            <a:endParaRPr lang="en-US" sz="3200" b="1" baseline="30000" dirty="0"/>
          </a:p>
          <a:p>
            <a:endParaRPr lang="en-US" sz="3200" b="1" baseline="30000" dirty="0" smtClean="0"/>
          </a:p>
          <a:p>
            <a:endParaRPr lang="en-US" sz="3200" b="1" baseline="30000" dirty="0"/>
          </a:p>
          <a:p>
            <a:r>
              <a:rPr lang="en-US" sz="3200" dirty="0" smtClean="0"/>
              <a:t>Let </a:t>
            </a:r>
            <a:r>
              <a:rPr lang="en-US" sz="3200" dirty="0" err="1" smtClean="0"/>
              <a:t>θ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) = f(v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) mod </a:t>
            </a:r>
            <a:r>
              <a:rPr lang="en-US" sz="3200" b="1" dirty="0" smtClean="0"/>
              <a:t>Z</a:t>
            </a:r>
          </a:p>
          <a:p>
            <a:endParaRPr lang="en-US" sz="3200" dirty="0"/>
          </a:p>
          <a:p>
            <a:pPr>
              <a:spcAft>
                <a:spcPts val="1200"/>
              </a:spcAft>
            </a:pPr>
            <a:r>
              <a:rPr lang="en-US" sz="3200" dirty="0" smtClean="0"/>
              <a:t> </a:t>
            </a:r>
            <a:r>
              <a:rPr lang="en-US" sz="3200" dirty="0" err="1"/>
              <a:t>θ</a:t>
            </a:r>
            <a:r>
              <a:rPr lang="en-US" sz="3200" dirty="0"/>
              <a:t>(v</a:t>
            </a:r>
            <a:r>
              <a:rPr lang="en-US" sz="3200" baseline="-25000" dirty="0"/>
              <a:t>i</a:t>
            </a:r>
            <a:r>
              <a:rPr lang="en-US" sz="3200" dirty="0"/>
              <a:t>) </a:t>
            </a:r>
            <a:r>
              <a:rPr lang="en-US" sz="3200" dirty="0" smtClean="0"/>
              <a:t>- </a:t>
            </a:r>
            <a:r>
              <a:rPr lang="en-US" sz="3200" dirty="0" err="1"/>
              <a:t>θ</a:t>
            </a:r>
            <a:r>
              <a:rPr lang="en-US" sz="3200" dirty="0"/>
              <a:t>(</a:t>
            </a:r>
            <a:r>
              <a:rPr lang="en-US" sz="3200" dirty="0" err="1" smtClean="0"/>
              <a:t>v</a:t>
            </a:r>
            <a:r>
              <a:rPr lang="en-US" sz="3200" baseline="-25000" dirty="0" err="1"/>
              <a:t>k</a:t>
            </a:r>
            <a:r>
              <a:rPr lang="en-US" sz="3200" dirty="0" smtClean="0"/>
              <a:t>) = f(</a:t>
            </a:r>
            <a:r>
              <a:rPr lang="en-US" sz="3200" dirty="0"/>
              <a:t>v</a:t>
            </a:r>
            <a:r>
              <a:rPr lang="en-US" sz="3200" baseline="-25000" dirty="0"/>
              <a:t>i</a:t>
            </a:r>
            <a:r>
              <a:rPr lang="en-US" sz="3200" dirty="0"/>
              <a:t>) </a:t>
            </a:r>
            <a:r>
              <a:rPr lang="en-US" sz="3200" dirty="0" smtClean="0"/>
              <a:t>- f(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)  </a:t>
            </a:r>
          </a:p>
          <a:p>
            <a:r>
              <a:rPr lang="en-US" sz="3200" dirty="0" smtClean="0"/>
              <a:t>                     = 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f(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i</a:t>
            </a:r>
            <a:r>
              <a:rPr lang="en-US" sz="3200" dirty="0" err="1" smtClean="0"/>
              <a:t>v</a:t>
            </a:r>
            <a:r>
              <a:rPr lang="en-US" sz="3200" baseline="-25000" dirty="0" err="1"/>
              <a:t>k</a:t>
            </a:r>
            <a:r>
              <a:rPr lang="en-US" sz="3200" dirty="0" smtClean="0"/>
              <a:t>) =  α(</a:t>
            </a:r>
            <a:r>
              <a:rPr lang="en-US" sz="3200" dirty="0" err="1"/>
              <a:t>v</a:t>
            </a:r>
            <a:r>
              <a:rPr lang="en-US" sz="3200" baseline="-25000" dirty="0" err="1"/>
              <a:t>i</a:t>
            </a:r>
            <a:r>
              <a:rPr lang="en-US" sz="3200" dirty="0" err="1"/>
              <a:t>v</a:t>
            </a:r>
            <a:r>
              <a:rPr lang="en-US" sz="3200" baseline="-25000" dirty="0" err="1"/>
              <a:t>k</a:t>
            </a:r>
            <a:r>
              <a:rPr lang="en-US" sz="3200" dirty="0"/>
              <a:t>) </a:t>
            </a:r>
            <a:r>
              <a:rPr lang="en-US" sz="3200" dirty="0" smtClean="0"/>
              <a:t>- α(</a:t>
            </a:r>
            <a:r>
              <a:rPr lang="en-US" sz="3200" dirty="0" err="1"/>
              <a:t>v</a:t>
            </a:r>
            <a:r>
              <a:rPr lang="en-US" sz="3200" baseline="-25000" dirty="0" err="1"/>
              <a:t>i</a:t>
            </a:r>
            <a:r>
              <a:rPr lang="en-US" sz="3200" dirty="0" err="1"/>
              <a:t>v</a:t>
            </a:r>
            <a:r>
              <a:rPr lang="en-US" sz="3200" baseline="-25000" dirty="0" err="1"/>
              <a:t>k</a:t>
            </a:r>
            <a:r>
              <a:rPr lang="en-US" sz="3200" dirty="0"/>
              <a:t>)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 smtClean="0"/>
              <a:t>                                       =  α</a:t>
            </a:r>
            <a:r>
              <a:rPr lang="en-US" sz="3200" dirty="0"/>
              <a:t>(</a:t>
            </a:r>
            <a:r>
              <a:rPr lang="en-US" sz="3200" dirty="0" err="1"/>
              <a:t>v</a:t>
            </a:r>
            <a:r>
              <a:rPr lang="en-US" sz="3200" baseline="-25000" dirty="0" err="1"/>
              <a:t>i</a:t>
            </a:r>
            <a:r>
              <a:rPr lang="en-US" sz="3200" dirty="0" err="1"/>
              <a:t>v</a:t>
            </a:r>
            <a:r>
              <a:rPr lang="en-US" sz="3200" baseline="-25000" dirty="0" err="1"/>
              <a:t>k</a:t>
            </a:r>
            <a:r>
              <a:rPr lang="en-US" sz="3200" dirty="0"/>
              <a:t>) </a:t>
            </a:r>
            <a:r>
              <a:rPr lang="en-US" sz="3200" dirty="0" smtClean="0"/>
              <a:t>  mod </a:t>
            </a:r>
            <a:r>
              <a:rPr lang="en-US" sz="3200" b="1" dirty="0" smtClean="0"/>
              <a:t>Z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529103" y="1670361"/>
            <a:ext cx="2105361" cy="1787216"/>
            <a:chOff x="643129" y="3462812"/>
            <a:chExt cx="3459419" cy="2936685"/>
          </a:xfrm>
        </p:grpSpPr>
        <p:sp>
          <p:nvSpPr>
            <p:cNvPr id="7" name="TextBox 6"/>
            <p:cNvSpPr txBox="1"/>
            <p:nvPr/>
          </p:nvSpPr>
          <p:spPr>
            <a:xfrm>
              <a:off x="1722319" y="3462812"/>
              <a:ext cx="1055170" cy="842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3129" y="4321013"/>
              <a:ext cx="3459419" cy="2078484"/>
              <a:chOff x="643129" y="4321013"/>
              <a:chExt cx="3459419" cy="207848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10800000" flipV="1">
                <a:off x="1353167" y="5825201"/>
                <a:ext cx="1392072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 rot="10800000">
                <a:off x="2661987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 rot="10800000">
                <a:off x="1107507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1221807" y="4413869"/>
                <a:ext cx="1600200" cy="1385316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107507" y="5669753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661987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888259" y="4321013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097896" y="5668352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114530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403933" y="4467220"/>
                <a:ext cx="1190321" cy="842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87159" y="4467220"/>
                <a:ext cx="972627" cy="842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786722" y="5556920"/>
                <a:ext cx="926523" cy="842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643129" y="5427877"/>
                <a:ext cx="3459419" cy="842576"/>
                <a:chOff x="643129" y="5427877"/>
                <a:chExt cx="3459419" cy="842576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643129" y="5427877"/>
                  <a:ext cx="905363" cy="8425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v</a:t>
                  </a:r>
                  <a:r>
                    <a:rPr lang="en-US" sz="3200" baseline="-25000" dirty="0"/>
                    <a:t>1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883950" y="5427877"/>
                  <a:ext cx="1218598" cy="8425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v</a:t>
                  </a:r>
                  <a:r>
                    <a:rPr lang="en-US" sz="3200" baseline="-25000" dirty="0"/>
                    <a:t>3</a:t>
                  </a:r>
                </a:p>
              </p:txBody>
            </p:sp>
          </p:grpSp>
          <p:sp>
            <p:nvSpPr>
              <p:cNvPr id="22" name="Isosceles Triangle 21"/>
              <p:cNvSpPr>
                <a:spLocks noChangeAspect="1"/>
              </p:cNvSpPr>
              <p:nvPr/>
            </p:nvSpPr>
            <p:spPr>
              <a:xfrm rot="16200000" flipH="1">
                <a:off x="1474835" y="5668705"/>
                <a:ext cx="338964" cy="277783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Isosceles Triangle 22"/>
              <p:cNvSpPr>
                <a:spLocks noChangeAspect="1"/>
              </p:cNvSpPr>
              <p:nvPr/>
            </p:nvSpPr>
            <p:spPr>
              <a:xfrm rot="16200000">
                <a:off x="2404872" y="5321232"/>
                <a:ext cx="338964" cy="277783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Isosceles Triangle 23"/>
              <p:cNvSpPr>
                <a:spLocks noChangeAspect="1"/>
              </p:cNvSpPr>
              <p:nvPr/>
            </p:nvSpPr>
            <p:spPr>
              <a:xfrm rot="16200000">
                <a:off x="1517904" y="4781736"/>
                <a:ext cx="338964" cy="277783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1783080" y="5024918"/>
                <a:ext cx="492862" cy="496003"/>
              </a:xfrm>
              <a:prstGeom prst="ellipse">
                <a:avLst/>
              </a:prstGeom>
              <a:noFill/>
              <a:ln w="76200" cap="flat">
                <a:solidFill>
                  <a:srgbClr val="FFFF00"/>
                </a:solidFill>
                <a:rou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Isosceles Triangle 25"/>
              <p:cNvSpPr>
                <a:spLocks noChangeAspect="1"/>
              </p:cNvSpPr>
              <p:nvPr/>
            </p:nvSpPr>
            <p:spPr>
              <a:xfrm rot="16200000">
                <a:off x="2027724" y="5037768"/>
                <a:ext cx="291509" cy="238893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948210" y="5180109"/>
                <a:ext cx="455723" cy="303259"/>
              </a:xfrm>
              <a:prstGeom prst="line">
                <a:avLst/>
              </a:prstGeom>
              <a:ln w="174625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2306293" y="5050006"/>
                <a:ext cx="13368" cy="259601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" name="Straight Connector 31"/>
          <p:cNvCxnSpPr/>
          <p:nvPr/>
        </p:nvCxnSpPr>
        <p:spPr>
          <a:xfrm>
            <a:off x="1479116" y="208960"/>
            <a:ext cx="22860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31949" y="5604128"/>
            <a:ext cx="228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15017" y="6290846"/>
            <a:ext cx="228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778641" y="713945"/>
            <a:ext cx="22860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140222" y="2713000"/>
            <a:ext cx="1524000" cy="3722956"/>
            <a:chOff x="5633101" y="310255"/>
            <a:chExt cx="2635778" cy="6128179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3101" y="310255"/>
              <a:ext cx="2540034" cy="3717127"/>
            </a:xfrm>
            <a:prstGeom prst="rect">
              <a:avLst/>
            </a:prstGeom>
          </p:spPr>
        </p:pic>
        <p:sp>
          <p:nvSpPr>
            <p:cNvPr id="38" name="Oval 37"/>
            <p:cNvSpPr/>
            <p:nvPr/>
          </p:nvSpPr>
          <p:spPr>
            <a:xfrm rot="595046">
              <a:off x="5728839" y="5106284"/>
              <a:ext cx="2540040" cy="133215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6643080" y="4200770"/>
              <a:ext cx="293077" cy="527537"/>
            </a:xfrm>
            <a:prstGeom prst="downArrow">
              <a:avLst/>
            </a:prstGeom>
            <a:solidFill>
              <a:srgbClr val="0000FF"/>
            </a:solidFill>
            <a:ln w="571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7588600" y="1919599"/>
            <a:ext cx="228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07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777" y="2646221"/>
            <a:ext cx="4640580" cy="39776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266797" y="4090131"/>
            <a:ext cx="0" cy="579714"/>
          </a:xfrm>
          <a:prstGeom prst="straightConnector1">
            <a:avLst/>
          </a:prstGeom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rainbo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846">
            <a:off x="1347817" y="4847360"/>
            <a:ext cx="18288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527" y="6116606"/>
            <a:ext cx="104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circle courtesy of </a:t>
            </a:r>
            <a:r>
              <a:rPr lang="en-US" sz="1200" dirty="0" err="1" smtClean="0"/>
              <a:t>knotplot.com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34" y="13666"/>
            <a:ext cx="4078449" cy="405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1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777" y="2646221"/>
            <a:ext cx="4640580" cy="3977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2" y="-34904"/>
            <a:ext cx="4297677" cy="415136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266797" y="4090131"/>
            <a:ext cx="0" cy="579714"/>
          </a:xfrm>
          <a:prstGeom prst="straightConnector1">
            <a:avLst/>
          </a:prstGeom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rainbow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846">
            <a:off x="1347817" y="4847360"/>
            <a:ext cx="18288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527" y="6116606"/>
            <a:ext cx="104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circle courtesy of </a:t>
            </a:r>
            <a:r>
              <a:rPr lang="en-US" sz="1200" dirty="0" err="1" smtClean="0"/>
              <a:t>knotplot.com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3154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" b="48221"/>
          <a:stretch/>
        </p:blipFill>
        <p:spPr>
          <a:xfrm>
            <a:off x="0" y="381000"/>
            <a:ext cx="9144000" cy="314553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8015723" y="2998216"/>
            <a:ext cx="0" cy="579714"/>
          </a:xfrm>
          <a:prstGeom prst="straightConnector1">
            <a:avLst/>
          </a:prstGeom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rainbo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846">
            <a:off x="7096743" y="3823720"/>
            <a:ext cx="182880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6688" y="6170704"/>
            <a:ext cx="104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circle courtesy of </a:t>
            </a:r>
            <a:r>
              <a:rPr lang="en-US" sz="1200" dirty="0" err="1" smtClean="0"/>
              <a:t>knotplot.com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825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" b="48221"/>
          <a:stretch/>
        </p:blipFill>
        <p:spPr>
          <a:xfrm>
            <a:off x="0" y="381000"/>
            <a:ext cx="9144000" cy="314553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8015723" y="2998216"/>
            <a:ext cx="0" cy="579714"/>
          </a:xfrm>
          <a:prstGeom prst="straightConnector1">
            <a:avLst/>
          </a:prstGeom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rainbo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743" y="3823720"/>
            <a:ext cx="182880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6688" y="6170704"/>
            <a:ext cx="104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circle courtesy of </a:t>
            </a:r>
            <a:r>
              <a:rPr lang="en-US" sz="1200" dirty="0" err="1" smtClean="0"/>
              <a:t>knotplot.com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828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3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300"/>
            <a:ext cx="9144000" cy="306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5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400"/>
            <a:ext cx="9144000" cy="400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5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4" y="1084205"/>
            <a:ext cx="9144000" cy="37179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103" y="211072"/>
            <a:ext cx="890631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hlinkClick r:id="rId3"/>
              </a:rPr>
              <a:t>http://ima.umn.edu/2013-2014/W10.28-11.1.13/#</a:t>
            </a:r>
            <a:r>
              <a:rPr lang="it-IT" sz="2800" dirty="0" smtClean="0">
                <a:hlinkClick r:id="rId3"/>
              </a:rPr>
              <a:t>Schedule</a:t>
            </a:r>
            <a:endParaRPr lang="it-IT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1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992" y="407381"/>
            <a:ext cx="5049518" cy="630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5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76200"/>
            <a:ext cx="73914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5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0"/>
            <a:ext cx="6747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2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825" y="28790"/>
            <a:ext cx="8928646" cy="670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</a:rPr>
              <a:t>Given:  α </a:t>
            </a:r>
            <a:r>
              <a:rPr lang="en-US" sz="3200" dirty="0">
                <a:solidFill>
                  <a:srgbClr val="660066"/>
                </a:solidFill>
              </a:rPr>
              <a:t>∈ C</a:t>
            </a:r>
            <a:r>
              <a:rPr lang="en-US" sz="3200" baseline="30000" dirty="0">
                <a:solidFill>
                  <a:srgbClr val="660066"/>
                </a:solidFill>
              </a:rPr>
              <a:t>1</a:t>
            </a:r>
            <a:r>
              <a:rPr lang="en-US" sz="3200" dirty="0">
                <a:solidFill>
                  <a:srgbClr val="660066"/>
                </a:solidFill>
              </a:rPr>
              <a:t>(X;</a:t>
            </a:r>
            <a:r>
              <a:rPr lang="en-US" sz="3200" b="1" dirty="0">
                <a:solidFill>
                  <a:srgbClr val="660066"/>
                </a:solidFill>
              </a:rPr>
              <a:t>R</a:t>
            </a:r>
            <a:r>
              <a:rPr lang="en-US" sz="3200" dirty="0">
                <a:solidFill>
                  <a:srgbClr val="660066"/>
                </a:solidFill>
              </a:rPr>
              <a:t>) be a </a:t>
            </a:r>
            <a:r>
              <a:rPr lang="en-US" sz="3200" dirty="0" err="1" smtClean="0">
                <a:solidFill>
                  <a:srgbClr val="660066"/>
                </a:solidFill>
              </a:rPr>
              <a:t>cocycle</a:t>
            </a:r>
            <a:r>
              <a:rPr lang="en-US" sz="3200" dirty="0" smtClean="0">
                <a:solidFill>
                  <a:srgbClr val="660066"/>
                </a:solidFill>
              </a:rPr>
              <a:t>,    α </a:t>
            </a:r>
            <a:r>
              <a:rPr lang="en-US" sz="3200" dirty="0">
                <a:solidFill>
                  <a:srgbClr val="660066"/>
                </a:solidFill>
              </a:rPr>
              <a:t>∈ C</a:t>
            </a:r>
            <a:r>
              <a:rPr lang="en-US" sz="3200" baseline="30000" dirty="0">
                <a:solidFill>
                  <a:srgbClr val="660066"/>
                </a:solidFill>
              </a:rPr>
              <a:t>1</a:t>
            </a:r>
            <a:r>
              <a:rPr lang="en-US" sz="3200" dirty="0">
                <a:solidFill>
                  <a:srgbClr val="660066"/>
                </a:solidFill>
              </a:rPr>
              <a:t>(X;</a:t>
            </a:r>
            <a:r>
              <a:rPr lang="en-US" sz="3200" b="1" dirty="0">
                <a:solidFill>
                  <a:srgbClr val="660066"/>
                </a:solidFill>
              </a:rPr>
              <a:t>Z</a:t>
            </a:r>
            <a:r>
              <a:rPr lang="en-US" sz="3200" dirty="0">
                <a:solidFill>
                  <a:srgbClr val="660066"/>
                </a:solidFill>
              </a:rPr>
              <a:t>) </a:t>
            </a:r>
          </a:p>
          <a:p>
            <a:r>
              <a:rPr lang="en-US" sz="3200" dirty="0" smtClean="0">
                <a:solidFill>
                  <a:srgbClr val="660066"/>
                </a:solidFill>
              </a:rPr>
              <a:t>f </a:t>
            </a:r>
            <a:r>
              <a:rPr lang="en-US" sz="3200" dirty="0">
                <a:solidFill>
                  <a:srgbClr val="660066"/>
                </a:solidFill>
              </a:rPr>
              <a:t>∈ C</a:t>
            </a:r>
            <a:r>
              <a:rPr lang="en-US" sz="3200" baseline="30000" dirty="0">
                <a:solidFill>
                  <a:srgbClr val="660066"/>
                </a:solidFill>
              </a:rPr>
              <a:t>0</a:t>
            </a:r>
            <a:r>
              <a:rPr lang="en-US" sz="3200" dirty="0">
                <a:solidFill>
                  <a:srgbClr val="660066"/>
                </a:solidFill>
              </a:rPr>
              <a:t>(X;</a:t>
            </a:r>
            <a:r>
              <a:rPr lang="en-US" sz="3200" b="1" dirty="0">
                <a:solidFill>
                  <a:srgbClr val="660066"/>
                </a:solidFill>
              </a:rPr>
              <a:t>R</a:t>
            </a:r>
            <a:r>
              <a:rPr lang="en-US" sz="3200" dirty="0" smtClean="0">
                <a:solidFill>
                  <a:srgbClr val="660066"/>
                </a:solidFill>
              </a:rPr>
              <a:t>),      α </a:t>
            </a:r>
            <a:r>
              <a:rPr lang="en-US" sz="3200" dirty="0">
                <a:solidFill>
                  <a:srgbClr val="660066"/>
                </a:solidFill>
              </a:rPr>
              <a:t>= α + </a:t>
            </a:r>
            <a:r>
              <a:rPr lang="en-US" sz="3200" dirty="0" smtClean="0">
                <a:solidFill>
                  <a:srgbClr val="660066"/>
                </a:solidFill>
              </a:rPr>
              <a:t>d</a:t>
            </a:r>
            <a:r>
              <a:rPr lang="en-US" sz="3200" baseline="-25000" dirty="0" smtClean="0">
                <a:solidFill>
                  <a:srgbClr val="660066"/>
                </a:solidFill>
              </a:rPr>
              <a:t>0</a:t>
            </a:r>
            <a:r>
              <a:rPr lang="en-US" sz="3200" dirty="0" smtClean="0">
                <a:solidFill>
                  <a:srgbClr val="660066"/>
                </a:solidFill>
              </a:rPr>
              <a:t>f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Create:    </a:t>
            </a:r>
            <a:r>
              <a:rPr lang="en-US" sz="3200" dirty="0" err="1" smtClean="0"/>
              <a:t>θ</a:t>
            </a:r>
            <a:r>
              <a:rPr lang="en-US" sz="3200" dirty="0" smtClean="0"/>
              <a:t> </a:t>
            </a:r>
            <a:r>
              <a:rPr lang="en-US" sz="3200" dirty="0"/>
              <a:t>: </a:t>
            </a:r>
            <a:r>
              <a:rPr lang="en-US" sz="3200" dirty="0" smtClean="0"/>
              <a:t> X  </a:t>
            </a:r>
            <a:r>
              <a:rPr lang="en-US" sz="3200" dirty="0"/>
              <a:t>→  </a:t>
            </a:r>
            <a:r>
              <a:rPr lang="en-US" sz="3200" b="1" dirty="0" smtClean="0"/>
              <a:t>R</a:t>
            </a:r>
            <a:r>
              <a:rPr lang="en-US" sz="3200" dirty="0" smtClean="0"/>
              <a:t>/</a:t>
            </a:r>
            <a:r>
              <a:rPr lang="en-US" sz="3200" b="1" dirty="0" smtClean="0"/>
              <a:t>Z</a:t>
            </a:r>
            <a:r>
              <a:rPr lang="en-US" sz="3200" dirty="0" smtClean="0"/>
              <a:t>  =  S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  </a:t>
            </a:r>
            <a:r>
              <a:rPr lang="en-US" sz="3200" dirty="0" err="1" smtClean="0"/>
              <a:t>s.t.</a:t>
            </a:r>
            <a:r>
              <a:rPr lang="en-US" sz="3200" dirty="0" smtClean="0"/>
              <a:t>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i</a:t>
            </a:r>
            <a:r>
              <a:rPr lang="en-US" sz="3200" dirty="0" err="1" smtClean="0"/>
              <a:t>v</a:t>
            </a:r>
            <a:r>
              <a:rPr lang="en-US" sz="3200" baseline="-25000" dirty="0" err="1"/>
              <a:t>k</a:t>
            </a:r>
            <a:r>
              <a:rPr lang="en-US" sz="3200" dirty="0" smtClean="0"/>
              <a:t> goes to interval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                                  of </a:t>
            </a:r>
            <a:r>
              <a:rPr lang="en-US" sz="3200" dirty="0"/>
              <a:t>length α</a:t>
            </a:r>
            <a:r>
              <a:rPr lang="en-US" sz="3200" dirty="0" smtClean="0"/>
              <a:t>(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i</a:t>
            </a:r>
            <a:r>
              <a:rPr lang="en-US" sz="3200" dirty="0" err="1" smtClean="0"/>
              <a:t>v</a:t>
            </a:r>
            <a:r>
              <a:rPr lang="en-US" sz="3200" baseline="-25000" dirty="0" err="1"/>
              <a:t>k</a:t>
            </a:r>
            <a:r>
              <a:rPr lang="en-US" sz="3200" dirty="0" smtClean="0"/>
              <a:t>)</a:t>
            </a:r>
            <a:endParaRPr lang="en-US" sz="3200" baseline="30000" dirty="0"/>
          </a:p>
          <a:p>
            <a:pPr>
              <a:lnSpc>
                <a:spcPct val="120000"/>
              </a:lnSpc>
            </a:pPr>
            <a:r>
              <a:rPr lang="en-US" sz="3200" dirty="0" smtClean="0"/>
              <a:t>                                           →  </a:t>
            </a:r>
            <a:r>
              <a:rPr lang="en-US" sz="3200" b="1" dirty="0"/>
              <a:t>R</a:t>
            </a:r>
            <a:r>
              <a:rPr lang="en-US" sz="3200" dirty="0"/>
              <a:t>/</a:t>
            </a:r>
            <a:r>
              <a:rPr lang="en-US" sz="3200" b="1" dirty="0" smtClean="0"/>
              <a:t>Z</a:t>
            </a:r>
          </a:p>
          <a:p>
            <a:endParaRPr lang="en-US" sz="3200" b="1" baseline="30000" dirty="0"/>
          </a:p>
          <a:p>
            <a:endParaRPr lang="en-US" sz="3200" b="1" baseline="30000" dirty="0" smtClean="0"/>
          </a:p>
          <a:p>
            <a:endParaRPr lang="en-US" sz="3200" b="1" baseline="30000" dirty="0"/>
          </a:p>
          <a:p>
            <a:r>
              <a:rPr lang="en-US" sz="3200" dirty="0" smtClean="0"/>
              <a:t>Let </a:t>
            </a:r>
            <a:r>
              <a:rPr lang="en-US" sz="3200" dirty="0" err="1" smtClean="0"/>
              <a:t>θ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) = f(v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) mod </a:t>
            </a:r>
            <a:r>
              <a:rPr lang="en-US" sz="3200" b="1" dirty="0" smtClean="0"/>
              <a:t>Z</a:t>
            </a:r>
          </a:p>
          <a:p>
            <a:endParaRPr lang="en-US" sz="3200" dirty="0"/>
          </a:p>
          <a:p>
            <a:pPr>
              <a:spcAft>
                <a:spcPts val="1200"/>
              </a:spcAft>
            </a:pPr>
            <a:r>
              <a:rPr lang="en-US" sz="3200" dirty="0" smtClean="0"/>
              <a:t> </a:t>
            </a:r>
            <a:r>
              <a:rPr lang="en-US" sz="3200" dirty="0" err="1"/>
              <a:t>θ</a:t>
            </a:r>
            <a:r>
              <a:rPr lang="en-US" sz="3200" dirty="0"/>
              <a:t>(v</a:t>
            </a:r>
            <a:r>
              <a:rPr lang="en-US" sz="3200" baseline="-25000" dirty="0"/>
              <a:t>i</a:t>
            </a:r>
            <a:r>
              <a:rPr lang="en-US" sz="3200" dirty="0"/>
              <a:t>) </a:t>
            </a:r>
            <a:r>
              <a:rPr lang="en-US" sz="3200" dirty="0" smtClean="0"/>
              <a:t>- </a:t>
            </a:r>
            <a:r>
              <a:rPr lang="en-US" sz="3200" dirty="0" err="1"/>
              <a:t>θ</a:t>
            </a:r>
            <a:r>
              <a:rPr lang="en-US" sz="3200" dirty="0"/>
              <a:t>(</a:t>
            </a:r>
            <a:r>
              <a:rPr lang="en-US" sz="3200" dirty="0" err="1" smtClean="0"/>
              <a:t>v</a:t>
            </a:r>
            <a:r>
              <a:rPr lang="en-US" sz="3200" baseline="-25000" dirty="0" err="1"/>
              <a:t>k</a:t>
            </a:r>
            <a:r>
              <a:rPr lang="en-US" sz="3200" dirty="0" smtClean="0"/>
              <a:t>) = f(</a:t>
            </a:r>
            <a:r>
              <a:rPr lang="en-US" sz="3200" dirty="0"/>
              <a:t>v</a:t>
            </a:r>
            <a:r>
              <a:rPr lang="en-US" sz="3200" baseline="-25000" dirty="0"/>
              <a:t>i</a:t>
            </a:r>
            <a:r>
              <a:rPr lang="en-US" sz="3200" dirty="0"/>
              <a:t>) </a:t>
            </a:r>
            <a:r>
              <a:rPr lang="en-US" sz="3200" dirty="0" smtClean="0"/>
              <a:t>- f(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)  </a:t>
            </a:r>
          </a:p>
          <a:p>
            <a:r>
              <a:rPr lang="en-US" sz="3200" dirty="0" smtClean="0"/>
              <a:t>                     = 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f(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i</a:t>
            </a:r>
            <a:r>
              <a:rPr lang="en-US" sz="3200" dirty="0" err="1" smtClean="0"/>
              <a:t>v</a:t>
            </a:r>
            <a:r>
              <a:rPr lang="en-US" sz="3200" baseline="-25000" dirty="0" err="1"/>
              <a:t>k</a:t>
            </a:r>
            <a:r>
              <a:rPr lang="en-US" sz="3200" dirty="0" smtClean="0"/>
              <a:t>) =  α(</a:t>
            </a:r>
            <a:r>
              <a:rPr lang="en-US" sz="3200" dirty="0" err="1"/>
              <a:t>v</a:t>
            </a:r>
            <a:r>
              <a:rPr lang="en-US" sz="3200" baseline="-25000" dirty="0" err="1"/>
              <a:t>i</a:t>
            </a:r>
            <a:r>
              <a:rPr lang="en-US" sz="3200" dirty="0" err="1"/>
              <a:t>v</a:t>
            </a:r>
            <a:r>
              <a:rPr lang="en-US" sz="3200" baseline="-25000" dirty="0" err="1"/>
              <a:t>k</a:t>
            </a:r>
            <a:r>
              <a:rPr lang="en-US" sz="3200" dirty="0"/>
              <a:t>) </a:t>
            </a:r>
            <a:r>
              <a:rPr lang="en-US" sz="3200" dirty="0" smtClean="0"/>
              <a:t>- α(</a:t>
            </a:r>
            <a:r>
              <a:rPr lang="en-US" sz="3200" dirty="0" err="1"/>
              <a:t>v</a:t>
            </a:r>
            <a:r>
              <a:rPr lang="en-US" sz="3200" baseline="-25000" dirty="0" err="1"/>
              <a:t>i</a:t>
            </a:r>
            <a:r>
              <a:rPr lang="en-US" sz="3200" dirty="0" err="1"/>
              <a:t>v</a:t>
            </a:r>
            <a:r>
              <a:rPr lang="en-US" sz="3200" baseline="-25000" dirty="0" err="1"/>
              <a:t>k</a:t>
            </a:r>
            <a:r>
              <a:rPr lang="en-US" sz="3200" dirty="0"/>
              <a:t>)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 smtClean="0"/>
              <a:t>                                       =  α</a:t>
            </a:r>
            <a:r>
              <a:rPr lang="en-US" sz="3200" dirty="0"/>
              <a:t>(</a:t>
            </a:r>
            <a:r>
              <a:rPr lang="en-US" sz="3200" dirty="0" err="1"/>
              <a:t>v</a:t>
            </a:r>
            <a:r>
              <a:rPr lang="en-US" sz="3200" baseline="-25000" dirty="0" err="1"/>
              <a:t>i</a:t>
            </a:r>
            <a:r>
              <a:rPr lang="en-US" sz="3200" dirty="0" err="1"/>
              <a:t>v</a:t>
            </a:r>
            <a:r>
              <a:rPr lang="en-US" sz="3200" baseline="-25000" dirty="0" err="1"/>
              <a:t>k</a:t>
            </a:r>
            <a:r>
              <a:rPr lang="en-US" sz="3200" dirty="0"/>
              <a:t>) </a:t>
            </a:r>
            <a:r>
              <a:rPr lang="en-US" sz="3200" dirty="0" smtClean="0"/>
              <a:t>  mod </a:t>
            </a:r>
            <a:r>
              <a:rPr lang="en-US" sz="3200" b="1" dirty="0" smtClean="0"/>
              <a:t>Z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529103" y="1670361"/>
            <a:ext cx="2105361" cy="1787216"/>
            <a:chOff x="643129" y="3462812"/>
            <a:chExt cx="3459419" cy="2936685"/>
          </a:xfrm>
        </p:grpSpPr>
        <p:sp>
          <p:nvSpPr>
            <p:cNvPr id="7" name="TextBox 6"/>
            <p:cNvSpPr txBox="1"/>
            <p:nvPr/>
          </p:nvSpPr>
          <p:spPr>
            <a:xfrm>
              <a:off x="1722319" y="3462812"/>
              <a:ext cx="1055170" cy="842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3129" y="4321013"/>
              <a:ext cx="3459419" cy="2078484"/>
              <a:chOff x="643129" y="4321013"/>
              <a:chExt cx="3459419" cy="207848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10800000" flipV="1">
                <a:off x="1353167" y="5825201"/>
                <a:ext cx="1392072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 rot="10800000">
                <a:off x="2661987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 rot="10800000">
                <a:off x="1107507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1221807" y="4413869"/>
                <a:ext cx="1600200" cy="1385316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107507" y="5669753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661987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888259" y="4321013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097896" y="5668352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114530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403933" y="4467220"/>
                <a:ext cx="1190321" cy="842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87159" y="4467220"/>
                <a:ext cx="972627" cy="842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786722" y="5556920"/>
                <a:ext cx="926523" cy="842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643129" y="5427877"/>
                <a:ext cx="3459419" cy="842576"/>
                <a:chOff x="643129" y="5427877"/>
                <a:chExt cx="3459419" cy="842576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643129" y="5427877"/>
                  <a:ext cx="905363" cy="8425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v</a:t>
                  </a:r>
                  <a:r>
                    <a:rPr lang="en-US" sz="3200" baseline="-25000" dirty="0"/>
                    <a:t>1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883950" y="5427877"/>
                  <a:ext cx="1218598" cy="8425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v</a:t>
                  </a:r>
                  <a:r>
                    <a:rPr lang="en-US" sz="3200" baseline="-25000" dirty="0"/>
                    <a:t>3</a:t>
                  </a:r>
                </a:p>
              </p:txBody>
            </p:sp>
          </p:grpSp>
          <p:sp>
            <p:nvSpPr>
              <p:cNvPr id="22" name="Isosceles Triangle 21"/>
              <p:cNvSpPr>
                <a:spLocks noChangeAspect="1"/>
              </p:cNvSpPr>
              <p:nvPr/>
            </p:nvSpPr>
            <p:spPr>
              <a:xfrm rot="16200000" flipH="1">
                <a:off x="1474835" y="5668705"/>
                <a:ext cx="338964" cy="277783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Isosceles Triangle 22"/>
              <p:cNvSpPr>
                <a:spLocks noChangeAspect="1"/>
              </p:cNvSpPr>
              <p:nvPr/>
            </p:nvSpPr>
            <p:spPr>
              <a:xfrm rot="16200000">
                <a:off x="2404872" y="5321232"/>
                <a:ext cx="338964" cy="277783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Isosceles Triangle 23"/>
              <p:cNvSpPr>
                <a:spLocks noChangeAspect="1"/>
              </p:cNvSpPr>
              <p:nvPr/>
            </p:nvSpPr>
            <p:spPr>
              <a:xfrm rot="16200000">
                <a:off x="1517904" y="4781736"/>
                <a:ext cx="338964" cy="277783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1783080" y="5024918"/>
                <a:ext cx="492862" cy="496003"/>
              </a:xfrm>
              <a:prstGeom prst="ellipse">
                <a:avLst/>
              </a:prstGeom>
              <a:noFill/>
              <a:ln w="76200" cap="flat">
                <a:solidFill>
                  <a:srgbClr val="FFFF00"/>
                </a:solidFill>
                <a:rou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Isosceles Triangle 25"/>
              <p:cNvSpPr>
                <a:spLocks noChangeAspect="1"/>
              </p:cNvSpPr>
              <p:nvPr/>
            </p:nvSpPr>
            <p:spPr>
              <a:xfrm rot="16200000">
                <a:off x="2027724" y="5037768"/>
                <a:ext cx="291509" cy="238893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948210" y="5180109"/>
                <a:ext cx="455723" cy="303259"/>
              </a:xfrm>
              <a:prstGeom prst="line">
                <a:avLst/>
              </a:prstGeom>
              <a:ln w="174625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2306293" y="5050006"/>
                <a:ext cx="13368" cy="259601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" name="Straight Connector 31"/>
          <p:cNvCxnSpPr/>
          <p:nvPr/>
        </p:nvCxnSpPr>
        <p:spPr>
          <a:xfrm>
            <a:off x="1479116" y="208960"/>
            <a:ext cx="22860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31949" y="5604128"/>
            <a:ext cx="228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15017" y="6290846"/>
            <a:ext cx="228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778641" y="713945"/>
            <a:ext cx="22860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140222" y="2713000"/>
            <a:ext cx="1524000" cy="3722956"/>
            <a:chOff x="5633101" y="310255"/>
            <a:chExt cx="2635778" cy="6128179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3101" y="310255"/>
              <a:ext cx="2540034" cy="3717127"/>
            </a:xfrm>
            <a:prstGeom prst="rect">
              <a:avLst/>
            </a:prstGeom>
          </p:spPr>
        </p:pic>
        <p:sp>
          <p:nvSpPr>
            <p:cNvPr id="38" name="Oval 37"/>
            <p:cNvSpPr/>
            <p:nvPr/>
          </p:nvSpPr>
          <p:spPr>
            <a:xfrm rot="595046">
              <a:off x="5728839" y="5106284"/>
              <a:ext cx="2540040" cy="133215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6643080" y="4200770"/>
              <a:ext cx="293077" cy="527537"/>
            </a:xfrm>
            <a:prstGeom prst="downArrow">
              <a:avLst/>
            </a:prstGeom>
            <a:solidFill>
              <a:srgbClr val="0000FF"/>
            </a:solidFill>
            <a:ln w="571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7588600" y="1919597"/>
            <a:ext cx="228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98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825" y="28790"/>
            <a:ext cx="8838478" cy="6853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</a:rPr>
              <a:t>Given:  α </a:t>
            </a:r>
            <a:r>
              <a:rPr lang="en-US" sz="3200" dirty="0">
                <a:solidFill>
                  <a:srgbClr val="660066"/>
                </a:solidFill>
              </a:rPr>
              <a:t>∈ C</a:t>
            </a:r>
            <a:r>
              <a:rPr lang="en-US" sz="3200" baseline="30000" dirty="0">
                <a:solidFill>
                  <a:srgbClr val="660066"/>
                </a:solidFill>
              </a:rPr>
              <a:t>1</a:t>
            </a:r>
            <a:r>
              <a:rPr lang="en-US" sz="3200" dirty="0">
                <a:solidFill>
                  <a:srgbClr val="660066"/>
                </a:solidFill>
              </a:rPr>
              <a:t>(X</a:t>
            </a:r>
            <a:r>
              <a:rPr lang="en-US" sz="3200" dirty="0" smtClean="0">
                <a:solidFill>
                  <a:srgbClr val="660066"/>
                </a:solidFill>
              </a:rPr>
              <a:t>;</a:t>
            </a:r>
            <a:r>
              <a:rPr lang="en-US" sz="3200" b="1" dirty="0">
                <a:solidFill>
                  <a:srgbClr val="660066"/>
                </a:solidFill>
              </a:rPr>
              <a:t>R</a:t>
            </a:r>
            <a:r>
              <a:rPr lang="en-US" sz="3200" dirty="0" smtClean="0">
                <a:solidFill>
                  <a:srgbClr val="660066"/>
                </a:solidFill>
              </a:rPr>
              <a:t>) </a:t>
            </a:r>
            <a:r>
              <a:rPr lang="en-US" sz="3200" dirty="0">
                <a:solidFill>
                  <a:srgbClr val="660066"/>
                </a:solidFill>
              </a:rPr>
              <a:t>be a </a:t>
            </a:r>
            <a:r>
              <a:rPr lang="en-US" sz="3200" dirty="0" err="1" smtClean="0">
                <a:solidFill>
                  <a:srgbClr val="660066"/>
                </a:solidFill>
              </a:rPr>
              <a:t>cocycle</a:t>
            </a:r>
            <a:r>
              <a:rPr lang="en-US" sz="3200" dirty="0" smtClean="0">
                <a:solidFill>
                  <a:srgbClr val="660066"/>
                </a:solidFill>
              </a:rPr>
              <a:t>,  f </a:t>
            </a:r>
            <a:r>
              <a:rPr lang="en-US" sz="3200" dirty="0">
                <a:solidFill>
                  <a:srgbClr val="660066"/>
                </a:solidFill>
              </a:rPr>
              <a:t>∈ C</a:t>
            </a:r>
            <a:r>
              <a:rPr lang="en-US" sz="3200" baseline="30000" dirty="0">
                <a:solidFill>
                  <a:srgbClr val="660066"/>
                </a:solidFill>
              </a:rPr>
              <a:t>0</a:t>
            </a:r>
            <a:r>
              <a:rPr lang="en-US" sz="3200" dirty="0">
                <a:solidFill>
                  <a:srgbClr val="660066"/>
                </a:solidFill>
              </a:rPr>
              <a:t>(X;</a:t>
            </a:r>
            <a:r>
              <a:rPr lang="en-US" sz="3200" b="1" dirty="0">
                <a:solidFill>
                  <a:srgbClr val="660066"/>
                </a:solidFill>
              </a:rPr>
              <a:t>R</a:t>
            </a:r>
            <a:r>
              <a:rPr lang="en-US" sz="3200" dirty="0">
                <a:solidFill>
                  <a:srgbClr val="660066"/>
                </a:solidFill>
              </a:rPr>
              <a:t>)</a:t>
            </a:r>
            <a:r>
              <a:rPr lang="en-US" sz="3200" dirty="0" smtClean="0">
                <a:solidFill>
                  <a:srgbClr val="660066"/>
                </a:solidFill>
              </a:rPr>
              <a:t>  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8000"/>
                </a:solidFill>
              </a:rPr>
              <a:t>Let α </a:t>
            </a:r>
            <a:r>
              <a:rPr lang="en-US" sz="3200" dirty="0">
                <a:solidFill>
                  <a:srgbClr val="008000"/>
                </a:solidFill>
              </a:rPr>
              <a:t>= α + </a:t>
            </a:r>
            <a:r>
              <a:rPr lang="en-US" sz="3200" dirty="0" smtClean="0">
                <a:solidFill>
                  <a:srgbClr val="008000"/>
                </a:solidFill>
              </a:rPr>
              <a:t>d</a:t>
            </a:r>
            <a:r>
              <a:rPr lang="en-US" sz="3200" baseline="-25000" dirty="0" smtClean="0">
                <a:solidFill>
                  <a:srgbClr val="008000"/>
                </a:solidFill>
              </a:rPr>
              <a:t>0</a:t>
            </a:r>
            <a:r>
              <a:rPr lang="en-US" sz="3200" dirty="0" smtClean="0">
                <a:solidFill>
                  <a:srgbClr val="008000"/>
                </a:solidFill>
              </a:rPr>
              <a:t>f,  </a:t>
            </a:r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a </a:t>
            </a:r>
            <a:r>
              <a:rPr lang="en-US" sz="3200" dirty="0" err="1" smtClean="0">
                <a:solidFill>
                  <a:srgbClr val="008000"/>
                </a:solidFill>
              </a:rPr>
              <a:t>cocycle</a:t>
            </a:r>
            <a:r>
              <a:rPr lang="en-US" sz="3200" dirty="0" smtClean="0">
                <a:solidFill>
                  <a:srgbClr val="008000"/>
                </a:solidFill>
              </a:rPr>
              <a:t> of  </a:t>
            </a:r>
            <a:r>
              <a:rPr lang="en-US" sz="3200" dirty="0">
                <a:solidFill>
                  <a:srgbClr val="008000"/>
                </a:solidFill>
              </a:rPr>
              <a:t>C</a:t>
            </a:r>
            <a:r>
              <a:rPr lang="en-US" sz="3200" baseline="30000" dirty="0">
                <a:solidFill>
                  <a:srgbClr val="008000"/>
                </a:solidFill>
              </a:rPr>
              <a:t>1</a:t>
            </a:r>
            <a:r>
              <a:rPr lang="en-US" sz="3200" dirty="0">
                <a:solidFill>
                  <a:srgbClr val="008000"/>
                </a:solidFill>
              </a:rPr>
              <a:t>(X;</a:t>
            </a:r>
            <a:r>
              <a:rPr lang="en-US" sz="3200" b="1" dirty="0">
                <a:solidFill>
                  <a:srgbClr val="008000"/>
                </a:solidFill>
              </a:rPr>
              <a:t>Z</a:t>
            </a:r>
            <a:r>
              <a:rPr lang="en-US" sz="3200" dirty="0" smtClean="0">
                <a:solidFill>
                  <a:srgbClr val="008000"/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Create:    </a:t>
            </a:r>
            <a:r>
              <a:rPr lang="en-US" sz="3200" dirty="0" err="1" smtClean="0"/>
              <a:t>θ</a:t>
            </a:r>
            <a:r>
              <a:rPr lang="en-US" sz="3200" dirty="0" smtClean="0"/>
              <a:t> </a:t>
            </a:r>
            <a:r>
              <a:rPr lang="en-US" sz="3200" dirty="0"/>
              <a:t>: </a:t>
            </a:r>
            <a:r>
              <a:rPr lang="en-US" sz="3200" dirty="0" smtClean="0"/>
              <a:t> X  </a:t>
            </a:r>
            <a:r>
              <a:rPr lang="en-US" sz="3200" dirty="0"/>
              <a:t>→  </a:t>
            </a:r>
            <a:r>
              <a:rPr lang="en-US" sz="3200" b="1" dirty="0" smtClean="0"/>
              <a:t>R</a:t>
            </a:r>
            <a:r>
              <a:rPr lang="en-US" sz="3200" dirty="0" smtClean="0"/>
              <a:t>/</a:t>
            </a:r>
            <a:r>
              <a:rPr lang="en-US" sz="3200" b="1" dirty="0" smtClean="0"/>
              <a:t>Z</a:t>
            </a:r>
            <a:r>
              <a:rPr lang="en-US" sz="3200" dirty="0" smtClean="0"/>
              <a:t>  =  S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  </a:t>
            </a:r>
            <a:r>
              <a:rPr lang="en-US" sz="3200" dirty="0" err="1" smtClean="0"/>
              <a:t>s.t.</a:t>
            </a:r>
            <a:r>
              <a:rPr lang="en-US" sz="3200" dirty="0" smtClean="0"/>
              <a:t>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i</a:t>
            </a:r>
            <a:r>
              <a:rPr lang="en-US" sz="3200" dirty="0" err="1" smtClean="0"/>
              <a:t>v</a:t>
            </a:r>
            <a:r>
              <a:rPr lang="en-US" sz="3200" baseline="-25000" dirty="0" err="1"/>
              <a:t>k</a:t>
            </a:r>
            <a:r>
              <a:rPr lang="en-US" sz="3200" dirty="0" smtClean="0"/>
              <a:t> goes to interval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                                  of </a:t>
            </a:r>
            <a:r>
              <a:rPr lang="en-US" sz="3200" dirty="0"/>
              <a:t>length α</a:t>
            </a:r>
            <a:r>
              <a:rPr lang="en-US" sz="3200" dirty="0" smtClean="0"/>
              <a:t>(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i</a:t>
            </a:r>
            <a:r>
              <a:rPr lang="en-US" sz="3200" dirty="0" err="1" smtClean="0"/>
              <a:t>v</a:t>
            </a:r>
            <a:r>
              <a:rPr lang="en-US" sz="3200" baseline="-25000" dirty="0" err="1"/>
              <a:t>k</a:t>
            </a:r>
            <a:r>
              <a:rPr lang="en-US" sz="3200" dirty="0" smtClean="0"/>
              <a:t>)</a:t>
            </a:r>
            <a:endParaRPr lang="en-US" sz="3200" baseline="30000" dirty="0"/>
          </a:p>
          <a:p>
            <a:pPr>
              <a:lnSpc>
                <a:spcPct val="120000"/>
              </a:lnSpc>
            </a:pPr>
            <a:r>
              <a:rPr lang="en-US" sz="3200" dirty="0" smtClean="0"/>
              <a:t>                                           →  </a:t>
            </a:r>
            <a:r>
              <a:rPr lang="en-US" sz="3200" b="1" dirty="0"/>
              <a:t>R</a:t>
            </a:r>
            <a:r>
              <a:rPr lang="en-US" sz="3200" dirty="0"/>
              <a:t>/</a:t>
            </a:r>
            <a:r>
              <a:rPr lang="en-US" sz="3200" b="1" dirty="0" smtClean="0"/>
              <a:t>Z</a:t>
            </a:r>
          </a:p>
          <a:p>
            <a:endParaRPr lang="en-US" sz="3200" b="1" baseline="30000" dirty="0"/>
          </a:p>
          <a:p>
            <a:endParaRPr lang="en-US" sz="3200" b="1" baseline="30000" dirty="0" smtClean="0"/>
          </a:p>
          <a:p>
            <a:pPr>
              <a:lnSpc>
                <a:spcPct val="70000"/>
              </a:lnSpc>
            </a:pPr>
            <a:endParaRPr lang="en-US" sz="3200" b="1" baseline="30000" dirty="0"/>
          </a:p>
          <a:p>
            <a:r>
              <a:rPr lang="en-US" sz="3200" dirty="0" smtClean="0"/>
              <a:t>Let </a:t>
            </a:r>
            <a:r>
              <a:rPr lang="en-US" sz="3200" dirty="0" err="1" smtClean="0"/>
              <a:t>θ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) = f(v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) mod </a:t>
            </a:r>
            <a:r>
              <a:rPr lang="en-US" sz="3200" b="1" dirty="0" smtClean="0"/>
              <a:t>Z</a:t>
            </a:r>
          </a:p>
          <a:p>
            <a:endParaRPr lang="en-US" sz="3200" dirty="0"/>
          </a:p>
          <a:p>
            <a:pPr>
              <a:spcAft>
                <a:spcPts val="1200"/>
              </a:spcAft>
            </a:pPr>
            <a:r>
              <a:rPr lang="en-US" sz="3200" dirty="0" smtClean="0"/>
              <a:t> </a:t>
            </a:r>
            <a:r>
              <a:rPr lang="en-US" sz="3200" dirty="0" err="1"/>
              <a:t>θ</a:t>
            </a:r>
            <a:r>
              <a:rPr lang="en-US" sz="3200" dirty="0"/>
              <a:t>(v</a:t>
            </a:r>
            <a:r>
              <a:rPr lang="en-US" sz="3200" baseline="-25000" dirty="0"/>
              <a:t>i</a:t>
            </a:r>
            <a:r>
              <a:rPr lang="en-US" sz="3200" dirty="0"/>
              <a:t>) </a:t>
            </a:r>
            <a:r>
              <a:rPr lang="en-US" sz="3200" dirty="0" smtClean="0"/>
              <a:t>- </a:t>
            </a:r>
            <a:r>
              <a:rPr lang="en-US" sz="3200" dirty="0" err="1"/>
              <a:t>θ</a:t>
            </a:r>
            <a:r>
              <a:rPr lang="en-US" sz="3200" dirty="0"/>
              <a:t>(</a:t>
            </a:r>
            <a:r>
              <a:rPr lang="en-US" sz="3200" dirty="0" err="1" smtClean="0"/>
              <a:t>v</a:t>
            </a:r>
            <a:r>
              <a:rPr lang="en-US" sz="3200" baseline="-25000" dirty="0" err="1"/>
              <a:t>k</a:t>
            </a:r>
            <a:r>
              <a:rPr lang="en-US" sz="3200" dirty="0" smtClean="0"/>
              <a:t>) = f(</a:t>
            </a:r>
            <a:r>
              <a:rPr lang="en-US" sz="3200" dirty="0"/>
              <a:t>v</a:t>
            </a:r>
            <a:r>
              <a:rPr lang="en-US" sz="3200" baseline="-25000" dirty="0"/>
              <a:t>i</a:t>
            </a:r>
            <a:r>
              <a:rPr lang="en-US" sz="3200" dirty="0"/>
              <a:t>) </a:t>
            </a:r>
            <a:r>
              <a:rPr lang="en-US" sz="3200" dirty="0" smtClean="0"/>
              <a:t>- f(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)  </a:t>
            </a:r>
          </a:p>
          <a:p>
            <a:r>
              <a:rPr lang="en-US" sz="3200" dirty="0" smtClean="0"/>
              <a:t>                     = 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f(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i</a:t>
            </a:r>
            <a:r>
              <a:rPr lang="en-US" sz="3200" dirty="0" err="1" smtClean="0"/>
              <a:t>v</a:t>
            </a:r>
            <a:r>
              <a:rPr lang="en-US" sz="3200" baseline="-25000" dirty="0" err="1"/>
              <a:t>k</a:t>
            </a:r>
            <a:r>
              <a:rPr lang="en-US" sz="3200" dirty="0" smtClean="0"/>
              <a:t>) =  α(</a:t>
            </a:r>
            <a:r>
              <a:rPr lang="en-US" sz="3200" dirty="0" err="1"/>
              <a:t>v</a:t>
            </a:r>
            <a:r>
              <a:rPr lang="en-US" sz="3200" baseline="-25000" dirty="0" err="1"/>
              <a:t>i</a:t>
            </a:r>
            <a:r>
              <a:rPr lang="en-US" sz="3200" dirty="0" err="1"/>
              <a:t>v</a:t>
            </a:r>
            <a:r>
              <a:rPr lang="en-US" sz="3200" baseline="-25000" dirty="0" err="1"/>
              <a:t>k</a:t>
            </a:r>
            <a:r>
              <a:rPr lang="en-US" sz="3200" dirty="0"/>
              <a:t>) </a:t>
            </a:r>
            <a:r>
              <a:rPr lang="en-US" sz="3200" dirty="0" smtClean="0"/>
              <a:t>- α(</a:t>
            </a:r>
            <a:r>
              <a:rPr lang="en-US" sz="3200" dirty="0" err="1"/>
              <a:t>v</a:t>
            </a:r>
            <a:r>
              <a:rPr lang="en-US" sz="3200" baseline="-25000" dirty="0" err="1"/>
              <a:t>i</a:t>
            </a:r>
            <a:r>
              <a:rPr lang="en-US" sz="3200" dirty="0" err="1"/>
              <a:t>v</a:t>
            </a:r>
            <a:r>
              <a:rPr lang="en-US" sz="3200" baseline="-25000" dirty="0" err="1"/>
              <a:t>k</a:t>
            </a:r>
            <a:r>
              <a:rPr lang="en-US" sz="3200" dirty="0"/>
              <a:t>)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 smtClean="0"/>
              <a:t>                                       =  α</a:t>
            </a:r>
            <a:r>
              <a:rPr lang="en-US" sz="3200" dirty="0"/>
              <a:t>(</a:t>
            </a:r>
            <a:r>
              <a:rPr lang="en-US" sz="3200" dirty="0" err="1"/>
              <a:t>v</a:t>
            </a:r>
            <a:r>
              <a:rPr lang="en-US" sz="3200" baseline="-25000" dirty="0" err="1"/>
              <a:t>i</a:t>
            </a:r>
            <a:r>
              <a:rPr lang="en-US" sz="3200" dirty="0" err="1"/>
              <a:t>v</a:t>
            </a:r>
            <a:r>
              <a:rPr lang="en-US" sz="3200" baseline="-25000" dirty="0" err="1"/>
              <a:t>k</a:t>
            </a:r>
            <a:r>
              <a:rPr lang="en-US" sz="3200" dirty="0"/>
              <a:t>) </a:t>
            </a:r>
            <a:r>
              <a:rPr lang="en-US" sz="3200" dirty="0" smtClean="0"/>
              <a:t>  mod </a:t>
            </a:r>
            <a:r>
              <a:rPr lang="en-US" sz="3200" b="1" dirty="0" smtClean="0"/>
              <a:t>Z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529103" y="1670361"/>
            <a:ext cx="2105361" cy="1787216"/>
            <a:chOff x="643129" y="3462812"/>
            <a:chExt cx="3459419" cy="2936685"/>
          </a:xfrm>
        </p:grpSpPr>
        <p:sp>
          <p:nvSpPr>
            <p:cNvPr id="7" name="TextBox 6"/>
            <p:cNvSpPr txBox="1"/>
            <p:nvPr/>
          </p:nvSpPr>
          <p:spPr>
            <a:xfrm>
              <a:off x="1722319" y="3462812"/>
              <a:ext cx="1055170" cy="842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3129" y="4321013"/>
              <a:ext cx="3459419" cy="2078484"/>
              <a:chOff x="643129" y="4321013"/>
              <a:chExt cx="3459419" cy="207848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10800000" flipV="1">
                <a:off x="1353167" y="5825201"/>
                <a:ext cx="1392072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 rot="10800000">
                <a:off x="2661987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 rot="10800000">
                <a:off x="1107507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1221807" y="4413869"/>
                <a:ext cx="1600200" cy="1385316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107507" y="5669753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661987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888259" y="4321013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097896" y="5668352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114530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403933" y="4467220"/>
                <a:ext cx="1190321" cy="842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87159" y="4467220"/>
                <a:ext cx="972627" cy="842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786722" y="5556920"/>
                <a:ext cx="926523" cy="842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643129" y="5427877"/>
                <a:ext cx="3459419" cy="842576"/>
                <a:chOff x="643129" y="5427877"/>
                <a:chExt cx="3459419" cy="842576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643129" y="5427877"/>
                  <a:ext cx="905363" cy="8425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v</a:t>
                  </a:r>
                  <a:r>
                    <a:rPr lang="en-US" sz="3200" baseline="-25000" dirty="0"/>
                    <a:t>1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883950" y="5427877"/>
                  <a:ext cx="1218598" cy="8425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v</a:t>
                  </a:r>
                  <a:r>
                    <a:rPr lang="en-US" sz="3200" baseline="-25000" dirty="0"/>
                    <a:t>3</a:t>
                  </a:r>
                </a:p>
              </p:txBody>
            </p:sp>
          </p:grpSp>
          <p:sp>
            <p:nvSpPr>
              <p:cNvPr id="22" name="Isosceles Triangle 21"/>
              <p:cNvSpPr>
                <a:spLocks noChangeAspect="1"/>
              </p:cNvSpPr>
              <p:nvPr/>
            </p:nvSpPr>
            <p:spPr>
              <a:xfrm rot="16200000" flipH="1">
                <a:off x="1474835" y="5668705"/>
                <a:ext cx="338964" cy="277783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Isosceles Triangle 22"/>
              <p:cNvSpPr>
                <a:spLocks noChangeAspect="1"/>
              </p:cNvSpPr>
              <p:nvPr/>
            </p:nvSpPr>
            <p:spPr>
              <a:xfrm rot="16200000">
                <a:off x="2404872" y="5321232"/>
                <a:ext cx="338964" cy="277783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Isosceles Triangle 23"/>
              <p:cNvSpPr>
                <a:spLocks noChangeAspect="1"/>
              </p:cNvSpPr>
              <p:nvPr/>
            </p:nvSpPr>
            <p:spPr>
              <a:xfrm rot="16200000">
                <a:off x="1517904" y="4781736"/>
                <a:ext cx="338964" cy="277783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1783080" y="5024918"/>
                <a:ext cx="492862" cy="496003"/>
              </a:xfrm>
              <a:prstGeom prst="ellipse">
                <a:avLst/>
              </a:prstGeom>
              <a:noFill/>
              <a:ln w="76200" cap="flat">
                <a:solidFill>
                  <a:srgbClr val="FFFF00"/>
                </a:solidFill>
                <a:rou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Isosceles Triangle 25"/>
              <p:cNvSpPr>
                <a:spLocks noChangeAspect="1"/>
              </p:cNvSpPr>
              <p:nvPr/>
            </p:nvSpPr>
            <p:spPr>
              <a:xfrm rot="16200000">
                <a:off x="2027724" y="5037768"/>
                <a:ext cx="291509" cy="238893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948210" y="5180109"/>
                <a:ext cx="455723" cy="303259"/>
              </a:xfrm>
              <a:prstGeom prst="line">
                <a:avLst/>
              </a:prstGeom>
              <a:ln w="174625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2306293" y="5050006"/>
                <a:ext cx="13368" cy="259601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" name="Straight Connector 32"/>
          <p:cNvCxnSpPr/>
          <p:nvPr/>
        </p:nvCxnSpPr>
        <p:spPr>
          <a:xfrm>
            <a:off x="4231949" y="5604128"/>
            <a:ext cx="228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15017" y="6290846"/>
            <a:ext cx="228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39573" y="813438"/>
            <a:ext cx="2286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140222" y="2713000"/>
            <a:ext cx="1524000" cy="3722956"/>
            <a:chOff x="5633101" y="310255"/>
            <a:chExt cx="2635778" cy="6128179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3101" y="310255"/>
              <a:ext cx="2540034" cy="3717127"/>
            </a:xfrm>
            <a:prstGeom prst="rect">
              <a:avLst/>
            </a:prstGeom>
          </p:spPr>
        </p:pic>
        <p:sp>
          <p:nvSpPr>
            <p:cNvPr id="38" name="Oval 37"/>
            <p:cNvSpPr/>
            <p:nvPr/>
          </p:nvSpPr>
          <p:spPr>
            <a:xfrm rot="595046">
              <a:off x="5728839" y="5106284"/>
              <a:ext cx="2540040" cy="133215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6643080" y="4200770"/>
              <a:ext cx="293077" cy="527537"/>
            </a:xfrm>
            <a:prstGeom prst="downArrow">
              <a:avLst/>
            </a:prstGeom>
            <a:solidFill>
              <a:srgbClr val="0000FF"/>
            </a:solidFill>
            <a:ln w="571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7602255" y="2068206"/>
            <a:ext cx="228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98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417" y="847094"/>
            <a:ext cx="8196420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 α </a:t>
            </a:r>
            <a:r>
              <a:rPr lang="en-US" sz="3200" dirty="0"/>
              <a:t>∈ C</a:t>
            </a:r>
            <a:r>
              <a:rPr lang="en-US" sz="3200" baseline="30000" dirty="0"/>
              <a:t>1</a:t>
            </a:r>
            <a:r>
              <a:rPr lang="en-US" sz="3200" dirty="0"/>
              <a:t>(X;</a:t>
            </a:r>
            <a:r>
              <a:rPr lang="en-US" sz="3200" b="1" dirty="0"/>
              <a:t>R</a:t>
            </a:r>
            <a:r>
              <a:rPr lang="en-US" sz="3200" dirty="0" smtClean="0"/>
              <a:t>).  There is a unique solution </a:t>
            </a:r>
            <a:r>
              <a:rPr lang="en-US" sz="3200" dirty="0"/>
              <a:t>α</a:t>
            </a:r>
            <a:r>
              <a:rPr lang="en-US" sz="3200" dirty="0" smtClean="0"/>
              <a:t>  to the least-squares minimization problem:</a:t>
            </a:r>
          </a:p>
          <a:p>
            <a:endParaRPr lang="en-US" sz="3200" dirty="0"/>
          </a:p>
          <a:p>
            <a:r>
              <a:rPr lang="en-US" sz="3200" dirty="0"/>
              <a:t> </a:t>
            </a:r>
            <a:r>
              <a:rPr lang="en-US" sz="3200" dirty="0" smtClean="0"/>
              <a:t>   min { ||α||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 |  there exists  </a:t>
            </a:r>
            <a:r>
              <a:rPr lang="en-US" sz="3200" dirty="0"/>
              <a:t>f ∈ C</a:t>
            </a:r>
            <a:r>
              <a:rPr lang="en-US" sz="3200" baseline="30000" dirty="0"/>
              <a:t>0</a:t>
            </a:r>
            <a:r>
              <a:rPr lang="en-US" sz="3200" dirty="0"/>
              <a:t>(X;</a:t>
            </a:r>
            <a:r>
              <a:rPr lang="en-US" sz="3200" b="1" dirty="0"/>
              <a:t>R</a:t>
            </a:r>
            <a:r>
              <a:rPr lang="en-US" sz="3200" dirty="0"/>
              <a:t>) </a:t>
            </a:r>
            <a:endParaRPr lang="en-US" sz="3200" dirty="0" smtClean="0"/>
          </a:p>
          <a:p>
            <a:pPr algn="r">
              <a:lnSpc>
                <a:spcPct val="150000"/>
              </a:lnSpc>
            </a:pPr>
            <a:r>
              <a:rPr lang="en-US" sz="3200" dirty="0" smtClean="0"/>
              <a:t>such that  </a:t>
            </a:r>
            <a:r>
              <a:rPr lang="en-US" sz="3200" dirty="0"/>
              <a:t>α = α + </a:t>
            </a:r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f }</a:t>
            </a:r>
            <a:endParaRPr lang="en-US" sz="3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790169" y="1031911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248270" y="248149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672621" y="3177875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55833" y="2904785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91044" y="2754580"/>
            <a:ext cx="38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α</a:t>
            </a:r>
          </a:p>
        </p:txBody>
      </p:sp>
    </p:spTree>
    <p:extLst>
      <p:ext uri="{BB962C8B-B14F-4D97-AF65-F5344CB8AC3E}">
        <p14:creationId xmlns:p14="http://schemas.microsoft.com/office/powerpoint/2010/main" val="421825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11" y="109724"/>
            <a:ext cx="9144000" cy="7068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(simplified) algorithm:</a:t>
            </a:r>
          </a:p>
          <a:p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 smtClean="0"/>
              <a:t>1a.)  Calculate H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(X(</a:t>
            </a:r>
            <a:r>
              <a:rPr lang="en-US" sz="3200" dirty="0" smtClean="0">
                <a:latin typeface="Symbol" charset="2"/>
                <a:cs typeface="Symbol" charset="2"/>
              </a:rPr>
              <a:t>e</a:t>
            </a:r>
            <a:r>
              <a:rPr lang="en-US" sz="3200" dirty="0" smtClean="0"/>
              <a:t>), </a:t>
            </a:r>
            <a:r>
              <a:rPr lang="en-US" sz="3200" b="1" dirty="0" err="1" smtClean="0"/>
              <a:t>Z</a:t>
            </a:r>
            <a:r>
              <a:rPr lang="en-US" sz="3200" b="1" baseline="-25000" dirty="0" err="1" smtClean="0"/>
              <a:t>p</a:t>
            </a:r>
            <a:r>
              <a:rPr lang="en-US" sz="3200" dirty="0" smtClean="0"/>
              <a:t>), for some prime p.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1b.) Determine persistent </a:t>
            </a:r>
            <a:r>
              <a:rPr lang="en-US" sz="3200" dirty="0" err="1" smtClean="0"/>
              <a:t>cohomology</a:t>
            </a:r>
            <a:r>
              <a:rPr lang="en-US" sz="32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1c.) Lift persistent 1-cocycles </a:t>
            </a:r>
            <a:r>
              <a:rPr lang="en-US" sz="3200" dirty="0"/>
              <a:t>in H</a:t>
            </a:r>
            <a:r>
              <a:rPr lang="en-US" sz="3200" baseline="30000" dirty="0"/>
              <a:t>1</a:t>
            </a:r>
            <a:r>
              <a:rPr lang="en-US" sz="3200" dirty="0"/>
              <a:t>(X(</a:t>
            </a:r>
            <a:r>
              <a:rPr lang="en-US" sz="3200" dirty="0">
                <a:latin typeface="Symbol" charset="2"/>
                <a:cs typeface="Symbol" charset="2"/>
              </a:rPr>
              <a:t>e</a:t>
            </a:r>
            <a:r>
              <a:rPr lang="en-US" sz="3200" dirty="0"/>
              <a:t>), </a:t>
            </a:r>
            <a:r>
              <a:rPr lang="en-US" sz="3200" b="1" dirty="0" err="1"/>
              <a:t>Z</a:t>
            </a:r>
            <a:r>
              <a:rPr lang="en-US" sz="3200" b="1" baseline="-25000" dirty="0" err="1"/>
              <a:t>p</a:t>
            </a:r>
            <a:r>
              <a:rPr lang="en-US" sz="3200" dirty="0" smtClean="0"/>
              <a:t>)</a:t>
            </a:r>
            <a:r>
              <a:rPr lang="en-US" sz="3200" dirty="0"/>
              <a:t> </a:t>
            </a:r>
            <a:r>
              <a:rPr lang="en-US" sz="3200" dirty="0" smtClean="0"/>
              <a:t>to </a:t>
            </a:r>
          </a:p>
          <a:p>
            <a:pPr marL="692150">
              <a:lnSpc>
                <a:spcPct val="120000"/>
              </a:lnSpc>
            </a:pPr>
            <a:r>
              <a:rPr lang="en-US" sz="3200" dirty="0" smtClean="0"/>
              <a:t>1-cocycles in </a:t>
            </a:r>
            <a:r>
              <a:rPr lang="en-US" sz="3200" dirty="0"/>
              <a:t>H</a:t>
            </a:r>
            <a:r>
              <a:rPr lang="en-US" sz="3200" baseline="30000" dirty="0"/>
              <a:t>1</a:t>
            </a:r>
            <a:r>
              <a:rPr lang="en-US" sz="3200" dirty="0"/>
              <a:t>(X(</a:t>
            </a:r>
            <a:r>
              <a:rPr lang="en-US" sz="3200" dirty="0">
                <a:latin typeface="Symbol" charset="2"/>
                <a:cs typeface="Symbol" charset="2"/>
              </a:rPr>
              <a:t>e</a:t>
            </a:r>
            <a:r>
              <a:rPr lang="en-US" sz="3200" dirty="0"/>
              <a:t>), </a:t>
            </a:r>
            <a:r>
              <a:rPr lang="en-US" sz="3200" b="1" dirty="0" smtClean="0"/>
              <a:t>Z</a:t>
            </a:r>
            <a:r>
              <a:rPr lang="en-US" sz="3200" dirty="0" smtClean="0"/>
              <a:t>). </a:t>
            </a:r>
          </a:p>
          <a:p>
            <a:endParaRPr lang="en-US" sz="3200" dirty="0" smtClean="0"/>
          </a:p>
          <a:p>
            <a:pPr>
              <a:lnSpc>
                <a:spcPct val="120000"/>
              </a:lnSpc>
            </a:pPr>
            <a:r>
              <a:rPr lang="en-US" sz="3200" dirty="0" smtClean="0"/>
              <a:t>2.)  Simplify the </a:t>
            </a:r>
            <a:r>
              <a:rPr lang="en-US" sz="3200" dirty="0" err="1" smtClean="0"/>
              <a:t>cocyle</a:t>
            </a:r>
            <a:r>
              <a:rPr lang="en-US" sz="3200" dirty="0" smtClean="0"/>
              <a:t> via least squares minimization.</a:t>
            </a:r>
          </a:p>
          <a:p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 smtClean="0"/>
              <a:t>3.)  Use </a:t>
            </a:r>
            <a:r>
              <a:rPr lang="en-US" sz="3200" dirty="0" err="1" smtClean="0"/>
              <a:t>cocyle</a:t>
            </a:r>
            <a:r>
              <a:rPr lang="en-US" sz="3200" dirty="0" smtClean="0"/>
              <a:t> to create map </a:t>
            </a:r>
            <a:r>
              <a:rPr lang="en-US" sz="3200" dirty="0" err="1"/>
              <a:t>θ</a:t>
            </a:r>
            <a:r>
              <a:rPr lang="en-US" sz="3200" dirty="0"/>
              <a:t> :  X  →  </a:t>
            </a:r>
            <a:r>
              <a:rPr lang="en-US" sz="3200" b="1" dirty="0"/>
              <a:t>R</a:t>
            </a:r>
            <a:r>
              <a:rPr lang="en-US" sz="3200" dirty="0"/>
              <a:t>/</a:t>
            </a:r>
            <a:r>
              <a:rPr lang="en-US" sz="3200" b="1" dirty="0"/>
              <a:t>Z</a:t>
            </a:r>
            <a:r>
              <a:rPr lang="en-US" sz="3200" dirty="0"/>
              <a:t>  =  S</a:t>
            </a:r>
            <a:r>
              <a:rPr lang="en-US" sz="3200" baseline="30000" dirty="0"/>
              <a:t>1</a:t>
            </a:r>
            <a:r>
              <a:rPr lang="en-US" sz="3200" dirty="0"/>
              <a:t>  </a:t>
            </a:r>
            <a:r>
              <a:rPr lang="en-US" sz="3200" dirty="0" err="1"/>
              <a:t>s.t.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</a:t>
            </a:r>
            <a:r>
              <a:rPr lang="en-US" sz="3200" dirty="0" smtClean="0"/>
              <a:t>     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i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 </a:t>
            </a:r>
            <a:r>
              <a:rPr lang="en-US" sz="3200" dirty="0"/>
              <a:t>goes to interval </a:t>
            </a:r>
            <a:r>
              <a:rPr lang="en-US" sz="3200" dirty="0" smtClean="0"/>
              <a:t>of </a:t>
            </a:r>
            <a:r>
              <a:rPr lang="en-US" sz="3200" dirty="0"/>
              <a:t>length α(</a:t>
            </a:r>
            <a:r>
              <a:rPr lang="en-US" sz="3200" dirty="0" err="1"/>
              <a:t>v</a:t>
            </a:r>
            <a:r>
              <a:rPr lang="en-US" sz="3200" baseline="-25000" dirty="0" err="1"/>
              <a:t>i</a:t>
            </a:r>
            <a:r>
              <a:rPr lang="en-US" sz="3200" dirty="0" err="1"/>
              <a:t>v</a:t>
            </a:r>
            <a:r>
              <a:rPr lang="en-US" sz="3200" baseline="-25000" dirty="0" err="1"/>
              <a:t>k</a:t>
            </a:r>
            <a:r>
              <a:rPr lang="en-US" sz="3200" dirty="0" smtClean="0"/>
              <a:t>).</a:t>
            </a:r>
            <a:endParaRPr lang="en-US" sz="3200" baseline="30000" dirty="0"/>
          </a:p>
          <a:p>
            <a:pPr>
              <a:lnSpc>
                <a:spcPct val="120000"/>
              </a:lnSpc>
            </a:pPr>
            <a:endParaRPr lang="en-US" sz="3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720388" y="6109344"/>
            <a:ext cx="228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47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525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5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700"/>
            <a:ext cx="9144000" cy="50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5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25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777" y="2646221"/>
            <a:ext cx="4640580" cy="3977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2" y="-34904"/>
            <a:ext cx="4297677" cy="415136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266797" y="4090131"/>
            <a:ext cx="0" cy="579714"/>
          </a:xfrm>
          <a:prstGeom prst="straightConnector1">
            <a:avLst/>
          </a:prstGeom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rainbow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846">
            <a:off x="1347817" y="4847360"/>
            <a:ext cx="18288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527" y="6116606"/>
            <a:ext cx="104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circle courtesy of </a:t>
            </a:r>
            <a:r>
              <a:rPr lang="en-US" sz="1200" dirty="0" err="1" smtClean="0"/>
              <a:t>knotplot.com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285244" y="197415"/>
            <a:ext cx="49594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Goal</a:t>
            </a:r>
            <a:r>
              <a:rPr lang="en-US" sz="3200" dirty="0"/>
              <a:t>      </a:t>
            </a:r>
            <a:endParaRPr lang="en-US" sz="3200" dirty="0" smtClean="0"/>
          </a:p>
          <a:p>
            <a:r>
              <a:rPr lang="en-US" sz="3200" dirty="0" smtClean="0"/>
              <a:t>f</a:t>
            </a:r>
            <a:r>
              <a:rPr lang="en-US" sz="3200" dirty="0"/>
              <a:t>:  D </a:t>
            </a:r>
            <a:r>
              <a:rPr lang="en-US" sz="3200" dirty="0">
                <a:sym typeface="Wingdings"/>
              </a:rPr>
              <a:t> S</a:t>
            </a:r>
            <a:r>
              <a:rPr lang="en-US" sz="3200" baseline="30000" dirty="0">
                <a:sym typeface="Wingdings"/>
              </a:rPr>
              <a:t>1</a:t>
            </a:r>
            <a:r>
              <a:rPr lang="en-US" sz="3200" dirty="0">
                <a:sym typeface="Wingdings"/>
              </a:rPr>
              <a:t>  which “preserves” the structure of the data.</a:t>
            </a:r>
          </a:p>
        </p:txBody>
      </p:sp>
    </p:spTree>
    <p:extLst>
      <p:ext uri="{BB962C8B-B14F-4D97-AF65-F5344CB8AC3E}">
        <p14:creationId xmlns:p14="http://schemas.microsoft.com/office/powerpoint/2010/main" val="52030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" r="44995"/>
          <a:stretch/>
        </p:blipFill>
        <p:spPr>
          <a:xfrm>
            <a:off x="0" y="2774789"/>
            <a:ext cx="5029200" cy="3805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556" y="101679"/>
            <a:ext cx="8952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Discrete &amp; Computational Geometry </a:t>
            </a:r>
          </a:p>
          <a:p>
            <a:r>
              <a:rPr lang="en-US" sz="2800" dirty="0"/>
              <a:t>January 2007, Volume 37, Issue 1, </a:t>
            </a:r>
            <a:r>
              <a:rPr lang="en-US" sz="2800" dirty="0" err="1"/>
              <a:t>pp</a:t>
            </a:r>
            <a:r>
              <a:rPr lang="en-US" sz="2800" dirty="0"/>
              <a:t> 103-120 </a:t>
            </a:r>
          </a:p>
          <a:p>
            <a:r>
              <a:rPr lang="en-US" sz="2800" dirty="0">
                <a:solidFill>
                  <a:srgbClr val="008000"/>
                </a:solidFill>
              </a:rPr>
              <a:t>Stability of Persistence Diagrams</a:t>
            </a:r>
          </a:p>
          <a:p>
            <a:r>
              <a:rPr lang="en-US" sz="2800" dirty="0"/>
              <a:t>David Cohen-Steiner, Herbert </a:t>
            </a:r>
            <a:r>
              <a:rPr lang="en-US" sz="2800" dirty="0" err="1"/>
              <a:t>Edelsbrunner</a:t>
            </a:r>
            <a:r>
              <a:rPr lang="en-US" sz="2800" dirty="0"/>
              <a:t>, John </a:t>
            </a:r>
            <a:r>
              <a:rPr lang="en-US" sz="2800" dirty="0" err="1" smtClean="0"/>
              <a:t>Harer</a:t>
            </a:r>
            <a:endParaRPr lang="en-US" sz="2800" dirty="0" smtClean="0"/>
          </a:p>
          <a:p>
            <a:endParaRPr lang="en-US" sz="1200" dirty="0"/>
          </a:p>
          <a:p>
            <a:r>
              <a:rPr lang="en-US" sz="2000" dirty="0">
                <a:hlinkClick r:id="rId3"/>
              </a:rPr>
              <a:t>http://www.cs.duke.edu/~edels/Papers/2007-J-01-</a:t>
            </a:r>
            <a:r>
              <a:rPr lang="en-US" sz="2000" dirty="0" smtClean="0">
                <a:hlinkClick r:id="rId3"/>
              </a:rPr>
              <a:t>StabilityPersistenceDiagrams.pdf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5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9"/>
            <a:ext cx="9144000" cy="3805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754978"/>
            <a:ext cx="92993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/>
              </a:rPr>
              <a:t>|| </a:t>
            </a:r>
            <a:r>
              <a:rPr lang="en-US" sz="3200" dirty="0" smtClean="0">
                <a:sym typeface="Wingdings"/>
              </a:rPr>
              <a:t>(x</a:t>
            </a:r>
            <a:r>
              <a:rPr lang="en-US" sz="3200" baseline="-25000" dirty="0" smtClean="0">
                <a:sym typeface="Wingdings"/>
              </a:rPr>
              <a:t>1</a:t>
            </a:r>
            <a:r>
              <a:rPr lang="en-US" sz="3200" dirty="0" smtClean="0">
                <a:sym typeface="Wingdings"/>
              </a:rPr>
              <a:t>,…,</a:t>
            </a:r>
            <a:r>
              <a:rPr lang="en-US" sz="3200" dirty="0" err="1" smtClean="0">
                <a:sym typeface="Wingdings"/>
              </a:rPr>
              <a:t>x</a:t>
            </a:r>
            <a:r>
              <a:rPr lang="en-US" sz="3200" baseline="-25000" dirty="0" err="1" smtClean="0">
                <a:sym typeface="Wingdings"/>
              </a:rPr>
              <a:t>n</a:t>
            </a:r>
            <a:r>
              <a:rPr lang="en-US" sz="3200" dirty="0" smtClean="0">
                <a:sym typeface="Wingdings"/>
              </a:rPr>
              <a:t>) </a:t>
            </a:r>
            <a:r>
              <a:rPr lang="en-US" sz="3200" dirty="0">
                <a:sym typeface="Wingdings"/>
              </a:rPr>
              <a:t>– </a:t>
            </a:r>
            <a:r>
              <a:rPr lang="en-US" sz="3200" dirty="0" smtClean="0">
                <a:sym typeface="Wingdings"/>
              </a:rPr>
              <a:t>(y</a:t>
            </a:r>
            <a:r>
              <a:rPr lang="en-US" sz="3200" baseline="-25000" dirty="0" smtClean="0">
                <a:sym typeface="Wingdings"/>
              </a:rPr>
              <a:t>1</a:t>
            </a:r>
            <a:r>
              <a:rPr lang="en-US" sz="3200" dirty="0" smtClean="0">
                <a:sym typeface="Wingdings"/>
              </a:rPr>
              <a:t>,…,</a:t>
            </a:r>
            <a:r>
              <a:rPr lang="en-US" sz="3200" dirty="0" err="1" smtClean="0">
                <a:sym typeface="Wingdings"/>
              </a:rPr>
              <a:t>y</a:t>
            </a:r>
            <a:r>
              <a:rPr lang="en-US" sz="3200" baseline="-25000" dirty="0" err="1" smtClean="0">
                <a:sym typeface="Wingdings"/>
              </a:rPr>
              <a:t>n</a:t>
            </a:r>
            <a:r>
              <a:rPr lang="en-US" sz="3200" dirty="0" smtClean="0">
                <a:sym typeface="Wingdings"/>
              </a:rPr>
              <a:t>) </a:t>
            </a:r>
            <a:r>
              <a:rPr lang="en-US" sz="3200" dirty="0">
                <a:sym typeface="Wingdings"/>
              </a:rPr>
              <a:t>||</a:t>
            </a:r>
            <a:r>
              <a:rPr lang="en-US" sz="3200" baseline="-25000" dirty="0" smtClean="0">
                <a:sym typeface="Wingdings"/>
              </a:rPr>
              <a:t>∞ </a:t>
            </a:r>
            <a:r>
              <a:rPr lang="en-US" sz="3200" dirty="0" smtClean="0">
                <a:sym typeface="Wingdings"/>
              </a:rPr>
              <a:t> = max{|x</a:t>
            </a:r>
            <a:r>
              <a:rPr lang="en-US" sz="3200" baseline="-25000" dirty="0" smtClean="0">
                <a:sym typeface="Wingdings"/>
              </a:rPr>
              <a:t>1</a:t>
            </a:r>
            <a:r>
              <a:rPr lang="en-US" sz="3200" dirty="0" smtClean="0">
                <a:sym typeface="Wingdings"/>
              </a:rPr>
              <a:t> – y</a:t>
            </a:r>
            <a:r>
              <a:rPr lang="en-US" sz="3200" baseline="-25000" dirty="0" smtClean="0">
                <a:sym typeface="Wingdings"/>
              </a:rPr>
              <a:t>1</a:t>
            </a:r>
            <a:r>
              <a:rPr lang="en-US" sz="3200" dirty="0" smtClean="0">
                <a:sym typeface="Wingdings"/>
              </a:rPr>
              <a:t>|,…,|</a:t>
            </a:r>
            <a:r>
              <a:rPr lang="en-US" sz="3200" dirty="0" err="1" smtClean="0">
                <a:sym typeface="Wingdings"/>
              </a:rPr>
              <a:t>x</a:t>
            </a:r>
            <a:r>
              <a:rPr lang="en-US" sz="3200" baseline="-25000" dirty="0" err="1" smtClean="0">
                <a:sym typeface="Wingdings"/>
              </a:rPr>
              <a:t>n</a:t>
            </a:r>
            <a:r>
              <a:rPr lang="en-US" sz="3200" dirty="0" smtClean="0">
                <a:sym typeface="Wingdings"/>
              </a:rPr>
              <a:t> - </a:t>
            </a:r>
            <a:r>
              <a:rPr lang="en-US" sz="3200" dirty="0" err="1" smtClean="0">
                <a:sym typeface="Wingdings"/>
              </a:rPr>
              <a:t>y</a:t>
            </a:r>
            <a:r>
              <a:rPr lang="en-US" sz="3200" baseline="-25000" dirty="0" err="1" smtClean="0">
                <a:sym typeface="Wingdings"/>
              </a:rPr>
              <a:t>n</a:t>
            </a:r>
            <a:r>
              <a:rPr lang="en-US" sz="3200" dirty="0" smtClean="0">
                <a:sym typeface="Wingdings"/>
              </a:rPr>
              <a:t>|}</a:t>
            </a:r>
            <a:endParaRPr lang="en-US" sz="3200" baseline="-25000" dirty="0"/>
          </a:p>
          <a:p>
            <a:endParaRPr lang="en-US" sz="3200" dirty="0" smtClean="0"/>
          </a:p>
          <a:p>
            <a:r>
              <a:rPr lang="en-US" sz="3200" dirty="0" smtClean="0"/>
              <a:t>Given sets </a:t>
            </a:r>
            <a:r>
              <a:rPr lang="en-US" sz="3200" dirty="0"/>
              <a:t>X, </a:t>
            </a:r>
            <a:r>
              <a:rPr lang="en-US" sz="3200" dirty="0" smtClean="0"/>
              <a:t>Y and </a:t>
            </a:r>
            <a:r>
              <a:rPr lang="en-US" sz="3200" dirty="0" err="1" smtClean="0"/>
              <a:t>bijection</a:t>
            </a:r>
            <a:r>
              <a:rPr lang="en-US" sz="3200" dirty="0" smtClean="0"/>
              <a:t>  g: </a:t>
            </a:r>
            <a:r>
              <a:rPr lang="en-US" sz="3200" dirty="0"/>
              <a:t>X </a:t>
            </a:r>
            <a:r>
              <a:rPr lang="en-US" sz="3200" dirty="0">
                <a:sym typeface="Wingdings"/>
              </a:rPr>
              <a:t> Y, </a:t>
            </a:r>
          </a:p>
          <a:p>
            <a:endParaRPr lang="en-US" sz="3200" dirty="0" smtClean="0"/>
          </a:p>
          <a:p>
            <a:r>
              <a:rPr lang="en-US" sz="3200" dirty="0" smtClean="0"/>
              <a:t>Bottleneck Distance:  </a:t>
            </a:r>
            <a:r>
              <a:rPr lang="en-US" sz="3200" dirty="0" smtClean="0">
                <a:sym typeface="Wingdings"/>
              </a:rPr>
              <a:t>d</a:t>
            </a:r>
            <a:r>
              <a:rPr lang="en-US" sz="3200" baseline="-25000" dirty="0" smtClean="0">
                <a:sym typeface="Wingdings"/>
              </a:rPr>
              <a:t>B</a:t>
            </a:r>
            <a:r>
              <a:rPr lang="en-US" sz="3200" dirty="0" smtClean="0">
                <a:sym typeface="Wingdings"/>
              </a:rPr>
              <a:t>(X, Y) = </a:t>
            </a:r>
            <a:r>
              <a:rPr lang="en-US" sz="3200" dirty="0" err="1" smtClean="0">
                <a:sym typeface="Wingdings"/>
              </a:rPr>
              <a:t>inf</a:t>
            </a:r>
            <a:r>
              <a:rPr lang="en-US" sz="3200" dirty="0" smtClean="0">
                <a:sym typeface="Wingdings"/>
              </a:rPr>
              <a:t>   sup  || </a:t>
            </a:r>
            <a:r>
              <a:rPr lang="en-US" sz="3200" b="1" dirty="0" smtClean="0">
                <a:sym typeface="Wingdings"/>
              </a:rPr>
              <a:t>x</a:t>
            </a:r>
            <a:r>
              <a:rPr lang="en-US" sz="3200" dirty="0" smtClean="0">
                <a:sym typeface="Wingdings"/>
              </a:rPr>
              <a:t> – g(</a:t>
            </a:r>
            <a:r>
              <a:rPr lang="en-US" sz="3200" b="1" dirty="0" smtClean="0">
                <a:sym typeface="Wingdings"/>
              </a:rPr>
              <a:t>x</a:t>
            </a:r>
            <a:r>
              <a:rPr lang="en-US" sz="3200" dirty="0" smtClean="0">
                <a:sym typeface="Wingdings"/>
              </a:rPr>
              <a:t>) ||</a:t>
            </a:r>
            <a:r>
              <a:rPr lang="en-US" sz="3200" baseline="-25000" dirty="0" smtClean="0">
                <a:sym typeface="Wingdings"/>
              </a:rPr>
              <a:t>∞</a:t>
            </a:r>
            <a:endParaRPr lang="en-US" sz="32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298296" y="6089921"/>
            <a:ext cx="22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dirty="0" smtClean="0"/>
              <a:t>         </a:t>
            </a:r>
            <a:r>
              <a:rPr lang="en-US" sz="2400" b="1" dirty="0" smtClean="0"/>
              <a:t>x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1825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142" y="518873"/>
            <a:ext cx="8911858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Stability theorem:</a:t>
            </a:r>
          </a:p>
          <a:p>
            <a:endParaRPr lang="en-US" sz="3200" dirty="0"/>
          </a:p>
          <a:p>
            <a:r>
              <a:rPr lang="en-US" sz="3200" dirty="0" smtClean="0"/>
              <a:t>Let </a:t>
            </a:r>
            <a:r>
              <a:rPr lang="en-US" sz="3200" dirty="0"/>
              <a:t>X be a </a:t>
            </a:r>
            <a:r>
              <a:rPr lang="en-US" sz="3200" dirty="0" err="1"/>
              <a:t>triangulable</a:t>
            </a:r>
            <a:r>
              <a:rPr lang="en-US" sz="3200" dirty="0"/>
              <a:t> space with continuous</a:t>
            </a:r>
          </a:p>
          <a:p>
            <a:r>
              <a:rPr lang="en-US" sz="3200" dirty="0"/>
              <a:t>tame functions f, g : X </a:t>
            </a:r>
            <a:r>
              <a:rPr lang="en-US" sz="3200" dirty="0" smtClean="0">
                <a:sym typeface="Wingdings"/>
              </a:rPr>
              <a:t></a:t>
            </a:r>
            <a:r>
              <a:rPr lang="en-US" sz="3200" dirty="0" smtClean="0"/>
              <a:t> </a:t>
            </a:r>
            <a:r>
              <a:rPr lang="en-US" sz="3200" dirty="0"/>
              <a:t>R. Then </a:t>
            </a:r>
            <a:r>
              <a:rPr lang="en-US" sz="3200" dirty="0" smtClean="0"/>
              <a:t>the persistence diagrams satisfy 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/>
              <a:t>d</a:t>
            </a:r>
            <a:r>
              <a:rPr lang="en-US" sz="3200" baseline="-25000" dirty="0" smtClean="0"/>
              <a:t>B</a:t>
            </a:r>
            <a:r>
              <a:rPr lang="en-US" sz="3200" dirty="0"/>
              <a:t>(D(f), D(g)) </a:t>
            </a:r>
            <a:r>
              <a:rPr lang="en-US" sz="3200" dirty="0" smtClean="0"/>
              <a:t>≤ || f − g ||</a:t>
            </a:r>
            <a:r>
              <a:rPr lang="en-US" sz="3200" baseline="-25000" dirty="0">
                <a:sym typeface="Wingdings"/>
              </a:rPr>
              <a:t>∞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825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9"/>
            <a:ext cx="9144000" cy="3805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585646"/>
            <a:ext cx="9299330" cy="277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/>
              </a:rPr>
              <a:t>|| </a:t>
            </a:r>
            <a:r>
              <a:rPr lang="en-US" sz="3200" dirty="0" smtClean="0">
                <a:sym typeface="Wingdings"/>
              </a:rPr>
              <a:t>(x</a:t>
            </a:r>
            <a:r>
              <a:rPr lang="en-US" sz="3200" baseline="-25000" dirty="0" smtClean="0">
                <a:sym typeface="Wingdings"/>
              </a:rPr>
              <a:t>1</a:t>
            </a:r>
            <a:r>
              <a:rPr lang="en-US" sz="3200" dirty="0" smtClean="0">
                <a:sym typeface="Wingdings"/>
              </a:rPr>
              <a:t>,…,</a:t>
            </a:r>
            <a:r>
              <a:rPr lang="en-US" sz="3200" dirty="0" err="1" smtClean="0">
                <a:sym typeface="Wingdings"/>
              </a:rPr>
              <a:t>x</a:t>
            </a:r>
            <a:r>
              <a:rPr lang="en-US" sz="3200" baseline="-25000" dirty="0" err="1" smtClean="0">
                <a:sym typeface="Wingdings"/>
              </a:rPr>
              <a:t>n</a:t>
            </a:r>
            <a:r>
              <a:rPr lang="en-US" sz="3200" dirty="0" smtClean="0">
                <a:sym typeface="Wingdings"/>
              </a:rPr>
              <a:t>) </a:t>
            </a:r>
            <a:r>
              <a:rPr lang="en-US" sz="3200" dirty="0">
                <a:sym typeface="Wingdings"/>
              </a:rPr>
              <a:t>– </a:t>
            </a:r>
            <a:r>
              <a:rPr lang="en-US" sz="3200" dirty="0" smtClean="0">
                <a:sym typeface="Wingdings"/>
              </a:rPr>
              <a:t>(y</a:t>
            </a:r>
            <a:r>
              <a:rPr lang="en-US" sz="3200" baseline="-25000" dirty="0" smtClean="0">
                <a:sym typeface="Wingdings"/>
              </a:rPr>
              <a:t>1</a:t>
            </a:r>
            <a:r>
              <a:rPr lang="en-US" sz="3200" dirty="0" smtClean="0">
                <a:sym typeface="Wingdings"/>
              </a:rPr>
              <a:t>,…,</a:t>
            </a:r>
            <a:r>
              <a:rPr lang="en-US" sz="3200" dirty="0" err="1" smtClean="0">
                <a:sym typeface="Wingdings"/>
              </a:rPr>
              <a:t>y</a:t>
            </a:r>
            <a:r>
              <a:rPr lang="en-US" sz="3200" baseline="-25000" dirty="0" err="1" smtClean="0">
                <a:sym typeface="Wingdings"/>
              </a:rPr>
              <a:t>n</a:t>
            </a:r>
            <a:r>
              <a:rPr lang="en-US" sz="3200" dirty="0" smtClean="0">
                <a:sym typeface="Wingdings"/>
              </a:rPr>
              <a:t>) </a:t>
            </a:r>
            <a:r>
              <a:rPr lang="en-US" sz="3200" dirty="0">
                <a:sym typeface="Wingdings"/>
              </a:rPr>
              <a:t>||</a:t>
            </a:r>
            <a:r>
              <a:rPr lang="en-US" sz="3200" baseline="-25000" dirty="0" smtClean="0">
                <a:sym typeface="Wingdings"/>
              </a:rPr>
              <a:t>∞ </a:t>
            </a:r>
            <a:r>
              <a:rPr lang="en-US" sz="3200" dirty="0" smtClean="0">
                <a:sym typeface="Wingdings"/>
              </a:rPr>
              <a:t> = max{|x</a:t>
            </a:r>
            <a:r>
              <a:rPr lang="en-US" sz="3200" baseline="-25000" dirty="0" smtClean="0">
                <a:sym typeface="Wingdings"/>
              </a:rPr>
              <a:t>1</a:t>
            </a:r>
            <a:r>
              <a:rPr lang="en-US" sz="3200" dirty="0" smtClean="0">
                <a:sym typeface="Wingdings"/>
              </a:rPr>
              <a:t> – y</a:t>
            </a:r>
            <a:r>
              <a:rPr lang="en-US" sz="3200" baseline="-25000" dirty="0" smtClean="0">
                <a:sym typeface="Wingdings"/>
              </a:rPr>
              <a:t>1</a:t>
            </a:r>
            <a:r>
              <a:rPr lang="en-US" sz="3200" dirty="0" smtClean="0">
                <a:sym typeface="Wingdings"/>
              </a:rPr>
              <a:t>|,…,|</a:t>
            </a:r>
            <a:r>
              <a:rPr lang="en-US" sz="3200" dirty="0" err="1" smtClean="0">
                <a:sym typeface="Wingdings"/>
              </a:rPr>
              <a:t>x</a:t>
            </a:r>
            <a:r>
              <a:rPr lang="en-US" sz="3200" baseline="-25000" dirty="0" err="1" smtClean="0">
                <a:sym typeface="Wingdings"/>
              </a:rPr>
              <a:t>n</a:t>
            </a:r>
            <a:r>
              <a:rPr lang="en-US" sz="3200" dirty="0" smtClean="0">
                <a:sym typeface="Wingdings"/>
              </a:rPr>
              <a:t> - </a:t>
            </a:r>
            <a:r>
              <a:rPr lang="en-US" sz="3200" dirty="0" err="1" smtClean="0">
                <a:sym typeface="Wingdings"/>
              </a:rPr>
              <a:t>y</a:t>
            </a:r>
            <a:r>
              <a:rPr lang="en-US" sz="3200" baseline="-25000" dirty="0" err="1" smtClean="0">
                <a:sym typeface="Wingdings"/>
              </a:rPr>
              <a:t>n</a:t>
            </a:r>
            <a:r>
              <a:rPr lang="en-US" sz="3200" dirty="0" smtClean="0">
                <a:sym typeface="Wingdings"/>
              </a:rPr>
              <a:t>|}</a:t>
            </a:r>
            <a:endParaRPr lang="en-US" sz="3200" baseline="-25000" dirty="0"/>
          </a:p>
          <a:p>
            <a:pPr>
              <a:lnSpc>
                <a:spcPct val="60000"/>
              </a:lnSpc>
            </a:pPr>
            <a:endParaRPr lang="en-US" sz="3200" dirty="0" smtClean="0"/>
          </a:p>
          <a:p>
            <a:r>
              <a:rPr lang="en-US" sz="3200" dirty="0" smtClean="0"/>
              <a:t>Given sets </a:t>
            </a:r>
            <a:r>
              <a:rPr lang="en-US" sz="3200" dirty="0"/>
              <a:t>X, </a:t>
            </a:r>
            <a:r>
              <a:rPr lang="en-US" sz="3200" dirty="0" smtClean="0"/>
              <a:t>Y and </a:t>
            </a:r>
            <a:r>
              <a:rPr lang="en-US" sz="3200" dirty="0" err="1" smtClean="0"/>
              <a:t>bijection</a:t>
            </a:r>
            <a:r>
              <a:rPr lang="en-US" sz="3200" dirty="0" smtClean="0"/>
              <a:t>  g: </a:t>
            </a:r>
            <a:r>
              <a:rPr lang="en-US" sz="3200" dirty="0"/>
              <a:t>X </a:t>
            </a:r>
            <a:r>
              <a:rPr lang="en-US" sz="3200" dirty="0">
                <a:sym typeface="Wingdings"/>
              </a:rPr>
              <a:t> Y, </a:t>
            </a:r>
          </a:p>
          <a:p>
            <a:pPr>
              <a:lnSpc>
                <a:spcPct val="60000"/>
              </a:lnSpc>
            </a:pPr>
            <a:endParaRPr lang="en-US" sz="3200" dirty="0" smtClean="0"/>
          </a:p>
          <a:p>
            <a:r>
              <a:rPr lang="en-US" sz="3200" dirty="0" smtClean="0"/>
              <a:t>Wasserstein distance:  </a:t>
            </a:r>
          </a:p>
          <a:p>
            <a:pPr algn="ctr">
              <a:lnSpc>
                <a:spcPct val="130000"/>
              </a:lnSpc>
            </a:pPr>
            <a:r>
              <a:rPr lang="en-US" sz="3200" dirty="0" err="1" smtClean="0">
                <a:sym typeface="Wingdings"/>
              </a:rPr>
              <a:t>W</a:t>
            </a:r>
            <a:r>
              <a:rPr lang="en-US" sz="3200" baseline="-25000" dirty="0" err="1" smtClean="0">
                <a:sym typeface="Wingdings"/>
              </a:rPr>
              <a:t>q</a:t>
            </a:r>
            <a:r>
              <a:rPr lang="en-US" sz="3200" dirty="0" smtClean="0">
                <a:sym typeface="Wingdings"/>
              </a:rPr>
              <a:t>(X, Y) = [</a:t>
            </a:r>
            <a:r>
              <a:rPr lang="en-US" sz="3200" dirty="0" err="1" smtClean="0">
                <a:sym typeface="Wingdings"/>
              </a:rPr>
              <a:t>inf</a:t>
            </a:r>
            <a:r>
              <a:rPr lang="en-US" sz="3200" dirty="0" smtClean="0">
                <a:sym typeface="Wingdings"/>
              </a:rPr>
              <a:t>    </a:t>
            </a:r>
            <a:r>
              <a:rPr lang="en-US" sz="3200" dirty="0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3200" dirty="0" smtClean="0">
                <a:sym typeface="Wingdings"/>
              </a:rPr>
              <a:t>  || </a:t>
            </a:r>
            <a:r>
              <a:rPr lang="en-US" sz="3200" b="1" dirty="0" smtClean="0">
                <a:sym typeface="Wingdings"/>
              </a:rPr>
              <a:t>x</a:t>
            </a:r>
            <a:r>
              <a:rPr lang="en-US" sz="3200" dirty="0" smtClean="0">
                <a:sym typeface="Wingdings"/>
              </a:rPr>
              <a:t> – g(</a:t>
            </a:r>
            <a:r>
              <a:rPr lang="en-US" sz="3200" b="1" dirty="0" smtClean="0">
                <a:sym typeface="Wingdings"/>
              </a:rPr>
              <a:t>x</a:t>
            </a:r>
            <a:r>
              <a:rPr lang="en-US" sz="3200" dirty="0" smtClean="0">
                <a:sym typeface="Wingdings"/>
              </a:rPr>
              <a:t>) ||</a:t>
            </a:r>
            <a:r>
              <a:rPr lang="en-US" sz="3200" baseline="-25000" dirty="0" smtClean="0">
                <a:sym typeface="Wingdings"/>
              </a:rPr>
              <a:t>∞</a:t>
            </a:r>
            <a:r>
              <a:rPr lang="en-US" sz="3200" dirty="0" smtClean="0">
                <a:sym typeface="Wingdings"/>
              </a:rPr>
              <a:t>]</a:t>
            </a:r>
            <a:r>
              <a:rPr lang="en-US" sz="3200" baseline="30000" dirty="0" smtClean="0">
                <a:sym typeface="Wingdings"/>
              </a:rPr>
              <a:t>1/q</a:t>
            </a:r>
            <a:endParaRPr lang="en-US" sz="32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407409" y="6130958"/>
            <a:ext cx="22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g      </a:t>
            </a:r>
            <a:r>
              <a:rPr lang="en-US" sz="2400" b="1" dirty="0" smtClean="0"/>
              <a:t>x </a:t>
            </a:r>
            <a:r>
              <a:rPr lang="en-US" sz="2400" dirty="0" smtClean="0"/>
              <a:t>in X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01555" y="5780885"/>
            <a:ext cx="1001889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74868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142" y="518873"/>
            <a:ext cx="8601414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Stability theorem:</a:t>
            </a:r>
          </a:p>
          <a:p>
            <a:endParaRPr lang="en-US" sz="3200" dirty="0"/>
          </a:p>
          <a:p>
            <a:r>
              <a:rPr lang="en-US" sz="3200" dirty="0" smtClean="0"/>
              <a:t>Let </a:t>
            </a:r>
            <a:r>
              <a:rPr lang="en-US" sz="3200" dirty="0"/>
              <a:t>X be a </a:t>
            </a:r>
            <a:r>
              <a:rPr lang="en-US" sz="3200" dirty="0" err="1"/>
              <a:t>triangulable</a:t>
            </a:r>
            <a:r>
              <a:rPr lang="en-US" sz="3200" dirty="0"/>
              <a:t> space </a:t>
            </a:r>
            <a:r>
              <a:rPr lang="en-US" sz="3200" dirty="0" smtClean="0"/>
              <a:t>whose </a:t>
            </a:r>
            <a:r>
              <a:rPr lang="en-US" sz="3200" dirty="0" err="1" smtClean="0"/>
              <a:t>traingulations</a:t>
            </a:r>
            <a:r>
              <a:rPr lang="en-US" sz="3200" dirty="0" smtClean="0"/>
              <a:t> grow </a:t>
            </a:r>
            <a:r>
              <a:rPr lang="en-US" sz="3200" dirty="0" err="1" smtClean="0"/>
              <a:t>polynomially</a:t>
            </a:r>
            <a:r>
              <a:rPr lang="en-US" sz="3200" dirty="0" smtClean="0"/>
              <a:t> with constant exponent j.</a:t>
            </a:r>
          </a:p>
          <a:p>
            <a:r>
              <a:rPr lang="en-US" sz="3200" dirty="0" smtClean="0"/>
              <a:t>Let f</a:t>
            </a:r>
            <a:r>
              <a:rPr lang="en-US" sz="3200" dirty="0"/>
              <a:t>, g : X </a:t>
            </a:r>
            <a:r>
              <a:rPr lang="en-US" sz="3200" dirty="0" smtClean="0">
                <a:sym typeface="Wingdings"/>
              </a:rPr>
              <a:t></a:t>
            </a:r>
            <a:r>
              <a:rPr lang="en-US" sz="3200" dirty="0" smtClean="0"/>
              <a:t> </a:t>
            </a:r>
            <a:r>
              <a:rPr lang="en-US" sz="3200" b="1" dirty="0" smtClean="0"/>
              <a:t>R</a:t>
            </a:r>
            <a:r>
              <a:rPr lang="en-US" sz="3200" dirty="0" smtClean="0"/>
              <a:t> be tame </a:t>
            </a:r>
            <a:r>
              <a:rPr lang="en-US" sz="3200" dirty="0" err="1" smtClean="0"/>
              <a:t>Lipschitz</a:t>
            </a:r>
            <a:r>
              <a:rPr lang="en-US" sz="3200" dirty="0" smtClean="0"/>
              <a:t> functions . </a:t>
            </a:r>
          </a:p>
          <a:p>
            <a:endParaRPr lang="en-US" sz="3200" dirty="0"/>
          </a:p>
          <a:p>
            <a:r>
              <a:rPr lang="en-US" sz="3200" dirty="0" smtClean="0"/>
              <a:t>Then there are constants C and k &gt; j no smaller than 1 such that persistence diagrams satisfy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</a:t>
            </a:r>
          </a:p>
          <a:p>
            <a:pPr algn="ctr"/>
            <a:r>
              <a:rPr lang="en-US" sz="3200" dirty="0" err="1" smtClean="0"/>
              <a:t>W</a:t>
            </a:r>
            <a:r>
              <a:rPr lang="en-US" sz="3200" baseline="-25000" dirty="0" err="1" smtClean="0"/>
              <a:t>q</a:t>
            </a:r>
            <a:r>
              <a:rPr lang="en-US" sz="3200" dirty="0" smtClean="0"/>
              <a:t>(</a:t>
            </a:r>
            <a:r>
              <a:rPr lang="en-US" sz="3200" dirty="0"/>
              <a:t>D(f), D(g)) </a:t>
            </a:r>
            <a:r>
              <a:rPr lang="en-US" sz="3200" dirty="0" smtClean="0"/>
              <a:t>≤ C|| f − g ||</a:t>
            </a:r>
            <a:r>
              <a:rPr lang="en-US" sz="3200" baseline="-25000" dirty="0" smtClean="0">
                <a:sym typeface="Wingdings"/>
              </a:rPr>
              <a:t>∞</a:t>
            </a:r>
          </a:p>
          <a:p>
            <a:pPr algn="ctr"/>
            <a:endParaRPr lang="en-US" sz="3200" baseline="-25000" dirty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for every q  ≥ k.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533447" y="4760441"/>
            <a:ext cx="1340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 – k/q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212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777" y="2646221"/>
            <a:ext cx="4640580" cy="39776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266797" y="4090131"/>
            <a:ext cx="0" cy="579714"/>
          </a:xfrm>
          <a:prstGeom prst="straightConnector1">
            <a:avLst/>
          </a:prstGeom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rainbo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846">
            <a:off x="1347817" y="4847360"/>
            <a:ext cx="18288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527" y="6116606"/>
            <a:ext cx="104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circle courtesy of </a:t>
            </a:r>
            <a:r>
              <a:rPr lang="en-US" sz="1200" dirty="0" err="1" smtClean="0"/>
              <a:t>knotplot.com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34" y="13666"/>
            <a:ext cx="4078449" cy="405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1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0" y="91734"/>
            <a:ext cx="8890000" cy="659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Let α ∈  </a:t>
            </a:r>
            <a:r>
              <a:rPr lang="en-US" sz="3200" dirty="0" err="1" smtClean="0"/>
              <a:t>C</a:t>
            </a:r>
            <a:r>
              <a:rPr lang="en-US" sz="3200" baseline="30000" dirty="0" err="1" smtClean="0"/>
              <a:t>i</a:t>
            </a:r>
            <a:r>
              <a:rPr lang="en-US" sz="3200" dirty="0" smtClean="0"/>
              <a:t> ,    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d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 : </a:t>
            </a:r>
            <a:r>
              <a:rPr lang="en-US" sz="3200" dirty="0" err="1" smtClean="0"/>
              <a:t>C</a:t>
            </a:r>
            <a:r>
              <a:rPr lang="en-US" sz="3200" baseline="30000" dirty="0" err="1" smtClean="0"/>
              <a:t>i</a:t>
            </a:r>
            <a:r>
              <a:rPr lang="en-US" sz="3200" baseline="30000" dirty="0" smtClean="0"/>
              <a:t> </a:t>
            </a:r>
            <a:r>
              <a:rPr lang="en-US" sz="3200" dirty="0" smtClean="0"/>
              <a:t>= { f : X</a:t>
            </a:r>
            <a:r>
              <a:rPr lang="en-US" sz="3200" baseline="30000" dirty="0" smtClean="0"/>
              <a:t>i</a:t>
            </a:r>
            <a:r>
              <a:rPr lang="en-US" sz="3200" dirty="0" smtClean="0"/>
              <a:t>  </a:t>
            </a:r>
            <a:r>
              <a:rPr lang="en-US" sz="3200" dirty="0" smtClean="0">
                <a:sym typeface="Wingdings"/>
              </a:rPr>
              <a:t>  R } </a:t>
            </a:r>
            <a:r>
              <a:rPr lang="en-US" sz="3200" dirty="0" smtClean="0"/>
              <a:t>→ C</a:t>
            </a:r>
            <a:r>
              <a:rPr lang="en-US" sz="3200" baseline="30000" dirty="0" smtClean="0"/>
              <a:t>i+1</a:t>
            </a:r>
            <a:r>
              <a:rPr lang="en-US" sz="3200" dirty="0" smtClean="0"/>
              <a:t> = { f : X</a:t>
            </a:r>
            <a:r>
              <a:rPr lang="en-US" sz="3200" baseline="30000" dirty="0" smtClean="0"/>
              <a:t>i+1</a:t>
            </a:r>
            <a:r>
              <a:rPr lang="en-US" sz="3200" dirty="0" smtClean="0"/>
              <a:t>  </a:t>
            </a:r>
            <a:r>
              <a:rPr lang="en-US" sz="3200" dirty="0" smtClean="0">
                <a:sym typeface="Wingdings"/>
              </a:rPr>
              <a:t>  R }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α </a:t>
            </a:r>
            <a:r>
              <a:rPr lang="en-US" sz="3200" dirty="0"/>
              <a:t>is a </a:t>
            </a:r>
            <a:r>
              <a:rPr lang="en-US" sz="3200" i="1" dirty="0" err="1" smtClean="0">
                <a:solidFill>
                  <a:srgbClr val="0000FF"/>
                </a:solidFill>
              </a:rPr>
              <a:t>cocycle</a:t>
            </a:r>
            <a:r>
              <a:rPr lang="en-US" sz="3200" dirty="0" smtClean="0"/>
              <a:t> if d</a:t>
            </a:r>
            <a:r>
              <a:rPr lang="en-US" sz="3200" baseline="-25000" dirty="0"/>
              <a:t>i</a:t>
            </a:r>
            <a:r>
              <a:rPr lang="en-US" sz="3200" dirty="0" smtClean="0"/>
              <a:t>α </a:t>
            </a:r>
            <a:r>
              <a:rPr lang="en-US" sz="3200" dirty="0"/>
              <a:t>=  </a:t>
            </a:r>
            <a:r>
              <a:rPr lang="en-US" sz="3200" dirty="0" smtClean="0"/>
              <a:t>0.     </a:t>
            </a:r>
            <a:r>
              <a:rPr lang="en-US" sz="3200" dirty="0" smtClean="0">
                <a:solidFill>
                  <a:srgbClr val="008000"/>
                </a:solidFill>
              </a:rPr>
              <a:t>I.e.</a:t>
            </a:r>
            <a:r>
              <a:rPr lang="en-US" sz="3200" dirty="0">
                <a:solidFill>
                  <a:srgbClr val="008000"/>
                </a:solidFill>
              </a:rPr>
              <a:t>, </a:t>
            </a:r>
            <a:r>
              <a:rPr lang="en-US" sz="3200" dirty="0" smtClean="0">
                <a:solidFill>
                  <a:srgbClr val="008000"/>
                </a:solidFill>
              </a:rPr>
              <a:t>α is in </a:t>
            </a:r>
            <a:r>
              <a:rPr lang="de-DE" sz="3200" dirty="0">
                <a:solidFill>
                  <a:srgbClr val="008000"/>
                </a:solidFill>
              </a:rPr>
              <a:t>Ker(</a:t>
            </a:r>
            <a:r>
              <a:rPr lang="de-DE" sz="3200" dirty="0" smtClean="0">
                <a:solidFill>
                  <a:srgbClr val="008000"/>
                </a:solidFill>
              </a:rPr>
              <a:t>d</a:t>
            </a:r>
            <a:r>
              <a:rPr lang="de-DE" sz="3200" baseline="-25000" dirty="0" smtClean="0">
                <a:solidFill>
                  <a:srgbClr val="008000"/>
                </a:solidFill>
              </a:rPr>
              <a:t>1</a:t>
            </a:r>
            <a:r>
              <a:rPr lang="de-DE" sz="3200" dirty="0" smtClean="0">
                <a:solidFill>
                  <a:srgbClr val="008000"/>
                </a:solidFill>
              </a:rPr>
              <a:t>)</a:t>
            </a:r>
            <a:endParaRPr lang="en-US" sz="3200" dirty="0" smtClean="0">
              <a:solidFill>
                <a:srgbClr val="008000"/>
              </a:solidFill>
            </a:endParaRPr>
          </a:p>
          <a:p>
            <a:endParaRPr lang="en-US" sz="3200" dirty="0" smtClean="0"/>
          </a:p>
          <a:p>
            <a:r>
              <a:rPr lang="en-US" sz="3200" dirty="0" smtClean="0"/>
              <a:t>α  </a:t>
            </a:r>
            <a:r>
              <a:rPr lang="en-US" sz="3200" dirty="0"/>
              <a:t>is a </a:t>
            </a:r>
            <a:r>
              <a:rPr lang="en-US" sz="3200" i="1" dirty="0" err="1" smtClean="0">
                <a:solidFill>
                  <a:srgbClr val="0000FF"/>
                </a:solidFill>
              </a:rPr>
              <a:t>coboundary</a:t>
            </a:r>
            <a:r>
              <a:rPr lang="en-US" sz="3200" dirty="0" smtClean="0"/>
              <a:t> if there exists f in C</a:t>
            </a:r>
            <a:r>
              <a:rPr lang="en-US" sz="3200" baseline="30000" dirty="0" smtClean="0"/>
              <a:t>i-1 </a:t>
            </a:r>
            <a:r>
              <a:rPr lang="en-US" sz="3200" dirty="0" err="1" smtClean="0"/>
              <a:t>s.t.</a:t>
            </a:r>
            <a:r>
              <a:rPr lang="en-US" sz="3200" dirty="0" smtClean="0"/>
              <a:t> d</a:t>
            </a:r>
            <a:r>
              <a:rPr lang="en-US" sz="3200" baseline="-25000" dirty="0" smtClean="0"/>
              <a:t>i-1</a:t>
            </a:r>
            <a:r>
              <a:rPr lang="en-US" sz="3200" dirty="0" smtClean="0"/>
              <a:t>f </a:t>
            </a:r>
            <a:r>
              <a:rPr lang="en-US" sz="3200" dirty="0"/>
              <a:t>= </a:t>
            </a:r>
            <a:r>
              <a:rPr lang="en-US" sz="3200" dirty="0" smtClean="0"/>
              <a:t>α</a:t>
            </a:r>
            <a:endParaRPr lang="en-US" sz="3200" dirty="0"/>
          </a:p>
          <a:p>
            <a:r>
              <a:rPr lang="en-US" sz="3200" dirty="0">
                <a:solidFill>
                  <a:srgbClr val="008000"/>
                </a:solidFill>
              </a:rPr>
              <a:t>I.e., α is in </a:t>
            </a:r>
            <a:r>
              <a:rPr lang="de-DE" sz="3200" dirty="0" smtClean="0">
                <a:solidFill>
                  <a:srgbClr val="008000"/>
                </a:solidFill>
              </a:rPr>
              <a:t>Im(d</a:t>
            </a:r>
            <a:r>
              <a:rPr lang="de-DE" sz="3200" baseline="-25000" dirty="0" smtClean="0">
                <a:solidFill>
                  <a:srgbClr val="008000"/>
                </a:solidFill>
              </a:rPr>
              <a:t>i-1</a:t>
            </a:r>
            <a:r>
              <a:rPr lang="de-DE" sz="3200" dirty="0" smtClean="0">
                <a:solidFill>
                  <a:srgbClr val="008000"/>
                </a:solidFill>
              </a:rPr>
              <a:t>)</a:t>
            </a:r>
            <a:endParaRPr lang="en-US" sz="3200" dirty="0">
              <a:solidFill>
                <a:srgbClr val="008000"/>
              </a:solidFill>
            </a:endParaRPr>
          </a:p>
          <a:p>
            <a:endParaRPr lang="en-US" sz="3200" dirty="0" smtClean="0"/>
          </a:p>
          <a:p>
            <a:r>
              <a:rPr lang="en-US" sz="3200" dirty="0" smtClean="0"/>
              <a:t>Note d</a:t>
            </a:r>
            <a:r>
              <a:rPr lang="en-US" sz="3200" baseline="-25000" dirty="0"/>
              <a:t>i</a:t>
            </a:r>
            <a:r>
              <a:rPr lang="en-US" sz="3200" dirty="0" smtClean="0"/>
              <a:t> d</a:t>
            </a:r>
            <a:r>
              <a:rPr lang="en-US" sz="3200" baseline="-25000" dirty="0" smtClean="0"/>
              <a:t>i-1</a:t>
            </a:r>
            <a:r>
              <a:rPr lang="en-US" sz="3200" dirty="0" smtClean="0"/>
              <a:t> </a:t>
            </a:r>
            <a:r>
              <a:rPr lang="en-US" sz="3200" dirty="0"/>
              <a:t>f = 0 for any  f ∈ </a:t>
            </a:r>
            <a:r>
              <a:rPr lang="en-US" sz="3200" dirty="0" smtClean="0"/>
              <a:t>C</a:t>
            </a:r>
            <a:r>
              <a:rPr lang="en-US" sz="3200" baseline="30000" dirty="0" smtClean="0"/>
              <a:t>i-1</a:t>
            </a:r>
            <a:r>
              <a:rPr lang="en-US" sz="3200" dirty="0" smtClean="0"/>
              <a:t>. </a:t>
            </a:r>
          </a:p>
          <a:p>
            <a:endParaRPr lang="en-US" sz="3200" dirty="0"/>
          </a:p>
          <a:p>
            <a:r>
              <a:rPr lang="en-US" sz="3200" dirty="0"/>
              <a:t>d</a:t>
            </a:r>
            <a:r>
              <a:rPr lang="en-US" sz="3200" baseline="-25000" dirty="0"/>
              <a:t>i</a:t>
            </a:r>
            <a:r>
              <a:rPr lang="en-US" sz="3200" dirty="0"/>
              <a:t> d</a:t>
            </a:r>
            <a:r>
              <a:rPr lang="en-US" sz="3200" baseline="-25000" dirty="0"/>
              <a:t>i-1</a:t>
            </a:r>
            <a:r>
              <a:rPr lang="en-US" sz="3200" dirty="0"/>
              <a:t> </a:t>
            </a:r>
            <a:r>
              <a:rPr lang="en-US" sz="3200" dirty="0" smtClean="0"/>
              <a:t>f </a:t>
            </a:r>
            <a:r>
              <a:rPr lang="en-US" sz="3200" dirty="0"/>
              <a:t>= 0  implies  </a:t>
            </a:r>
            <a:r>
              <a:rPr lang="en-US" sz="3200" dirty="0" err="1"/>
              <a:t>Im</a:t>
            </a:r>
            <a:r>
              <a:rPr lang="en-US" sz="3200" dirty="0"/>
              <a:t> (</a:t>
            </a:r>
            <a:r>
              <a:rPr lang="en-US" sz="3200" dirty="0" smtClean="0"/>
              <a:t>d</a:t>
            </a:r>
            <a:r>
              <a:rPr lang="en-US" sz="3200" baseline="-25000" dirty="0" smtClean="0"/>
              <a:t>i-1</a:t>
            </a:r>
            <a:r>
              <a:rPr lang="en-US" sz="3200" dirty="0" smtClean="0"/>
              <a:t> </a:t>
            </a:r>
            <a:r>
              <a:rPr lang="en-US" sz="3200" dirty="0"/>
              <a:t>) ⊆ Ker (</a:t>
            </a:r>
            <a:r>
              <a:rPr lang="en-US" sz="3200" dirty="0" smtClean="0"/>
              <a:t>d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 </a:t>
            </a:r>
            <a:r>
              <a:rPr lang="en-US" sz="3200" dirty="0"/>
              <a:t>). </a:t>
            </a:r>
          </a:p>
          <a:p>
            <a:endParaRPr lang="en-US" sz="3200" dirty="0"/>
          </a:p>
          <a:p>
            <a:r>
              <a:rPr lang="de-DE" sz="3200" dirty="0" smtClean="0"/>
              <a:t>H</a:t>
            </a:r>
            <a:r>
              <a:rPr lang="de-DE" sz="3200" baseline="30000" dirty="0" smtClean="0"/>
              <a:t>i</a:t>
            </a:r>
            <a:r>
              <a:rPr lang="de-DE" sz="3200" dirty="0" smtClean="0"/>
              <a:t> </a:t>
            </a:r>
            <a:r>
              <a:rPr lang="de-DE" sz="3200" dirty="0"/>
              <a:t>(X;A ) = Ker(</a:t>
            </a:r>
            <a:r>
              <a:rPr lang="de-DE" sz="3200" dirty="0" smtClean="0"/>
              <a:t>d</a:t>
            </a:r>
            <a:r>
              <a:rPr lang="de-DE" sz="3200" baseline="-25000" dirty="0" smtClean="0"/>
              <a:t>i</a:t>
            </a:r>
            <a:r>
              <a:rPr lang="de-DE" sz="3200" dirty="0" smtClean="0"/>
              <a:t> </a:t>
            </a:r>
            <a:r>
              <a:rPr lang="de-DE" sz="3200" dirty="0"/>
              <a:t>)/ Im(</a:t>
            </a:r>
            <a:r>
              <a:rPr lang="de-DE" sz="3200" dirty="0" smtClean="0"/>
              <a:t>d</a:t>
            </a:r>
            <a:r>
              <a:rPr lang="de-DE" sz="3200" baseline="-25000" dirty="0" smtClean="0"/>
              <a:t>i-1</a:t>
            </a:r>
            <a:r>
              <a:rPr lang="de-DE" sz="3200" dirty="0" smtClean="0"/>
              <a:t> </a:t>
            </a:r>
            <a:r>
              <a:rPr lang="de-DE" sz="3200" dirty="0"/>
              <a:t>)</a:t>
            </a:r>
            <a:r>
              <a:rPr lang="de-DE" sz="3200" dirty="0" smtClean="0"/>
              <a:t>.</a:t>
            </a:r>
            <a:endParaRPr lang="de-DE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1" y="4530679"/>
            <a:ext cx="1545336" cy="23556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1" y="4007555"/>
            <a:ext cx="1560688" cy="58477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See </a:t>
            </a:r>
            <a:r>
              <a:rPr lang="en-US" sz="3200" dirty="0" err="1" smtClean="0"/>
              <a:t>ch</a:t>
            </a:r>
            <a:r>
              <a:rPr lang="en-US" sz="3200" dirty="0" smtClean="0"/>
              <a:t> 5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040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209" y="-14768"/>
            <a:ext cx="8797742" cy="711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Persistent </a:t>
            </a:r>
            <a:r>
              <a:rPr lang="en-US" sz="3200" dirty="0" err="1" smtClean="0"/>
              <a:t>Cohomology</a:t>
            </a:r>
            <a:endParaRPr lang="en-US" sz="3200" dirty="0" smtClean="0"/>
          </a:p>
          <a:p>
            <a:pPr>
              <a:lnSpc>
                <a:spcPct val="90000"/>
              </a:lnSpc>
            </a:pPr>
            <a:endParaRPr lang="en-US" sz="3200" dirty="0">
              <a:latin typeface="Symbol" charset="2"/>
              <a:cs typeface="Symbol" charset="2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Symbol" charset="2"/>
                <a:cs typeface="Symbol" charset="2"/>
              </a:rPr>
              <a:t>e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&lt; </a:t>
            </a:r>
            <a:r>
              <a:rPr lang="en-US" sz="3200" dirty="0" smtClean="0">
                <a:latin typeface="Symbol" charset="2"/>
                <a:cs typeface="Symbol" charset="2"/>
              </a:rPr>
              <a:t>e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&lt; …  &lt;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sz="3200" baseline="-25000" dirty="0" err="1" smtClean="0"/>
              <a:t>m</a:t>
            </a:r>
            <a:endParaRPr lang="en-US" sz="3200" baseline="-25000" dirty="0" smtClean="0"/>
          </a:p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>
                <a:cs typeface="Symbol" charset="2"/>
              </a:rPr>
              <a:t>X(</a:t>
            </a:r>
            <a:r>
              <a:rPr lang="en-US" sz="3200" dirty="0" smtClean="0">
                <a:latin typeface="Symbol" charset="2"/>
                <a:cs typeface="Symbol" charset="2"/>
              </a:rPr>
              <a:t>e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&lt;  X(</a:t>
            </a:r>
            <a:r>
              <a:rPr lang="en-US" sz="3200" dirty="0" smtClean="0">
                <a:latin typeface="Symbol" charset="2"/>
                <a:cs typeface="Symbol" charset="2"/>
              </a:rPr>
              <a:t>e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  </a:t>
            </a:r>
            <a:r>
              <a:rPr lang="en-US" sz="3200" dirty="0"/>
              <a:t>&lt; …  </a:t>
            </a:r>
            <a:r>
              <a:rPr lang="en-US" sz="3200" dirty="0" smtClean="0"/>
              <a:t>&lt;  X(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sz="3200" baseline="-25000" dirty="0" err="1" smtClean="0"/>
              <a:t>m</a:t>
            </a:r>
            <a:r>
              <a:rPr lang="en-US" sz="3200" dirty="0" smtClean="0"/>
              <a:t>)</a:t>
            </a:r>
          </a:p>
          <a:p>
            <a:pPr>
              <a:lnSpc>
                <a:spcPct val="110000"/>
              </a:lnSpc>
            </a:pPr>
            <a:endParaRPr lang="en-US" sz="3200" dirty="0" smtClean="0"/>
          </a:p>
          <a:p>
            <a:r>
              <a:rPr lang="en-US" sz="3200" dirty="0" err="1" smtClean="0"/>
              <a:t>C</a:t>
            </a:r>
            <a:r>
              <a:rPr lang="en-US" sz="3200" baseline="30000" dirty="0" err="1"/>
              <a:t>i</a:t>
            </a:r>
            <a:r>
              <a:rPr lang="en-US" sz="3200" dirty="0" smtClean="0"/>
              <a:t>(</a:t>
            </a:r>
            <a:r>
              <a:rPr lang="en-US" sz="3200" dirty="0">
                <a:cs typeface="Symbol" charset="2"/>
              </a:rPr>
              <a:t>X(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sz="3200" baseline="-25000" dirty="0" err="1" smtClean="0"/>
              <a:t>j</a:t>
            </a:r>
            <a:r>
              <a:rPr lang="en-US" sz="3200" dirty="0" smtClean="0"/>
              <a:t>), R)</a:t>
            </a:r>
            <a:r>
              <a:rPr lang="en-US" sz="3200" baseline="30000" dirty="0" smtClean="0"/>
              <a:t> </a:t>
            </a:r>
            <a:r>
              <a:rPr lang="en-US" sz="3200" dirty="0"/>
              <a:t>= { f : </a:t>
            </a:r>
            <a:r>
              <a:rPr lang="en-US" sz="3200" dirty="0" smtClean="0">
                <a:cs typeface="Symbol" charset="2"/>
              </a:rPr>
              <a:t>X</a:t>
            </a:r>
            <a:r>
              <a:rPr lang="en-US" sz="3200" baseline="30000" dirty="0" smtClean="0">
                <a:cs typeface="Symbol" charset="2"/>
              </a:rPr>
              <a:t>i</a:t>
            </a:r>
            <a:r>
              <a:rPr lang="en-US" sz="3200" dirty="0" smtClean="0">
                <a:cs typeface="Symbol" charset="2"/>
              </a:rPr>
              <a:t>(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sz="3200" baseline="-25000" dirty="0" err="1" smtClean="0"/>
              <a:t>j</a:t>
            </a:r>
            <a:r>
              <a:rPr lang="en-US" sz="3200" dirty="0" smtClean="0"/>
              <a:t>)  </a:t>
            </a:r>
            <a:r>
              <a:rPr lang="en-US" sz="3200" dirty="0">
                <a:sym typeface="Wingdings"/>
              </a:rPr>
              <a:t>  R }</a:t>
            </a:r>
            <a:endParaRPr lang="en-US" sz="3200" dirty="0"/>
          </a:p>
          <a:p>
            <a:pPr>
              <a:lnSpc>
                <a:spcPct val="140000"/>
              </a:lnSpc>
            </a:pPr>
            <a:endParaRPr lang="en-US" sz="3200" baseline="-25000" dirty="0"/>
          </a:p>
          <a:p>
            <a:pPr>
              <a:lnSpc>
                <a:spcPct val="120000"/>
              </a:lnSpc>
            </a:pPr>
            <a:r>
              <a:rPr lang="en-US" sz="3200" dirty="0"/>
              <a:t> </a:t>
            </a:r>
            <a:r>
              <a:rPr lang="en-US" sz="3200" dirty="0" smtClean="0"/>
              <a:t>                    </a:t>
            </a:r>
            <a:r>
              <a:rPr lang="en-US" sz="3200" dirty="0" smtClean="0">
                <a:sym typeface="Wingdings"/>
              </a:rPr>
              <a:t></a:t>
            </a:r>
            <a:r>
              <a:rPr lang="en-US" sz="3200" dirty="0" smtClean="0"/>
              <a:t>                      </a:t>
            </a:r>
            <a:r>
              <a:rPr lang="en-US" sz="3200" dirty="0" smtClean="0">
                <a:sym typeface="Wingdings"/>
              </a:rPr>
              <a:t> </a:t>
            </a:r>
            <a:r>
              <a:rPr lang="en-US" sz="3200" dirty="0" smtClean="0"/>
              <a:t> </a:t>
            </a:r>
            <a:r>
              <a:rPr lang="en-US" sz="3200" dirty="0"/>
              <a:t>…  </a:t>
            </a:r>
            <a:r>
              <a:rPr lang="en-US" sz="3200" dirty="0">
                <a:sym typeface="Wingdings"/>
              </a:rPr>
              <a:t></a:t>
            </a:r>
            <a:r>
              <a:rPr lang="en-US" sz="3200" dirty="0"/>
              <a:t> </a:t>
            </a:r>
            <a:endParaRPr lang="en-US" sz="3200" baseline="-25000" dirty="0" smtClean="0"/>
          </a:p>
          <a:p>
            <a:pPr>
              <a:lnSpc>
                <a:spcPct val="50000"/>
              </a:lnSpc>
            </a:pPr>
            <a:endParaRPr lang="en-US" sz="3200" dirty="0" smtClean="0"/>
          </a:p>
          <a:p>
            <a:pPr>
              <a:lnSpc>
                <a:spcPct val="120000"/>
              </a:lnSpc>
            </a:pPr>
            <a:r>
              <a:rPr lang="en-US" sz="3200" dirty="0" err="1" smtClean="0"/>
              <a:t>C</a:t>
            </a:r>
            <a:r>
              <a:rPr lang="en-US" sz="3200" baseline="30000" dirty="0" err="1" smtClean="0"/>
              <a:t>i</a:t>
            </a:r>
            <a:r>
              <a:rPr lang="en-US" sz="3200" dirty="0"/>
              <a:t>(</a:t>
            </a:r>
            <a:r>
              <a:rPr lang="en-US" sz="3200" dirty="0" smtClean="0">
                <a:cs typeface="Symbol" charset="2"/>
              </a:rPr>
              <a:t>X</a:t>
            </a:r>
            <a:r>
              <a:rPr lang="en-US" sz="3200" dirty="0">
                <a:cs typeface="Symbol" charset="2"/>
              </a:rPr>
              <a:t>(</a:t>
            </a:r>
            <a:r>
              <a:rPr lang="en-US" sz="3200" dirty="0">
                <a:latin typeface="Symbol" charset="2"/>
                <a:cs typeface="Symbol" charset="2"/>
              </a:rPr>
              <a:t>e</a:t>
            </a:r>
            <a:r>
              <a:rPr lang="en-US" sz="3200" baseline="-25000" dirty="0"/>
              <a:t>1</a:t>
            </a:r>
            <a:r>
              <a:rPr lang="en-US" sz="3200" dirty="0" smtClean="0"/>
              <a:t>), </a:t>
            </a:r>
            <a:r>
              <a:rPr lang="en-US" sz="3200" dirty="0"/>
              <a:t>R</a:t>
            </a:r>
            <a:r>
              <a:rPr lang="en-US" sz="3200" dirty="0" smtClean="0"/>
              <a:t>)  </a:t>
            </a:r>
            <a:r>
              <a:rPr lang="en-US" sz="3200" dirty="0" smtClean="0">
                <a:sym typeface="Wingdings"/>
              </a:rPr>
              <a:t></a:t>
            </a:r>
            <a:r>
              <a:rPr lang="en-US" sz="3200" dirty="0" smtClean="0"/>
              <a:t>  </a:t>
            </a:r>
            <a:r>
              <a:rPr lang="en-US" sz="3200" dirty="0" err="1" smtClean="0"/>
              <a:t>C</a:t>
            </a:r>
            <a:r>
              <a:rPr lang="en-US" sz="3200" baseline="30000" dirty="0" err="1" smtClean="0"/>
              <a:t>i</a:t>
            </a:r>
            <a:r>
              <a:rPr lang="en-US" sz="3200" dirty="0"/>
              <a:t>(</a:t>
            </a:r>
            <a:r>
              <a:rPr lang="en-US" sz="3200" dirty="0" smtClean="0"/>
              <a:t>X</a:t>
            </a:r>
            <a:r>
              <a:rPr lang="en-US" sz="3200" dirty="0"/>
              <a:t>(</a:t>
            </a:r>
            <a:r>
              <a:rPr lang="en-US" sz="3200" dirty="0" smtClean="0">
                <a:latin typeface="Symbol" charset="2"/>
                <a:cs typeface="Symbol" charset="2"/>
              </a:rPr>
              <a:t>e</a:t>
            </a:r>
            <a:r>
              <a:rPr lang="en-US" sz="3200" baseline="-25000" dirty="0" smtClean="0"/>
              <a:t>2</a:t>
            </a:r>
            <a:r>
              <a:rPr lang="en-US" sz="3200" dirty="0"/>
              <a:t>, R</a:t>
            </a:r>
            <a:r>
              <a:rPr lang="en-US" sz="3200" dirty="0" smtClean="0"/>
              <a:t>))  </a:t>
            </a:r>
            <a:r>
              <a:rPr lang="en-US" sz="3200" dirty="0" smtClean="0">
                <a:sym typeface="Wingdings"/>
              </a:rPr>
              <a:t> </a:t>
            </a:r>
            <a:r>
              <a:rPr lang="en-US" sz="3200" dirty="0" smtClean="0"/>
              <a:t> </a:t>
            </a:r>
            <a:r>
              <a:rPr lang="en-US" sz="3200" dirty="0"/>
              <a:t>…  </a:t>
            </a:r>
            <a:r>
              <a:rPr lang="en-US" sz="3200" dirty="0" smtClean="0">
                <a:sym typeface="Wingdings"/>
              </a:rPr>
              <a:t></a:t>
            </a:r>
            <a:r>
              <a:rPr lang="en-US" sz="3200" dirty="0" smtClean="0"/>
              <a:t>  </a:t>
            </a:r>
            <a:r>
              <a:rPr lang="en-US" sz="3200" dirty="0" err="1" smtClean="0"/>
              <a:t>C</a:t>
            </a:r>
            <a:r>
              <a:rPr lang="en-US" sz="3200" baseline="30000" dirty="0" err="1" smtClean="0"/>
              <a:t>i</a:t>
            </a:r>
            <a:r>
              <a:rPr lang="en-US" sz="3200" dirty="0"/>
              <a:t>(</a:t>
            </a:r>
            <a:r>
              <a:rPr lang="en-US" sz="3200" dirty="0" smtClean="0"/>
              <a:t>X</a:t>
            </a:r>
            <a:r>
              <a:rPr lang="en-US" sz="3200" dirty="0"/>
              <a:t>(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sz="3200" baseline="-25000" dirty="0" err="1" smtClean="0"/>
              <a:t>m</a:t>
            </a:r>
            <a:r>
              <a:rPr lang="en-US" sz="3200" dirty="0"/>
              <a:t>, R</a:t>
            </a:r>
            <a:r>
              <a:rPr lang="en-US" sz="3200" dirty="0" smtClean="0"/>
              <a:t>))</a:t>
            </a:r>
            <a:endParaRPr lang="en-US" sz="3200" dirty="0"/>
          </a:p>
          <a:p>
            <a:pPr>
              <a:lnSpc>
                <a:spcPct val="50000"/>
              </a:lnSpc>
            </a:pPr>
            <a:endParaRPr lang="en-US" sz="3200" dirty="0" smtClean="0"/>
          </a:p>
          <a:p>
            <a:r>
              <a:rPr lang="en-US" sz="3200" dirty="0" smtClean="0"/>
              <a:t>H</a:t>
            </a:r>
            <a:r>
              <a:rPr lang="en-US" sz="3200" baseline="30000" dirty="0" smtClean="0"/>
              <a:t>i</a:t>
            </a:r>
            <a:r>
              <a:rPr lang="en-US" sz="3200" dirty="0"/>
              <a:t>(</a:t>
            </a:r>
            <a:r>
              <a:rPr lang="en-US" sz="3200" dirty="0">
                <a:cs typeface="Symbol" charset="2"/>
              </a:rPr>
              <a:t>X(</a:t>
            </a:r>
            <a:r>
              <a:rPr lang="en-US" sz="3200" dirty="0">
                <a:latin typeface="Symbol" charset="2"/>
                <a:cs typeface="Symbol" charset="2"/>
              </a:rPr>
              <a:t>e</a:t>
            </a:r>
            <a:r>
              <a:rPr lang="en-US" sz="3200" baseline="-25000" dirty="0"/>
              <a:t>1</a:t>
            </a:r>
            <a:r>
              <a:rPr lang="en-US" sz="3200" dirty="0"/>
              <a:t>), R)  </a:t>
            </a:r>
            <a:r>
              <a:rPr lang="en-US" sz="3200" dirty="0">
                <a:sym typeface="Wingdings"/>
              </a:rPr>
              <a:t></a:t>
            </a:r>
            <a:r>
              <a:rPr lang="en-US" sz="3200" dirty="0"/>
              <a:t>  </a:t>
            </a:r>
            <a:r>
              <a:rPr lang="en-US" sz="3200" dirty="0" smtClean="0"/>
              <a:t>H</a:t>
            </a:r>
            <a:r>
              <a:rPr lang="en-US" sz="3200" baseline="30000" dirty="0" smtClean="0"/>
              <a:t>i</a:t>
            </a:r>
            <a:r>
              <a:rPr lang="en-US" sz="3200" dirty="0"/>
              <a:t>(X(</a:t>
            </a:r>
            <a:r>
              <a:rPr lang="en-US" sz="3200" dirty="0">
                <a:latin typeface="Symbol" charset="2"/>
                <a:cs typeface="Symbol" charset="2"/>
              </a:rPr>
              <a:t>e</a:t>
            </a:r>
            <a:r>
              <a:rPr lang="en-US" sz="3200" baseline="-25000" dirty="0"/>
              <a:t>2</a:t>
            </a:r>
            <a:r>
              <a:rPr lang="en-US" sz="3200" dirty="0"/>
              <a:t>, R))  </a:t>
            </a:r>
            <a:r>
              <a:rPr lang="en-US" sz="3200" dirty="0">
                <a:sym typeface="Wingdings"/>
              </a:rPr>
              <a:t> </a:t>
            </a:r>
            <a:r>
              <a:rPr lang="en-US" sz="3200" dirty="0"/>
              <a:t> …  </a:t>
            </a:r>
            <a:r>
              <a:rPr lang="en-US" sz="3200" dirty="0">
                <a:sym typeface="Wingdings"/>
              </a:rPr>
              <a:t></a:t>
            </a:r>
            <a:r>
              <a:rPr lang="en-US" sz="3200" dirty="0"/>
              <a:t>  </a:t>
            </a:r>
            <a:r>
              <a:rPr lang="en-US" sz="3200" dirty="0" smtClean="0"/>
              <a:t>H</a:t>
            </a:r>
            <a:r>
              <a:rPr lang="en-US" sz="3200" baseline="30000" dirty="0" smtClean="0"/>
              <a:t>i</a:t>
            </a:r>
            <a:r>
              <a:rPr lang="en-US" sz="3200" dirty="0"/>
              <a:t>(X(</a:t>
            </a:r>
            <a:r>
              <a:rPr lang="en-US" sz="3200" dirty="0" err="1">
                <a:latin typeface="Symbol" charset="2"/>
                <a:cs typeface="Symbol" charset="2"/>
              </a:rPr>
              <a:t>e</a:t>
            </a:r>
            <a:r>
              <a:rPr lang="en-US" sz="3200" baseline="-25000" dirty="0" err="1"/>
              <a:t>m</a:t>
            </a:r>
            <a:r>
              <a:rPr lang="en-US" sz="3200" dirty="0"/>
              <a:t>, R))</a:t>
            </a:r>
          </a:p>
          <a:p>
            <a:r>
              <a:rPr lang="en-US" sz="3200" baseline="-25000" dirty="0" smtClean="0"/>
              <a:t>Dualities </a:t>
            </a:r>
            <a:r>
              <a:rPr lang="en-US" sz="3200" baseline="-25000" dirty="0"/>
              <a:t>in persistent (co)</a:t>
            </a:r>
            <a:r>
              <a:rPr lang="en-US" sz="3200" baseline="-25000" dirty="0" smtClean="0"/>
              <a:t>homology,</a:t>
            </a:r>
            <a:r>
              <a:rPr lang="en-US" sz="3200" dirty="0" smtClean="0"/>
              <a:t> </a:t>
            </a:r>
            <a:r>
              <a:rPr lang="en-US" sz="3200" baseline="-25000" dirty="0" smtClean="0"/>
              <a:t>de Silva, </a:t>
            </a:r>
            <a:r>
              <a:rPr lang="en-US" sz="3200" baseline="-25000" dirty="0" err="1" smtClean="0"/>
              <a:t>Morozov</a:t>
            </a:r>
            <a:r>
              <a:rPr lang="en-US" sz="3200" baseline="-25000" dirty="0" smtClean="0"/>
              <a:t>,</a:t>
            </a:r>
            <a:r>
              <a:rPr lang="en-US" sz="3200" dirty="0" smtClean="0"/>
              <a:t> </a:t>
            </a:r>
            <a:r>
              <a:rPr lang="en-US" sz="3200" baseline="-25000" dirty="0" err="1" smtClean="0"/>
              <a:t>Vejdemo</a:t>
            </a:r>
            <a:r>
              <a:rPr lang="en-US" sz="3200" baseline="-25000" dirty="0"/>
              <a:t>-</a:t>
            </a:r>
            <a:r>
              <a:rPr lang="en-US" sz="3200" baseline="-25000" dirty="0" smtClean="0"/>
              <a:t>Johansson, </a:t>
            </a:r>
            <a:r>
              <a:rPr lang="en-US" sz="3200" baseline="-25000" dirty="0"/>
              <a:t>Inverse Problems </a:t>
            </a:r>
            <a:r>
              <a:rPr lang="en-US" sz="3200" baseline="-25000" dirty="0" smtClean="0"/>
              <a:t>2011, </a:t>
            </a:r>
            <a:r>
              <a:rPr lang="pl-PL" sz="3200" baseline="-25000" dirty="0">
                <a:hlinkClick r:id="rId2"/>
              </a:rPr>
              <a:t>http://iopscience.iop.org/0266-5611/27/12/</a:t>
            </a:r>
            <a:r>
              <a:rPr lang="pl-PL" sz="3200" baseline="-25000" dirty="0" smtClean="0">
                <a:hlinkClick r:id="rId2"/>
              </a:rPr>
              <a:t>124003</a:t>
            </a:r>
            <a:endParaRPr lang="pl-PL" sz="3200" baseline="-25000" dirty="0" smtClean="0"/>
          </a:p>
          <a:p>
            <a:r>
              <a:rPr lang="en-US" sz="3200" baseline="-25000" dirty="0" smtClean="0"/>
              <a:t> </a:t>
            </a:r>
            <a:endParaRPr lang="en-US" sz="3200" baseline="-25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736891" y="128612"/>
            <a:ext cx="3006285" cy="2550970"/>
            <a:chOff x="6118263" y="671500"/>
            <a:chExt cx="3006285" cy="2550970"/>
          </a:xfrm>
        </p:grpSpPr>
        <p:sp>
          <p:nvSpPr>
            <p:cNvPr id="7" name="Oval 6"/>
            <p:cNvSpPr/>
            <p:nvPr/>
          </p:nvSpPr>
          <p:spPr>
            <a:xfrm>
              <a:off x="6468538" y="1624887"/>
              <a:ext cx="1643635" cy="1597583"/>
            </a:xfrm>
            <a:prstGeom prst="ellipse">
              <a:avLst/>
            </a:prstGeom>
            <a:solidFill>
              <a:schemeClr val="accent1">
                <a:lumMod val="75000"/>
                <a:alpha val="46000"/>
              </a:schemeClr>
            </a:solidFill>
            <a:ln w="571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90"/>
                  </a:solidFill>
                </a:ln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118263" y="976300"/>
              <a:ext cx="1643635" cy="1597583"/>
            </a:xfrm>
            <a:prstGeom prst="ellipse">
              <a:avLst/>
            </a:prstGeom>
            <a:solidFill>
              <a:schemeClr val="accent1">
                <a:lumMod val="75000"/>
                <a:alpha val="46000"/>
              </a:schemeClr>
            </a:solidFill>
            <a:ln w="571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90"/>
                  </a:solidFill>
                </a:ln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480913" y="671500"/>
              <a:ext cx="1643635" cy="1597583"/>
            </a:xfrm>
            <a:prstGeom prst="ellipse">
              <a:avLst/>
            </a:prstGeom>
            <a:solidFill>
              <a:schemeClr val="accent1">
                <a:lumMod val="75000"/>
                <a:alpha val="46000"/>
              </a:schemeClr>
            </a:solidFill>
            <a:ln w="571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90"/>
                  </a:solidFill>
                </a:ln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6831452" y="1966478"/>
              <a:ext cx="917806" cy="914400"/>
            </a:xfrm>
            <a:prstGeom prst="ellipse">
              <a:avLst/>
            </a:prstGeom>
            <a:solidFill>
              <a:schemeClr val="tx2">
                <a:lumMod val="50000"/>
                <a:alpha val="48000"/>
              </a:schemeClr>
            </a:solidFill>
            <a:ln w="571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9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7153195" y="2286518"/>
              <a:ext cx="274320" cy="274320"/>
            </a:xfrm>
            <a:prstGeom prst="ellipse">
              <a:avLst/>
            </a:prstGeom>
            <a:solidFill>
              <a:srgbClr val="7700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0090"/>
                  </a:solidFill>
                </a:ln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481177" y="1317891"/>
              <a:ext cx="917806" cy="914400"/>
            </a:xfrm>
            <a:prstGeom prst="ellipse">
              <a:avLst/>
            </a:prstGeom>
            <a:solidFill>
              <a:schemeClr val="tx2">
                <a:lumMod val="50000"/>
                <a:alpha val="48000"/>
              </a:schemeClr>
            </a:solidFill>
            <a:ln w="571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9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02920" y="1637931"/>
              <a:ext cx="274320" cy="274320"/>
            </a:xfrm>
            <a:prstGeom prst="ellipse">
              <a:avLst/>
            </a:prstGeom>
            <a:solidFill>
              <a:srgbClr val="7700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0090"/>
                  </a:solidFill>
                </a:ln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843827" y="1013091"/>
              <a:ext cx="917806" cy="914400"/>
            </a:xfrm>
            <a:prstGeom prst="ellipse">
              <a:avLst/>
            </a:prstGeom>
            <a:solidFill>
              <a:schemeClr val="tx2">
                <a:lumMod val="50000"/>
                <a:alpha val="48000"/>
              </a:schemeClr>
            </a:solidFill>
            <a:ln w="571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9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165570" y="1333131"/>
              <a:ext cx="274320" cy="274320"/>
            </a:xfrm>
            <a:prstGeom prst="ellipse">
              <a:avLst/>
            </a:prstGeom>
            <a:solidFill>
              <a:srgbClr val="7700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0090"/>
                  </a:solidFill>
                </a:ln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644920" y="-23788"/>
            <a:ext cx="3195556" cy="2806122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7868478" y="-31038"/>
            <a:ext cx="1250491" cy="914400"/>
            <a:chOff x="7675028" y="81394"/>
            <a:chExt cx="1250491" cy="914400"/>
          </a:xfrm>
        </p:grpSpPr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7821751" y="201441"/>
              <a:ext cx="914415" cy="685800"/>
              <a:chOff x="6541729" y="2761677"/>
              <a:chExt cx="1636970" cy="1227707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892004" y="3715064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541729" y="3066477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904379" y="2761677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7675028" y="81394"/>
              <a:ext cx="1250491" cy="914400"/>
            </a:xfrm>
            <a:prstGeom prst="rect">
              <a:avLst/>
            </a:prstGeom>
            <a:noFill/>
            <a:ln w="571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872490" y="927209"/>
            <a:ext cx="1250491" cy="914400"/>
            <a:chOff x="7801935" y="1025986"/>
            <a:chExt cx="1250491" cy="9144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8011178" y="1379701"/>
              <a:ext cx="214093" cy="339861"/>
            </a:xfrm>
            <a:prstGeom prst="line">
              <a:avLst/>
            </a:prstGeom>
            <a:ln w="5715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7801935" y="1025986"/>
              <a:ext cx="1250491" cy="914400"/>
              <a:chOff x="7675028" y="81394"/>
              <a:chExt cx="1250491" cy="914400"/>
            </a:xfrm>
          </p:grpSpPr>
          <p:grpSp>
            <p:nvGrpSpPr>
              <p:cNvPr id="36" name="Group 35"/>
              <p:cNvGrpSpPr>
                <a:grpSpLocks noChangeAspect="1"/>
              </p:cNvGrpSpPr>
              <p:nvPr/>
            </p:nvGrpSpPr>
            <p:grpSpPr>
              <a:xfrm>
                <a:off x="7821751" y="201441"/>
                <a:ext cx="914415" cy="685800"/>
                <a:chOff x="6541729" y="2761677"/>
                <a:chExt cx="1636970" cy="1227707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6892004" y="3715064"/>
                  <a:ext cx="274320" cy="274320"/>
                </a:xfrm>
                <a:prstGeom prst="ellipse">
                  <a:avLst/>
                </a:prstGeom>
                <a:solidFill>
                  <a:srgbClr val="77007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6541729" y="3066477"/>
                  <a:ext cx="274320" cy="274320"/>
                </a:xfrm>
                <a:prstGeom prst="ellipse">
                  <a:avLst/>
                </a:prstGeom>
                <a:solidFill>
                  <a:srgbClr val="77007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7904379" y="2761677"/>
                  <a:ext cx="274320" cy="274320"/>
                </a:xfrm>
                <a:prstGeom prst="ellipse">
                  <a:avLst/>
                </a:prstGeom>
                <a:solidFill>
                  <a:srgbClr val="77007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7" name="Rectangle 36"/>
              <p:cNvSpPr/>
              <p:nvPr/>
            </p:nvSpPr>
            <p:spPr>
              <a:xfrm>
                <a:off x="7675028" y="81394"/>
                <a:ext cx="1250491" cy="914400"/>
              </a:xfrm>
              <a:prstGeom prst="rect">
                <a:avLst/>
              </a:prstGeom>
              <a:noFill/>
              <a:ln w="57150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8015201" y="1987182"/>
            <a:ext cx="914415" cy="685800"/>
            <a:chOff x="7944646" y="2085959"/>
            <a:chExt cx="914415" cy="685800"/>
          </a:xfrm>
        </p:grpSpPr>
        <p:sp>
          <p:nvSpPr>
            <p:cNvPr id="61" name="Isosceles Triangle 60"/>
            <p:cNvSpPr/>
            <p:nvPr/>
          </p:nvSpPr>
          <p:spPr>
            <a:xfrm rot="3649484">
              <a:off x="8276301" y="1948483"/>
              <a:ext cx="376569" cy="762826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140310" y="2618523"/>
              <a:ext cx="153236" cy="153236"/>
            </a:xfrm>
            <a:prstGeom prst="ellipse">
              <a:avLst/>
            </a:prstGeom>
            <a:solidFill>
              <a:srgbClr val="7700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7944646" y="2256221"/>
              <a:ext cx="153236" cy="153236"/>
            </a:xfrm>
            <a:prstGeom prst="ellipse">
              <a:avLst/>
            </a:prstGeom>
            <a:solidFill>
              <a:srgbClr val="7700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8705825" y="2085959"/>
              <a:ext cx="153236" cy="153236"/>
            </a:xfrm>
            <a:prstGeom prst="ellipse">
              <a:avLst/>
            </a:prstGeom>
            <a:solidFill>
              <a:srgbClr val="7700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7868478" y="1867135"/>
            <a:ext cx="1250491" cy="914400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306632" y="3687339"/>
            <a:ext cx="914415" cy="685800"/>
            <a:chOff x="6541729" y="2761677"/>
            <a:chExt cx="1636970" cy="1227707"/>
          </a:xfrm>
        </p:grpSpPr>
        <p:sp>
          <p:nvSpPr>
            <p:cNvPr id="65" name="Oval 64"/>
            <p:cNvSpPr/>
            <p:nvPr/>
          </p:nvSpPr>
          <p:spPr>
            <a:xfrm>
              <a:off x="6892004" y="3715064"/>
              <a:ext cx="274320" cy="274320"/>
            </a:xfrm>
            <a:prstGeom prst="ellipse">
              <a:avLst/>
            </a:prstGeom>
            <a:solidFill>
              <a:srgbClr val="7700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6541729" y="3066477"/>
              <a:ext cx="274320" cy="274320"/>
            </a:xfrm>
            <a:prstGeom prst="ellipse">
              <a:avLst/>
            </a:prstGeom>
            <a:solidFill>
              <a:srgbClr val="7700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7904379" y="2761677"/>
              <a:ext cx="274320" cy="274320"/>
            </a:xfrm>
            <a:prstGeom prst="ellipse">
              <a:avLst/>
            </a:prstGeom>
            <a:solidFill>
              <a:srgbClr val="7700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674679" y="3563566"/>
            <a:ext cx="1828800" cy="914400"/>
            <a:chOff x="2999232" y="3938412"/>
            <a:chExt cx="1828800" cy="91440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3140022" y="4290926"/>
              <a:ext cx="214093" cy="339861"/>
            </a:xfrm>
            <a:prstGeom prst="line">
              <a:avLst/>
            </a:prstGeom>
            <a:ln w="5715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>
              <a:grpSpLocks noChangeAspect="1"/>
            </p:cNvGrpSpPr>
            <p:nvPr/>
          </p:nvGrpSpPr>
          <p:grpSpPr>
            <a:xfrm>
              <a:off x="3077502" y="4057258"/>
              <a:ext cx="914415" cy="685800"/>
              <a:chOff x="6541729" y="2761677"/>
              <a:chExt cx="1636970" cy="1227707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6892004" y="3715064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6541729" y="3066477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7904379" y="2761677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2999232" y="3938412"/>
              <a:ext cx="1828800" cy="914400"/>
              <a:chOff x="2999232" y="3938412"/>
              <a:chExt cx="1828800" cy="914400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2999232" y="3938412"/>
                <a:ext cx="1828800" cy="914400"/>
              </a:xfrm>
              <a:prstGeom prst="rect">
                <a:avLst/>
              </a:prstGeom>
              <a:noFill/>
              <a:ln w="57150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8" name="Straight Arrow Connector 97"/>
              <p:cNvCxnSpPr/>
              <p:nvPr/>
            </p:nvCxnSpPr>
            <p:spPr>
              <a:xfrm>
                <a:off x="4196605" y="4413212"/>
                <a:ext cx="26061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4429004" y="4075273"/>
                <a:ext cx="169335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R</a:t>
                </a:r>
                <a:endParaRPr lang="en-US" sz="3200" dirty="0"/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6393209" y="3708387"/>
            <a:ext cx="914415" cy="685800"/>
            <a:chOff x="7944646" y="2085959"/>
            <a:chExt cx="914415" cy="685800"/>
          </a:xfrm>
        </p:grpSpPr>
        <p:sp>
          <p:nvSpPr>
            <p:cNvPr id="106" name="Isosceles Triangle 105"/>
            <p:cNvSpPr/>
            <p:nvPr/>
          </p:nvSpPr>
          <p:spPr>
            <a:xfrm rot="3649484">
              <a:off x="8276301" y="1948483"/>
              <a:ext cx="376569" cy="762826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8140310" y="2618523"/>
              <a:ext cx="153236" cy="153236"/>
            </a:xfrm>
            <a:prstGeom prst="ellipse">
              <a:avLst/>
            </a:prstGeom>
            <a:solidFill>
              <a:srgbClr val="7700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7944646" y="2256221"/>
              <a:ext cx="153236" cy="153236"/>
            </a:xfrm>
            <a:prstGeom prst="ellipse">
              <a:avLst/>
            </a:prstGeom>
            <a:solidFill>
              <a:srgbClr val="7700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8705825" y="2085959"/>
              <a:ext cx="153236" cy="153236"/>
            </a:xfrm>
            <a:prstGeom prst="ellipse">
              <a:avLst/>
            </a:prstGeom>
            <a:solidFill>
              <a:srgbClr val="7700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18653" y="3563566"/>
            <a:ext cx="1828800" cy="914400"/>
            <a:chOff x="2999232" y="3938412"/>
            <a:chExt cx="1828800" cy="914400"/>
          </a:xfrm>
        </p:grpSpPr>
        <p:sp>
          <p:nvSpPr>
            <p:cNvPr id="113" name="Rectangle 112"/>
            <p:cNvSpPr/>
            <p:nvPr/>
          </p:nvSpPr>
          <p:spPr>
            <a:xfrm>
              <a:off x="2999232" y="3938412"/>
              <a:ext cx="1828800" cy="914400"/>
            </a:xfrm>
            <a:prstGeom prst="rect">
              <a:avLst/>
            </a:prstGeom>
            <a:noFill/>
            <a:ln w="571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>
              <a:off x="4196605" y="4413212"/>
              <a:ext cx="26061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4429004" y="4075273"/>
              <a:ext cx="16933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R</a:t>
              </a:r>
              <a:endParaRPr lang="en-US" sz="3200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283220" y="3563566"/>
            <a:ext cx="1828800" cy="914400"/>
            <a:chOff x="2999232" y="3938412"/>
            <a:chExt cx="1828800" cy="914400"/>
          </a:xfrm>
        </p:grpSpPr>
        <p:sp>
          <p:nvSpPr>
            <p:cNvPr id="117" name="Rectangle 116"/>
            <p:cNvSpPr/>
            <p:nvPr/>
          </p:nvSpPr>
          <p:spPr>
            <a:xfrm>
              <a:off x="2999232" y="3938412"/>
              <a:ext cx="1828800" cy="914400"/>
            </a:xfrm>
            <a:prstGeom prst="rect">
              <a:avLst/>
            </a:prstGeom>
            <a:noFill/>
            <a:ln w="571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>
              <a:off x="4196605" y="4413212"/>
              <a:ext cx="26061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4429004" y="4075273"/>
              <a:ext cx="16933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R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255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230" y="345722"/>
            <a:ext cx="8245231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Proposition 1: </a:t>
            </a:r>
            <a:r>
              <a:rPr lang="en-US" sz="3200" dirty="0"/>
              <a:t>Let α ∈ C</a:t>
            </a:r>
            <a:r>
              <a:rPr lang="en-US" sz="3200" baseline="30000" dirty="0"/>
              <a:t>1</a:t>
            </a:r>
            <a:r>
              <a:rPr lang="en-US" sz="3200" dirty="0"/>
              <a:t>(X;</a:t>
            </a:r>
            <a:r>
              <a:rPr lang="en-US" sz="3200" b="1" dirty="0"/>
              <a:t>Z</a:t>
            </a:r>
            <a:r>
              <a:rPr lang="en-US" sz="3200" dirty="0"/>
              <a:t>) be a </a:t>
            </a:r>
            <a:r>
              <a:rPr lang="en-US" sz="3200" dirty="0" err="1"/>
              <a:t>cocycle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smtClean="0"/>
              <a:t>Then </a:t>
            </a:r>
            <a:r>
              <a:rPr lang="en-US" sz="3200" dirty="0"/>
              <a:t>there exists a continuous </a:t>
            </a:r>
            <a:r>
              <a:rPr lang="en-US" sz="3200" dirty="0" smtClean="0"/>
              <a:t>function</a:t>
            </a:r>
          </a:p>
          <a:p>
            <a:pPr>
              <a:lnSpc>
                <a:spcPct val="50000"/>
              </a:lnSpc>
            </a:pPr>
            <a:endParaRPr lang="en-US" sz="3200" dirty="0"/>
          </a:p>
          <a:p>
            <a:pPr algn="ctr"/>
            <a:r>
              <a:rPr lang="en-US" sz="3200" dirty="0" err="1"/>
              <a:t>θ</a:t>
            </a:r>
            <a:r>
              <a:rPr lang="en-US" sz="3200" dirty="0"/>
              <a:t> : </a:t>
            </a:r>
            <a:r>
              <a:rPr lang="en-US" sz="3200" dirty="0" smtClean="0"/>
              <a:t>X  →  S</a:t>
            </a:r>
            <a:r>
              <a:rPr lang="en-US" sz="3200" baseline="30000" dirty="0" smtClean="0"/>
              <a:t>1</a:t>
            </a:r>
          </a:p>
          <a:p>
            <a:pPr>
              <a:lnSpc>
                <a:spcPct val="50000"/>
              </a:lnSpc>
            </a:pPr>
            <a:endParaRPr lang="en-US" sz="3200" dirty="0" smtClean="0"/>
          </a:p>
          <a:p>
            <a:r>
              <a:rPr lang="en-US" sz="3200" dirty="0" smtClean="0"/>
              <a:t>which </a:t>
            </a:r>
            <a:r>
              <a:rPr lang="en-US" sz="3200" dirty="0"/>
              <a:t>maps each vertex to 0, </a:t>
            </a:r>
            <a:r>
              <a:rPr lang="en-US" sz="3200" dirty="0" smtClean="0"/>
              <a:t>and</a:t>
            </a:r>
          </a:p>
          <a:p>
            <a:r>
              <a:rPr lang="en-US" sz="3200" dirty="0" smtClean="0"/>
              <a:t>each </a:t>
            </a:r>
            <a:r>
              <a:rPr lang="en-US" sz="3200" dirty="0"/>
              <a:t>edge </a:t>
            </a:r>
            <a:r>
              <a:rPr lang="en-US" sz="3200" dirty="0" err="1"/>
              <a:t>ab</a:t>
            </a:r>
            <a:r>
              <a:rPr lang="en-US" sz="3200" dirty="0"/>
              <a:t> around the entire</a:t>
            </a:r>
          </a:p>
          <a:p>
            <a:r>
              <a:rPr lang="en-US" sz="3200" dirty="0"/>
              <a:t>circle with winding number α(</a:t>
            </a:r>
            <a:r>
              <a:rPr lang="en-US" sz="3200" dirty="0" err="1"/>
              <a:t>ab</a:t>
            </a:r>
            <a:r>
              <a:rPr lang="en-US" sz="3200" dirty="0"/>
              <a:t>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44267" y="3943767"/>
            <a:ext cx="2932737" cy="2510394"/>
            <a:chOff x="643130" y="3761860"/>
            <a:chExt cx="2932737" cy="2510394"/>
          </a:xfrm>
        </p:grpSpPr>
        <p:sp>
          <p:nvSpPr>
            <p:cNvPr id="4" name="TextBox 3"/>
            <p:cNvSpPr txBox="1"/>
            <p:nvPr/>
          </p:nvSpPr>
          <p:spPr>
            <a:xfrm>
              <a:off x="1828781" y="376186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43130" y="4321013"/>
              <a:ext cx="2932737" cy="1951241"/>
              <a:chOff x="643130" y="4321013"/>
              <a:chExt cx="2932737" cy="1951241"/>
            </a:xfrm>
          </p:grpSpPr>
          <p:cxnSp>
            <p:nvCxnSpPr>
              <p:cNvPr id="6" name="Straight Connector 5"/>
              <p:cNvCxnSpPr/>
              <p:nvPr/>
            </p:nvCxnSpPr>
            <p:spPr>
              <a:xfrm rot="10800000" flipV="1">
                <a:off x="1353167" y="5825201"/>
                <a:ext cx="1392072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 rot="10800000">
                <a:off x="2661987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 rot="10800000">
                <a:off x="1107507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>
                <a:off x="1221807" y="4413869"/>
                <a:ext cx="1600200" cy="1385316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107507" y="5669753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661987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888259" y="4321013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097896" y="5668352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114530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403933" y="4747702"/>
                <a:ext cx="65125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1404" y="4747702"/>
                <a:ext cx="65125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786722" y="5687478"/>
                <a:ext cx="65125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643130" y="5427877"/>
                <a:ext cx="2932737" cy="584776"/>
                <a:chOff x="643130" y="5427877"/>
                <a:chExt cx="2932737" cy="584776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643130" y="5427877"/>
                  <a:ext cx="651252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v</a:t>
                  </a:r>
                  <a:r>
                    <a:rPr lang="en-US" sz="3200" baseline="-25000" dirty="0"/>
                    <a:t>1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2924615" y="5427877"/>
                  <a:ext cx="651252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v</a:t>
                  </a:r>
                  <a:r>
                    <a:rPr lang="en-US" sz="3200" baseline="-25000" dirty="0"/>
                    <a:t>3</a:t>
                  </a:r>
                </a:p>
              </p:txBody>
            </p:sp>
          </p:grpSp>
          <p:sp>
            <p:nvSpPr>
              <p:cNvPr id="19" name="Isosceles Triangle 18"/>
              <p:cNvSpPr>
                <a:spLocks noChangeAspect="1"/>
              </p:cNvSpPr>
              <p:nvPr/>
            </p:nvSpPr>
            <p:spPr>
              <a:xfrm rot="16200000" flipH="1">
                <a:off x="1474835" y="5668705"/>
                <a:ext cx="338964" cy="277783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Isosceles Triangle 19"/>
              <p:cNvSpPr>
                <a:spLocks noChangeAspect="1"/>
              </p:cNvSpPr>
              <p:nvPr/>
            </p:nvSpPr>
            <p:spPr>
              <a:xfrm rot="16200000">
                <a:off x="2404872" y="5321232"/>
                <a:ext cx="338964" cy="277783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Isosceles Triangle 20"/>
              <p:cNvSpPr>
                <a:spLocks noChangeAspect="1"/>
              </p:cNvSpPr>
              <p:nvPr/>
            </p:nvSpPr>
            <p:spPr>
              <a:xfrm rot="16200000">
                <a:off x="1517904" y="4781736"/>
                <a:ext cx="338964" cy="277783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1783080" y="5024918"/>
                <a:ext cx="492862" cy="496003"/>
              </a:xfrm>
              <a:prstGeom prst="ellipse">
                <a:avLst/>
              </a:prstGeom>
              <a:noFill/>
              <a:ln w="76200" cap="flat">
                <a:solidFill>
                  <a:srgbClr val="FFFF00"/>
                </a:solidFill>
                <a:rou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Isosceles Triangle 22"/>
              <p:cNvSpPr>
                <a:spLocks noChangeAspect="1"/>
              </p:cNvSpPr>
              <p:nvPr/>
            </p:nvSpPr>
            <p:spPr>
              <a:xfrm rot="16200000">
                <a:off x="2027724" y="5037768"/>
                <a:ext cx="291509" cy="238893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948210" y="5180109"/>
                <a:ext cx="455723" cy="303259"/>
              </a:xfrm>
              <a:prstGeom prst="line">
                <a:avLst/>
              </a:prstGeom>
              <a:ln w="174625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2306293" y="5050006"/>
                <a:ext cx="13368" cy="259601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Oval 28"/>
          <p:cNvSpPr>
            <a:spLocks noChangeAspect="1"/>
          </p:cNvSpPr>
          <p:nvPr/>
        </p:nvSpPr>
        <p:spPr>
          <a:xfrm>
            <a:off x="5720422" y="4284564"/>
            <a:ext cx="1829413" cy="1828800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412675" y="5061804"/>
            <a:ext cx="274320" cy="274320"/>
          </a:xfrm>
          <a:prstGeom prst="ellipse">
            <a:avLst/>
          </a:prstGeom>
          <a:solidFill>
            <a:srgbClr val="77007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178370" y="4691133"/>
            <a:ext cx="8812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409575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230" y="267570"/>
            <a:ext cx="85773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Proposition 2: </a:t>
            </a:r>
            <a:r>
              <a:rPr lang="en-US" sz="3200" dirty="0"/>
              <a:t> 2 </a:t>
            </a:r>
            <a:r>
              <a:rPr lang="en-US" sz="3200" dirty="0" smtClean="0"/>
              <a:t>Let α </a:t>
            </a:r>
            <a:r>
              <a:rPr lang="en-US" sz="3200" dirty="0"/>
              <a:t>∈ C</a:t>
            </a:r>
            <a:r>
              <a:rPr lang="en-US" sz="3200" baseline="30000" dirty="0"/>
              <a:t>1</a:t>
            </a:r>
            <a:r>
              <a:rPr lang="en-US" sz="3200" dirty="0"/>
              <a:t>(X;</a:t>
            </a:r>
            <a:r>
              <a:rPr lang="en-US" sz="3200" b="1" dirty="0"/>
              <a:t>R</a:t>
            </a:r>
            <a:r>
              <a:rPr lang="en-US" sz="3200" dirty="0"/>
              <a:t>) be a </a:t>
            </a:r>
            <a:r>
              <a:rPr lang="en-US" sz="3200" dirty="0" err="1"/>
              <a:t>cocycle</a:t>
            </a:r>
            <a:r>
              <a:rPr lang="en-US" sz="3200" dirty="0"/>
              <a:t>. Suppose </a:t>
            </a:r>
            <a:r>
              <a:rPr lang="en-US" sz="3200" dirty="0" smtClean="0"/>
              <a:t>there exists</a:t>
            </a:r>
            <a:r>
              <a:rPr lang="el-GR" sz="3200" dirty="0" smtClean="0"/>
              <a:t> </a:t>
            </a:r>
            <a:r>
              <a:rPr lang="en-US" sz="3200" dirty="0" smtClean="0"/>
              <a:t>α </a:t>
            </a:r>
            <a:r>
              <a:rPr lang="en-US" sz="3200" dirty="0"/>
              <a:t>∈ C</a:t>
            </a:r>
            <a:r>
              <a:rPr lang="en-US" sz="3200" baseline="30000" dirty="0"/>
              <a:t>1</a:t>
            </a:r>
            <a:r>
              <a:rPr lang="en-US" sz="3200" dirty="0"/>
              <a:t>(X;</a:t>
            </a:r>
            <a:r>
              <a:rPr lang="en-US" sz="3200" b="1" dirty="0"/>
              <a:t>Z</a:t>
            </a:r>
            <a:r>
              <a:rPr lang="en-US" sz="3200" dirty="0"/>
              <a:t>) and f ∈ C</a:t>
            </a:r>
            <a:r>
              <a:rPr lang="en-US" sz="3200" baseline="30000" dirty="0"/>
              <a:t>0</a:t>
            </a:r>
            <a:r>
              <a:rPr lang="en-US" sz="3200" dirty="0"/>
              <a:t>(X;</a:t>
            </a:r>
            <a:r>
              <a:rPr lang="en-US" sz="3200" b="1" dirty="0"/>
              <a:t>R</a:t>
            </a:r>
            <a:r>
              <a:rPr lang="en-US" sz="3200" dirty="0"/>
              <a:t>)  such that </a:t>
            </a:r>
            <a:r>
              <a:rPr lang="en-US" sz="3200" dirty="0" smtClean="0"/>
              <a:t>α </a:t>
            </a:r>
            <a:r>
              <a:rPr lang="en-US" sz="3200" dirty="0"/>
              <a:t>= α + d</a:t>
            </a:r>
            <a:r>
              <a:rPr lang="en-US" sz="3200" baseline="-25000" dirty="0"/>
              <a:t>0</a:t>
            </a:r>
            <a:r>
              <a:rPr lang="en-US" sz="3200" dirty="0"/>
              <a:t>f .  Then there exists a </a:t>
            </a:r>
            <a:r>
              <a:rPr lang="en-US" sz="3200" dirty="0" smtClean="0"/>
              <a:t>continuous function</a:t>
            </a:r>
            <a:endParaRPr lang="en-US" sz="3200" dirty="0"/>
          </a:p>
          <a:p>
            <a:pPr algn="ctr"/>
            <a:r>
              <a:rPr lang="en-US" sz="3200" dirty="0" err="1"/>
              <a:t>θ</a:t>
            </a:r>
            <a:r>
              <a:rPr lang="en-US" sz="3200" dirty="0"/>
              <a:t> : </a:t>
            </a:r>
            <a:r>
              <a:rPr lang="en-US" sz="3200" dirty="0" smtClean="0"/>
              <a:t>X  →  S</a:t>
            </a:r>
            <a:r>
              <a:rPr lang="en-US" sz="3200" baseline="30000" dirty="0" smtClean="0"/>
              <a:t>1</a:t>
            </a:r>
          </a:p>
          <a:p>
            <a:pPr>
              <a:lnSpc>
                <a:spcPct val="50000"/>
              </a:lnSpc>
            </a:pPr>
            <a:endParaRPr lang="en-US" sz="3200" dirty="0" smtClean="0"/>
          </a:p>
          <a:p>
            <a:r>
              <a:rPr lang="en-US" sz="3200" dirty="0" smtClean="0"/>
              <a:t>which </a:t>
            </a:r>
            <a:r>
              <a:rPr lang="en-US" sz="3200" dirty="0"/>
              <a:t>maps each edge </a:t>
            </a:r>
            <a:r>
              <a:rPr lang="en-US" sz="3200" dirty="0" err="1"/>
              <a:t>ab</a:t>
            </a:r>
            <a:r>
              <a:rPr lang="en-US" sz="3200" dirty="0"/>
              <a:t> </a:t>
            </a:r>
            <a:r>
              <a:rPr lang="en-US" sz="3200" dirty="0" smtClean="0"/>
              <a:t>linearly </a:t>
            </a:r>
            <a:r>
              <a:rPr lang="en-US" sz="3200" dirty="0"/>
              <a:t>to an interval of </a:t>
            </a:r>
            <a:r>
              <a:rPr lang="en-US" sz="3200" dirty="0" smtClean="0"/>
              <a:t>length </a:t>
            </a:r>
            <a:r>
              <a:rPr lang="en-US" sz="3200" dirty="0"/>
              <a:t>α(</a:t>
            </a:r>
            <a:r>
              <a:rPr lang="en-US" sz="3200" dirty="0" err="1"/>
              <a:t>ab</a:t>
            </a:r>
            <a:r>
              <a:rPr lang="en-US" sz="3200" dirty="0"/>
              <a:t>), </a:t>
            </a:r>
            <a:r>
              <a:rPr lang="en-US" sz="3200" dirty="0" smtClean="0"/>
              <a:t>measured </a:t>
            </a:r>
            <a:r>
              <a:rPr lang="en-US" sz="3200" dirty="0"/>
              <a:t>with </a:t>
            </a:r>
            <a:r>
              <a:rPr lang="en-US" sz="3200" dirty="0" smtClean="0"/>
              <a:t>sign.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1044267" y="3943767"/>
            <a:ext cx="2932737" cy="2510394"/>
            <a:chOff x="643130" y="3761860"/>
            <a:chExt cx="2932737" cy="2510394"/>
          </a:xfrm>
        </p:grpSpPr>
        <p:sp>
          <p:nvSpPr>
            <p:cNvPr id="4" name="TextBox 3"/>
            <p:cNvSpPr txBox="1"/>
            <p:nvPr/>
          </p:nvSpPr>
          <p:spPr>
            <a:xfrm>
              <a:off x="1828781" y="376186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43130" y="4321013"/>
              <a:ext cx="2932737" cy="1951241"/>
              <a:chOff x="643130" y="4321013"/>
              <a:chExt cx="2932737" cy="1951241"/>
            </a:xfrm>
          </p:grpSpPr>
          <p:cxnSp>
            <p:nvCxnSpPr>
              <p:cNvPr id="6" name="Straight Connector 5"/>
              <p:cNvCxnSpPr/>
              <p:nvPr/>
            </p:nvCxnSpPr>
            <p:spPr>
              <a:xfrm rot="10800000" flipV="1">
                <a:off x="1353167" y="5825201"/>
                <a:ext cx="1392072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 rot="10800000">
                <a:off x="2661987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 rot="10800000">
                <a:off x="1107507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>
                <a:off x="1221807" y="4413869"/>
                <a:ext cx="1600200" cy="1385316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107507" y="5669753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661987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888259" y="4321013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097896" y="5668352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114530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403933" y="4747702"/>
                <a:ext cx="65125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1404" y="4747702"/>
                <a:ext cx="65125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786722" y="5687478"/>
                <a:ext cx="65125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643130" y="5427877"/>
                <a:ext cx="2932737" cy="584776"/>
                <a:chOff x="643130" y="5427877"/>
                <a:chExt cx="2932737" cy="584776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643130" y="5427877"/>
                  <a:ext cx="651252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v</a:t>
                  </a:r>
                  <a:r>
                    <a:rPr lang="en-US" sz="3200" baseline="-25000" dirty="0"/>
                    <a:t>1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2924615" y="5427877"/>
                  <a:ext cx="651252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v</a:t>
                  </a:r>
                  <a:r>
                    <a:rPr lang="en-US" sz="3200" baseline="-25000" dirty="0"/>
                    <a:t>3</a:t>
                  </a:r>
                </a:p>
              </p:txBody>
            </p:sp>
          </p:grpSp>
          <p:sp>
            <p:nvSpPr>
              <p:cNvPr id="19" name="Isosceles Triangle 18"/>
              <p:cNvSpPr>
                <a:spLocks noChangeAspect="1"/>
              </p:cNvSpPr>
              <p:nvPr/>
            </p:nvSpPr>
            <p:spPr>
              <a:xfrm rot="16200000" flipH="1">
                <a:off x="1474835" y="5668705"/>
                <a:ext cx="338964" cy="277783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Isosceles Triangle 19"/>
              <p:cNvSpPr>
                <a:spLocks noChangeAspect="1"/>
              </p:cNvSpPr>
              <p:nvPr/>
            </p:nvSpPr>
            <p:spPr>
              <a:xfrm rot="16200000">
                <a:off x="2404872" y="5321232"/>
                <a:ext cx="338964" cy="277783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Isosceles Triangle 20"/>
              <p:cNvSpPr>
                <a:spLocks noChangeAspect="1"/>
              </p:cNvSpPr>
              <p:nvPr/>
            </p:nvSpPr>
            <p:spPr>
              <a:xfrm rot="16200000">
                <a:off x="1517904" y="4781736"/>
                <a:ext cx="338964" cy="277783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1783080" y="5024918"/>
                <a:ext cx="492862" cy="496003"/>
              </a:xfrm>
              <a:prstGeom prst="ellipse">
                <a:avLst/>
              </a:prstGeom>
              <a:noFill/>
              <a:ln w="76200" cap="flat">
                <a:solidFill>
                  <a:srgbClr val="FFFF00"/>
                </a:solidFill>
                <a:rou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Isosceles Triangle 22"/>
              <p:cNvSpPr>
                <a:spLocks noChangeAspect="1"/>
              </p:cNvSpPr>
              <p:nvPr/>
            </p:nvSpPr>
            <p:spPr>
              <a:xfrm rot="16200000">
                <a:off x="2027724" y="5037768"/>
                <a:ext cx="291509" cy="238893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948210" y="5180109"/>
                <a:ext cx="455723" cy="303259"/>
              </a:xfrm>
              <a:prstGeom prst="line">
                <a:avLst/>
              </a:prstGeom>
              <a:ln w="174625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2306293" y="5050006"/>
                <a:ext cx="13368" cy="259601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/>
          <p:cNvGrpSpPr/>
          <p:nvPr/>
        </p:nvGrpSpPr>
        <p:grpSpPr>
          <a:xfrm>
            <a:off x="5720422" y="4284564"/>
            <a:ext cx="1966573" cy="1828800"/>
            <a:chOff x="5720422" y="4233419"/>
            <a:chExt cx="1966573" cy="1828800"/>
          </a:xfrm>
        </p:grpSpPr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5720422" y="4233419"/>
              <a:ext cx="1829413" cy="1828800"/>
            </a:xfrm>
            <a:prstGeom prst="ellipse">
              <a:avLst/>
            </a:prstGeom>
            <a:noFill/>
            <a:ln w="571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412675" y="5010659"/>
              <a:ext cx="274320" cy="27432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4178370" y="4691133"/>
            <a:ext cx="8812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→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852333" y="465666"/>
            <a:ext cx="228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74526" y="1422399"/>
            <a:ext cx="228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581219" y="3637872"/>
            <a:ext cx="228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47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633101" y="310255"/>
            <a:ext cx="2635778" cy="6128179"/>
            <a:chOff x="5633101" y="310255"/>
            <a:chExt cx="2635778" cy="61281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3101" y="310255"/>
              <a:ext cx="2540034" cy="3717127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 rot="595046">
              <a:off x="5728839" y="5106284"/>
              <a:ext cx="2540040" cy="133215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Down Arrow 3"/>
            <p:cNvSpPr/>
            <p:nvPr/>
          </p:nvSpPr>
          <p:spPr>
            <a:xfrm>
              <a:off x="6643080" y="4200770"/>
              <a:ext cx="293077" cy="527537"/>
            </a:xfrm>
            <a:prstGeom prst="downArrow">
              <a:avLst/>
            </a:prstGeom>
            <a:solidFill>
              <a:srgbClr val="0000FF"/>
            </a:solidFill>
            <a:ln w="571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555549" y="102056"/>
            <a:ext cx="3234980" cy="1405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dirty="0"/>
          </a:p>
          <a:p>
            <a:r>
              <a:rPr lang="en-US" sz="3200" dirty="0" err="1" smtClean="0"/>
              <a:t>θ</a:t>
            </a:r>
            <a:r>
              <a:rPr lang="en-US" sz="3200" dirty="0" smtClean="0"/>
              <a:t> </a:t>
            </a:r>
            <a:r>
              <a:rPr lang="en-US" sz="3200" dirty="0"/>
              <a:t>: </a:t>
            </a:r>
            <a:r>
              <a:rPr lang="en-US" sz="3200" dirty="0" smtClean="0"/>
              <a:t> X  </a:t>
            </a:r>
            <a:r>
              <a:rPr lang="en-US" sz="3200" dirty="0"/>
              <a:t>→  </a:t>
            </a:r>
            <a:r>
              <a:rPr lang="en-US" sz="3200" b="1" dirty="0" smtClean="0"/>
              <a:t>R</a:t>
            </a:r>
            <a:r>
              <a:rPr lang="en-US" sz="3200" dirty="0" smtClean="0"/>
              <a:t>/</a:t>
            </a:r>
            <a:r>
              <a:rPr lang="en-US" sz="3200" b="1" dirty="0" smtClean="0"/>
              <a:t>Z</a:t>
            </a:r>
            <a:r>
              <a:rPr lang="en-US" sz="3200" dirty="0" smtClean="0"/>
              <a:t>  =  S</a:t>
            </a:r>
            <a:r>
              <a:rPr lang="en-US" sz="3200" baseline="30000" dirty="0" smtClean="0"/>
              <a:t>1</a:t>
            </a:r>
            <a:endParaRPr lang="en-US" sz="3200" baseline="30000" dirty="0"/>
          </a:p>
          <a:p>
            <a:endParaRPr lang="en-US" sz="32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421825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 cmpd="sng">
          <a:solidFill>
            <a:srgbClr val="0000FF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200"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9062</TotalTime>
  <Words>1613</Words>
  <Application>Microsoft Macintosh PowerPoint</Application>
  <PresentationFormat>On-screen Show (4:3)</PresentationFormat>
  <Paragraphs>219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 Darcy</dc:creator>
  <cp:keywords/>
  <dc:description/>
  <cp:lastModifiedBy>I D</cp:lastModifiedBy>
  <cp:revision>146</cp:revision>
  <dcterms:created xsi:type="dcterms:W3CDTF">2013-10-18T04:05:23Z</dcterms:created>
  <dcterms:modified xsi:type="dcterms:W3CDTF">2013-10-28T16:20:43Z</dcterms:modified>
  <cp:category/>
</cp:coreProperties>
</file>