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74" r:id="rId3"/>
    <p:sldId id="278" r:id="rId4"/>
    <p:sldId id="275" r:id="rId5"/>
    <p:sldId id="285" r:id="rId6"/>
    <p:sldId id="282" r:id="rId7"/>
    <p:sldId id="281" r:id="rId8"/>
    <p:sldId id="280" r:id="rId9"/>
    <p:sldId id="266" r:id="rId10"/>
    <p:sldId id="283" r:id="rId11"/>
    <p:sldId id="288" r:id="rId12"/>
    <p:sldId id="276" r:id="rId13"/>
    <p:sldId id="256" r:id="rId14"/>
    <p:sldId id="290" r:id="rId15"/>
    <p:sldId id="289" r:id="rId16"/>
    <p:sldId id="272" r:id="rId17"/>
    <p:sldId id="258" r:id="rId18"/>
    <p:sldId id="259" r:id="rId19"/>
    <p:sldId id="260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40FE4-CBB4-214A-8C32-30A1B6D7E27F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A1E51-86DC-3047-A7D4-94C962C5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03779D-23D9-4EE4-981B-0F5EDF4019F5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4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2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3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5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9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4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ECF8-9160-0948-BBAE-ECC339A7C2A1}" type="datetimeFigureOut">
              <a:rPr lang="en-US" smtClean="0"/>
              <a:t>11/10/13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4373-B020-EF4F-8610-FABD55893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hyperlink" Target="http://www.nature.com/nrm/journal/v3/n6/full/nrm83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171" y="241679"/>
            <a:ext cx="890804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MATH:7450 (22M:305) Topics in Topology: Scientific and Engineering Applications of Algebraic Topology</a:t>
            </a:r>
          </a:p>
          <a:p>
            <a:pPr algn="ctr"/>
            <a:endParaRPr lang="en-US" sz="1200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FF"/>
                </a:solidFill>
              </a:rPr>
              <a:t>Nov 8, 2013:  DNA Topology</a:t>
            </a:r>
            <a:endParaRPr lang="en-US" sz="3600" dirty="0">
              <a:solidFill>
                <a:srgbClr val="0000FF"/>
              </a:solidFill>
            </a:endParaRPr>
          </a:p>
          <a:p>
            <a:pPr algn="ctr"/>
            <a:endParaRPr lang="en-US" sz="3600" dirty="0">
              <a:solidFill>
                <a:srgbClr val="0000FF"/>
              </a:solidFill>
            </a:endParaRPr>
          </a:p>
          <a:p>
            <a:pPr algn="ctr"/>
            <a:r>
              <a:rPr lang="en-US" sz="3200" dirty="0" smtClean="0"/>
              <a:t>Fall 2013 course offered through the </a:t>
            </a:r>
          </a:p>
          <a:p>
            <a:pPr algn="ctr"/>
            <a:r>
              <a:rPr lang="en-US" sz="3200" dirty="0" smtClean="0"/>
              <a:t>University of Iowa Division of Continuing Education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Isabel K. Darcy, Department of Mathematics</a:t>
            </a:r>
          </a:p>
          <a:p>
            <a:pPr algn="ctr"/>
            <a:r>
              <a:rPr lang="en-US" sz="3200" dirty="0" smtClean="0"/>
              <a:t>Applied Mathematical and Computational Sciences, University of Iowa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http://www.math.uiowa.edu/~idarcy/</a:t>
            </a:r>
            <a:r>
              <a:rPr lang="en-US" sz="2800" dirty="0" err="1" smtClean="0">
                <a:solidFill>
                  <a:srgbClr val="FF0000"/>
                </a:solidFill>
              </a:rPr>
              <a:t>AppliedTopology.html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27100"/>
            <a:ext cx="8153400" cy="500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605" y="5934368"/>
            <a:ext cx="806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bioweb.wku.edu</a:t>
            </a:r>
            <a:r>
              <a:rPr lang="en-US" dirty="0" smtClean="0"/>
              <a:t>/courses/biol22000/6StructureNA/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137" y="142875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Writhe</a:t>
            </a:r>
          </a:p>
        </p:txBody>
      </p:sp>
    </p:spTree>
    <p:extLst>
      <p:ext uri="{BB962C8B-B14F-4D97-AF65-F5344CB8AC3E}">
        <p14:creationId xmlns:p14="http://schemas.microsoft.com/office/powerpoint/2010/main" val="322948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2" y="185738"/>
            <a:ext cx="1685924" cy="10772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Linking number</a:t>
            </a:r>
          </a:p>
        </p:txBody>
      </p:sp>
    </p:spTree>
    <p:extLst>
      <p:ext uri="{BB962C8B-B14F-4D97-AF65-F5344CB8AC3E}">
        <p14:creationId xmlns:p14="http://schemas.microsoft.com/office/powerpoint/2010/main" val="122214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276"/>
            <a:ext cx="9144000" cy="355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60" y="4063500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74" y="6164834"/>
            <a:ext cx="44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Linking_number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4645" y="185737"/>
            <a:ext cx="341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Linking number</a:t>
            </a:r>
          </a:p>
        </p:txBody>
      </p:sp>
    </p:spTree>
    <p:extLst>
      <p:ext uri="{BB962C8B-B14F-4D97-AF65-F5344CB8AC3E}">
        <p14:creationId xmlns:p14="http://schemas.microsoft.com/office/powerpoint/2010/main" val="742765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36" y="978690"/>
            <a:ext cx="5029200" cy="502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3579" y="6382939"/>
            <a:ext cx="8515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File:Labeled_Whitehead_Link.svg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64645" y="185737"/>
            <a:ext cx="341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Linking number</a:t>
            </a:r>
          </a:p>
        </p:txBody>
      </p:sp>
    </p:spTree>
    <p:extLst>
      <p:ext uri="{BB962C8B-B14F-4D97-AF65-F5344CB8AC3E}">
        <p14:creationId xmlns:p14="http://schemas.microsoft.com/office/powerpoint/2010/main" val="398624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4276"/>
            <a:ext cx="9144000" cy="355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60" y="4063500"/>
            <a:ext cx="22860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2974" y="6164834"/>
            <a:ext cx="444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Linking_number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4645" y="185737"/>
            <a:ext cx="341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Linking number</a:t>
            </a:r>
          </a:p>
        </p:txBody>
      </p:sp>
    </p:spTree>
    <p:extLst>
      <p:ext uri="{BB962C8B-B14F-4D97-AF65-F5344CB8AC3E}">
        <p14:creationId xmlns:p14="http://schemas.microsoft.com/office/powerpoint/2010/main" val="97077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27100"/>
            <a:ext cx="8153400" cy="500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605" y="5934368"/>
            <a:ext cx="806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bioweb.wku.edu</a:t>
            </a:r>
            <a:r>
              <a:rPr lang="en-US" dirty="0" smtClean="0"/>
              <a:t>/courses/biol22000/6StructureNA/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7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38" y="3105835"/>
            <a:ext cx="89774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http://</a:t>
            </a:r>
            <a:r>
              <a:rPr lang="en-US" sz="2600" dirty="0" err="1" smtClean="0"/>
              <a:t>sites.fas.harvard.edu</a:t>
            </a:r>
            <a:r>
              <a:rPr lang="en-US" sz="2600" dirty="0" smtClean="0"/>
              <a:t>/~</a:t>
            </a:r>
            <a:r>
              <a:rPr lang="en-US" sz="2600" dirty="0" err="1" smtClean="0"/>
              <a:t>biotext</a:t>
            </a:r>
            <a:r>
              <a:rPr lang="en-US" sz="2600" dirty="0" smtClean="0"/>
              <a:t>/animations/topology2.html</a:t>
            </a: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157163" y="656211"/>
            <a:ext cx="882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Linking  Number = Twist + Writhe</a:t>
            </a:r>
          </a:p>
        </p:txBody>
      </p:sp>
    </p:spTree>
    <p:extLst>
      <p:ext uri="{BB962C8B-B14F-4D97-AF65-F5344CB8AC3E}">
        <p14:creationId xmlns:p14="http://schemas.microsoft.com/office/powerpoint/2010/main" val="90477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3462"/>
          <a:stretch>
            <a:fillRect/>
          </a:stretch>
        </p:blipFill>
        <p:spPr bwMode="auto">
          <a:xfrm>
            <a:off x="304800" y="152400"/>
            <a:ext cx="3602038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038600" y="5922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http://www.ch.cam.ac.uk/magnus/molecules/nucleic/dna1.jpg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1200" r="8000" b="3200"/>
          <a:stretch>
            <a:fillRect/>
          </a:stretch>
        </p:blipFill>
        <p:spPr bwMode="auto">
          <a:xfrm>
            <a:off x="4038600" y="152400"/>
            <a:ext cx="4800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72000" y="50450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http://www.accessexcellence.org/RC/VL/GG/images/dna_replicating.gif</a:t>
            </a:r>
          </a:p>
        </p:txBody>
      </p:sp>
    </p:spTree>
    <p:extLst>
      <p:ext uri="{BB962C8B-B14F-4D97-AF65-F5344CB8AC3E}">
        <p14:creationId xmlns:p14="http://schemas.microsoft.com/office/powerpoint/2010/main" val="195645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0" r="68800"/>
          <a:stretch>
            <a:fillRect/>
          </a:stretch>
        </p:blipFill>
        <p:spPr bwMode="auto">
          <a:xfrm>
            <a:off x="6629400" y="4164013"/>
            <a:ext cx="2103438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4013"/>
            <a:ext cx="802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09600" y="46038"/>
            <a:ext cx="518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(J. Mann) http://</a:t>
            </a:r>
            <a:r>
              <a:rPr lang="en-US" sz="1400" dirty="0" err="1"/>
              <a:t>www.sbs.utexas.edu</a:t>
            </a:r>
            <a:r>
              <a:rPr lang="en-US" sz="1400" dirty="0"/>
              <a:t>/</a:t>
            </a:r>
            <a:r>
              <a:rPr lang="en-US" sz="1400" dirty="0" err="1"/>
              <a:t>herrin</a:t>
            </a:r>
            <a:r>
              <a:rPr lang="en-US" sz="1400" dirty="0"/>
              <a:t>/bio344/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8" t="11012" r="38251" b="44894"/>
          <a:stretch>
            <a:fillRect/>
          </a:stretch>
        </p:blipFill>
        <p:spPr bwMode="auto">
          <a:xfrm>
            <a:off x="304800" y="4343400"/>
            <a:ext cx="19558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" t="65224" r="63000" b="847"/>
          <a:stretch>
            <a:fillRect/>
          </a:stretch>
        </p:blipFill>
        <p:spPr bwMode="auto">
          <a:xfrm>
            <a:off x="2362200" y="4343400"/>
            <a:ext cx="24130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309813" y="6330950"/>
            <a:ext cx="43195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400" b="1">
                <a:solidFill>
                  <a:schemeClr val="bg1"/>
                </a:solidFill>
              </a:rPr>
              <a:t>Postow L. et.al. PNAS;2001;98:8219-8226</a:t>
            </a:r>
          </a:p>
        </p:txBody>
      </p:sp>
    </p:spTree>
    <p:extLst>
      <p:ext uri="{BB962C8B-B14F-4D97-AF65-F5344CB8AC3E}">
        <p14:creationId xmlns:p14="http://schemas.microsoft.com/office/powerpoint/2010/main" val="282957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8"/>
          <a:stretch>
            <a:fillRect/>
          </a:stretch>
        </p:blipFill>
        <p:spPr bwMode="auto">
          <a:xfrm>
            <a:off x="533400" y="1295400"/>
            <a:ext cx="800735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8077200" cy="646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  <a:latin typeface="Calibri" charset="0"/>
                <a:hlinkClick r:id="rId3"/>
              </a:rPr>
              <a:t>Cellular roles of DNA topoisomerases: a molecular perspective</a:t>
            </a:r>
            <a:r>
              <a:rPr lang="en-US" dirty="0">
                <a:latin typeface="Calibri" charset="0"/>
              </a:rPr>
              <a:t>, James C. Wang, Nature Reviews Molecular Cell Biology 3, 430-440 (June 2002)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84582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Calibri" charset="0"/>
              </a:rPr>
              <a:t>Topoisomerase II performing a crossing change on DNA:</a:t>
            </a:r>
          </a:p>
        </p:txBody>
      </p:sp>
    </p:spTree>
    <p:extLst>
      <p:ext uri="{BB962C8B-B14F-4D97-AF65-F5344CB8AC3E}">
        <p14:creationId xmlns:p14="http://schemas.microsoft.com/office/powerpoint/2010/main" val="360771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0" y="539014"/>
            <a:ext cx="5577840" cy="5577840"/>
          </a:xfrm>
          <a:prstGeom prst="rect">
            <a:avLst/>
          </a:prstGeom>
        </p:spPr>
      </p:pic>
      <p:pic>
        <p:nvPicPr>
          <p:cNvPr id="3" name="Picture 2" descr="Fig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47" y="869531"/>
            <a:ext cx="2232960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Topoisomerases are involved in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Replication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Transcription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Unknotting, unlinking, </a:t>
            </a:r>
            <a:r>
              <a:rPr lang="en-US" sz="3200" dirty="0" err="1" smtClean="0"/>
              <a:t>supercoiling</a:t>
            </a:r>
            <a:r>
              <a:rPr lang="en-US" sz="3200" dirty="0" smtClean="0"/>
              <a:t>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 Targets of many anti-cancer drugs.</a:t>
            </a:r>
          </a:p>
        </p:txBody>
      </p:sp>
    </p:spTree>
    <p:extLst>
      <p:ext uri="{BB962C8B-B14F-4D97-AF65-F5344CB8AC3E}">
        <p14:creationId xmlns:p14="http://schemas.microsoft.com/office/powerpoint/2010/main" val="362591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otrefoiltanne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6382889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72405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Topoisomerases are proteins which cut one segment of DNA allowing a second DNA segment to pass through before resealing the break.</a:t>
            </a:r>
          </a:p>
        </p:txBody>
      </p:sp>
    </p:spTree>
    <p:extLst>
      <p:ext uri="{BB962C8B-B14F-4D97-AF65-F5344CB8AC3E}">
        <p14:creationId xmlns:p14="http://schemas.microsoft.com/office/powerpoint/2010/main" val="36637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ck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63" y="299354"/>
            <a:ext cx="3383280" cy="3383280"/>
          </a:xfrm>
          <a:prstGeom prst="rect">
            <a:avLst/>
          </a:prstGeom>
        </p:spPr>
      </p:pic>
      <p:pic>
        <p:nvPicPr>
          <p:cNvPr id="5" name="Picture 4" descr="clos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52" y="3429511"/>
            <a:ext cx="3383280" cy="3383280"/>
          </a:xfrm>
          <a:prstGeom prst="rect">
            <a:avLst/>
          </a:prstGeom>
        </p:spPr>
      </p:pic>
      <p:pic>
        <p:nvPicPr>
          <p:cNvPr id="6" name="Picture 5" descr="stickyend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7501" y="2495608"/>
            <a:ext cx="509087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7" y="441447"/>
            <a:ext cx="5562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1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7" y="441447"/>
            <a:ext cx="5562600" cy="340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82" y="3910960"/>
            <a:ext cx="34671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3775" y="4719652"/>
            <a:ext cx="3480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Antiparallel implied no </a:t>
            </a:r>
            <a:r>
              <a:rPr lang="en-US" sz="3200" dirty="0">
                <a:solidFill>
                  <a:srgbClr val="660066"/>
                </a:solidFill>
              </a:rPr>
              <a:t>M</a:t>
            </a:r>
            <a:r>
              <a:rPr lang="en-US" sz="3200" dirty="0" smtClean="0">
                <a:solidFill>
                  <a:srgbClr val="660066"/>
                </a:solidFill>
              </a:rPr>
              <a:t>obius bands</a:t>
            </a:r>
            <a:endParaRPr lang="en-US" sz="3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9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ck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63" y="299354"/>
            <a:ext cx="3383280" cy="3383280"/>
          </a:xfrm>
          <a:prstGeom prst="rect">
            <a:avLst/>
          </a:prstGeom>
        </p:spPr>
      </p:pic>
      <p:pic>
        <p:nvPicPr>
          <p:cNvPr id="5" name="Picture 4" descr="close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52" y="3429511"/>
            <a:ext cx="3383280" cy="3383280"/>
          </a:xfrm>
          <a:prstGeom prst="rect">
            <a:avLst/>
          </a:prstGeom>
        </p:spPr>
      </p:pic>
      <p:pic>
        <p:nvPicPr>
          <p:cNvPr id="6" name="Picture 5" descr="stickyend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27501" y="2495608"/>
            <a:ext cx="509087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6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702" y="6333125"/>
            <a:ext cx="761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cmgm.stanford.edu</a:t>
            </a:r>
            <a:r>
              <a:rPr lang="en-US" dirty="0" smtClean="0"/>
              <a:t>/biochem201/Handouts/</a:t>
            </a:r>
            <a:r>
              <a:rPr lang="en-US" dirty="0" err="1" smtClean="0"/>
              <a:t>DNAtopo.html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72790"/>
            <a:ext cx="58928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551" y="172477"/>
            <a:ext cx="14423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Twist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930568"/>
            <a:ext cx="8153400" cy="500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605" y="5934368"/>
            <a:ext cx="806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bioweb.wku.edu</a:t>
            </a:r>
            <a:r>
              <a:rPr lang="en-US" dirty="0" smtClean="0"/>
              <a:t>/courses/biol22000/6StructureNA/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8137" y="142875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Writhe</a:t>
            </a:r>
          </a:p>
        </p:txBody>
      </p:sp>
    </p:spTree>
    <p:extLst>
      <p:ext uri="{BB962C8B-B14F-4D97-AF65-F5344CB8AC3E}">
        <p14:creationId xmlns:p14="http://schemas.microsoft.com/office/powerpoint/2010/main" val="53474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Positive_Crossing.tif"/>
          <p:cNvPicPr>
            <a:picLocks noChangeAspect="1"/>
          </p:cNvPicPr>
          <p:nvPr/>
        </p:nvPicPr>
        <p:blipFill>
          <a:blip r:embed="rId3" cstate="print"/>
          <a:srcRect r="5992"/>
          <a:stretch>
            <a:fillRect/>
          </a:stretch>
        </p:blipFill>
        <p:spPr bwMode="auto">
          <a:xfrm>
            <a:off x="0" y="1589088"/>
            <a:ext cx="42973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5094288"/>
            <a:ext cx="4267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Right-handed Crossing</a:t>
            </a:r>
          </a:p>
          <a:p>
            <a:pPr algn="ctr"/>
            <a:r>
              <a:rPr lang="en-US" sz="3200"/>
              <a:t>+1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029200" y="5094288"/>
            <a:ext cx="3962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Left-handed Crossing</a:t>
            </a:r>
          </a:p>
          <a:p>
            <a:pPr algn="ctr"/>
            <a:r>
              <a:rPr lang="en-US" sz="3200"/>
              <a:t>-1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773238" y="247650"/>
            <a:ext cx="559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Crossing Sign Determination</a:t>
            </a:r>
          </a:p>
          <a:p>
            <a:pPr algn="ctr"/>
            <a:r>
              <a:rPr lang="en-US" sz="3600" b="1"/>
              <a:t>Right-hand Rule</a:t>
            </a:r>
          </a:p>
        </p:txBody>
      </p:sp>
      <p:pic>
        <p:nvPicPr>
          <p:cNvPr id="18438" name="Picture 6" descr="Negative_Crossing.tif"/>
          <p:cNvPicPr>
            <a:picLocks noChangeAspect="1"/>
          </p:cNvPicPr>
          <p:nvPr/>
        </p:nvPicPr>
        <p:blipFill>
          <a:blip r:embed="rId4" cstate="print"/>
          <a:srcRect r="5992"/>
          <a:stretch>
            <a:fillRect/>
          </a:stretch>
        </p:blipFill>
        <p:spPr bwMode="auto">
          <a:xfrm>
            <a:off x="4840288" y="1600200"/>
            <a:ext cx="430371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" y="152400"/>
            <a:ext cx="1181100" cy="1181100"/>
            <a:chOff x="114300" y="152400"/>
            <a:chExt cx="1181100" cy="1181100"/>
          </a:xfrm>
        </p:grpSpPr>
        <p:pic>
          <p:nvPicPr>
            <p:cNvPr id="1844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114300" y="152400"/>
              <a:ext cx="11811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Arc 9"/>
            <p:cNvSpPr/>
            <p:nvPr/>
          </p:nvSpPr>
          <p:spPr>
            <a:xfrm rot="3138027">
              <a:off x="530225" y="400050"/>
              <a:ext cx="615950" cy="571500"/>
            </a:xfrm>
            <a:prstGeom prst="arc">
              <a:avLst/>
            </a:prstGeom>
            <a:ln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848600" y="152400"/>
            <a:ext cx="1181100" cy="1181100"/>
            <a:chOff x="7620000" y="407285"/>
            <a:chExt cx="1181100" cy="1181100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0800000">
              <a:off x="7620000" y="407285"/>
              <a:ext cx="1181100" cy="118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Arc 12"/>
            <p:cNvSpPr/>
            <p:nvPr/>
          </p:nvSpPr>
          <p:spPr>
            <a:xfrm rot="7988764">
              <a:off x="7917657" y="882741"/>
              <a:ext cx="615950" cy="573087"/>
            </a:xfrm>
            <a:prstGeom prst="arc">
              <a:avLst/>
            </a:prstGeom>
            <a:ln>
              <a:headEnd type="none" w="lg" len="lg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156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337</Words>
  <Application>Microsoft Macintosh PowerPoint</Application>
  <PresentationFormat>On-screen Show (4:3)</PresentationFormat>
  <Paragraphs>47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I Darcy</dc:creator>
  <cp:keywords/>
  <dc:description/>
  <cp:lastModifiedBy>I D</cp:lastModifiedBy>
  <cp:revision>24</cp:revision>
  <dcterms:created xsi:type="dcterms:W3CDTF">2013-11-08T02:36:41Z</dcterms:created>
  <dcterms:modified xsi:type="dcterms:W3CDTF">2013-11-11T02:14:36Z</dcterms:modified>
  <cp:category/>
</cp:coreProperties>
</file>