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304" r:id="rId3"/>
    <p:sldId id="295" r:id="rId4"/>
    <p:sldId id="273" r:id="rId5"/>
    <p:sldId id="272" r:id="rId6"/>
    <p:sldId id="274" r:id="rId7"/>
    <p:sldId id="275" r:id="rId8"/>
    <p:sldId id="276" r:id="rId9"/>
    <p:sldId id="270" r:id="rId10"/>
    <p:sldId id="303" r:id="rId11"/>
    <p:sldId id="258" r:id="rId12"/>
    <p:sldId id="256" r:id="rId13"/>
    <p:sldId id="279" r:id="rId14"/>
    <p:sldId id="288" r:id="rId15"/>
    <p:sldId id="259" r:id="rId16"/>
    <p:sldId id="298" r:id="rId17"/>
    <p:sldId id="260" r:id="rId18"/>
    <p:sldId id="261" r:id="rId19"/>
    <p:sldId id="310" r:id="rId20"/>
    <p:sldId id="299" r:id="rId21"/>
    <p:sldId id="300" r:id="rId22"/>
    <p:sldId id="262" r:id="rId23"/>
    <p:sldId id="302" r:id="rId24"/>
    <p:sldId id="263" r:id="rId25"/>
    <p:sldId id="307" r:id="rId26"/>
    <p:sldId id="265" r:id="rId27"/>
    <p:sldId id="287" r:id="rId28"/>
    <p:sldId id="266" r:id="rId29"/>
    <p:sldId id="306" r:id="rId30"/>
    <p:sldId id="308" r:id="rId31"/>
    <p:sldId id="30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936"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29FD8-0F29-5E4F-96B8-E3E125D6623D}" type="datetimeFigureOut">
              <a:rPr lang="en-US" smtClean="0"/>
              <a:t>11/23/13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105F2-85E4-2D4D-A31A-E56442E015C3}" type="slidenum">
              <a:rPr lang="en-US" smtClean="0"/>
              <a:t>‹#›</a:t>
            </a:fld>
            <a:endParaRPr lang="en-US"/>
          </a:p>
        </p:txBody>
      </p:sp>
    </p:spTree>
    <p:extLst>
      <p:ext uri="{BB962C8B-B14F-4D97-AF65-F5344CB8AC3E}">
        <p14:creationId xmlns:p14="http://schemas.microsoft.com/office/powerpoint/2010/main" val="25496918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Linking algebraic topology to evolution. (</a:t>
            </a:r>
            <a:r>
              <a:rPr lang="en-GB" i="1">
                <a:latin typeface="Arial" charset="0"/>
                <a:cs typeface="msgothic" charset="0"/>
              </a:rPr>
              <a:t>A</a:t>
            </a:r>
            <a:r>
              <a:rPr lang="en-GB">
                <a:latin typeface="Arial" charset="0"/>
                <a:cs typeface="msgothic" charset="0"/>
              </a:rPr>
              <a:t>) A tree depicting vertical evolution. (</a:t>
            </a:r>
            <a:r>
              <a:rPr lang="en-GB" i="1">
                <a:latin typeface="Arial" charset="0"/>
                <a:cs typeface="msgothic" charset="0"/>
              </a:rPr>
              <a:t>B</a:t>
            </a:r>
            <a:r>
              <a:rPr lang="en-GB">
                <a:latin typeface="Arial" charset="0"/>
                <a:cs typeface="msgothic" charset="0"/>
              </a:rPr>
              <a:t>) A reticulate structure capturing horizontal evolution, as well. (</a:t>
            </a:r>
            <a:r>
              <a:rPr lang="en-GB" i="1">
                <a:latin typeface="Arial" charset="0"/>
                <a:cs typeface="msgothic" charset="0"/>
              </a:rPr>
              <a:t>C</a:t>
            </a:r>
            <a:r>
              <a:rPr lang="en-GB">
                <a:latin typeface="Arial" charset="0"/>
                <a:cs typeface="msgothic" charset="0"/>
              </a:rPr>
              <a:t>) A tree can be compressed into a point. (</a:t>
            </a:r>
            <a:r>
              <a:rPr lang="en-GB" i="1">
                <a:latin typeface="Arial" charset="0"/>
                <a:cs typeface="msgothic" charset="0"/>
              </a:rPr>
              <a:t>D</a:t>
            </a:r>
            <a:r>
              <a:rPr lang="en-GB">
                <a:latin typeface="Arial" charset="0"/>
                <a:cs typeface="msgothic" charset="0"/>
              </a:rPr>
              <a:t>) The same cannot be done for a reticulate structure without destroying the hole at the center.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Reconstructing phylogeny from persistent homology of avian influenza HA. (</a:t>
            </a:r>
            <a:r>
              <a:rPr lang="en-GB" i="1">
                <a:latin typeface="Arial" charset="0"/>
                <a:cs typeface="msgothic" charset="0"/>
              </a:rPr>
              <a:t>A</a:t>
            </a:r>
            <a:r>
              <a:rPr lang="en-GB">
                <a:latin typeface="Arial" charset="0"/>
                <a:cs typeface="msgothic" charset="0"/>
              </a:rPr>
              <a:t>) Barcode plot in dimension 0 of all avian HA subtypes. Each bar represents a connected simplex of sequences given a Hamming distance of ε. When a bar ends at a given ε, it merges with another simplex. Gray bars indicate that two simplices of the same HA subtype merge together at a given ε. Solid color bars indicate that two simplices of different HA subtypes but same major clade merge together. Interpolated color bars indicate that two simplices of different major clades merge together. Colors correspond to known major clades of HA.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B</a:t>
            </a:r>
            <a:r>
              <a:rPr lang="en-GB">
                <a:latin typeface="Arial" charset="0"/>
                <a:cs typeface="msgothic" charset="0"/>
              </a:rPr>
              <a:t>) Phylogeny of avian HA reconstructed from the barcode plot in </a:t>
            </a:r>
            <a:r>
              <a:rPr lang="en-GB" i="1">
                <a:latin typeface="Arial" charset="0"/>
                <a:cs typeface="msgothic" charset="0"/>
              </a:rPr>
              <a:t>A</a:t>
            </a:r>
            <a:r>
              <a:rPr lang="en-GB">
                <a:latin typeface="Arial" charset="0"/>
                <a:cs typeface="msgothic" charset="0"/>
              </a:rPr>
              <a:t>. Major clades are color-coded. (</a:t>
            </a:r>
            <a:r>
              <a:rPr lang="en-GB" i="1">
                <a:latin typeface="Arial" charset="0"/>
                <a:cs typeface="msgothic" charset="0"/>
              </a:rPr>
              <a:t>C</a:t>
            </a:r>
            <a:r>
              <a:rPr lang="en-GB">
                <a:latin typeface="Arial" charset="0"/>
                <a:cs typeface="msgothic" charset="0"/>
              </a:rPr>
              <a:t>) Neighbor-joining tree of avian HA (</a:t>
            </a:r>
            <a:r>
              <a:rPr lang="en-GB" i="1">
                <a:latin typeface="Arial" charset="0"/>
                <a:cs typeface="msgothic" charset="0"/>
              </a:rPr>
              <a:t>SI Appendix</a:t>
            </a:r>
            <a:r>
              <a:rPr lang="en-GB">
                <a:latin typeface="Arial" charset="0"/>
                <a:cs typeface="msgothic" charset="0"/>
              </a:rPr>
              <a:t>, Supplementary Text).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Persistent homology of reassortment in avian influenza. Analysis of (</a:t>
            </a:r>
            <a:r>
              <a:rPr lang="en-GB" i="1">
                <a:latin typeface="Arial" charset="0"/>
                <a:cs typeface="msgothic" charset="0"/>
              </a:rPr>
              <a:t>A</a:t>
            </a:r>
            <a:r>
              <a:rPr lang="en-GB">
                <a:latin typeface="Arial" charset="0"/>
                <a:cs typeface="msgothic" charset="0"/>
              </a:rPr>
              <a:t>) HA and (</a:t>
            </a:r>
            <a:r>
              <a:rPr lang="en-GB" i="1">
                <a:latin typeface="Arial" charset="0"/>
                <a:cs typeface="msgothic" charset="0"/>
              </a:rPr>
              <a:t>B</a:t>
            </a:r>
            <a:r>
              <a:rPr lang="en-GB">
                <a:latin typeface="Arial" charset="0"/>
                <a:cs typeface="msgothic" charset="0"/>
              </a:rPr>
              <a:t>) NA reveal no significant one-dimensional topological structure. (</a:t>
            </a:r>
            <a:r>
              <a:rPr lang="en-GB" i="1">
                <a:latin typeface="Arial" charset="0"/>
                <a:cs typeface="msgothic" charset="0"/>
              </a:rPr>
              <a:t>C</a:t>
            </a:r>
            <a:r>
              <a:rPr lang="en-GB">
                <a:latin typeface="Arial" charset="0"/>
                <a:cs typeface="msgothic" charset="0"/>
              </a:rPr>
              <a:t>) Concatenated segments reveal rich 1D and 2D topology, indicating reassortment.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D</a:t>
            </a:r>
            <a:r>
              <a:rPr lang="en-GB">
                <a:latin typeface="Arial" charset="0"/>
                <a:cs typeface="msgothic" charset="0"/>
              </a:rPr>
              <a:t>) Network representing the reassortment pattern of avian influenza deduced from high-dimensional topology. Line width is determined by the probability that two segments reassort together. Node color ranges from blue to red, correlating with the sum of connected line weights for a given node.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E</a:t>
            </a:r>
            <a:r>
              <a:rPr lang="en-GB">
                <a:latin typeface="Arial" charset="0"/>
                <a:cs typeface="msgothic" charset="0"/>
              </a:rPr>
              <a:t>) b</a:t>
            </a:r>
            <a:r>
              <a:rPr lang="en-GB" baseline="-33000">
                <a:latin typeface="Arial" charset="0"/>
                <a:cs typeface="msgothic" charset="0"/>
              </a:rPr>
              <a:t>2</a:t>
            </a:r>
            <a:r>
              <a:rPr lang="en-GB">
                <a:latin typeface="Arial" charset="0"/>
                <a:cs typeface="msgothic" charset="0"/>
              </a:rPr>
              <a:t> polytope representing the triple reassortment of H7N9 avian influenza. Concatenated genomic sequences forming the polytope were transformed into 3D space using PCoA (</a:t>
            </a:r>
            <a:r>
              <a:rPr lang="en-GB" i="1">
                <a:latin typeface="Arial" charset="0"/>
                <a:cs typeface="msgothic" charset="0"/>
              </a:rPr>
              <a:t>SI Appendix</a:t>
            </a:r>
            <a:r>
              <a:rPr lang="en-GB">
                <a:latin typeface="Arial" charset="0"/>
                <a:cs typeface="msgothic" charset="0"/>
              </a:rPr>
              <a:t>, Supplementary Text). Two-dimensional barcoding was performed using Vietoris–Rips complex and a maximum scale ε of 4,000 nucleotides.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Barcoding plots of HIV-1 reveal evidence of recombination in (</a:t>
            </a:r>
            <a:r>
              <a:rPr lang="en-GB" i="1">
                <a:latin typeface="Arial" charset="0"/>
                <a:cs typeface="msgothic" charset="0"/>
              </a:rPr>
              <a:t>A</a:t>
            </a:r>
            <a:r>
              <a:rPr lang="en-GB">
                <a:latin typeface="Arial" charset="0"/>
                <a:cs typeface="msgothic" charset="0"/>
              </a:rPr>
              <a:t>) env, (</a:t>
            </a:r>
            <a:r>
              <a:rPr lang="en-GB" i="1">
                <a:latin typeface="Arial" charset="0"/>
                <a:cs typeface="msgothic" charset="0"/>
              </a:rPr>
              <a:t>B</a:t>
            </a:r>
            <a:r>
              <a:rPr lang="en-GB">
                <a:latin typeface="Arial" charset="0"/>
                <a:cs typeface="msgothic" charset="0"/>
              </a:rPr>
              <a:t>), gag, (</a:t>
            </a:r>
            <a:r>
              <a:rPr lang="en-GB" i="1">
                <a:latin typeface="Arial" charset="0"/>
                <a:cs typeface="msgothic" charset="0"/>
              </a:rPr>
              <a:t>C</a:t>
            </a:r>
            <a:r>
              <a:rPr lang="en-GB">
                <a:latin typeface="Arial" charset="0"/>
                <a:cs typeface="msgothic" charset="0"/>
              </a:rPr>
              <a:t>) pol, and (</a:t>
            </a:r>
            <a:r>
              <a:rPr lang="en-GB" i="1">
                <a:latin typeface="Arial" charset="0"/>
                <a:cs typeface="msgothic" charset="0"/>
              </a:rPr>
              <a:t>D</a:t>
            </a:r>
            <a:r>
              <a:rPr lang="en-GB">
                <a:latin typeface="Arial" charset="0"/>
                <a:cs typeface="msgothic" charset="0"/>
              </a:rPr>
              <a:t>) the concatenated sequences of all three genes. One-dimensional topology present for alignments of individual genes as well as the concatenated sequences suggests recombination. (</a:t>
            </a:r>
            <a:r>
              <a:rPr lang="en-GB" i="1">
                <a:latin typeface="Arial" charset="0"/>
                <a:cs typeface="msgothic" charset="0"/>
              </a:rPr>
              <a:t>E</a:t>
            </a:r>
            <a:r>
              <a:rPr lang="en-GB">
                <a:latin typeface="Arial" charset="0"/>
                <a:cs typeface="msgothic" charset="0"/>
              </a:rPr>
              <a:t>) b</a:t>
            </a:r>
            <a:r>
              <a:rPr lang="en-GB" baseline="-33000">
                <a:latin typeface="Arial" charset="0"/>
                <a:cs typeface="msgothic" charset="0"/>
              </a:rPr>
              <a:t>2</a:t>
            </a:r>
            <a:r>
              <a:rPr lang="en-GB">
                <a:latin typeface="Arial" charset="0"/>
                <a:cs typeface="msgothic" charset="0"/>
              </a:rPr>
              <a:t> polytope representing a complex recombination event with multiple parental strains. Sequences of the [G4] generator of concatenated HIV-1 gag, pol, and env were transformed into 3D space using PCoA (</a:t>
            </a:r>
            <a:r>
              <a:rPr lang="en-GB" i="1">
                <a:latin typeface="Arial" charset="0"/>
                <a:cs typeface="msgothic" charset="0"/>
              </a:rPr>
              <a:t>SI Appendix</a:t>
            </a:r>
            <a:r>
              <a:rPr lang="en-GB">
                <a:latin typeface="Arial" charset="0"/>
                <a:cs typeface="msgothic" charset="0"/>
              </a:rPr>
              <a:t>, Supplementary Text) of the Nei–Tamura pairwise genetic distances. Two-simplices from the [G4] generator defined a polytope whose cavity represents a complex recombination. Each vertex of the polytope corresponds to a sequence that is color-coded by HIV-1 subtype. For specific parameters, see </a:t>
            </a:r>
            <a:r>
              <a:rPr lang="en-GB" i="1">
                <a:latin typeface="Arial" charset="0"/>
                <a:cs typeface="msgothic" charset="0"/>
              </a:rPr>
              <a:t>SI Appendix</a:t>
            </a:r>
            <a:r>
              <a:rPr lang="en-GB">
                <a:latin typeface="Arial" charset="0"/>
                <a:cs typeface="msgothic" charset="0"/>
              </a:rPr>
              <a:t>, Supplementary Text.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C8A570-35EF-EC42-94B0-3D26B0917EB6}" type="datetimeFigureOut">
              <a:rPr lang="en-US" smtClean="0"/>
              <a:t>11/23/13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2E005-03F2-E942-BAF5-FCECE271F477}" type="slidenum">
              <a:rPr lang="en-US" smtClean="0"/>
              <a:t>‹#›</a:t>
            </a:fld>
            <a:endParaRPr lang="en-US"/>
          </a:p>
        </p:txBody>
      </p:sp>
    </p:spTree>
    <p:extLst>
      <p:ext uri="{BB962C8B-B14F-4D97-AF65-F5344CB8AC3E}">
        <p14:creationId xmlns:p14="http://schemas.microsoft.com/office/powerpoint/2010/main" val="6298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8A570-35EF-EC42-94B0-3D26B0917EB6}" type="datetimeFigureOut">
              <a:rPr lang="en-US" smtClean="0"/>
              <a:t>11/23/13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2E005-03F2-E942-BAF5-FCECE271F477}" type="slidenum">
              <a:rPr lang="en-US" smtClean="0"/>
              <a:t>‹#›</a:t>
            </a:fld>
            <a:endParaRPr lang="en-US"/>
          </a:p>
        </p:txBody>
      </p:sp>
    </p:spTree>
    <p:extLst>
      <p:ext uri="{BB962C8B-B14F-4D97-AF65-F5344CB8AC3E}">
        <p14:creationId xmlns:p14="http://schemas.microsoft.com/office/powerpoint/2010/main" val="193550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8A570-35EF-EC42-94B0-3D26B0917EB6}" type="datetimeFigureOut">
              <a:rPr lang="en-US" smtClean="0"/>
              <a:t>11/23/13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2E005-03F2-E942-BAF5-FCECE271F477}" type="slidenum">
              <a:rPr lang="en-US" smtClean="0"/>
              <a:t>‹#›</a:t>
            </a:fld>
            <a:endParaRPr lang="en-US"/>
          </a:p>
        </p:txBody>
      </p:sp>
    </p:spTree>
    <p:extLst>
      <p:ext uri="{BB962C8B-B14F-4D97-AF65-F5344CB8AC3E}">
        <p14:creationId xmlns:p14="http://schemas.microsoft.com/office/powerpoint/2010/main" val="377429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8A570-35EF-EC42-94B0-3D26B0917EB6}" type="datetimeFigureOut">
              <a:rPr lang="en-US" smtClean="0"/>
              <a:t>11/23/13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2E005-03F2-E942-BAF5-FCECE271F477}" type="slidenum">
              <a:rPr lang="en-US" smtClean="0"/>
              <a:t>‹#›</a:t>
            </a:fld>
            <a:endParaRPr lang="en-US"/>
          </a:p>
        </p:txBody>
      </p:sp>
    </p:spTree>
    <p:extLst>
      <p:ext uri="{BB962C8B-B14F-4D97-AF65-F5344CB8AC3E}">
        <p14:creationId xmlns:p14="http://schemas.microsoft.com/office/powerpoint/2010/main" val="62917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8A570-35EF-EC42-94B0-3D26B0917EB6}" type="datetimeFigureOut">
              <a:rPr lang="en-US" smtClean="0"/>
              <a:t>11/23/13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2E005-03F2-E942-BAF5-FCECE271F477}" type="slidenum">
              <a:rPr lang="en-US" smtClean="0"/>
              <a:t>‹#›</a:t>
            </a:fld>
            <a:endParaRPr lang="en-US"/>
          </a:p>
        </p:txBody>
      </p:sp>
    </p:spTree>
    <p:extLst>
      <p:ext uri="{BB962C8B-B14F-4D97-AF65-F5344CB8AC3E}">
        <p14:creationId xmlns:p14="http://schemas.microsoft.com/office/powerpoint/2010/main" val="125917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8A570-35EF-EC42-94B0-3D26B0917EB6}" type="datetimeFigureOut">
              <a:rPr lang="en-US" smtClean="0"/>
              <a:t>11/23/13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2E005-03F2-E942-BAF5-FCECE271F477}" type="slidenum">
              <a:rPr lang="en-US" smtClean="0"/>
              <a:t>‹#›</a:t>
            </a:fld>
            <a:endParaRPr lang="en-US"/>
          </a:p>
        </p:txBody>
      </p:sp>
    </p:spTree>
    <p:extLst>
      <p:ext uri="{BB962C8B-B14F-4D97-AF65-F5344CB8AC3E}">
        <p14:creationId xmlns:p14="http://schemas.microsoft.com/office/powerpoint/2010/main" val="387950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C8A570-35EF-EC42-94B0-3D26B0917EB6}" type="datetimeFigureOut">
              <a:rPr lang="en-US" smtClean="0"/>
              <a:t>11/23/13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E2E005-03F2-E942-BAF5-FCECE271F477}" type="slidenum">
              <a:rPr lang="en-US" smtClean="0"/>
              <a:t>‹#›</a:t>
            </a:fld>
            <a:endParaRPr lang="en-US"/>
          </a:p>
        </p:txBody>
      </p:sp>
    </p:spTree>
    <p:extLst>
      <p:ext uri="{BB962C8B-B14F-4D97-AF65-F5344CB8AC3E}">
        <p14:creationId xmlns:p14="http://schemas.microsoft.com/office/powerpoint/2010/main" val="3265599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8A570-35EF-EC42-94B0-3D26B0917EB6}" type="datetimeFigureOut">
              <a:rPr lang="en-US" smtClean="0"/>
              <a:t>11/23/13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E2E005-03F2-E942-BAF5-FCECE271F477}" type="slidenum">
              <a:rPr lang="en-US" smtClean="0"/>
              <a:t>‹#›</a:t>
            </a:fld>
            <a:endParaRPr lang="en-US"/>
          </a:p>
        </p:txBody>
      </p:sp>
    </p:spTree>
    <p:extLst>
      <p:ext uri="{BB962C8B-B14F-4D97-AF65-F5344CB8AC3E}">
        <p14:creationId xmlns:p14="http://schemas.microsoft.com/office/powerpoint/2010/main" val="157144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8A570-35EF-EC42-94B0-3D26B0917EB6}" type="datetimeFigureOut">
              <a:rPr lang="en-US" smtClean="0"/>
              <a:t>11/23/13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E2E005-03F2-E942-BAF5-FCECE271F477}" type="slidenum">
              <a:rPr lang="en-US" smtClean="0"/>
              <a:t>‹#›</a:t>
            </a:fld>
            <a:endParaRPr lang="en-US"/>
          </a:p>
        </p:txBody>
      </p:sp>
    </p:spTree>
    <p:extLst>
      <p:ext uri="{BB962C8B-B14F-4D97-AF65-F5344CB8AC3E}">
        <p14:creationId xmlns:p14="http://schemas.microsoft.com/office/powerpoint/2010/main" val="405132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8A570-35EF-EC42-94B0-3D26B0917EB6}" type="datetimeFigureOut">
              <a:rPr lang="en-US" smtClean="0"/>
              <a:t>11/23/13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2E005-03F2-E942-BAF5-FCECE271F477}" type="slidenum">
              <a:rPr lang="en-US" smtClean="0"/>
              <a:t>‹#›</a:t>
            </a:fld>
            <a:endParaRPr lang="en-US"/>
          </a:p>
        </p:txBody>
      </p:sp>
    </p:spTree>
    <p:extLst>
      <p:ext uri="{BB962C8B-B14F-4D97-AF65-F5344CB8AC3E}">
        <p14:creationId xmlns:p14="http://schemas.microsoft.com/office/powerpoint/2010/main" val="111151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8A570-35EF-EC42-94B0-3D26B0917EB6}" type="datetimeFigureOut">
              <a:rPr lang="en-US" smtClean="0"/>
              <a:t>11/23/13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2E005-03F2-E942-BAF5-FCECE271F477}" type="slidenum">
              <a:rPr lang="en-US" smtClean="0"/>
              <a:t>‹#›</a:t>
            </a:fld>
            <a:endParaRPr lang="en-US"/>
          </a:p>
        </p:txBody>
      </p:sp>
    </p:spTree>
    <p:extLst>
      <p:ext uri="{BB962C8B-B14F-4D97-AF65-F5344CB8AC3E}">
        <p14:creationId xmlns:p14="http://schemas.microsoft.com/office/powerpoint/2010/main" val="16495353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8A570-35EF-EC42-94B0-3D26B0917EB6}" type="datetimeFigureOut">
              <a:rPr lang="en-US" smtClean="0"/>
              <a:t>11/23/13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2E005-03F2-E942-BAF5-FCECE271F477}" type="slidenum">
              <a:rPr lang="en-US" smtClean="0"/>
              <a:t>‹#›</a:t>
            </a:fld>
            <a:endParaRPr lang="en-US"/>
          </a:p>
        </p:txBody>
      </p:sp>
    </p:spTree>
    <p:extLst>
      <p:ext uri="{BB962C8B-B14F-4D97-AF65-F5344CB8AC3E}">
        <p14:creationId xmlns:p14="http://schemas.microsoft.com/office/powerpoint/2010/main" val="2856686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chomp.rutgers.edu" TargetMode="External"/><Relationship Id="rId4" Type="http://schemas.openxmlformats.org/officeDocument/2006/relationships/hyperlink" Target="http://www.sagemath.org/doc/reference/homology/sage/interfaces/chomp.html" TargetMode="External"/><Relationship Id="rId1" Type="http://schemas.openxmlformats.org/officeDocument/2006/relationships/slideLayout" Target="../slideLayouts/slideLayout1.xml"/><Relationship Id="rId2" Type="http://schemas.openxmlformats.org/officeDocument/2006/relationships/hyperlink" Target="http://www.ii.uj.edu.pl/~mrozek/software/homology.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tif"/><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8.jpe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171" y="165184"/>
            <a:ext cx="8908049" cy="6432530"/>
          </a:xfrm>
          <a:prstGeom prst="rect">
            <a:avLst/>
          </a:prstGeom>
        </p:spPr>
        <p:txBody>
          <a:bodyPr wrap="square">
            <a:spAutoFit/>
          </a:bodyPr>
          <a:lstStyle/>
          <a:p>
            <a:pPr algn="ctr"/>
            <a:r>
              <a:rPr lang="en-US" sz="3200" dirty="0" smtClean="0">
                <a:solidFill>
                  <a:srgbClr val="000000"/>
                </a:solidFill>
              </a:rPr>
              <a:t>MATH:7450 (22M:305) Topics in Topology: Scientific and Engineering Applications of Algebraic Topology</a:t>
            </a:r>
          </a:p>
          <a:p>
            <a:pPr algn="ctr"/>
            <a:endParaRPr lang="en-US" sz="1200" dirty="0" smtClean="0">
              <a:solidFill>
                <a:srgbClr val="0000FF"/>
              </a:solidFill>
            </a:endParaRPr>
          </a:p>
          <a:p>
            <a:pPr algn="ctr"/>
            <a:r>
              <a:rPr lang="en-US" sz="3600" dirty="0" smtClean="0">
                <a:solidFill>
                  <a:srgbClr val="0000FF"/>
                </a:solidFill>
              </a:rPr>
              <a:t>Nov 18, 2013: Viral Evolution II and</a:t>
            </a:r>
          </a:p>
          <a:p>
            <a:pPr algn="ctr"/>
            <a:r>
              <a:rPr lang="en-US" sz="3600" dirty="0" smtClean="0">
                <a:solidFill>
                  <a:srgbClr val="0000FF"/>
                </a:solidFill>
              </a:rPr>
              <a:t>Crickets via cubical homology.</a:t>
            </a:r>
          </a:p>
          <a:p>
            <a:pPr algn="ctr"/>
            <a:endParaRPr lang="en-US" sz="3600" dirty="0">
              <a:solidFill>
                <a:srgbClr val="0000FF"/>
              </a:solidFill>
            </a:endParaRPr>
          </a:p>
          <a:p>
            <a:pPr algn="ctr"/>
            <a:r>
              <a:rPr lang="en-US" sz="3200" dirty="0" smtClean="0"/>
              <a:t>Fall 2013 course offered through the </a:t>
            </a:r>
          </a:p>
          <a:p>
            <a:pPr algn="ctr"/>
            <a:r>
              <a:rPr lang="en-US" sz="3200" dirty="0" smtClean="0"/>
              <a:t>University of Iowa Division of Continuing Education</a:t>
            </a:r>
          </a:p>
          <a:p>
            <a:pPr algn="ctr"/>
            <a:endParaRPr lang="en-US" sz="3200" dirty="0"/>
          </a:p>
          <a:p>
            <a:pPr algn="ctr"/>
            <a:r>
              <a:rPr lang="en-US" sz="3200" dirty="0" smtClean="0"/>
              <a:t>Isabel K. Darcy, Department of Mathematics</a:t>
            </a:r>
          </a:p>
          <a:p>
            <a:pPr algn="ctr"/>
            <a:r>
              <a:rPr lang="en-US" sz="3200" dirty="0" smtClean="0"/>
              <a:t>Applied Mathematical and Computational Sciences, University of Iowa</a:t>
            </a:r>
          </a:p>
          <a:p>
            <a:pPr algn="ctr"/>
            <a:endParaRPr lang="en-US" sz="800" dirty="0" smtClean="0"/>
          </a:p>
          <a:p>
            <a:pPr algn="ctr"/>
            <a:r>
              <a:rPr lang="en-US" sz="2800" dirty="0" smtClean="0">
                <a:solidFill>
                  <a:srgbClr val="FF0000"/>
                </a:solidFill>
              </a:rPr>
              <a:t>http://www.math.uiowa.edu/~idarcy/</a:t>
            </a:r>
            <a:r>
              <a:rPr lang="en-US" sz="2800" dirty="0" err="1" smtClean="0">
                <a:solidFill>
                  <a:srgbClr val="FF0000"/>
                </a:solidFill>
              </a:rPr>
              <a:t>AppliedTopology.html</a:t>
            </a:r>
            <a:endParaRPr lang="en-US" sz="2800" dirty="0" smtClean="0">
              <a:solidFill>
                <a:srgbClr val="FF0000"/>
              </a:solidFill>
            </a:endParaRPr>
          </a:p>
        </p:txBody>
      </p:sp>
    </p:spTree>
    <p:extLst>
      <p:ext uri="{BB962C8B-B14F-4D97-AF65-F5344CB8AC3E}">
        <p14:creationId xmlns:p14="http://schemas.microsoft.com/office/powerpoint/2010/main" val="28365362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 t="8488" r="-31" b="-891"/>
          <a:stretch/>
        </p:blipFill>
        <p:spPr>
          <a:xfrm>
            <a:off x="12120" y="2420362"/>
            <a:ext cx="9144000" cy="4407408"/>
          </a:xfrm>
          <a:prstGeom prst="rect">
            <a:avLst/>
          </a:prstGeom>
        </p:spPr>
      </p:pic>
      <p:sp>
        <p:nvSpPr>
          <p:cNvPr id="5" name="Rectangle 4"/>
          <p:cNvSpPr/>
          <p:nvPr/>
        </p:nvSpPr>
        <p:spPr>
          <a:xfrm>
            <a:off x="192928" y="-46590"/>
            <a:ext cx="8951072" cy="2431435"/>
          </a:xfrm>
          <a:prstGeom prst="rect">
            <a:avLst/>
          </a:prstGeom>
        </p:spPr>
        <p:txBody>
          <a:bodyPr wrap="square">
            <a:spAutoFit/>
          </a:bodyPr>
          <a:lstStyle/>
          <a:p>
            <a:r>
              <a:rPr lang="en-US" sz="3200" dirty="0" smtClean="0"/>
              <a:t>TOP = Topological obstruction </a:t>
            </a:r>
          </a:p>
          <a:p>
            <a:r>
              <a:rPr lang="en-US" sz="3200" dirty="0" smtClean="0"/>
              <a:t>  = maximum barcode length in non-zero dimensions</a:t>
            </a:r>
          </a:p>
          <a:p>
            <a:pPr>
              <a:lnSpc>
                <a:spcPct val="50000"/>
              </a:lnSpc>
            </a:pPr>
            <a:endParaRPr lang="en-US" sz="3200" dirty="0" smtClean="0"/>
          </a:p>
          <a:p>
            <a:r>
              <a:rPr lang="en-US" sz="3200" dirty="0" smtClean="0"/>
              <a:t>TOP ≠ </a:t>
            </a:r>
            <a:r>
              <a:rPr lang="en-US" sz="3200" dirty="0" smtClean="0"/>
              <a:t>0 </a:t>
            </a:r>
            <a:r>
              <a:rPr lang="en-US" sz="3200" dirty="0" smtClean="0">
                <a:sym typeface="Wingdings"/>
              </a:rPr>
              <a:t> no additive distance tree</a:t>
            </a:r>
            <a:endParaRPr lang="en-US" sz="3200" dirty="0" smtClean="0"/>
          </a:p>
          <a:p>
            <a:endParaRPr lang="en-US" sz="800" dirty="0" smtClean="0"/>
          </a:p>
          <a:p>
            <a:r>
              <a:rPr lang="en-US" sz="3200" dirty="0" smtClean="0"/>
              <a:t>TOP is stable</a:t>
            </a:r>
            <a:endParaRPr lang="en-US" sz="3200" dirty="0"/>
          </a:p>
        </p:txBody>
      </p:sp>
    </p:spTree>
    <p:extLst>
      <p:ext uri="{BB962C8B-B14F-4D97-AF65-F5344CB8AC3E}">
        <p14:creationId xmlns:p14="http://schemas.microsoft.com/office/powerpoint/2010/main" val="34132416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590"/>
            <a:ext cx="9144000" cy="2492990"/>
          </a:xfrm>
          <a:prstGeom prst="rect">
            <a:avLst/>
          </a:prstGeom>
        </p:spPr>
        <p:txBody>
          <a:bodyPr wrap="square">
            <a:spAutoFit/>
          </a:bodyPr>
          <a:lstStyle/>
          <a:p>
            <a:r>
              <a:rPr lang="en-US" sz="3200" dirty="0" smtClean="0"/>
              <a:t>ICR </a:t>
            </a:r>
            <a:r>
              <a:rPr lang="en-US" sz="3200" dirty="0"/>
              <a:t>= </a:t>
            </a:r>
            <a:r>
              <a:rPr lang="en-US" sz="3200" dirty="0" smtClean="0"/>
              <a:t>irreducible cycle rate </a:t>
            </a:r>
          </a:p>
          <a:p>
            <a:r>
              <a:rPr lang="en-US" sz="3200" dirty="0" smtClean="0"/>
              <a:t>       = average </a:t>
            </a:r>
            <a:r>
              <a:rPr lang="en-US" sz="3200" dirty="0"/>
              <a:t>number of the one-dimensional</a:t>
            </a:r>
          </a:p>
          <a:p>
            <a:pPr algn="r"/>
            <a:r>
              <a:rPr lang="en-US" sz="3200" dirty="0"/>
              <a:t>irreducible cycles per unit of </a:t>
            </a:r>
            <a:r>
              <a:rPr lang="en-US" sz="3200" dirty="0" smtClean="0"/>
              <a:t>time</a:t>
            </a:r>
            <a:endParaRPr lang="en-US" sz="3000" dirty="0"/>
          </a:p>
          <a:p>
            <a:r>
              <a:rPr lang="en-US" sz="3000" dirty="0" smtClean="0">
                <a:solidFill>
                  <a:srgbClr val="800000"/>
                </a:solidFill>
              </a:rPr>
              <a:t>Simulations show </a:t>
            </a:r>
            <a:r>
              <a:rPr lang="en-US" sz="3000" dirty="0">
                <a:solidFill>
                  <a:srgbClr val="800000"/>
                </a:solidFill>
              </a:rPr>
              <a:t>that ICR is proportional to and provides a lower bound </a:t>
            </a:r>
            <a:r>
              <a:rPr lang="en-US" sz="3000" dirty="0" smtClean="0">
                <a:solidFill>
                  <a:srgbClr val="800000"/>
                </a:solidFill>
              </a:rPr>
              <a:t>for recombination</a:t>
            </a:r>
            <a:r>
              <a:rPr lang="en-US" sz="3000" dirty="0">
                <a:solidFill>
                  <a:srgbClr val="800000"/>
                </a:solidFill>
              </a:rPr>
              <a:t>/</a:t>
            </a:r>
            <a:r>
              <a:rPr lang="en-US" sz="3000" dirty="0" err="1">
                <a:solidFill>
                  <a:srgbClr val="800000"/>
                </a:solidFill>
              </a:rPr>
              <a:t>reassortment</a:t>
            </a:r>
            <a:r>
              <a:rPr lang="en-US" sz="3000" dirty="0">
                <a:solidFill>
                  <a:srgbClr val="800000"/>
                </a:solidFill>
              </a:rPr>
              <a:t> rate</a:t>
            </a:r>
          </a:p>
        </p:txBody>
      </p:sp>
      <p:pic>
        <p:nvPicPr>
          <p:cNvPr id="6" name="Picture 5"/>
          <p:cNvPicPr>
            <a:picLocks noChangeAspect="1"/>
          </p:cNvPicPr>
          <p:nvPr/>
        </p:nvPicPr>
        <p:blipFill rotWithShape="1">
          <a:blip r:embed="rId2"/>
          <a:srcRect l="31" t="8488" r="-31" b="-891"/>
          <a:stretch/>
        </p:blipFill>
        <p:spPr>
          <a:xfrm>
            <a:off x="12120" y="2451342"/>
            <a:ext cx="9144000" cy="4407408"/>
          </a:xfrm>
          <a:prstGeom prst="rect">
            <a:avLst/>
          </a:prstGeom>
        </p:spPr>
      </p:pic>
    </p:spTree>
    <p:extLst>
      <p:ext uri="{BB962C8B-B14F-4D97-AF65-F5344CB8AC3E}">
        <p14:creationId xmlns:p14="http://schemas.microsoft.com/office/powerpoint/2010/main" val="35561533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649" y="53598"/>
            <a:ext cx="8928351" cy="6789551"/>
          </a:xfrm>
          <a:prstGeom prst="rect">
            <a:avLst/>
          </a:prstGeom>
        </p:spPr>
        <p:txBody>
          <a:bodyPr wrap="square">
            <a:spAutoFit/>
          </a:bodyPr>
          <a:lstStyle/>
          <a:p>
            <a:r>
              <a:rPr lang="en-US" sz="3200" dirty="0" smtClean="0">
                <a:solidFill>
                  <a:srgbClr val="660066"/>
                </a:solidFill>
              </a:rPr>
              <a:t>Persistent </a:t>
            </a:r>
            <a:r>
              <a:rPr lang="en-US" sz="3200" dirty="0">
                <a:solidFill>
                  <a:srgbClr val="660066"/>
                </a:solidFill>
              </a:rPr>
              <a:t>homology </a:t>
            </a:r>
            <a:r>
              <a:rPr lang="en-US" sz="3200" dirty="0" smtClean="0">
                <a:solidFill>
                  <a:srgbClr val="660066"/>
                </a:solidFill>
              </a:rPr>
              <a:t>	         Viral </a:t>
            </a:r>
            <a:r>
              <a:rPr lang="en-US" sz="3200" dirty="0">
                <a:solidFill>
                  <a:srgbClr val="660066"/>
                </a:solidFill>
              </a:rPr>
              <a:t>evolution</a:t>
            </a:r>
          </a:p>
          <a:p>
            <a:r>
              <a:rPr lang="en-US" sz="3200" dirty="0"/>
              <a:t>Filtration value </a:t>
            </a:r>
            <a:r>
              <a:rPr lang="en-US" sz="3200" dirty="0" smtClean="0">
                <a:latin typeface="Symbol" charset="2"/>
                <a:cs typeface="Symbol" charset="2"/>
              </a:rPr>
              <a:t>e</a:t>
            </a:r>
            <a:r>
              <a:rPr lang="en-US" sz="3200" dirty="0" smtClean="0"/>
              <a:t> 	        Genetic </a:t>
            </a:r>
            <a:r>
              <a:rPr lang="en-US" sz="3200" dirty="0"/>
              <a:t>distance </a:t>
            </a:r>
            <a:endParaRPr lang="en-US" sz="3200" dirty="0" smtClean="0"/>
          </a:p>
          <a:p>
            <a:r>
              <a:rPr lang="en-US" sz="3200" dirty="0"/>
              <a:t> </a:t>
            </a:r>
            <a:r>
              <a:rPr lang="en-US" sz="3200" dirty="0" smtClean="0"/>
              <a:t>                                                         (</a:t>
            </a:r>
            <a:r>
              <a:rPr lang="en-US" sz="3200" dirty="0"/>
              <a:t>evolutionary scale)</a:t>
            </a:r>
          </a:p>
          <a:p>
            <a:r>
              <a:rPr lang="en-US" sz="3200" dirty="0" smtClean="0">
                <a:solidFill>
                  <a:schemeClr val="accent2">
                    <a:lumMod val="50000"/>
                  </a:schemeClr>
                </a:solidFill>
                <a:latin typeface="Symbol" charset="2"/>
                <a:cs typeface="Symbol" charset="2"/>
              </a:rPr>
              <a:t>b</a:t>
            </a:r>
            <a:r>
              <a:rPr lang="en-US" sz="3200" baseline="-25000" dirty="0" smtClean="0">
                <a:solidFill>
                  <a:schemeClr val="accent2">
                    <a:lumMod val="50000"/>
                  </a:schemeClr>
                </a:solidFill>
              </a:rPr>
              <a:t>0 </a:t>
            </a:r>
            <a:r>
              <a:rPr lang="en-US" sz="3200" dirty="0" smtClean="0">
                <a:solidFill>
                  <a:schemeClr val="accent2">
                    <a:lumMod val="50000"/>
                  </a:schemeClr>
                </a:solidFill>
              </a:rPr>
              <a:t>at filtration value </a:t>
            </a:r>
            <a:r>
              <a:rPr lang="en-US" sz="3200" dirty="0" smtClean="0">
                <a:solidFill>
                  <a:schemeClr val="accent2">
                    <a:lumMod val="50000"/>
                  </a:schemeClr>
                </a:solidFill>
                <a:latin typeface="Symbol" charset="2"/>
                <a:cs typeface="Symbol" charset="2"/>
              </a:rPr>
              <a:t>e</a:t>
            </a:r>
            <a:r>
              <a:rPr lang="en-US" sz="3200" dirty="0" smtClean="0">
                <a:solidFill>
                  <a:schemeClr val="accent2">
                    <a:lumMod val="50000"/>
                  </a:schemeClr>
                </a:solidFill>
              </a:rPr>
              <a:t>    Number of clusters at scale </a:t>
            </a:r>
            <a:r>
              <a:rPr lang="en-US" sz="3200" dirty="0" smtClean="0">
                <a:solidFill>
                  <a:schemeClr val="accent2">
                    <a:lumMod val="50000"/>
                  </a:schemeClr>
                </a:solidFill>
                <a:latin typeface="Symbol" charset="2"/>
                <a:cs typeface="Symbol" charset="2"/>
              </a:rPr>
              <a:t>e</a:t>
            </a:r>
          </a:p>
          <a:p>
            <a:pPr>
              <a:lnSpc>
                <a:spcPct val="80000"/>
              </a:lnSpc>
            </a:pPr>
            <a:endParaRPr lang="en-US" sz="3200" dirty="0" smtClean="0">
              <a:solidFill>
                <a:schemeClr val="accent2">
                  <a:lumMod val="50000"/>
                </a:schemeClr>
              </a:solidFill>
            </a:endParaRPr>
          </a:p>
          <a:p>
            <a:r>
              <a:rPr lang="en-US" sz="3200" dirty="0" smtClean="0"/>
              <a:t>Generators </a:t>
            </a:r>
            <a:r>
              <a:rPr lang="en-US" sz="3200" dirty="0"/>
              <a:t>of </a:t>
            </a:r>
            <a:r>
              <a:rPr lang="en-US" sz="3200" dirty="0" smtClean="0"/>
              <a:t>H</a:t>
            </a:r>
            <a:r>
              <a:rPr lang="en-US" sz="3200" baseline="-25000" dirty="0" smtClean="0"/>
              <a:t>0 </a:t>
            </a:r>
            <a:r>
              <a:rPr lang="en-US" sz="3200" dirty="0"/>
              <a:t> </a:t>
            </a:r>
            <a:r>
              <a:rPr lang="en-US" sz="3200" dirty="0" smtClean="0"/>
              <a:t>           A </a:t>
            </a:r>
            <a:r>
              <a:rPr lang="en-US" sz="3200" dirty="0"/>
              <a:t>representative element </a:t>
            </a:r>
            <a:r>
              <a:rPr lang="en-US" sz="3200" dirty="0" smtClean="0"/>
              <a:t>of</a:t>
            </a:r>
          </a:p>
          <a:p>
            <a:pPr algn="r"/>
            <a:r>
              <a:rPr lang="en-US" sz="3200" dirty="0" smtClean="0"/>
              <a:t> </a:t>
            </a:r>
            <a:r>
              <a:rPr lang="en-US" sz="3200" dirty="0"/>
              <a:t>the cluster</a:t>
            </a:r>
          </a:p>
          <a:p>
            <a:r>
              <a:rPr lang="en-US" sz="3200" dirty="0">
                <a:solidFill>
                  <a:srgbClr val="632523"/>
                </a:solidFill>
              </a:rPr>
              <a:t>Hierarchical </a:t>
            </a:r>
            <a:r>
              <a:rPr lang="en-US" sz="3200" dirty="0" smtClean="0">
                <a:solidFill>
                  <a:srgbClr val="632523"/>
                </a:solidFill>
              </a:rPr>
              <a:t>                    Hierarchical clustering</a:t>
            </a:r>
          </a:p>
          <a:p>
            <a:r>
              <a:rPr lang="en-US" sz="3200" dirty="0" smtClean="0">
                <a:solidFill>
                  <a:srgbClr val="632523"/>
                </a:solidFill>
              </a:rPr>
              <a:t>relationship </a:t>
            </a:r>
            <a:r>
              <a:rPr lang="en-US" sz="3200" dirty="0">
                <a:solidFill>
                  <a:srgbClr val="632523"/>
                </a:solidFill>
              </a:rPr>
              <a:t>among </a:t>
            </a:r>
            <a:endParaRPr lang="en-US" sz="3200" dirty="0" smtClean="0">
              <a:solidFill>
                <a:srgbClr val="632523"/>
              </a:solidFill>
            </a:endParaRPr>
          </a:p>
          <a:p>
            <a:r>
              <a:rPr lang="en-US" sz="3200" dirty="0" smtClean="0">
                <a:solidFill>
                  <a:srgbClr val="632523"/>
                </a:solidFill>
              </a:rPr>
              <a:t>H</a:t>
            </a:r>
            <a:r>
              <a:rPr lang="en-US" sz="3200" baseline="-25000" dirty="0" smtClean="0">
                <a:solidFill>
                  <a:srgbClr val="632523"/>
                </a:solidFill>
              </a:rPr>
              <a:t>0 </a:t>
            </a:r>
            <a:r>
              <a:rPr lang="en-US" sz="3200" dirty="0" smtClean="0">
                <a:solidFill>
                  <a:srgbClr val="632523"/>
                </a:solidFill>
              </a:rPr>
              <a:t>generators</a:t>
            </a:r>
            <a:endParaRPr lang="en-US" sz="3200" dirty="0">
              <a:solidFill>
                <a:srgbClr val="632523"/>
              </a:solidFill>
            </a:endParaRPr>
          </a:p>
          <a:p>
            <a:pPr>
              <a:lnSpc>
                <a:spcPct val="80000"/>
              </a:lnSpc>
            </a:pPr>
            <a:endParaRPr lang="en-US" sz="3200" dirty="0" smtClean="0">
              <a:latin typeface="Symbol" charset="2"/>
              <a:cs typeface="Symbol" charset="2"/>
            </a:endParaRPr>
          </a:p>
          <a:p>
            <a:r>
              <a:rPr lang="en-US" sz="3200" dirty="0" smtClean="0">
                <a:latin typeface="Symbol" charset="2"/>
                <a:cs typeface="Symbol" charset="2"/>
              </a:rPr>
              <a:t>b</a:t>
            </a:r>
            <a:r>
              <a:rPr lang="en-US" sz="3200" baseline="-25000" dirty="0"/>
              <a:t>1</a:t>
            </a:r>
            <a:r>
              <a:rPr lang="en-US" sz="3200" dirty="0" smtClean="0"/>
              <a:t>                                      Number </a:t>
            </a:r>
            <a:r>
              <a:rPr lang="en-US" sz="3200" dirty="0"/>
              <a:t>of reticulate </a:t>
            </a:r>
            <a:r>
              <a:rPr lang="en-US" sz="3200" dirty="0" smtClean="0"/>
              <a:t>events</a:t>
            </a:r>
          </a:p>
          <a:p>
            <a:pPr algn="r"/>
            <a:r>
              <a:rPr lang="en-US" sz="3200" dirty="0" smtClean="0"/>
              <a:t>             (</a:t>
            </a:r>
            <a:r>
              <a:rPr lang="en-US" sz="3200" dirty="0"/>
              <a:t>recombination and </a:t>
            </a:r>
            <a:endParaRPr lang="en-US" sz="3200" dirty="0" smtClean="0"/>
          </a:p>
          <a:p>
            <a:pPr algn="r"/>
            <a:r>
              <a:rPr lang="en-US" sz="3200" dirty="0" err="1" smtClean="0"/>
              <a:t>reassortment</a:t>
            </a:r>
            <a:r>
              <a:rPr lang="en-US" sz="3200" dirty="0" smtClean="0"/>
              <a:t>)</a:t>
            </a:r>
            <a:endParaRPr lang="en-US" sz="3200" dirty="0"/>
          </a:p>
        </p:txBody>
      </p:sp>
      <p:cxnSp>
        <p:nvCxnSpPr>
          <p:cNvPr id="7" name="Straight Connector 6"/>
          <p:cNvCxnSpPr/>
          <p:nvPr/>
        </p:nvCxnSpPr>
        <p:spPr>
          <a:xfrm>
            <a:off x="191685" y="600398"/>
            <a:ext cx="883251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025400" y="77556"/>
            <a:ext cx="0" cy="65348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1396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649" y="53598"/>
            <a:ext cx="8928351" cy="6494085"/>
          </a:xfrm>
          <a:prstGeom prst="rect">
            <a:avLst/>
          </a:prstGeom>
        </p:spPr>
        <p:txBody>
          <a:bodyPr wrap="square">
            <a:spAutoFit/>
          </a:bodyPr>
          <a:lstStyle/>
          <a:p>
            <a:r>
              <a:rPr lang="en-US" sz="3200" dirty="0" smtClean="0">
                <a:solidFill>
                  <a:srgbClr val="660066"/>
                </a:solidFill>
              </a:rPr>
              <a:t>Persistent </a:t>
            </a:r>
            <a:r>
              <a:rPr lang="en-US" sz="3200" dirty="0">
                <a:solidFill>
                  <a:srgbClr val="660066"/>
                </a:solidFill>
              </a:rPr>
              <a:t>homology </a:t>
            </a:r>
            <a:r>
              <a:rPr lang="en-US" sz="3200" dirty="0" smtClean="0">
                <a:solidFill>
                  <a:srgbClr val="660066"/>
                </a:solidFill>
              </a:rPr>
              <a:t>	         Viral </a:t>
            </a:r>
            <a:r>
              <a:rPr lang="en-US" sz="3200" dirty="0">
                <a:solidFill>
                  <a:srgbClr val="660066"/>
                </a:solidFill>
              </a:rPr>
              <a:t>evolution</a:t>
            </a:r>
          </a:p>
          <a:p>
            <a:r>
              <a:rPr lang="en-US" sz="3200" dirty="0" smtClean="0"/>
              <a:t>Generators </a:t>
            </a:r>
            <a:r>
              <a:rPr lang="en-US" sz="3200" dirty="0"/>
              <a:t>of </a:t>
            </a:r>
            <a:r>
              <a:rPr lang="en-US" sz="3200" dirty="0" smtClean="0"/>
              <a:t>H</a:t>
            </a:r>
            <a:r>
              <a:rPr lang="en-US" sz="3200" baseline="-25000" dirty="0" smtClean="0"/>
              <a:t>1</a:t>
            </a:r>
            <a:r>
              <a:rPr lang="en-US" sz="3200" dirty="0" smtClean="0"/>
              <a:t>             </a:t>
            </a:r>
            <a:r>
              <a:rPr lang="en-US" sz="3200" dirty="0"/>
              <a:t>Reticulate events</a:t>
            </a:r>
          </a:p>
          <a:p>
            <a:endParaRPr lang="en-US" sz="3200" dirty="0" smtClean="0"/>
          </a:p>
          <a:p>
            <a:r>
              <a:rPr lang="en-US" sz="3200" dirty="0" smtClean="0">
                <a:solidFill>
                  <a:schemeClr val="accent6">
                    <a:lumMod val="50000"/>
                  </a:schemeClr>
                </a:solidFill>
              </a:rPr>
              <a:t>Generators </a:t>
            </a:r>
            <a:r>
              <a:rPr lang="en-US" sz="3200" dirty="0">
                <a:solidFill>
                  <a:schemeClr val="accent6">
                    <a:lumMod val="50000"/>
                  </a:schemeClr>
                </a:solidFill>
              </a:rPr>
              <a:t>of </a:t>
            </a:r>
            <a:r>
              <a:rPr lang="en-US" sz="3200" dirty="0" smtClean="0">
                <a:solidFill>
                  <a:schemeClr val="accent6">
                    <a:lumMod val="50000"/>
                  </a:schemeClr>
                </a:solidFill>
              </a:rPr>
              <a:t>H</a:t>
            </a:r>
            <a:r>
              <a:rPr lang="en-US" sz="3200" baseline="-25000" dirty="0" smtClean="0">
                <a:solidFill>
                  <a:schemeClr val="accent6">
                    <a:lumMod val="50000"/>
                  </a:schemeClr>
                </a:solidFill>
              </a:rPr>
              <a:t>2</a:t>
            </a:r>
            <a:r>
              <a:rPr lang="en-US" sz="3200" dirty="0">
                <a:solidFill>
                  <a:schemeClr val="accent6">
                    <a:lumMod val="50000"/>
                  </a:schemeClr>
                </a:solidFill>
              </a:rPr>
              <a:t> </a:t>
            </a:r>
            <a:r>
              <a:rPr lang="en-US" sz="3200" dirty="0" smtClean="0">
                <a:solidFill>
                  <a:schemeClr val="accent6">
                    <a:lumMod val="50000"/>
                  </a:schemeClr>
                </a:solidFill>
              </a:rPr>
              <a:t>            </a:t>
            </a:r>
            <a:r>
              <a:rPr lang="en-US" sz="3200" dirty="0" smtClean="0">
                <a:solidFill>
                  <a:srgbClr val="984807"/>
                </a:solidFill>
              </a:rPr>
              <a:t>Complex </a:t>
            </a:r>
            <a:r>
              <a:rPr lang="en-US" sz="3200" dirty="0">
                <a:solidFill>
                  <a:srgbClr val="984807"/>
                </a:solidFill>
              </a:rPr>
              <a:t>horizontal </a:t>
            </a:r>
            <a:endParaRPr lang="en-US" sz="3200" dirty="0" smtClean="0">
              <a:solidFill>
                <a:srgbClr val="984807"/>
              </a:solidFill>
            </a:endParaRPr>
          </a:p>
          <a:p>
            <a:pPr algn="r"/>
            <a:r>
              <a:rPr lang="en-US" sz="3200" dirty="0" smtClean="0">
                <a:solidFill>
                  <a:srgbClr val="984807"/>
                </a:solidFill>
              </a:rPr>
              <a:t>genomic </a:t>
            </a:r>
            <a:r>
              <a:rPr lang="en-US" sz="3200" dirty="0">
                <a:solidFill>
                  <a:srgbClr val="984807"/>
                </a:solidFill>
              </a:rPr>
              <a:t>exchange</a:t>
            </a:r>
          </a:p>
          <a:p>
            <a:endParaRPr lang="en-US" sz="3200" dirty="0" smtClean="0">
              <a:solidFill>
                <a:srgbClr val="984807"/>
              </a:solidFill>
            </a:endParaRPr>
          </a:p>
          <a:p>
            <a:r>
              <a:rPr lang="en-US" sz="3200" dirty="0" err="1" smtClean="0"/>
              <a:t>H</a:t>
            </a:r>
            <a:r>
              <a:rPr lang="en-US" sz="3200" baseline="-25000" dirty="0" err="1" smtClean="0"/>
              <a:t>k</a:t>
            </a:r>
            <a:r>
              <a:rPr lang="en-US" sz="3200" dirty="0" smtClean="0"/>
              <a:t>  ≠ 0 for some k &gt; 0      No </a:t>
            </a:r>
            <a:r>
              <a:rPr lang="en-US" sz="3200" dirty="0"/>
              <a:t>phylogenetic </a:t>
            </a:r>
            <a:r>
              <a:rPr lang="en-US" sz="3200" dirty="0" smtClean="0"/>
              <a:t>tree</a:t>
            </a:r>
          </a:p>
          <a:p>
            <a:pPr algn="r"/>
            <a:r>
              <a:rPr lang="en-US" sz="3200" dirty="0" smtClean="0"/>
              <a:t>representation</a:t>
            </a:r>
            <a:endParaRPr lang="en-US" sz="3200" dirty="0"/>
          </a:p>
          <a:p>
            <a:endParaRPr lang="en-US" sz="3200" dirty="0" smtClean="0"/>
          </a:p>
          <a:p>
            <a:r>
              <a:rPr lang="en-US" sz="3200" dirty="0" smtClean="0">
                <a:solidFill>
                  <a:srgbClr val="984807"/>
                </a:solidFill>
              </a:rPr>
              <a:t>No</a:t>
            </a:r>
            <a:r>
              <a:rPr lang="en-US" sz="3200" dirty="0">
                <a:solidFill>
                  <a:srgbClr val="984807"/>
                </a:solidFill>
              </a:rPr>
              <a:t>. of </a:t>
            </a:r>
            <a:r>
              <a:rPr lang="en-US" sz="3200" dirty="0" smtClean="0">
                <a:solidFill>
                  <a:srgbClr val="984807"/>
                </a:solidFill>
              </a:rPr>
              <a:t>                               Lower bound on rate of </a:t>
            </a:r>
          </a:p>
          <a:p>
            <a:r>
              <a:rPr lang="en-US" sz="3200" dirty="0" smtClean="0">
                <a:solidFill>
                  <a:srgbClr val="984807"/>
                </a:solidFill>
              </a:rPr>
              <a:t>higher</a:t>
            </a:r>
            <a:r>
              <a:rPr lang="en-US" sz="3200" dirty="0">
                <a:solidFill>
                  <a:srgbClr val="984807"/>
                </a:solidFill>
              </a:rPr>
              <a:t>-</a:t>
            </a:r>
            <a:r>
              <a:rPr lang="en-US" sz="3200" dirty="0" smtClean="0">
                <a:solidFill>
                  <a:srgbClr val="984807"/>
                </a:solidFill>
              </a:rPr>
              <a:t>dimensional                            reticulate events</a:t>
            </a:r>
          </a:p>
          <a:p>
            <a:r>
              <a:rPr lang="en-US" sz="3200" dirty="0" smtClean="0">
                <a:solidFill>
                  <a:srgbClr val="984807"/>
                </a:solidFill>
              </a:rPr>
              <a:t> </a:t>
            </a:r>
            <a:r>
              <a:rPr lang="en-US" sz="3200" dirty="0">
                <a:solidFill>
                  <a:srgbClr val="984807"/>
                </a:solidFill>
              </a:rPr>
              <a:t>generators over time </a:t>
            </a:r>
            <a:endParaRPr lang="en-US" sz="3200" dirty="0" smtClean="0">
              <a:solidFill>
                <a:srgbClr val="984807"/>
              </a:solidFill>
            </a:endParaRPr>
          </a:p>
          <a:p>
            <a:r>
              <a:rPr lang="en-US" sz="3200" dirty="0" smtClean="0">
                <a:solidFill>
                  <a:srgbClr val="984807"/>
                </a:solidFill>
              </a:rPr>
              <a:t>(</a:t>
            </a:r>
            <a:r>
              <a:rPr lang="en-US" sz="3200" dirty="0">
                <a:solidFill>
                  <a:srgbClr val="984807"/>
                </a:solidFill>
              </a:rPr>
              <a:t>irreducible cycle rate</a:t>
            </a:r>
            <a:r>
              <a:rPr lang="en-US" sz="3200" dirty="0" smtClean="0">
                <a:solidFill>
                  <a:srgbClr val="984807"/>
                </a:solidFill>
              </a:rPr>
              <a:t>)</a:t>
            </a:r>
            <a:endParaRPr lang="en-US" sz="3200" dirty="0">
              <a:solidFill>
                <a:srgbClr val="984807"/>
              </a:solidFill>
            </a:endParaRPr>
          </a:p>
        </p:txBody>
      </p:sp>
      <p:cxnSp>
        <p:nvCxnSpPr>
          <p:cNvPr id="7" name="Straight Connector 6"/>
          <p:cNvCxnSpPr/>
          <p:nvPr/>
        </p:nvCxnSpPr>
        <p:spPr>
          <a:xfrm>
            <a:off x="191685" y="646868"/>
            <a:ext cx="883251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025400" y="77556"/>
            <a:ext cx="0" cy="65348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08401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47470"/>
            <a:ext cx="9144000" cy="5762120"/>
          </a:xfrm>
          <a:prstGeom prst="rect">
            <a:avLst/>
          </a:prstGeom>
        </p:spPr>
      </p:pic>
      <p:sp>
        <p:nvSpPr>
          <p:cNvPr id="3" name="Rectangle 2"/>
          <p:cNvSpPr/>
          <p:nvPr/>
        </p:nvSpPr>
        <p:spPr>
          <a:xfrm>
            <a:off x="644214" y="6509590"/>
            <a:ext cx="8524945" cy="369332"/>
          </a:xfrm>
          <a:prstGeom prst="rect">
            <a:avLst/>
          </a:prstGeom>
        </p:spPr>
        <p:txBody>
          <a:bodyPr wrap="square">
            <a:spAutoFit/>
          </a:bodyPr>
          <a:lstStyle/>
          <a:p>
            <a:r>
              <a:rPr lang="en-US" dirty="0" smtClean="0"/>
              <a:t>http://</a:t>
            </a:r>
            <a:r>
              <a:rPr lang="en-US" dirty="0" err="1" smtClean="0"/>
              <a:t>upload.wikimedia.org</a:t>
            </a:r>
            <a:r>
              <a:rPr lang="en-US" dirty="0" smtClean="0"/>
              <a:t>/</a:t>
            </a:r>
            <a:r>
              <a:rPr lang="en-US" dirty="0" err="1" smtClean="0"/>
              <a:t>wikipedia</a:t>
            </a:r>
            <a:r>
              <a:rPr lang="en-US" dirty="0" smtClean="0"/>
              <a:t>/commons/8/8d/Cricket900ppx_crop.jpg</a:t>
            </a:r>
            <a:endParaRPr lang="en-US" dirty="0"/>
          </a:p>
        </p:txBody>
      </p:sp>
      <p:sp>
        <p:nvSpPr>
          <p:cNvPr id="4" name="TextBox 3"/>
          <p:cNvSpPr txBox="1"/>
          <p:nvPr/>
        </p:nvSpPr>
        <p:spPr>
          <a:xfrm>
            <a:off x="3054131" y="108423"/>
            <a:ext cx="3035738" cy="584776"/>
          </a:xfrm>
          <a:prstGeom prst="rect">
            <a:avLst/>
          </a:prstGeom>
          <a:noFill/>
        </p:spPr>
        <p:txBody>
          <a:bodyPr wrap="square" rtlCol="0">
            <a:spAutoFit/>
          </a:bodyPr>
          <a:lstStyle/>
          <a:p>
            <a:pPr algn="ctr"/>
            <a:r>
              <a:rPr lang="en-US" sz="3200" dirty="0" smtClean="0"/>
              <a:t>Cricket</a:t>
            </a:r>
          </a:p>
        </p:txBody>
      </p:sp>
    </p:spTree>
    <p:extLst>
      <p:ext uri="{BB962C8B-B14F-4D97-AF65-F5344CB8AC3E}">
        <p14:creationId xmlns:p14="http://schemas.microsoft.com/office/powerpoint/2010/main" val="28871400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68885"/>
            <a:ext cx="9144000" cy="3455801"/>
          </a:xfrm>
          <a:prstGeom prst="rect">
            <a:avLst/>
          </a:prstGeom>
        </p:spPr>
      </p:pic>
      <p:pic>
        <p:nvPicPr>
          <p:cNvPr id="3" name="Picture 2"/>
          <p:cNvPicPr>
            <a:picLocks noChangeAspect="1"/>
          </p:cNvPicPr>
          <p:nvPr/>
        </p:nvPicPr>
        <p:blipFill>
          <a:blip r:embed="rId3"/>
          <a:stretch>
            <a:fillRect/>
          </a:stretch>
        </p:blipFill>
        <p:spPr>
          <a:xfrm>
            <a:off x="0" y="3768"/>
            <a:ext cx="9144000" cy="2207807"/>
          </a:xfrm>
          <a:prstGeom prst="rect">
            <a:avLst/>
          </a:prstGeom>
        </p:spPr>
      </p:pic>
      <p:sp>
        <p:nvSpPr>
          <p:cNvPr id="4" name="Rectangle 3"/>
          <p:cNvSpPr/>
          <p:nvPr/>
        </p:nvSpPr>
        <p:spPr>
          <a:xfrm flipH="1">
            <a:off x="8396588" y="1595497"/>
            <a:ext cx="828284" cy="369332"/>
          </a:xfrm>
          <a:prstGeom prst="rect">
            <a:avLst/>
          </a:prstGeom>
        </p:spPr>
        <p:txBody>
          <a:bodyPr wrap="square">
            <a:spAutoFit/>
          </a:bodyPr>
          <a:lstStyle/>
          <a:p>
            <a:r>
              <a:rPr lang="en-US" dirty="0"/>
              <a:t>2012</a:t>
            </a:r>
          </a:p>
        </p:txBody>
      </p:sp>
      <p:sp>
        <p:nvSpPr>
          <p:cNvPr id="5" name="Rectangle 4"/>
          <p:cNvSpPr/>
          <p:nvPr/>
        </p:nvSpPr>
        <p:spPr>
          <a:xfrm>
            <a:off x="80872" y="5740761"/>
            <a:ext cx="9144000" cy="1015663"/>
          </a:xfrm>
          <a:prstGeom prst="rect">
            <a:avLst/>
          </a:prstGeom>
        </p:spPr>
        <p:txBody>
          <a:bodyPr wrap="square">
            <a:spAutoFit/>
          </a:bodyPr>
          <a:lstStyle/>
          <a:p>
            <a:r>
              <a:rPr lang="en-US" sz="2000" dirty="0" smtClean="0"/>
              <a:t>Thursday December 12, 2013</a:t>
            </a:r>
          </a:p>
          <a:p>
            <a:r>
              <a:rPr lang="en-US" sz="2000" dirty="0" smtClean="0"/>
              <a:t>9:00am-9:50am	Structure of the Afferent Terminals in Terminal Ganglion of a Cricket and Persistent Homology	Tomas </a:t>
            </a:r>
            <a:r>
              <a:rPr lang="en-US" sz="2000" dirty="0" err="1" smtClean="0"/>
              <a:t>Gedeon</a:t>
            </a:r>
            <a:r>
              <a:rPr lang="en-US" sz="2000" dirty="0" smtClean="0"/>
              <a:t> (Montana State University) </a:t>
            </a:r>
            <a:endParaRPr lang="en-US" sz="2000" dirty="0"/>
          </a:p>
        </p:txBody>
      </p:sp>
    </p:spTree>
    <p:extLst>
      <p:ext uri="{BB962C8B-B14F-4D97-AF65-F5344CB8AC3E}">
        <p14:creationId xmlns:p14="http://schemas.microsoft.com/office/powerpoint/2010/main" val="35561533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767210"/>
            <a:ext cx="9144000" cy="3455801"/>
          </a:xfrm>
          <a:prstGeom prst="rect">
            <a:avLst/>
          </a:prstGeom>
        </p:spPr>
      </p:pic>
      <p:pic>
        <p:nvPicPr>
          <p:cNvPr id="3" name="Picture 2"/>
          <p:cNvPicPr>
            <a:picLocks noChangeAspect="1"/>
          </p:cNvPicPr>
          <p:nvPr/>
        </p:nvPicPr>
        <p:blipFill>
          <a:blip r:embed="rId3"/>
          <a:stretch>
            <a:fillRect/>
          </a:stretch>
        </p:blipFill>
        <p:spPr>
          <a:xfrm>
            <a:off x="0" y="116293"/>
            <a:ext cx="9144000" cy="2207807"/>
          </a:xfrm>
          <a:prstGeom prst="rect">
            <a:avLst/>
          </a:prstGeom>
        </p:spPr>
      </p:pic>
      <p:sp>
        <p:nvSpPr>
          <p:cNvPr id="4" name="Rectangle 3"/>
          <p:cNvSpPr/>
          <p:nvPr/>
        </p:nvSpPr>
        <p:spPr>
          <a:xfrm flipH="1">
            <a:off x="8396588" y="1708022"/>
            <a:ext cx="828284" cy="369332"/>
          </a:xfrm>
          <a:prstGeom prst="rect">
            <a:avLst/>
          </a:prstGeom>
        </p:spPr>
        <p:txBody>
          <a:bodyPr wrap="square">
            <a:spAutoFit/>
          </a:bodyPr>
          <a:lstStyle/>
          <a:p>
            <a:r>
              <a:rPr lang="en-US" dirty="0"/>
              <a:t>2012</a:t>
            </a:r>
          </a:p>
        </p:txBody>
      </p:sp>
      <p:sp>
        <p:nvSpPr>
          <p:cNvPr id="5" name="TextBox 4"/>
          <p:cNvSpPr txBox="1"/>
          <p:nvPr/>
        </p:nvSpPr>
        <p:spPr>
          <a:xfrm>
            <a:off x="5558884" y="1808924"/>
            <a:ext cx="3378456" cy="584776"/>
          </a:xfrm>
          <a:prstGeom prst="rect">
            <a:avLst/>
          </a:prstGeom>
          <a:solidFill>
            <a:srgbClr val="EEECE1"/>
          </a:solidFill>
          <a:ln>
            <a:solidFill>
              <a:srgbClr val="FF0000"/>
            </a:solidFill>
          </a:ln>
        </p:spPr>
        <p:txBody>
          <a:bodyPr wrap="square" rtlCol="0">
            <a:spAutoFit/>
          </a:bodyPr>
          <a:lstStyle/>
          <a:p>
            <a:r>
              <a:rPr lang="en-US" sz="3200" dirty="0" smtClean="0">
                <a:solidFill>
                  <a:srgbClr val="FF0000"/>
                </a:solidFill>
              </a:rPr>
              <a:t>dense nerve center</a:t>
            </a:r>
          </a:p>
        </p:txBody>
      </p:sp>
      <p:cxnSp>
        <p:nvCxnSpPr>
          <p:cNvPr id="7" name="Straight Arrow Connector 6"/>
          <p:cNvCxnSpPr/>
          <p:nvPr/>
        </p:nvCxnSpPr>
        <p:spPr>
          <a:xfrm flipV="1">
            <a:off x="7212169" y="1365610"/>
            <a:ext cx="862585" cy="443314"/>
          </a:xfrm>
          <a:prstGeom prst="straightConnector1">
            <a:avLst/>
          </a:prstGeom>
          <a:ln w="53975">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595540" y="790617"/>
            <a:ext cx="1548460" cy="57499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611715" y="790617"/>
            <a:ext cx="3090930" cy="527077"/>
          </a:xfrm>
          <a:prstGeom prst="rect">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4241043" y="337950"/>
            <a:ext cx="479213" cy="452667"/>
          </a:xfrm>
          <a:prstGeom prst="straightConnector1">
            <a:avLst/>
          </a:prstGeom>
          <a:ln w="53975">
            <a:solidFill>
              <a:srgbClr val="660066"/>
            </a:solidFill>
            <a:tailEnd type="arrow" w="lg" len="lg"/>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720251" y="26496"/>
            <a:ext cx="2587755" cy="584776"/>
          </a:xfrm>
          <a:prstGeom prst="rect">
            <a:avLst/>
          </a:prstGeom>
          <a:solidFill>
            <a:schemeClr val="bg2"/>
          </a:solidFill>
          <a:ln>
            <a:solidFill>
              <a:srgbClr val="660066"/>
            </a:solidFill>
          </a:ln>
        </p:spPr>
        <p:txBody>
          <a:bodyPr wrap="square" rtlCol="0">
            <a:spAutoFit/>
          </a:bodyPr>
          <a:lstStyle/>
          <a:p>
            <a:r>
              <a:rPr lang="en-US" sz="3200" dirty="0" smtClean="0">
                <a:solidFill>
                  <a:srgbClr val="660066"/>
                </a:solidFill>
              </a:rPr>
              <a:t>Nerve endings</a:t>
            </a:r>
          </a:p>
        </p:txBody>
      </p:sp>
    </p:spTree>
    <p:extLst>
      <p:ext uri="{BB962C8B-B14F-4D97-AF65-F5344CB8AC3E}">
        <p14:creationId xmlns:p14="http://schemas.microsoft.com/office/powerpoint/2010/main" val="19588207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00"/>
            <a:ext cx="9144000" cy="3804716"/>
          </a:xfrm>
          <a:prstGeom prst="rect">
            <a:avLst/>
          </a:prstGeom>
        </p:spPr>
      </p:pic>
    </p:spTree>
    <p:extLst>
      <p:ext uri="{BB962C8B-B14F-4D97-AF65-F5344CB8AC3E}">
        <p14:creationId xmlns:p14="http://schemas.microsoft.com/office/powerpoint/2010/main" val="35561533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3700" y="0"/>
            <a:ext cx="8341822" cy="6858000"/>
          </a:xfrm>
          <a:prstGeom prst="rect">
            <a:avLst/>
          </a:prstGeom>
        </p:spPr>
      </p:pic>
      <p:sp>
        <p:nvSpPr>
          <p:cNvPr id="3" name="TextBox 2"/>
          <p:cNvSpPr txBox="1"/>
          <p:nvPr/>
        </p:nvSpPr>
        <p:spPr>
          <a:xfrm>
            <a:off x="6708995" y="1724982"/>
            <a:ext cx="1844973" cy="1077218"/>
          </a:xfrm>
          <a:prstGeom prst="rect">
            <a:avLst/>
          </a:prstGeom>
          <a:solidFill>
            <a:srgbClr val="EEECE1"/>
          </a:solidFill>
        </p:spPr>
        <p:txBody>
          <a:bodyPr wrap="square" rtlCol="0">
            <a:spAutoFit/>
          </a:bodyPr>
          <a:lstStyle/>
          <a:p>
            <a:r>
              <a:rPr lang="en-US" sz="3200" dirty="0" smtClean="0"/>
              <a:t>Terminal Ganglion</a:t>
            </a:r>
          </a:p>
        </p:txBody>
      </p:sp>
    </p:spTree>
    <p:extLst>
      <p:ext uri="{BB962C8B-B14F-4D97-AF65-F5344CB8AC3E}">
        <p14:creationId xmlns:p14="http://schemas.microsoft.com/office/powerpoint/2010/main" val="35561533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00"/>
            <a:ext cx="9144000" cy="3804716"/>
          </a:xfrm>
          <a:prstGeom prst="rect">
            <a:avLst/>
          </a:prstGeom>
        </p:spPr>
      </p:pic>
    </p:spTree>
    <p:extLst>
      <p:ext uri="{BB962C8B-B14F-4D97-AF65-F5344CB8AC3E}">
        <p14:creationId xmlns:p14="http://schemas.microsoft.com/office/powerpoint/2010/main" val="14581291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0400" y="1097798"/>
            <a:ext cx="7823200" cy="3886200"/>
          </a:xfrm>
          <a:prstGeom prst="rect">
            <a:avLst/>
          </a:prstGeom>
        </p:spPr>
      </p:pic>
      <p:sp>
        <p:nvSpPr>
          <p:cNvPr id="4" name="Rectangle 3"/>
          <p:cNvSpPr/>
          <p:nvPr/>
        </p:nvSpPr>
        <p:spPr>
          <a:xfrm>
            <a:off x="70560" y="6437726"/>
            <a:ext cx="5387287" cy="369332"/>
          </a:xfrm>
          <a:prstGeom prst="rect">
            <a:avLst/>
          </a:prstGeom>
        </p:spPr>
        <p:txBody>
          <a:bodyPr wrap="square">
            <a:spAutoFit/>
          </a:bodyPr>
          <a:lstStyle/>
          <a:p>
            <a:r>
              <a:rPr lang="en-US" dirty="0"/>
              <a:t>http://</a:t>
            </a:r>
            <a:r>
              <a:rPr lang="en-US" dirty="0" err="1"/>
              <a:t>www.pnas.org</a:t>
            </a:r>
            <a:r>
              <a:rPr lang="en-US" dirty="0"/>
              <a:t>/content/110/46/18566.full</a:t>
            </a:r>
          </a:p>
        </p:txBody>
      </p:sp>
      <p:sp>
        <p:nvSpPr>
          <p:cNvPr id="5" name="TextBox 4"/>
          <p:cNvSpPr txBox="1"/>
          <p:nvPr/>
        </p:nvSpPr>
        <p:spPr>
          <a:xfrm>
            <a:off x="1711055" y="5186504"/>
            <a:ext cx="7197013" cy="400110"/>
          </a:xfrm>
          <a:prstGeom prst="rect">
            <a:avLst/>
          </a:prstGeom>
          <a:noFill/>
        </p:spPr>
        <p:txBody>
          <a:bodyPr wrap="square" rtlCol="0">
            <a:spAutoFit/>
          </a:bodyPr>
          <a:lstStyle/>
          <a:p>
            <a:r>
              <a:rPr lang="pl-PL" sz="2000" dirty="0"/>
              <a:t>vol. 110 no. </a:t>
            </a:r>
            <a:r>
              <a:rPr lang="pl-PL" sz="2000" dirty="0" smtClean="0"/>
              <a:t>46, 18566</a:t>
            </a:r>
            <a:r>
              <a:rPr lang="pl-PL" sz="2000" dirty="0"/>
              <a:t>–</a:t>
            </a:r>
            <a:r>
              <a:rPr lang="pl-PL" sz="2000" dirty="0" smtClean="0"/>
              <a:t>18571,   </a:t>
            </a:r>
            <a:r>
              <a:rPr lang="en-US" sz="2000" dirty="0" smtClean="0"/>
              <a:t>2013</a:t>
            </a:r>
          </a:p>
        </p:txBody>
      </p:sp>
      <p:sp>
        <p:nvSpPr>
          <p:cNvPr id="2" name="Rectangle 1"/>
          <p:cNvSpPr/>
          <p:nvPr/>
        </p:nvSpPr>
        <p:spPr>
          <a:xfrm>
            <a:off x="194464" y="74868"/>
            <a:ext cx="9073439" cy="707886"/>
          </a:xfrm>
          <a:prstGeom prst="rect">
            <a:avLst/>
          </a:prstGeom>
        </p:spPr>
        <p:txBody>
          <a:bodyPr wrap="square">
            <a:spAutoFit/>
          </a:bodyPr>
          <a:lstStyle/>
          <a:p>
            <a:r>
              <a:rPr lang="en-US" sz="2000" dirty="0" smtClean="0"/>
              <a:t>Monday December 09, 2013</a:t>
            </a:r>
          </a:p>
          <a:p>
            <a:r>
              <a:rPr lang="en-US" sz="2000" dirty="0" smtClean="0"/>
              <a:t>10:15am-11:05am	The Topology of Evolution	Raul </a:t>
            </a:r>
            <a:r>
              <a:rPr lang="en-US" sz="2000" dirty="0" err="1" smtClean="0"/>
              <a:t>Rabadan</a:t>
            </a:r>
            <a:r>
              <a:rPr lang="en-US" sz="2000" dirty="0" smtClean="0"/>
              <a:t> (Columbia University) </a:t>
            </a:r>
          </a:p>
        </p:txBody>
      </p:sp>
    </p:spTree>
    <p:extLst>
      <p:ext uri="{BB962C8B-B14F-4D97-AF65-F5344CB8AC3E}">
        <p14:creationId xmlns:p14="http://schemas.microsoft.com/office/powerpoint/2010/main" val="19547256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88050"/>
            <a:ext cx="9144000" cy="3455801"/>
          </a:xfrm>
          <a:prstGeom prst="rect">
            <a:avLst/>
          </a:prstGeom>
        </p:spPr>
      </p:pic>
      <p:sp>
        <p:nvSpPr>
          <p:cNvPr id="5" name="TextBox 4"/>
          <p:cNvSpPr txBox="1"/>
          <p:nvPr/>
        </p:nvSpPr>
        <p:spPr>
          <a:xfrm>
            <a:off x="2132502" y="4911408"/>
            <a:ext cx="3905593" cy="584776"/>
          </a:xfrm>
          <a:prstGeom prst="rect">
            <a:avLst/>
          </a:prstGeom>
          <a:solidFill>
            <a:srgbClr val="EEECE1"/>
          </a:solidFill>
        </p:spPr>
        <p:txBody>
          <a:bodyPr wrap="square" rtlCol="0">
            <a:spAutoFit/>
          </a:bodyPr>
          <a:lstStyle/>
          <a:p>
            <a:r>
              <a:rPr lang="en-US" sz="3200" dirty="0" smtClean="0"/>
              <a:t>distal     </a:t>
            </a:r>
            <a:r>
              <a:rPr lang="en-US" sz="3200" dirty="0" err="1" smtClean="0"/>
              <a:t>vs</a:t>
            </a:r>
            <a:r>
              <a:rPr lang="en-US" sz="3200" dirty="0" smtClean="0"/>
              <a:t>     proximal</a:t>
            </a:r>
          </a:p>
        </p:txBody>
      </p:sp>
      <p:cxnSp>
        <p:nvCxnSpPr>
          <p:cNvPr id="6" name="Straight Arrow Connector 5"/>
          <p:cNvCxnSpPr/>
          <p:nvPr/>
        </p:nvCxnSpPr>
        <p:spPr>
          <a:xfrm flipV="1">
            <a:off x="5175510" y="4468094"/>
            <a:ext cx="862585" cy="443314"/>
          </a:xfrm>
          <a:prstGeom prst="straightConnector1">
            <a:avLst/>
          </a:prstGeom>
          <a:ln w="53975">
            <a:solidFill>
              <a:srgbClr val="EEECE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1821013" y="4048917"/>
            <a:ext cx="775377" cy="862491"/>
          </a:xfrm>
          <a:prstGeom prst="straightConnector1">
            <a:avLst/>
          </a:prstGeom>
          <a:ln w="53975">
            <a:solidFill>
              <a:schemeClr val="bg2"/>
            </a:solidFill>
            <a:tailEnd type="arrow" w="lg" len="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055710" y="5480313"/>
            <a:ext cx="2252305" cy="584776"/>
          </a:xfrm>
          <a:prstGeom prst="rect">
            <a:avLst/>
          </a:prstGeom>
          <a:solidFill>
            <a:srgbClr val="EEECE1"/>
          </a:solidFill>
        </p:spPr>
        <p:txBody>
          <a:bodyPr wrap="square" rtlCol="0">
            <a:spAutoFit/>
          </a:bodyPr>
          <a:lstStyle/>
          <a:p>
            <a:r>
              <a:rPr lang="en-US" sz="3200" dirty="0" smtClean="0"/>
              <a:t>closest 15%</a:t>
            </a:r>
          </a:p>
        </p:txBody>
      </p:sp>
      <p:sp>
        <p:nvSpPr>
          <p:cNvPr id="10" name="TextBox 9"/>
          <p:cNvSpPr txBox="1"/>
          <p:nvPr/>
        </p:nvSpPr>
        <p:spPr>
          <a:xfrm>
            <a:off x="5247397" y="814746"/>
            <a:ext cx="3824719" cy="1569660"/>
          </a:xfrm>
          <a:prstGeom prst="rect">
            <a:avLst/>
          </a:prstGeom>
          <a:solidFill>
            <a:srgbClr val="EEECE1"/>
          </a:solidFill>
        </p:spPr>
        <p:txBody>
          <a:bodyPr wrap="square" rtlCol="0">
            <a:spAutoFit/>
          </a:bodyPr>
          <a:lstStyle/>
          <a:p>
            <a:r>
              <a:rPr lang="en-US" sz="3200" dirty="0" smtClean="0"/>
              <a:t>proximal data:</a:t>
            </a:r>
          </a:p>
          <a:p>
            <a:r>
              <a:rPr lang="en-US" sz="3200" dirty="0" smtClean="0"/>
              <a:t> long,  medium, short 42428, 27442, 29297</a:t>
            </a:r>
          </a:p>
        </p:txBody>
      </p:sp>
      <p:sp>
        <p:nvSpPr>
          <p:cNvPr id="11" name="TextBox 10"/>
          <p:cNvSpPr txBox="1"/>
          <p:nvPr/>
        </p:nvSpPr>
        <p:spPr>
          <a:xfrm>
            <a:off x="263571" y="825422"/>
            <a:ext cx="3570143" cy="1569660"/>
          </a:xfrm>
          <a:prstGeom prst="rect">
            <a:avLst/>
          </a:prstGeom>
          <a:solidFill>
            <a:srgbClr val="EEECE1"/>
          </a:solidFill>
        </p:spPr>
        <p:txBody>
          <a:bodyPr wrap="square" rtlCol="0">
            <a:spAutoFit/>
          </a:bodyPr>
          <a:lstStyle/>
          <a:p>
            <a:r>
              <a:rPr lang="en-US" sz="3200" dirty="0" smtClean="0"/>
              <a:t>distal data:  long</a:t>
            </a:r>
          </a:p>
          <a:p>
            <a:r>
              <a:rPr lang="en-US" sz="3200" dirty="0" smtClean="0"/>
              <a:t>sparse since harder to obtain (6194).</a:t>
            </a:r>
          </a:p>
        </p:txBody>
      </p:sp>
      <p:sp>
        <p:nvSpPr>
          <p:cNvPr id="12" name="TextBox 11"/>
          <p:cNvSpPr txBox="1"/>
          <p:nvPr/>
        </p:nvSpPr>
        <p:spPr>
          <a:xfrm>
            <a:off x="527125" y="5480313"/>
            <a:ext cx="2515876" cy="584776"/>
          </a:xfrm>
          <a:prstGeom prst="rect">
            <a:avLst/>
          </a:prstGeom>
          <a:solidFill>
            <a:srgbClr val="EEECE1"/>
          </a:solidFill>
        </p:spPr>
        <p:txBody>
          <a:bodyPr wrap="square" rtlCol="0">
            <a:spAutoFit/>
          </a:bodyPr>
          <a:lstStyle/>
          <a:p>
            <a:r>
              <a:rPr lang="en-US" sz="3200" dirty="0" smtClean="0"/>
              <a:t>furthest 30%</a:t>
            </a:r>
          </a:p>
        </p:txBody>
      </p:sp>
    </p:spTree>
    <p:extLst>
      <p:ext uri="{BB962C8B-B14F-4D97-AF65-F5344CB8AC3E}">
        <p14:creationId xmlns:p14="http://schemas.microsoft.com/office/powerpoint/2010/main" val="2501832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372" y="137145"/>
            <a:ext cx="8482086" cy="6494085"/>
          </a:xfrm>
          <a:prstGeom prst="rect">
            <a:avLst/>
          </a:prstGeom>
          <a:noFill/>
        </p:spPr>
        <p:txBody>
          <a:bodyPr wrap="square" rtlCol="0">
            <a:spAutoFit/>
          </a:bodyPr>
          <a:lstStyle/>
          <a:p>
            <a:r>
              <a:rPr lang="en-US" sz="3200" dirty="0" smtClean="0"/>
              <a:t>Proximal data was filtered:</a:t>
            </a:r>
          </a:p>
          <a:p>
            <a:endParaRPr lang="en-US" sz="3200" dirty="0"/>
          </a:p>
          <a:p>
            <a:r>
              <a:rPr lang="en-US" sz="3200" dirty="0" smtClean="0"/>
              <a:t>1.)  remove outliers (noise)</a:t>
            </a:r>
          </a:p>
          <a:p>
            <a:r>
              <a:rPr lang="en-US" sz="3200" dirty="0"/>
              <a:t>	</a:t>
            </a:r>
            <a:r>
              <a:rPr lang="en-US" sz="3200" dirty="0" smtClean="0"/>
              <a:t>	experimental error</a:t>
            </a:r>
          </a:p>
          <a:p>
            <a:r>
              <a:rPr lang="en-US" sz="3200" dirty="0"/>
              <a:t>	</a:t>
            </a:r>
            <a:r>
              <a:rPr lang="en-US" sz="3200" dirty="0" smtClean="0"/>
              <a:t>	using data obtained from many </a:t>
            </a:r>
          </a:p>
          <a:p>
            <a:pPr algn="r"/>
            <a:r>
              <a:rPr lang="en-US" sz="3200" dirty="0" smtClean="0"/>
              <a:t>different crickets</a:t>
            </a:r>
          </a:p>
          <a:p>
            <a:endParaRPr lang="en-US" sz="3200" dirty="0"/>
          </a:p>
          <a:p>
            <a:r>
              <a:rPr lang="en-US" sz="3200" dirty="0" smtClean="0"/>
              <a:t>2.)  remove (redundant) points in densest regions to improve computational speed</a:t>
            </a:r>
          </a:p>
          <a:p>
            <a:endParaRPr lang="en-US" sz="3200" dirty="0"/>
          </a:p>
          <a:p>
            <a:pPr>
              <a:lnSpc>
                <a:spcPct val="50000"/>
              </a:lnSpc>
            </a:pPr>
            <a:endParaRPr lang="en-US" sz="3200" dirty="0" smtClean="0"/>
          </a:p>
          <a:p>
            <a:r>
              <a:rPr lang="en-US" sz="3200" dirty="0" smtClean="0"/>
              <a:t>Performed comparison </a:t>
            </a:r>
            <a:r>
              <a:rPr lang="en-US" sz="3200" dirty="0"/>
              <a:t>using data sampled from a</a:t>
            </a:r>
          </a:p>
          <a:p>
            <a:r>
              <a:rPr lang="en-US" sz="3200" dirty="0"/>
              <a:t>Gaussian Mixture Model.</a:t>
            </a:r>
            <a:endParaRPr lang="en-US" sz="3200" dirty="0" smtClean="0"/>
          </a:p>
        </p:txBody>
      </p:sp>
      <p:cxnSp>
        <p:nvCxnSpPr>
          <p:cNvPr id="5" name="Straight Connector 4"/>
          <p:cNvCxnSpPr/>
          <p:nvPr/>
        </p:nvCxnSpPr>
        <p:spPr>
          <a:xfrm>
            <a:off x="123911" y="4925674"/>
            <a:ext cx="891167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8169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85800"/>
            <a:ext cx="9144000" cy="5467643"/>
          </a:xfrm>
          <a:prstGeom prst="rect">
            <a:avLst/>
          </a:prstGeom>
        </p:spPr>
      </p:pic>
      <p:sp>
        <p:nvSpPr>
          <p:cNvPr id="3" name="TextBox 2"/>
          <p:cNvSpPr txBox="1"/>
          <p:nvPr/>
        </p:nvSpPr>
        <p:spPr>
          <a:xfrm>
            <a:off x="3330537" y="23959"/>
            <a:ext cx="5813463" cy="3539430"/>
          </a:xfrm>
          <a:prstGeom prst="rect">
            <a:avLst/>
          </a:prstGeom>
          <a:solidFill>
            <a:srgbClr val="EEECE1"/>
          </a:solidFill>
        </p:spPr>
        <p:txBody>
          <a:bodyPr wrap="square" rtlCol="0">
            <a:spAutoFit/>
          </a:bodyPr>
          <a:lstStyle/>
          <a:p>
            <a:r>
              <a:rPr lang="en-US" sz="3200" dirty="0" smtClean="0"/>
              <a:t>cubical homology: for reducing memory requirements (bitmap).</a:t>
            </a:r>
            <a:endParaRPr lang="en-US" sz="3200" dirty="0"/>
          </a:p>
          <a:p>
            <a:r>
              <a:rPr lang="en-US" sz="3200" dirty="0" smtClean="0"/>
              <a:t>To calculate persistent homology:</a:t>
            </a:r>
          </a:p>
          <a:p>
            <a:r>
              <a:rPr lang="en-US" sz="3200" dirty="0" err="1" smtClean="0"/>
              <a:t>Mrozek</a:t>
            </a:r>
            <a:r>
              <a:rPr lang="en-US" sz="3200" dirty="0"/>
              <a:t>, </a:t>
            </a:r>
            <a:r>
              <a:rPr lang="en-US" sz="3200" dirty="0" err="1"/>
              <a:t>Batko</a:t>
            </a:r>
            <a:r>
              <a:rPr lang="en-US" sz="3200" dirty="0"/>
              <a:t> and </a:t>
            </a:r>
            <a:r>
              <a:rPr lang="en-US" sz="3200" dirty="0" err="1" smtClean="0"/>
              <a:t>Wanner’s</a:t>
            </a:r>
            <a:endParaRPr lang="en-US" sz="3200" dirty="0" smtClean="0"/>
          </a:p>
          <a:p>
            <a:pPr algn="ctr"/>
            <a:r>
              <a:rPr lang="en-US" sz="3200" dirty="0" err="1" smtClean="0"/>
              <a:t>cubPersistenceMD</a:t>
            </a:r>
            <a:r>
              <a:rPr lang="en-US" sz="3200" dirty="0" smtClean="0"/>
              <a:t>.</a:t>
            </a:r>
          </a:p>
          <a:p>
            <a:r>
              <a:rPr lang="en-US" sz="3200" dirty="0" smtClean="0"/>
              <a:t>To find cycles: </a:t>
            </a:r>
          </a:p>
          <a:p>
            <a:pPr algn="ctr"/>
            <a:r>
              <a:rPr lang="en-US" sz="3200" dirty="0" err="1" smtClean="0"/>
              <a:t>Homcubes</a:t>
            </a:r>
            <a:r>
              <a:rPr lang="en-US" sz="3200" dirty="0" smtClean="0"/>
              <a:t> in </a:t>
            </a:r>
            <a:r>
              <a:rPr lang="en-US" sz="3200" dirty="0" err="1" smtClean="0"/>
              <a:t>CHomP</a:t>
            </a:r>
            <a:r>
              <a:rPr lang="en-US" sz="3200" dirty="0" smtClean="0"/>
              <a:t>.</a:t>
            </a:r>
          </a:p>
        </p:txBody>
      </p:sp>
    </p:spTree>
    <p:extLst>
      <p:ext uri="{BB962C8B-B14F-4D97-AF65-F5344CB8AC3E}">
        <p14:creationId xmlns:p14="http://schemas.microsoft.com/office/powerpoint/2010/main" val="35561533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3749"/>
            <a:ext cx="9239844" cy="1569660"/>
          </a:xfrm>
          <a:prstGeom prst="rect">
            <a:avLst/>
          </a:prstGeom>
          <a:solidFill>
            <a:srgbClr val="EEECE1"/>
          </a:solidFill>
        </p:spPr>
        <p:txBody>
          <a:bodyPr wrap="square" rtlCol="0">
            <a:spAutoFit/>
          </a:bodyPr>
          <a:lstStyle/>
          <a:p>
            <a:r>
              <a:rPr lang="en-US" sz="3200" dirty="0" smtClean="0"/>
              <a:t>cubical homology</a:t>
            </a:r>
          </a:p>
          <a:p>
            <a:r>
              <a:rPr lang="en-US" sz="3200" dirty="0" smtClean="0"/>
              <a:t>To calculate persistent homology:</a:t>
            </a:r>
          </a:p>
          <a:p>
            <a:r>
              <a:rPr lang="en-US" sz="3200" dirty="0" err="1" smtClean="0"/>
              <a:t>Mrozek</a:t>
            </a:r>
            <a:r>
              <a:rPr lang="en-US" sz="3200" dirty="0"/>
              <a:t>, </a:t>
            </a:r>
            <a:r>
              <a:rPr lang="en-US" sz="3200" dirty="0" err="1"/>
              <a:t>Batko</a:t>
            </a:r>
            <a:r>
              <a:rPr lang="en-US" sz="3200" dirty="0"/>
              <a:t> and </a:t>
            </a:r>
            <a:r>
              <a:rPr lang="en-US" sz="3200" dirty="0" err="1" smtClean="0"/>
              <a:t>Wanner’s</a:t>
            </a:r>
            <a:r>
              <a:rPr lang="en-US" sz="3200" dirty="0" smtClean="0"/>
              <a:t>  </a:t>
            </a:r>
            <a:r>
              <a:rPr lang="en-US" sz="3200" dirty="0" err="1" smtClean="0"/>
              <a:t>cubPersistenceMD</a:t>
            </a:r>
            <a:r>
              <a:rPr lang="en-US" sz="3200" dirty="0" smtClean="0"/>
              <a:t>.</a:t>
            </a:r>
          </a:p>
        </p:txBody>
      </p:sp>
      <p:sp>
        <p:nvSpPr>
          <p:cNvPr id="4" name="Rectangle 3"/>
          <p:cNvSpPr/>
          <p:nvPr/>
        </p:nvSpPr>
        <p:spPr>
          <a:xfrm>
            <a:off x="95845" y="1713409"/>
            <a:ext cx="9143999" cy="5509199"/>
          </a:xfrm>
          <a:prstGeom prst="rect">
            <a:avLst/>
          </a:prstGeom>
        </p:spPr>
        <p:txBody>
          <a:bodyPr wrap="square">
            <a:spAutoFit/>
          </a:bodyPr>
          <a:lstStyle/>
          <a:p>
            <a:r>
              <a:rPr lang="en-US" sz="3200" dirty="0" smtClean="0">
                <a:hlinkClick r:id="rId2"/>
              </a:rPr>
              <a:t>www.ii.uj.edu.pl/~mrozek</a:t>
            </a:r>
            <a:r>
              <a:rPr lang="en-US" sz="3200" dirty="0">
                <a:hlinkClick r:id="rId2"/>
              </a:rPr>
              <a:t>/software/</a:t>
            </a:r>
            <a:r>
              <a:rPr lang="en-US" sz="3200" dirty="0" smtClean="0">
                <a:hlinkClick r:id="rId2"/>
              </a:rPr>
              <a:t>homology.html</a:t>
            </a:r>
            <a:endParaRPr lang="en-US" sz="3200" dirty="0" smtClean="0"/>
          </a:p>
          <a:p>
            <a:pPr>
              <a:lnSpc>
                <a:spcPct val="50000"/>
              </a:lnSpc>
            </a:pPr>
            <a:endParaRPr lang="en-US" sz="3200" dirty="0"/>
          </a:p>
          <a:p>
            <a:r>
              <a:rPr lang="en-US" sz="3200" dirty="0"/>
              <a:t>Kaczynski T, </a:t>
            </a:r>
            <a:r>
              <a:rPr lang="en-US" sz="3200" dirty="0" err="1"/>
              <a:t>Mischaikow</a:t>
            </a:r>
            <a:r>
              <a:rPr lang="en-US" sz="3200" dirty="0"/>
              <a:t> K, </a:t>
            </a:r>
            <a:r>
              <a:rPr lang="en-US" sz="3200" dirty="0" err="1"/>
              <a:t>Mrozek</a:t>
            </a:r>
            <a:r>
              <a:rPr lang="en-US" sz="3200" dirty="0"/>
              <a:t> M (2004) Computational Homology.</a:t>
            </a:r>
          </a:p>
          <a:p>
            <a:r>
              <a:rPr lang="en-US" sz="3200" dirty="0"/>
              <a:t>Applied Mathematical Sciences. Springer</a:t>
            </a:r>
            <a:r>
              <a:rPr lang="en-US" sz="3200" dirty="0" smtClean="0"/>
              <a:t>.</a:t>
            </a:r>
          </a:p>
          <a:p>
            <a:endParaRPr lang="en-US" sz="3200" dirty="0" smtClean="0"/>
          </a:p>
          <a:p>
            <a:endParaRPr lang="en-US" sz="3200" dirty="0" smtClean="0"/>
          </a:p>
          <a:p>
            <a:r>
              <a:rPr lang="en-US" sz="3200" dirty="0" smtClean="0">
                <a:hlinkClick r:id="rId3"/>
              </a:rPr>
              <a:t>http://chomp.rutgers.edu</a:t>
            </a:r>
            <a:endParaRPr lang="en-US" sz="3200" dirty="0" smtClean="0"/>
          </a:p>
          <a:p>
            <a:pPr>
              <a:lnSpc>
                <a:spcPct val="50000"/>
              </a:lnSpc>
            </a:pPr>
            <a:endParaRPr lang="en-US" sz="3200" dirty="0" smtClean="0"/>
          </a:p>
          <a:p>
            <a:r>
              <a:rPr lang="en-US" sz="3200" dirty="0" smtClean="0">
                <a:hlinkClick r:id="rId4"/>
              </a:rPr>
              <a:t>http://www.sagemath.org/doc/reference/homology/sage/interfaces/chomp.html</a:t>
            </a:r>
            <a:endParaRPr lang="en-US" sz="3200" dirty="0" smtClean="0"/>
          </a:p>
          <a:p>
            <a:endParaRPr lang="en-US" sz="3200" dirty="0"/>
          </a:p>
        </p:txBody>
      </p:sp>
      <p:sp>
        <p:nvSpPr>
          <p:cNvPr id="5" name="TextBox 4"/>
          <p:cNvSpPr txBox="1"/>
          <p:nvPr/>
        </p:nvSpPr>
        <p:spPr>
          <a:xfrm>
            <a:off x="33893" y="4259564"/>
            <a:ext cx="9205951" cy="584776"/>
          </a:xfrm>
          <a:prstGeom prst="rect">
            <a:avLst/>
          </a:prstGeom>
          <a:solidFill>
            <a:srgbClr val="EEECE1"/>
          </a:solidFill>
        </p:spPr>
        <p:txBody>
          <a:bodyPr wrap="square" rtlCol="0">
            <a:spAutoFit/>
          </a:bodyPr>
          <a:lstStyle/>
          <a:p>
            <a:r>
              <a:rPr lang="en-US" sz="3200" dirty="0" smtClean="0"/>
              <a:t>To find cycles: </a:t>
            </a:r>
            <a:r>
              <a:rPr lang="en-US" sz="3200" dirty="0" err="1" smtClean="0"/>
              <a:t>Homcubes</a:t>
            </a:r>
            <a:r>
              <a:rPr lang="en-US" sz="3200" dirty="0" smtClean="0"/>
              <a:t> in </a:t>
            </a:r>
            <a:r>
              <a:rPr lang="en-US" sz="3200" dirty="0" err="1" smtClean="0"/>
              <a:t>CHomP</a:t>
            </a:r>
            <a:r>
              <a:rPr lang="en-US" sz="3200" dirty="0" smtClean="0"/>
              <a:t>.</a:t>
            </a:r>
          </a:p>
        </p:txBody>
      </p:sp>
    </p:spTree>
    <p:extLst>
      <p:ext uri="{BB962C8B-B14F-4D97-AF65-F5344CB8AC3E}">
        <p14:creationId xmlns:p14="http://schemas.microsoft.com/office/powerpoint/2010/main" val="30571349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4880"/>
            <a:ext cx="9144000" cy="3627984"/>
          </a:xfrm>
          <a:prstGeom prst="rect">
            <a:avLst/>
          </a:prstGeom>
        </p:spPr>
      </p:pic>
    </p:spTree>
    <p:extLst>
      <p:ext uri="{BB962C8B-B14F-4D97-AF65-F5344CB8AC3E}">
        <p14:creationId xmlns:p14="http://schemas.microsoft.com/office/powerpoint/2010/main" val="35561533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4880"/>
            <a:ext cx="9144000" cy="3627984"/>
          </a:xfrm>
          <a:prstGeom prst="rect">
            <a:avLst/>
          </a:prstGeom>
        </p:spPr>
      </p:pic>
      <p:pic>
        <p:nvPicPr>
          <p:cNvPr id="3" name="Picture 2"/>
          <p:cNvPicPr>
            <a:picLocks noChangeAspect="1"/>
          </p:cNvPicPr>
          <p:nvPr/>
        </p:nvPicPr>
        <p:blipFill>
          <a:blip r:embed="rId3"/>
          <a:stretch>
            <a:fillRect/>
          </a:stretch>
        </p:blipFill>
        <p:spPr>
          <a:xfrm>
            <a:off x="0" y="3896336"/>
            <a:ext cx="9144000" cy="2838762"/>
          </a:xfrm>
          <a:prstGeom prst="rect">
            <a:avLst/>
          </a:prstGeom>
        </p:spPr>
      </p:pic>
    </p:spTree>
    <p:extLst>
      <p:ext uri="{BB962C8B-B14F-4D97-AF65-F5344CB8AC3E}">
        <p14:creationId xmlns:p14="http://schemas.microsoft.com/office/powerpoint/2010/main" val="21704205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11300"/>
            <a:ext cx="9144000" cy="3833982"/>
          </a:xfrm>
          <a:prstGeom prst="rect">
            <a:avLst/>
          </a:prstGeom>
        </p:spPr>
      </p:pic>
    </p:spTree>
    <p:extLst>
      <p:ext uri="{BB962C8B-B14F-4D97-AF65-F5344CB8AC3E}">
        <p14:creationId xmlns:p14="http://schemas.microsoft.com/office/powerpoint/2010/main" val="35561533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S1.tif"/>
          <p:cNvPicPr>
            <a:picLocks noChangeAspect="1"/>
          </p:cNvPicPr>
          <p:nvPr/>
        </p:nvPicPr>
        <p:blipFill rotWithShape="1">
          <a:blip r:embed="rId2">
            <a:extLst>
              <a:ext uri="{28A0092B-C50C-407E-A947-70E740481C1C}">
                <a14:useLocalDpi xmlns:a14="http://schemas.microsoft.com/office/drawing/2010/main" val="0"/>
              </a:ext>
            </a:extLst>
          </a:blip>
          <a:srcRect l="3800" t="26273" r="59126" b="12485"/>
          <a:stretch/>
        </p:blipFill>
        <p:spPr>
          <a:xfrm>
            <a:off x="136416" y="3315354"/>
            <a:ext cx="4471416" cy="3611880"/>
          </a:xfrm>
          <a:prstGeom prst="rect">
            <a:avLst/>
          </a:prstGeom>
        </p:spPr>
      </p:pic>
      <p:pic>
        <p:nvPicPr>
          <p:cNvPr id="4" name="Picture 3" descr="Figure_S1.tif"/>
          <p:cNvPicPr>
            <a:picLocks noChangeAspect="1"/>
          </p:cNvPicPr>
          <p:nvPr/>
        </p:nvPicPr>
        <p:blipFill rotWithShape="1">
          <a:blip r:embed="rId2">
            <a:extLst>
              <a:ext uri="{28A0092B-C50C-407E-A947-70E740481C1C}">
                <a14:useLocalDpi xmlns:a14="http://schemas.microsoft.com/office/drawing/2010/main" val="0"/>
              </a:ext>
            </a:extLst>
          </a:blip>
          <a:srcRect l="60660" t="-2" r="3776" b="12404"/>
          <a:stretch/>
        </p:blipFill>
        <p:spPr>
          <a:xfrm>
            <a:off x="4796044" y="1370114"/>
            <a:ext cx="4288536" cy="5166360"/>
          </a:xfrm>
          <a:prstGeom prst="rect">
            <a:avLst/>
          </a:prstGeom>
        </p:spPr>
      </p:pic>
      <p:sp>
        <p:nvSpPr>
          <p:cNvPr id="5" name="Rectangle 4"/>
          <p:cNvSpPr/>
          <p:nvPr/>
        </p:nvSpPr>
        <p:spPr>
          <a:xfrm>
            <a:off x="5217603" y="499016"/>
            <a:ext cx="2647480" cy="584776"/>
          </a:xfrm>
          <a:prstGeom prst="rect">
            <a:avLst/>
          </a:prstGeom>
        </p:spPr>
        <p:txBody>
          <a:bodyPr wrap="none">
            <a:spAutoFit/>
          </a:bodyPr>
          <a:lstStyle/>
          <a:p>
            <a:r>
              <a:rPr lang="en-US" sz="3200" dirty="0" err="1" smtClean="0"/>
              <a:t>medium+small</a:t>
            </a:r>
            <a:r>
              <a:rPr lang="en-US" sz="3200" dirty="0" smtClean="0"/>
              <a:t> </a:t>
            </a:r>
            <a:endParaRPr lang="en-US" sz="3200" dirty="0"/>
          </a:p>
        </p:txBody>
      </p:sp>
      <p:pic>
        <p:nvPicPr>
          <p:cNvPr id="6" name="Picture 5"/>
          <p:cNvPicPr>
            <a:picLocks noChangeAspect="1"/>
          </p:cNvPicPr>
          <p:nvPr/>
        </p:nvPicPr>
        <p:blipFill rotWithShape="1">
          <a:blip r:embed="rId3"/>
          <a:srcRect l="66685" t="-4" r="15" b="35462"/>
          <a:stretch/>
        </p:blipFill>
        <p:spPr>
          <a:xfrm>
            <a:off x="210312" y="-30048"/>
            <a:ext cx="4343400" cy="3529584"/>
          </a:xfrm>
          <a:prstGeom prst="rect">
            <a:avLst/>
          </a:prstGeom>
        </p:spPr>
      </p:pic>
    </p:spTree>
    <p:extLst>
      <p:ext uri="{BB962C8B-B14F-4D97-AF65-F5344CB8AC3E}">
        <p14:creationId xmlns:p14="http://schemas.microsoft.com/office/powerpoint/2010/main" val="28871400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3663"/>
            <a:ext cx="9144000" cy="3627984"/>
          </a:xfrm>
          <a:prstGeom prst="rect">
            <a:avLst/>
          </a:prstGeom>
        </p:spPr>
      </p:pic>
      <p:pic>
        <p:nvPicPr>
          <p:cNvPr id="4" name="Picture 3"/>
          <p:cNvPicPr>
            <a:picLocks noChangeAspect="1"/>
          </p:cNvPicPr>
          <p:nvPr/>
        </p:nvPicPr>
        <p:blipFill>
          <a:blip r:embed="rId3"/>
          <a:stretch>
            <a:fillRect/>
          </a:stretch>
        </p:blipFill>
        <p:spPr>
          <a:xfrm>
            <a:off x="0" y="3593270"/>
            <a:ext cx="9144000" cy="3344462"/>
          </a:xfrm>
          <a:prstGeom prst="rect">
            <a:avLst/>
          </a:prstGeom>
        </p:spPr>
      </p:pic>
    </p:spTree>
    <p:extLst>
      <p:ext uri="{BB962C8B-B14F-4D97-AF65-F5344CB8AC3E}">
        <p14:creationId xmlns:p14="http://schemas.microsoft.com/office/powerpoint/2010/main" val="35561533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772601"/>
            <a:ext cx="9144000" cy="3085399"/>
          </a:xfrm>
          <a:prstGeom prst="rect">
            <a:avLst/>
          </a:prstGeom>
        </p:spPr>
      </p:pic>
      <p:pic>
        <p:nvPicPr>
          <p:cNvPr id="3" name="Picture 2"/>
          <p:cNvPicPr>
            <a:picLocks noChangeAspect="1"/>
          </p:cNvPicPr>
          <p:nvPr/>
        </p:nvPicPr>
        <p:blipFill>
          <a:blip r:embed="rId3"/>
          <a:stretch>
            <a:fillRect/>
          </a:stretch>
        </p:blipFill>
        <p:spPr>
          <a:xfrm>
            <a:off x="0" y="53663"/>
            <a:ext cx="9144000" cy="3627984"/>
          </a:xfrm>
          <a:prstGeom prst="rect">
            <a:avLst/>
          </a:prstGeom>
        </p:spPr>
      </p:pic>
    </p:spTree>
    <p:extLst>
      <p:ext uri="{BB962C8B-B14F-4D97-AF65-F5344CB8AC3E}">
        <p14:creationId xmlns:p14="http://schemas.microsoft.com/office/powerpoint/2010/main" val="36262580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76240"/>
            <a:ext cx="9144000" cy="5164531"/>
          </a:xfrm>
          <a:prstGeom prst="rect">
            <a:avLst/>
          </a:prstGeom>
        </p:spPr>
      </p:pic>
      <p:sp>
        <p:nvSpPr>
          <p:cNvPr id="3" name="Rectangle 2"/>
          <p:cNvSpPr/>
          <p:nvPr/>
        </p:nvSpPr>
        <p:spPr>
          <a:xfrm>
            <a:off x="232320" y="6219595"/>
            <a:ext cx="9144000" cy="369332"/>
          </a:xfrm>
          <a:prstGeom prst="rect">
            <a:avLst/>
          </a:prstGeom>
        </p:spPr>
        <p:txBody>
          <a:bodyPr wrap="square">
            <a:spAutoFit/>
          </a:bodyPr>
          <a:lstStyle/>
          <a:p>
            <a:r>
              <a:rPr lang="en-US" dirty="0" smtClean="0"/>
              <a:t>http://</a:t>
            </a:r>
            <a:r>
              <a:rPr lang="en-US" dirty="0" err="1" smtClean="0"/>
              <a:t>upload.wikimedia.org</a:t>
            </a:r>
            <a:r>
              <a:rPr lang="en-US" dirty="0" smtClean="0"/>
              <a:t>/</a:t>
            </a:r>
            <a:r>
              <a:rPr lang="en-US" dirty="0" err="1" smtClean="0"/>
              <a:t>wikipedia</a:t>
            </a:r>
            <a:r>
              <a:rPr lang="en-US" dirty="0" smtClean="0"/>
              <a:t>/commons/7/79/RPLP0_90_ClustalW_aln.gif</a:t>
            </a:r>
            <a:endParaRPr lang="en-US" dirty="0"/>
          </a:p>
        </p:txBody>
      </p:sp>
      <p:sp>
        <p:nvSpPr>
          <p:cNvPr id="4" name="TextBox 3"/>
          <p:cNvSpPr txBox="1"/>
          <p:nvPr/>
        </p:nvSpPr>
        <p:spPr>
          <a:xfrm>
            <a:off x="464650" y="216852"/>
            <a:ext cx="8162419" cy="584776"/>
          </a:xfrm>
          <a:prstGeom prst="rect">
            <a:avLst/>
          </a:prstGeom>
          <a:noFill/>
        </p:spPr>
        <p:txBody>
          <a:bodyPr wrap="square" rtlCol="0">
            <a:spAutoFit/>
          </a:bodyPr>
          <a:lstStyle/>
          <a:p>
            <a:pPr algn="ctr"/>
            <a:r>
              <a:rPr lang="en-US" sz="3200" dirty="0" smtClean="0"/>
              <a:t>Multiple sequence alignment</a:t>
            </a:r>
          </a:p>
        </p:txBody>
      </p:sp>
    </p:spTree>
    <p:extLst>
      <p:ext uri="{BB962C8B-B14F-4D97-AF65-F5344CB8AC3E}">
        <p14:creationId xmlns:p14="http://schemas.microsoft.com/office/powerpoint/2010/main" val="288714007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28800"/>
            <a:ext cx="9144000" cy="3177702"/>
          </a:xfrm>
          <a:prstGeom prst="rect">
            <a:avLst/>
          </a:prstGeom>
        </p:spPr>
      </p:pic>
    </p:spTree>
    <p:extLst>
      <p:ext uri="{BB962C8B-B14F-4D97-AF65-F5344CB8AC3E}">
        <p14:creationId xmlns:p14="http://schemas.microsoft.com/office/powerpoint/2010/main" val="5203440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7800"/>
            <a:ext cx="9144000" cy="3947139"/>
          </a:xfrm>
          <a:prstGeom prst="rect">
            <a:avLst/>
          </a:prstGeom>
        </p:spPr>
      </p:pic>
    </p:spTree>
    <p:extLst>
      <p:ext uri="{BB962C8B-B14F-4D97-AF65-F5344CB8AC3E}">
        <p14:creationId xmlns:p14="http://schemas.microsoft.com/office/powerpoint/2010/main" val="13649800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249" y="355379"/>
            <a:ext cx="7130957" cy="58155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3" name="Text Box 1"/>
          <p:cNvSpPr txBox="1">
            <a:spLocks noChangeArrowheads="1"/>
          </p:cNvSpPr>
          <p:nvPr/>
        </p:nvSpPr>
        <p:spPr bwMode="auto">
          <a:xfrm>
            <a:off x="325440" y="46461"/>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Linking algebraic topology to evolution.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791081" y="6519179"/>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2" name="TextBox 1"/>
          <p:cNvSpPr txBox="1"/>
          <p:nvPr/>
        </p:nvSpPr>
        <p:spPr>
          <a:xfrm>
            <a:off x="6950054" y="4516136"/>
            <a:ext cx="2187328" cy="584776"/>
          </a:xfrm>
          <a:prstGeom prst="rect">
            <a:avLst/>
          </a:prstGeom>
          <a:solidFill>
            <a:schemeClr val="bg2"/>
          </a:solidFill>
          <a:ln>
            <a:solidFill>
              <a:schemeClr val="tx1"/>
            </a:solidFill>
          </a:ln>
        </p:spPr>
        <p:txBody>
          <a:bodyPr wrap="square" rtlCol="0">
            <a:spAutoFit/>
          </a:bodyPr>
          <a:lstStyle/>
          <a:p>
            <a:r>
              <a:rPr lang="en-US" sz="3200" dirty="0" smtClean="0"/>
              <a:t>Reticulation</a:t>
            </a:r>
          </a:p>
        </p:txBody>
      </p:sp>
      <p:cxnSp>
        <p:nvCxnSpPr>
          <p:cNvPr id="4" name="Straight Arrow Connector 3"/>
          <p:cNvCxnSpPr/>
          <p:nvPr/>
        </p:nvCxnSpPr>
        <p:spPr>
          <a:xfrm flipH="1" flipV="1">
            <a:off x="6950054" y="4057466"/>
            <a:ext cx="529196" cy="458670"/>
          </a:xfrm>
          <a:prstGeom prst="straightConnector1">
            <a:avLst/>
          </a:prstGeom>
          <a:ln w="381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56698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2434" y="0"/>
            <a:ext cx="5480740" cy="6858000"/>
          </a:xfrm>
          <a:prstGeom prst="rect">
            <a:avLst/>
          </a:prstGeom>
        </p:spPr>
      </p:pic>
      <p:sp>
        <p:nvSpPr>
          <p:cNvPr id="3" name="Rectangle 2"/>
          <p:cNvSpPr/>
          <p:nvPr/>
        </p:nvSpPr>
        <p:spPr>
          <a:xfrm>
            <a:off x="0" y="6176387"/>
            <a:ext cx="3171294" cy="646331"/>
          </a:xfrm>
          <a:prstGeom prst="rect">
            <a:avLst/>
          </a:prstGeom>
        </p:spPr>
        <p:txBody>
          <a:bodyPr wrap="square">
            <a:spAutoFit/>
          </a:bodyPr>
          <a:lstStyle/>
          <a:p>
            <a:r>
              <a:rPr lang="en-US" dirty="0"/>
              <a:t>http://</a:t>
            </a:r>
            <a:r>
              <a:rPr lang="en-US" dirty="0" err="1"/>
              <a:t>www.web-books.com</a:t>
            </a:r>
            <a:r>
              <a:rPr lang="en-US" dirty="0"/>
              <a:t>/</a:t>
            </a:r>
            <a:r>
              <a:rPr lang="en-US" dirty="0" err="1"/>
              <a:t>MoBio</a:t>
            </a:r>
            <a:r>
              <a:rPr lang="en-US" dirty="0"/>
              <a:t>/Free/Ch8D2.htm</a:t>
            </a:r>
          </a:p>
        </p:txBody>
      </p:sp>
      <p:sp>
        <p:nvSpPr>
          <p:cNvPr id="4" name="TextBox 3"/>
          <p:cNvSpPr txBox="1"/>
          <p:nvPr/>
        </p:nvSpPr>
        <p:spPr>
          <a:xfrm>
            <a:off x="311490" y="263541"/>
            <a:ext cx="2706788" cy="1077218"/>
          </a:xfrm>
          <a:prstGeom prst="rect">
            <a:avLst/>
          </a:prstGeom>
          <a:noFill/>
        </p:spPr>
        <p:txBody>
          <a:bodyPr wrap="square" rtlCol="0">
            <a:spAutoFit/>
          </a:bodyPr>
          <a:lstStyle/>
          <a:p>
            <a:r>
              <a:rPr lang="en-US" sz="3200" dirty="0" smtClean="0"/>
              <a:t>Homologous recombination</a:t>
            </a:r>
            <a:endParaRPr lang="en-US" sz="3200" dirty="0"/>
          </a:p>
        </p:txBody>
      </p:sp>
    </p:spTree>
    <p:extLst>
      <p:ext uri="{BB962C8B-B14F-4D97-AF65-F5344CB8AC3E}">
        <p14:creationId xmlns:p14="http://schemas.microsoft.com/office/powerpoint/2010/main" val="11068834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0" y="16908"/>
            <a:ext cx="6350000" cy="6388100"/>
          </a:xfrm>
          <a:prstGeom prst="rect">
            <a:avLst/>
          </a:prstGeom>
        </p:spPr>
      </p:pic>
      <p:sp>
        <p:nvSpPr>
          <p:cNvPr id="3" name="Rectangle 2"/>
          <p:cNvSpPr/>
          <p:nvPr/>
        </p:nvSpPr>
        <p:spPr>
          <a:xfrm>
            <a:off x="0" y="6460051"/>
            <a:ext cx="9144000" cy="369332"/>
          </a:xfrm>
          <a:prstGeom prst="rect">
            <a:avLst/>
          </a:prstGeom>
        </p:spPr>
        <p:txBody>
          <a:bodyPr wrap="square">
            <a:spAutoFit/>
          </a:bodyPr>
          <a:lstStyle/>
          <a:p>
            <a:r>
              <a:rPr lang="en-US" dirty="0"/>
              <a:t>http://</a:t>
            </a:r>
            <a:r>
              <a:rPr lang="en-US" dirty="0" err="1"/>
              <a:t>www.virology.ws</a:t>
            </a:r>
            <a:r>
              <a:rPr lang="en-US" dirty="0"/>
              <a:t>/2009/06/29/</a:t>
            </a:r>
            <a:r>
              <a:rPr lang="en-US" dirty="0" err="1"/>
              <a:t>reassortment</a:t>
            </a:r>
            <a:r>
              <a:rPr lang="en-US" dirty="0"/>
              <a:t>-of-the-influenza-virus-genome/</a:t>
            </a:r>
          </a:p>
        </p:txBody>
      </p:sp>
      <p:sp>
        <p:nvSpPr>
          <p:cNvPr id="4" name="TextBox 3"/>
          <p:cNvSpPr txBox="1"/>
          <p:nvPr/>
        </p:nvSpPr>
        <p:spPr>
          <a:xfrm>
            <a:off x="130397" y="211695"/>
            <a:ext cx="3203511" cy="707886"/>
          </a:xfrm>
          <a:prstGeom prst="rect">
            <a:avLst/>
          </a:prstGeom>
          <a:noFill/>
        </p:spPr>
        <p:txBody>
          <a:bodyPr wrap="square" rtlCol="0">
            <a:spAutoFit/>
          </a:bodyPr>
          <a:lstStyle/>
          <a:p>
            <a:r>
              <a:rPr lang="en-US" sz="4000" dirty="0" err="1" smtClean="0"/>
              <a:t>Reassortment</a:t>
            </a:r>
            <a:endParaRPr lang="en-US" sz="4000" dirty="0" smtClean="0"/>
          </a:p>
        </p:txBody>
      </p:sp>
    </p:spTree>
    <p:extLst>
      <p:ext uri="{BB962C8B-B14F-4D97-AF65-F5344CB8AC3E}">
        <p14:creationId xmlns:p14="http://schemas.microsoft.com/office/powerpoint/2010/main" val="22199290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8817"/>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Reconstructing phylogeny from persistent homology of avian influenza HA. (A) Barcode plot in dimension 0 of all avian HA subtypes.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6014068"/>
            <a:ext cx="9106560" cy="9432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 b="34592"/>
          <a:stretch/>
        </p:blipFill>
        <p:spPr bwMode="auto">
          <a:xfrm>
            <a:off x="193764" y="468226"/>
            <a:ext cx="4562134" cy="6263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826369" y="6664529"/>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3" name="TextBox 2"/>
          <p:cNvSpPr txBox="1"/>
          <p:nvPr/>
        </p:nvSpPr>
        <p:spPr>
          <a:xfrm>
            <a:off x="5028480" y="931767"/>
            <a:ext cx="3790080" cy="5016757"/>
          </a:xfrm>
          <a:prstGeom prst="rect">
            <a:avLst/>
          </a:prstGeom>
          <a:noFill/>
        </p:spPr>
        <p:txBody>
          <a:bodyPr wrap="square" rtlCol="0">
            <a:spAutoFit/>
          </a:bodyPr>
          <a:lstStyle/>
          <a:p>
            <a:r>
              <a:rPr lang="en-US" sz="3200" dirty="0" smtClean="0"/>
              <a:t>Influenza:</a:t>
            </a:r>
          </a:p>
          <a:p>
            <a:endParaRPr lang="en-US" sz="3200" dirty="0" smtClean="0"/>
          </a:p>
          <a:p>
            <a:r>
              <a:rPr lang="en-US" sz="3200" dirty="0" smtClean="0"/>
              <a:t>For a single segment,</a:t>
            </a:r>
          </a:p>
          <a:p>
            <a:endParaRPr lang="en-US" sz="3200" dirty="0"/>
          </a:p>
          <a:p>
            <a:pPr algn="ctr"/>
            <a:r>
              <a:rPr lang="en-US" sz="3200" dirty="0" smtClean="0"/>
              <a:t>no </a:t>
            </a:r>
            <a:r>
              <a:rPr lang="en-US" sz="3200" dirty="0" err="1" smtClean="0"/>
              <a:t>H</a:t>
            </a:r>
            <a:r>
              <a:rPr lang="en-US" sz="3200" baseline="-25000" dirty="0" err="1" smtClean="0"/>
              <a:t>k</a:t>
            </a:r>
            <a:r>
              <a:rPr lang="en-US" sz="3200" dirty="0" smtClean="0"/>
              <a:t> for k &gt; 0</a:t>
            </a:r>
          </a:p>
          <a:p>
            <a:endParaRPr lang="en-US" sz="3200" dirty="0"/>
          </a:p>
          <a:p>
            <a:endParaRPr lang="en-US" sz="3200" dirty="0" smtClean="0"/>
          </a:p>
          <a:p>
            <a:r>
              <a:rPr lang="en-US" sz="3200" dirty="0" smtClean="0"/>
              <a:t>no horizontal transfer </a:t>
            </a:r>
          </a:p>
          <a:p>
            <a:r>
              <a:rPr lang="en-US" sz="3200" dirty="0" smtClean="0"/>
              <a:t>(i.e., no homologous recombination)</a:t>
            </a:r>
          </a:p>
        </p:txBody>
      </p:sp>
      <p:cxnSp>
        <p:nvCxnSpPr>
          <p:cNvPr id="5" name="Straight Arrow Connector 4"/>
          <p:cNvCxnSpPr/>
          <p:nvPr/>
        </p:nvCxnSpPr>
        <p:spPr>
          <a:xfrm>
            <a:off x="6744609" y="3521838"/>
            <a:ext cx="0" cy="742700"/>
          </a:xfrm>
          <a:prstGeom prst="straightConnector1">
            <a:avLst/>
          </a:prstGeom>
          <a:ln w="38100" cmpd="dbl">
            <a:solidFill>
              <a:schemeClr val="tx1"/>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96901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77518" y="64099"/>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Persistent homology of </a:t>
            </a:r>
            <a:r>
              <a:rPr lang="en-GB" sz="1500" b="1" dirty="0" err="1">
                <a:latin typeface="Arial" charset="0"/>
              </a:rPr>
              <a:t>reassortment</a:t>
            </a:r>
            <a:r>
              <a:rPr lang="en-GB" sz="1500" b="1" dirty="0">
                <a:latin typeface="Arial" charset="0"/>
              </a:rPr>
              <a:t> in avian influenza.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229" y="337735"/>
            <a:ext cx="4704526" cy="62087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984761" y="6532525"/>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pic>
        <p:nvPicPr>
          <p:cNvPr id="7" name="Picture 6"/>
          <p:cNvPicPr>
            <a:picLocks noChangeAspect="1"/>
          </p:cNvPicPr>
          <p:nvPr/>
        </p:nvPicPr>
        <p:blipFill rotWithShape="1">
          <a:blip r:embed="rId5"/>
          <a:srcRect l="1507" t="71572" r="67678" b="-1486"/>
          <a:stretch/>
        </p:blipFill>
        <p:spPr>
          <a:xfrm>
            <a:off x="16580" y="2066845"/>
            <a:ext cx="1956816" cy="1911096"/>
          </a:xfrm>
          <a:prstGeom prst="rect">
            <a:avLst/>
          </a:prstGeom>
        </p:spPr>
      </p:pic>
      <p:sp>
        <p:nvSpPr>
          <p:cNvPr id="8" name="Rectangle 7"/>
          <p:cNvSpPr/>
          <p:nvPr/>
        </p:nvSpPr>
        <p:spPr>
          <a:xfrm>
            <a:off x="49998" y="4020759"/>
            <a:ext cx="1956816" cy="1477328"/>
          </a:xfrm>
          <a:prstGeom prst="rect">
            <a:avLst/>
          </a:prstGeom>
        </p:spPr>
        <p:txBody>
          <a:bodyPr wrap="square">
            <a:spAutoFit/>
          </a:bodyPr>
          <a:lstStyle/>
          <a:p>
            <a:r>
              <a:rPr lang="en-US" dirty="0" err="1" smtClean="0"/>
              <a:t>www.virology.ws</a:t>
            </a:r>
            <a:r>
              <a:rPr lang="en-US" dirty="0"/>
              <a:t>/2009/06/29/</a:t>
            </a:r>
            <a:r>
              <a:rPr lang="en-US" dirty="0" err="1"/>
              <a:t>reassortment</a:t>
            </a:r>
            <a:r>
              <a:rPr lang="en-US" dirty="0"/>
              <a:t>-of-the-influenza-virus-genome/</a:t>
            </a:r>
          </a:p>
        </p:txBody>
      </p:sp>
      <p:sp>
        <p:nvSpPr>
          <p:cNvPr id="2" name="TextBox 1"/>
          <p:cNvSpPr txBox="1"/>
          <p:nvPr/>
        </p:nvSpPr>
        <p:spPr>
          <a:xfrm>
            <a:off x="6637114" y="262003"/>
            <a:ext cx="2803399" cy="6001642"/>
          </a:xfrm>
          <a:prstGeom prst="rect">
            <a:avLst/>
          </a:prstGeom>
          <a:noFill/>
        </p:spPr>
        <p:txBody>
          <a:bodyPr wrap="square" rtlCol="0">
            <a:spAutoFit/>
          </a:bodyPr>
          <a:lstStyle/>
          <a:p>
            <a:r>
              <a:rPr lang="en-US" sz="3200" dirty="0" smtClean="0"/>
              <a:t>For multiple segments,</a:t>
            </a:r>
          </a:p>
          <a:p>
            <a:r>
              <a:rPr lang="en-US" sz="3200" dirty="0"/>
              <a:t>n</a:t>
            </a:r>
            <a:r>
              <a:rPr lang="en-US" sz="3200" dirty="0" smtClean="0"/>
              <a:t>on-trivial </a:t>
            </a:r>
            <a:r>
              <a:rPr lang="en-US" sz="3200" dirty="0" err="1" smtClean="0"/>
              <a:t>H</a:t>
            </a:r>
            <a:r>
              <a:rPr lang="en-US" sz="3200" baseline="-25000" dirty="0" err="1" smtClean="0"/>
              <a:t>k</a:t>
            </a:r>
            <a:r>
              <a:rPr lang="en-US" sz="3200" dirty="0" smtClean="0"/>
              <a:t> </a:t>
            </a:r>
          </a:p>
          <a:p>
            <a:pPr algn="ctr"/>
            <a:r>
              <a:rPr lang="en-US" sz="3200" dirty="0" smtClean="0"/>
              <a:t>k = 1, 2.</a:t>
            </a:r>
          </a:p>
          <a:p>
            <a:endParaRPr lang="en-US" sz="3200" dirty="0"/>
          </a:p>
          <a:p>
            <a:r>
              <a:rPr lang="en-US" sz="3200" dirty="0"/>
              <a:t>T</a:t>
            </a:r>
            <a:r>
              <a:rPr lang="en-US" sz="3200" dirty="0" smtClean="0"/>
              <a:t>hus </a:t>
            </a:r>
          </a:p>
          <a:p>
            <a:r>
              <a:rPr lang="en-US" sz="3200" dirty="0" smtClean="0"/>
              <a:t>horizontal transfer via </a:t>
            </a:r>
            <a:r>
              <a:rPr lang="en-US" sz="3200" dirty="0" err="1" smtClean="0"/>
              <a:t>reassortment</a:t>
            </a:r>
            <a:endParaRPr lang="en-US" sz="3200" dirty="0" smtClean="0"/>
          </a:p>
          <a:p>
            <a:r>
              <a:rPr lang="en-US" sz="3200" dirty="0" smtClean="0"/>
              <a:t>but not homologous recombination</a:t>
            </a:r>
          </a:p>
        </p:txBody>
      </p:sp>
    </p:spTree>
    <p:extLst>
      <p:ext uri="{BB962C8B-B14F-4D97-AF65-F5344CB8AC3E}">
        <p14:creationId xmlns:p14="http://schemas.microsoft.com/office/powerpoint/2010/main" val="1664757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41744"/>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Barcoding plots of HIV-1 reveal evidence of recombination in (A) env, (B), gag, (C) pol, and (D) the concatenated sequences of all three genes.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78786"/>
            <a:ext cx="9106560" cy="9432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450" y="500591"/>
            <a:ext cx="4118165" cy="60167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900160" y="662073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2" name="TextBox 1"/>
          <p:cNvSpPr txBox="1"/>
          <p:nvPr/>
        </p:nvSpPr>
        <p:spPr>
          <a:xfrm>
            <a:off x="4768179" y="503121"/>
            <a:ext cx="4375822" cy="6494085"/>
          </a:xfrm>
          <a:prstGeom prst="rect">
            <a:avLst/>
          </a:prstGeom>
          <a:noFill/>
        </p:spPr>
        <p:txBody>
          <a:bodyPr wrap="square" rtlCol="0">
            <a:spAutoFit/>
          </a:bodyPr>
          <a:lstStyle/>
          <a:p>
            <a:r>
              <a:rPr lang="en-US" sz="3200" dirty="0" smtClean="0"/>
              <a:t>HIV –</a:t>
            </a:r>
          </a:p>
          <a:p>
            <a:r>
              <a:rPr lang="en-US" sz="3200" dirty="0" smtClean="0"/>
              <a:t>single segment</a:t>
            </a:r>
          </a:p>
          <a:p>
            <a:r>
              <a:rPr lang="en-US" sz="3200" dirty="0" smtClean="0"/>
              <a:t>(so no </a:t>
            </a:r>
            <a:r>
              <a:rPr lang="en-US" sz="3200" dirty="0" err="1" smtClean="0"/>
              <a:t>reassortment</a:t>
            </a:r>
            <a:r>
              <a:rPr lang="en-US" sz="3200" dirty="0" smtClean="0"/>
              <a:t>)</a:t>
            </a:r>
          </a:p>
          <a:p>
            <a:endParaRPr lang="en-US" sz="3200" dirty="0"/>
          </a:p>
          <a:p>
            <a:r>
              <a:rPr lang="en-US" sz="3200" dirty="0" smtClean="0"/>
              <a:t>Non-trivial </a:t>
            </a:r>
            <a:r>
              <a:rPr lang="en-US" sz="3200" dirty="0" err="1" smtClean="0"/>
              <a:t>H</a:t>
            </a:r>
            <a:r>
              <a:rPr lang="en-US" sz="3200" baseline="-25000" dirty="0" err="1" smtClean="0"/>
              <a:t>k</a:t>
            </a:r>
            <a:r>
              <a:rPr lang="en-US" sz="3200" dirty="0" smtClean="0"/>
              <a:t> </a:t>
            </a:r>
          </a:p>
          <a:p>
            <a:pPr algn="ctr"/>
            <a:r>
              <a:rPr lang="en-US" sz="3200" dirty="0" smtClean="0"/>
              <a:t>k = 1, 2.</a:t>
            </a:r>
          </a:p>
          <a:p>
            <a:endParaRPr lang="en-US" sz="3200" dirty="0" smtClean="0"/>
          </a:p>
          <a:p>
            <a:r>
              <a:rPr lang="en-US" sz="3200" dirty="0" smtClean="0"/>
              <a:t>Thus horizontal transfer via homologous recombination.</a:t>
            </a:r>
          </a:p>
          <a:p>
            <a:endParaRPr lang="en-US" sz="3200" dirty="0" smtClean="0"/>
          </a:p>
          <a:p>
            <a:endParaRPr lang="en-US" sz="3200" dirty="0"/>
          </a:p>
          <a:p>
            <a:endParaRPr lang="en-US" sz="3200" dirty="0" smtClean="0"/>
          </a:p>
        </p:txBody>
      </p:sp>
    </p:spTree>
    <p:extLst>
      <p:ext uri="{BB962C8B-B14F-4D97-AF65-F5344CB8AC3E}">
        <p14:creationId xmlns:p14="http://schemas.microsoft.com/office/powerpoint/2010/main" val="234252975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5290</TotalTime>
  <Words>1237</Words>
  <Application>Microsoft Macintosh PowerPoint</Application>
  <PresentationFormat>On-screen Show (4:3)</PresentationFormat>
  <Paragraphs>150</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I D</cp:lastModifiedBy>
  <cp:revision>38</cp:revision>
  <dcterms:created xsi:type="dcterms:W3CDTF">2013-11-15T00:30:13Z</dcterms:created>
  <dcterms:modified xsi:type="dcterms:W3CDTF">2013-11-24T02:32:13Z</dcterms:modified>
  <cp:category/>
</cp:coreProperties>
</file>