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257" r:id="rId2"/>
    <p:sldId id="263" r:id="rId3"/>
    <p:sldId id="313" r:id="rId4"/>
    <p:sldId id="317" r:id="rId5"/>
    <p:sldId id="333" r:id="rId6"/>
    <p:sldId id="267" r:id="rId7"/>
    <p:sldId id="268" r:id="rId8"/>
    <p:sldId id="269" r:id="rId9"/>
    <p:sldId id="341" r:id="rId10"/>
    <p:sldId id="334" r:id="rId11"/>
    <p:sldId id="338" r:id="rId12"/>
    <p:sldId id="339" r:id="rId13"/>
    <p:sldId id="340" r:id="rId14"/>
    <p:sldId id="335" r:id="rId15"/>
    <p:sldId id="332" r:id="rId16"/>
    <p:sldId id="336" r:id="rId17"/>
    <p:sldId id="342" r:id="rId18"/>
    <p:sldId id="343" r:id="rId19"/>
    <p:sldId id="362" r:id="rId20"/>
    <p:sldId id="356" r:id="rId21"/>
    <p:sldId id="357" r:id="rId22"/>
    <p:sldId id="358" r:id="rId23"/>
    <p:sldId id="359" r:id="rId24"/>
    <p:sldId id="360" r:id="rId25"/>
    <p:sldId id="361" r:id="rId26"/>
    <p:sldId id="364" r:id="rId27"/>
    <p:sldId id="351" r:id="rId28"/>
    <p:sldId id="363" r:id="rId29"/>
    <p:sldId id="344" r:id="rId30"/>
    <p:sldId id="353" r:id="rId31"/>
    <p:sldId id="354" r:id="rId32"/>
    <p:sldId id="365" r:id="rId33"/>
    <p:sldId id="366" r:id="rId34"/>
    <p:sldId id="352" r:id="rId35"/>
    <p:sldId id="367" r:id="rId36"/>
    <p:sldId id="345" r:id="rId37"/>
    <p:sldId id="346" r:id="rId38"/>
    <p:sldId id="347" r:id="rId39"/>
    <p:sldId id="348" r:id="rId40"/>
    <p:sldId id="320" r:id="rId41"/>
    <p:sldId id="355" r:id="rId42"/>
    <p:sldId id="270" r:id="rId43"/>
    <p:sldId id="308" r:id="rId44"/>
    <p:sldId id="314" r:id="rId45"/>
    <p:sldId id="298" r:id="rId46"/>
    <p:sldId id="316" r:id="rId47"/>
    <p:sldId id="337" r:id="rId48"/>
    <p:sldId id="350" r:id="rId49"/>
    <p:sldId id="349" r:id="rId50"/>
    <p:sldId id="277" r:id="rId51"/>
    <p:sldId id="292" r:id="rId52"/>
    <p:sldId id="300" r:id="rId53"/>
    <p:sldId id="293" r:id="rId54"/>
    <p:sldId id="297" r:id="rId55"/>
    <p:sldId id="301" r:id="rId56"/>
    <p:sldId id="321" r:id="rId57"/>
    <p:sldId id="322" r:id="rId58"/>
    <p:sldId id="323" r:id="rId59"/>
    <p:sldId id="327" r:id="rId60"/>
    <p:sldId id="328" r:id="rId61"/>
    <p:sldId id="329" r:id="rId62"/>
    <p:sldId id="330" r:id="rId63"/>
    <p:sldId id="318" r:id="rId64"/>
    <p:sldId id="331"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2" d="100"/>
          <a:sy n="72" d="100"/>
        </p:scale>
        <p:origin x="-1304"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11/14/13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5" name="Rectangle 3"/>
          <p:cNvSpPr>
            <a:spLocks noGrp="1" noChangeArrowheads="1"/>
          </p:cNvSpPr>
          <p:nvPr>
            <p:ph type="dt" sz="quarter" idx="1"/>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07/16/96</a:t>
            </a:r>
            <a:endParaRPr lang="en-US" sz="1200">
              <a:effectLst>
                <a:outerShdw blurRad="38100" dist="38100" dir="2700000" algn="tl">
                  <a:srgbClr val="DDDDDD"/>
                </a:outerShdw>
              </a:effectLst>
            </a:endParaRPr>
          </a:p>
        </p:txBody>
      </p:sp>
      <p:sp>
        <p:nvSpPr>
          <p:cNvPr id="6" name="Rectangle 6"/>
          <p:cNvSpPr>
            <a:spLocks noGrp="1" noChangeArrowheads="1"/>
          </p:cNvSpPr>
          <p:nvPr>
            <p:ph type="ftr" sz="quarter" idx="4"/>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 name="Rectangle 7"/>
          <p:cNvSpPr>
            <a:spLocks noGrp="1" noChangeArrowheads="1"/>
          </p:cNvSpPr>
          <p:nvPr>
            <p:ph type="sldNum" sz="quarter" idx="5"/>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7830" name="Rectangle 1026"/>
          <p:cNvSpPr>
            <a:spLocks noGrp="1" noRot="1" noChangeAspect="1" noChangeArrowheads="1"/>
          </p:cNvSpPr>
          <p:nvPr>
            <p:ph type="sldImg"/>
          </p:nvPr>
        </p:nvSpPr>
        <p:spPr>
          <a:ln/>
        </p:spPr>
      </p:sp>
      <p:sp>
        <p:nvSpPr>
          <p:cNvPr id="7783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5" name="Rectangle 3"/>
          <p:cNvSpPr>
            <a:spLocks noGrp="1" noChangeArrowheads="1"/>
          </p:cNvSpPr>
          <p:nvPr>
            <p:ph type="dt" sz="quarter" idx="1"/>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07/16/96</a:t>
            </a:r>
            <a:endParaRPr lang="en-US" sz="1200">
              <a:effectLst>
                <a:outerShdw blurRad="38100" dist="38100" dir="2700000" algn="tl">
                  <a:srgbClr val="DDDDDD"/>
                </a:outerShdw>
              </a:effectLst>
            </a:endParaRPr>
          </a:p>
        </p:txBody>
      </p:sp>
      <p:sp>
        <p:nvSpPr>
          <p:cNvPr id="6" name="Rectangle 6"/>
          <p:cNvSpPr>
            <a:spLocks noGrp="1" noChangeArrowheads="1"/>
          </p:cNvSpPr>
          <p:nvPr>
            <p:ph type="ftr" sz="quarter" idx="4"/>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 name="Rectangle 7"/>
          <p:cNvSpPr>
            <a:spLocks noGrp="1" noChangeArrowheads="1"/>
          </p:cNvSpPr>
          <p:nvPr>
            <p:ph type="sldNum" sz="quarter" idx="5"/>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9878" name="Rectangle 2"/>
          <p:cNvSpPr>
            <a:spLocks noGrp="1" noRot="1" noChangeAspect="1" noChangeArrowheads="1"/>
          </p:cNvSpPr>
          <p:nvPr>
            <p:ph type="sldImg"/>
          </p:nvPr>
        </p:nvSpPr>
        <p:spPr>
          <a:ln/>
        </p:spPr>
      </p:sp>
      <p:sp>
        <p:nvSpPr>
          <p:cNvPr id="798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ea typeface="msgothic" charset="0"/>
                <a:cs typeface="msgothic" charset="0"/>
              </a:rPr>
              <a:t>Typical simulated conformation of a knotted DNA with a hairpin G segment (red). Another segment of the 7-kb model chain is inside the hairpin in this conformation, which was selected from the set generated by a Metropolis Monte Carlo procedure.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Linking algebraic topology to evolution. (</a:t>
            </a:r>
            <a:r>
              <a:rPr lang="en-GB" i="1">
                <a:latin typeface="Arial" charset="0"/>
                <a:cs typeface="msgothic" charset="0"/>
              </a:rPr>
              <a:t>A</a:t>
            </a:r>
            <a:r>
              <a:rPr lang="en-GB">
                <a:latin typeface="Arial" charset="0"/>
                <a:cs typeface="msgothic" charset="0"/>
              </a:rPr>
              <a:t>) A tree depicting vertical evolution. (</a:t>
            </a:r>
            <a:r>
              <a:rPr lang="en-GB" i="1">
                <a:latin typeface="Arial" charset="0"/>
                <a:cs typeface="msgothic" charset="0"/>
              </a:rPr>
              <a:t>B</a:t>
            </a:r>
            <a:r>
              <a:rPr lang="en-GB">
                <a:latin typeface="Arial" charset="0"/>
                <a:cs typeface="msgothic" charset="0"/>
              </a:rPr>
              <a:t>) A reticulate structure capturing horizontal evolution, as well. (</a:t>
            </a:r>
            <a:r>
              <a:rPr lang="en-GB" i="1">
                <a:latin typeface="Arial" charset="0"/>
                <a:cs typeface="msgothic" charset="0"/>
              </a:rPr>
              <a:t>C</a:t>
            </a:r>
            <a:r>
              <a:rPr lang="en-GB">
                <a:latin typeface="Arial" charset="0"/>
                <a:cs typeface="msgothic" charset="0"/>
              </a:rPr>
              <a:t>) A tree can be compressed into a point. (</a:t>
            </a:r>
            <a:r>
              <a:rPr lang="en-GB" i="1">
                <a:latin typeface="Arial" charset="0"/>
                <a:cs typeface="msgothic" charset="0"/>
              </a:rPr>
              <a:t>D</a:t>
            </a:r>
            <a:r>
              <a:rPr lang="en-GB">
                <a:latin typeface="Arial" charset="0"/>
                <a:cs typeface="msgothic" charset="0"/>
              </a:rPr>
              <a:t>) The same cannot be done for a reticulate structure without destroying the hole at the center.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Reconstructing phylogeny from persistent homology of avian influenza HA. (</a:t>
            </a:r>
            <a:r>
              <a:rPr lang="en-GB" i="1">
                <a:latin typeface="Arial" charset="0"/>
                <a:cs typeface="msgothic" charset="0"/>
              </a:rPr>
              <a:t>A</a:t>
            </a:r>
            <a:r>
              <a:rPr lang="en-GB">
                <a:latin typeface="Arial" charset="0"/>
                <a:cs typeface="msgothic" charset="0"/>
              </a:rPr>
              <a:t>) Barcode plot in dimension 0 of all avian HA subtypes. Each bar represents a connected simplex of sequences given a Hamming distance of ε. When a bar ends at a given ε, it merges with another simplex. Gray bars indicate that two simplices of the same HA subtype merge together at a given ε. Solid color bars indicate that two simplices of different HA subtypes but same major clade merge together. Interpolated color bars indicate that two simplices of different major clades merge together. Colors correspond to known major clades of HA.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Phylogeny of avian HA reconstructed from the barcode plot in </a:t>
            </a:r>
            <a:r>
              <a:rPr lang="en-GB" i="1">
                <a:latin typeface="Arial" charset="0"/>
                <a:cs typeface="msgothic" charset="0"/>
              </a:rPr>
              <a:t>A</a:t>
            </a:r>
            <a:r>
              <a:rPr lang="en-GB">
                <a:latin typeface="Arial" charset="0"/>
                <a:cs typeface="msgothic" charset="0"/>
              </a:rPr>
              <a:t>. Major clades are color-coded. (</a:t>
            </a:r>
            <a:r>
              <a:rPr lang="en-GB" i="1">
                <a:latin typeface="Arial" charset="0"/>
                <a:cs typeface="msgothic" charset="0"/>
              </a:rPr>
              <a:t>C</a:t>
            </a:r>
            <a:r>
              <a:rPr lang="en-GB">
                <a:latin typeface="Arial" charset="0"/>
                <a:cs typeface="msgothic" charset="0"/>
              </a:rPr>
              <a:t>) Neighbor-joining tree of avian HA (</a:t>
            </a:r>
            <a:r>
              <a:rPr lang="en-GB" i="1">
                <a:latin typeface="Arial" charset="0"/>
                <a:cs typeface="msgothic" charset="0"/>
              </a:rPr>
              <a:t>SI Appendix</a:t>
            </a:r>
            <a:r>
              <a:rPr lang="en-GB">
                <a:latin typeface="Arial" charset="0"/>
                <a:cs typeface="msgothic" charset="0"/>
              </a:rPr>
              <a:t>, Supplementary Text).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of reassortment in avian influenza. Analysis of (</a:t>
            </a:r>
            <a:r>
              <a:rPr lang="en-GB" i="1">
                <a:latin typeface="Arial" charset="0"/>
                <a:cs typeface="msgothic" charset="0"/>
              </a:rPr>
              <a:t>A</a:t>
            </a:r>
            <a:r>
              <a:rPr lang="en-GB">
                <a:latin typeface="Arial" charset="0"/>
                <a:cs typeface="msgothic" charset="0"/>
              </a:rPr>
              <a:t>) HA and (</a:t>
            </a:r>
            <a:r>
              <a:rPr lang="en-GB" i="1">
                <a:latin typeface="Arial" charset="0"/>
                <a:cs typeface="msgothic" charset="0"/>
              </a:rPr>
              <a:t>B</a:t>
            </a:r>
            <a:r>
              <a:rPr lang="en-GB">
                <a:latin typeface="Arial" charset="0"/>
                <a:cs typeface="msgothic" charset="0"/>
              </a:rPr>
              <a:t>) NA reveal no significant one-dimensional topological structure. (</a:t>
            </a:r>
            <a:r>
              <a:rPr lang="en-GB" i="1">
                <a:latin typeface="Arial" charset="0"/>
                <a:cs typeface="msgothic" charset="0"/>
              </a:rPr>
              <a:t>C</a:t>
            </a:r>
            <a:r>
              <a:rPr lang="en-GB">
                <a:latin typeface="Arial" charset="0"/>
                <a:cs typeface="msgothic" charset="0"/>
              </a:rPr>
              <a:t>) Concatenated segments reveal rich 1D and 2D topology, indicating reassortment.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D</a:t>
            </a:r>
            <a:r>
              <a:rPr lang="en-GB">
                <a:latin typeface="Arial" charset="0"/>
                <a:cs typeface="msgothic" charset="0"/>
              </a:rPr>
              <a:t>) Network representing the reassortment pattern of avian influenza deduced from high-dimensional topology. Line width is determined by the probability that two segments reassort together. Node color ranges from blue to red, correlating with the sum of connected line weights for a given node. For specific parameters, see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the triple reassortment of H7N9 avian influenza. Concatenated genomic sequences forming the polytope were transformed into 3D space using PCoA (</a:t>
            </a:r>
            <a:r>
              <a:rPr lang="en-GB" i="1">
                <a:latin typeface="Arial" charset="0"/>
                <a:cs typeface="msgothic" charset="0"/>
              </a:rPr>
              <a:t>SI Appendix</a:t>
            </a:r>
            <a:r>
              <a:rPr lang="en-GB">
                <a:latin typeface="Arial" charset="0"/>
                <a:cs typeface="msgothic" charset="0"/>
              </a:rPr>
              <a:t>, Supplementary Text). Two-dimensional barcoding was performed using Vietoris–Rips complex and a maximum scale ε of 4,000 nucleotides.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Barcoding plots of HIV-1 reveal evidence of recombination in (</a:t>
            </a:r>
            <a:r>
              <a:rPr lang="en-GB" i="1">
                <a:latin typeface="Arial" charset="0"/>
                <a:cs typeface="msgothic" charset="0"/>
              </a:rPr>
              <a:t>A</a:t>
            </a:r>
            <a:r>
              <a:rPr lang="en-GB">
                <a:latin typeface="Arial" charset="0"/>
                <a:cs typeface="msgothic" charset="0"/>
              </a:rPr>
              <a:t>) env, (</a:t>
            </a:r>
            <a:r>
              <a:rPr lang="en-GB" i="1">
                <a:latin typeface="Arial" charset="0"/>
                <a:cs typeface="msgothic" charset="0"/>
              </a:rPr>
              <a:t>B</a:t>
            </a:r>
            <a:r>
              <a:rPr lang="en-GB">
                <a:latin typeface="Arial" charset="0"/>
                <a:cs typeface="msgothic" charset="0"/>
              </a:rPr>
              <a:t>), gag, (</a:t>
            </a:r>
            <a:r>
              <a:rPr lang="en-GB" i="1">
                <a:latin typeface="Arial" charset="0"/>
                <a:cs typeface="msgothic" charset="0"/>
              </a:rPr>
              <a:t>C</a:t>
            </a:r>
            <a:r>
              <a:rPr lang="en-GB">
                <a:latin typeface="Arial" charset="0"/>
                <a:cs typeface="msgothic" charset="0"/>
              </a:rPr>
              <a:t>) pol, and (</a:t>
            </a:r>
            <a:r>
              <a:rPr lang="en-GB" i="1">
                <a:latin typeface="Arial" charset="0"/>
                <a:cs typeface="msgothic" charset="0"/>
              </a:rPr>
              <a:t>D</a:t>
            </a:r>
            <a:r>
              <a:rPr lang="en-GB">
                <a:latin typeface="Arial" charset="0"/>
                <a:cs typeface="msgothic" charset="0"/>
              </a:rPr>
              <a:t>) the concatenated sequences of all three genes. One-dimensional topology present for alignments of individual genes as well as the concatenated sequences suggests recombination. (</a:t>
            </a:r>
            <a:r>
              <a:rPr lang="en-GB" i="1">
                <a:latin typeface="Arial" charset="0"/>
                <a:cs typeface="msgothic" charset="0"/>
              </a:rPr>
              <a:t>E</a:t>
            </a:r>
            <a:r>
              <a:rPr lang="en-GB">
                <a:latin typeface="Arial" charset="0"/>
                <a:cs typeface="msgothic" charset="0"/>
              </a:rPr>
              <a:t>) b</a:t>
            </a:r>
            <a:r>
              <a:rPr lang="en-GB" baseline="-33000">
                <a:latin typeface="Arial" charset="0"/>
                <a:cs typeface="msgothic" charset="0"/>
              </a:rPr>
              <a:t>2</a:t>
            </a:r>
            <a:r>
              <a:rPr lang="en-GB">
                <a:latin typeface="Arial" charset="0"/>
                <a:cs typeface="msgothic" charset="0"/>
              </a:rPr>
              <a:t> polytope representing a complex recombination event with multiple parental strains. Sequences of the [G4] generator of concatenated HIV-1 gag, pol, and env were transformed into 3D space using PCoA (</a:t>
            </a:r>
            <a:r>
              <a:rPr lang="en-GB" i="1">
                <a:latin typeface="Arial" charset="0"/>
                <a:cs typeface="msgothic" charset="0"/>
              </a:rPr>
              <a:t>SI Appendix</a:t>
            </a:r>
            <a:r>
              <a:rPr lang="en-GB">
                <a:latin typeface="Arial" charset="0"/>
                <a:cs typeface="msgothic" charset="0"/>
              </a:rPr>
              <a:t>, Supplementary Text) of the Nei–Tamura pairwise genetic distances. Two-simplices from the [G4] generator defined a polytope whose cavity represents a complex recombination. Each vertex of the polytope corresponds to a sequence that is color-coded by HIV-1 subtype. For specific parameters, see </a:t>
            </a:r>
            <a:r>
              <a:rPr lang="en-GB" i="1">
                <a:latin typeface="Arial" charset="0"/>
                <a:cs typeface="msgothic" charset="0"/>
              </a:rPr>
              <a:t>SI Appendix</a:t>
            </a:r>
            <a:r>
              <a:rPr lang="en-GB">
                <a:latin typeface="Arial" charset="0"/>
                <a:cs typeface="msgothic" charset="0"/>
              </a:rPr>
              <a:t>, Supplementary Text.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Persistent homology characterizes topological features of vertical and horizontal evolution. Evolution was simulated with and without reassortment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A</a:t>
            </a:r>
            <a:r>
              <a:rPr lang="en-GB">
                <a:latin typeface="Arial" charset="0"/>
                <a:cs typeface="msgothic" charset="0"/>
              </a:rPr>
              <a:t>) A metric space of pairwise genetic distances d(i,j) can be calculated for a given population of genomic sequences g</a:t>
            </a:r>
            <a:r>
              <a:rPr lang="en-GB" baseline="-33000">
                <a:latin typeface="Arial" charset="0"/>
                <a:cs typeface="msgothic" charset="0"/>
              </a:rPr>
              <a:t>1</a:t>
            </a:r>
            <a:r>
              <a:rPr lang="en-GB">
                <a:latin typeface="Arial" charset="0"/>
                <a:cs typeface="msgothic" charset="0"/>
              </a:rPr>
              <a:t>,…, g</a:t>
            </a:r>
            <a:r>
              <a:rPr lang="en-GB" baseline="-33000">
                <a:latin typeface="Arial" charset="0"/>
                <a:cs typeface="msgothic" charset="0"/>
              </a:rPr>
              <a:t>n</a:t>
            </a:r>
            <a:r>
              <a:rPr lang="en-GB">
                <a:latin typeface="Arial" charset="0"/>
                <a:cs typeface="msgothic" charset="0"/>
              </a:rPr>
              <a:t>. We visualize these data points using principal coordinate analysis (PCoA) (</a:t>
            </a:r>
            <a:r>
              <a:rPr lang="en-GB" i="1">
                <a:latin typeface="Arial" charset="0"/>
                <a:cs typeface="msgothic" charset="0"/>
              </a:rPr>
              <a:t>SI Appendix</a:t>
            </a:r>
            <a:r>
              <a:rPr lang="en-GB">
                <a:latin typeface="Arial" charset="0"/>
                <a:cs typeface="msgothic" charset="0"/>
              </a:rPr>
              <a:t>, Supplementary Text). (</a:t>
            </a:r>
            <a:r>
              <a:rPr lang="en-GB" i="1">
                <a:latin typeface="Arial" charset="0"/>
                <a:cs typeface="msgothic" charset="0"/>
              </a:rPr>
              <a:t>B</a:t>
            </a:r>
            <a:r>
              <a:rPr lang="en-GB">
                <a:latin typeface="Arial" charset="0"/>
                <a:cs typeface="msgothic" charset="0"/>
              </a:rPr>
              <a:t>) In the construction of simplicial complexes, two genomes are considered related (joined by a line) if their genetic distance is smaller than ε. Three genomes within ε of each other form a triangle, and so on (</a:t>
            </a:r>
            <a:r>
              <a:rPr lang="en-GB" i="1">
                <a:latin typeface="Arial" charset="0"/>
                <a:cs typeface="msgothic" charset="0"/>
              </a:rPr>
              <a:t>SI Appendix</a:t>
            </a:r>
            <a:r>
              <a:rPr lang="en-GB">
                <a:latin typeface="Arial" charset="0"/>
                <a:cs typeface="msgothic" charset="0"/>
              </a:rPr>
              <a:t>, Supplementary Text). From there, we calculate the homology groups at different genetic scales. In the barcode, each bar in different dimensions represents a topological feature of a filtration of simplicial complexes persisting over an interval of ε. A one-dimensional cycle (red highlight) exists at ε = [0.13, 0.16 Hamming distance] and corresponds to a reticulate event. The evolutionary scales </a:t>
            </a:r>
            <a:r>
              <a:rPr lang="en-GB" i="1">
                <a:latin typeface="Arial" charset="0"/>
                <a:cs typeface="msgothic" charset="0"/>
              </a:rPr>
              <a:t>I</a:t>
            </a:r>
            <a:r>
              <a:rPr lang="en-GB">
                <a:latin typeface="Arial" charset="0"/>
                <a:cs typeface="msgothic" charset="0"/>
              </a:rPr>
              <a:t> where b</a:t>
            </a:r>
            <a:r>
              <a:rPr lang="en-GB" baseline="-33000">
                <a:latin typeface="Arial" charset="0"/>
                <a:cs typeface="msgothic" charset="0"/>
              </a:rPr>
              <a:t>1</a:t>
            </a:r>
            <a:r>
              <a:rPr lang="en-GB">
                <a:latin typeface="Arial" charset="0"/>
                <a:cs typeface="msgothic" charset="0"/>
              </a:rPr>
              <a:t> = 0 are highlighted in gray.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5" name="Rectangle 3"/>
          <p:cNvSpPr>
            <a:spLocks noGrp="1" noChangeArrowheads="1"/>
          </p:cNvSpPr>
          <p:nvPr>
            <p:ph type="dt" sz="quarter" idx="1"/>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07/16/96</a:t>
            </a:r>
            <a:endParaRPr lang="en-US" sz="1200">
              <a:effectLst>
                <a:outerShdw blurRad="38100" dist="38100" dir="2700000" algn="tl">
                  <a:srgbClr val="DDDDDD"/>
                </a:outerShdw>
              </a:effectLst>
            </a:endParaRPr>
          </a:p>
        </p:txBody>
      </p:sp>
      <p:sp>
        <p:nvSpPr>
          <p:cNvPr id="6" name="Rectangle 6"/>
          <p:cNvSpPr>
            <a:spLocks noGrp="1" noChangeArrowheads="1"/>
          </p:cNvSpPr>
          <p:nvPr>
            <p:ph type="ftr" sz="quarter" idx="4"/>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 name="Rectangle 7"/>
          <p:cNvSpPr>
            <a:spLocks noGrp="1" noChangeArrowheads="1"/>
          </p:cNvSpPr>
          <p:nvPr>
            <p:ph type="sldNum" sz="quarter" idx="5"/>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60422" name="Rectangle 2"/>
          <p:cNvSpPr>
            <a:spLocks noGrp="1" noRot="1" noChangeAspect="1" noChangeArrowheads="1"/>
          </p:cNvSpPr>
          <p:nvPr>
            <p:ph type="sldImg"/>
          </p:nvPr>
        </p:nvSpPr>
        <p:spPr>
          <a:solidFill>
            <a:srgbClr val="FFFFFF"/>
          </a:solidFill>
          <a:ln/>
        </p:spPr>
      </p:sp>
      <p:sp>
        <p:nvSpPr>
          <p:cNvPr id="604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5" name="Rectangle 3"/>
          <p:cNvSpPr>
            <a:spLocks noGrp="1" noChangeArrowheads="1"/>
          </p:cNvSpPr>
          <p:nvPr>
            <p:ph type="dt" sz="quarter" idx="1"/>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07/16/96</a:t>
            </a:r>
            <a:endParaRPr lang="en-US" sz="1200">
              <a:effectLst>
                <a:outerShdw blurRad="38100" dist="38100" dir="2700000" algn="tl">
                  <a:srgbClr val="DDDDDD"/>
                </a:outerShdw>
              </a:effectLst>
            </a:endParaRPr>
          </a:p>
        </p:txBody>
      </p:sp>
      <p:sp>
        <p:nvSpPr>
          <p:cNvPr id="6" name="Rectangle 6"/>
          <p:cNvSpPr>
            <a:spLocks noGrp="1" noChangeArrowheads="1"/>
          </p:cNvSpPr>
          <p:nvPr>
            <p:ph type="ftr" sz="quarter" idx="4"/>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 name="Rectangle 7"/>
          <p:cNvSpPr>
            <a:spLocks noGrp="1" noChangeArrowheads="1"/>
          </p:cNvSpPr>
          <p:nvPr>
            <p:ph type="sldNum" sz="quarter" idx="5"/>
          </p:nvPr>
        </p:nvSpPr>
        <p:spPr/>
        <p:txBody>
          <a:bodyPr/>
          <a:lstStyle>
            <a:lvl1pPr>
              <a:defRPr kumimoji="1" sz="2400" i="1">
                <a:solidFill>
                  <a:schemeClr val="tx1"/>
                </a:solidFill>
                <a:latin typeface="Helvetica" charset="0"/>
                <a:ea typeface="ＭＳ Ｐゴシック" charset="0"/>
                <a:cs typeface="ＭＳ Ｐゴシック" charset="0"/>
              </a:defRPr>
            </a:lvl1pPr>
            <a:lvl2pPr marL="37931725" indent="-37474525">
              <a:defRPr kumimoji="1" sz="2400" i="1">
                <a:solidFill>
                  <a:schemeClr val="tx1"/>
                </a:solidFill>
                <a:latin typeface="Helvetica" charset="0"/>
                <a:ea typeface="ＭＳ Ｐゴシック" charset="0"/>
              </a:defRPr>
            </a:lvl2pPr>
            <a:lvl3pPr>
              <a:defRPr kumimoji="1" sz="2400" i="1">
                <a:solidFill>
                  <a:schemeClr val="tx1"/>
                </a:solidFill>
                <a:latin typeface="Helvetica" charset="0"/>
                <a:ea typeface="ＭＳ Ｐゴシック" charset="0"/>
              </a:defRPr>
            </a:lvl3pPr>
            <a:lvl4pPr>
              <a:defRPr kumimoji="1" sz="2400" i="1">
                <a:solidFill>
                  <a:schemeClr val="tx1"/>
                </a:solidFill>
                <a:latin typeface="Helvetica" charset="0"/>
                <a:ea typeface="ＭＳ Ｐゴシック" charset="0"/>
              </a:defRPr>
            </a:lvl4pPr>
            <a:lvl5pPr>
              <a:defRPr kumimoji="1" sz="2400" i="1">
                <a:solidFill>
                  <a:schemeClr val="tx1"/>
                </a:solidFill>
                <a:latin typeface="Helvetica" charset="0"/>
                <a:ea typeface="ＭＳ Ｐゴシック" charset="0"/>
              </a:defRPr>
            </a:lvl5pPr>
            <a:lvl6pPr marL="457200" eaLnBrk="0" fontAlgn="base" hangingPunct="0">
              <a:spcBef>
                <a:spcPct val="0"/>
              </a:spcBef>
              <a:spcAft>
                <a:spcPct val="0"/>
              </a:spcAft>
              <a:defRPr kumimoji="1" sz="2400" i="1">
                <a:solidFill>
                  <a:schemeClr val="tx1"/>
                </a:solidFill>
                <a:latin typeface="Helvetica" charset="0"/>
                <a:ea typeface="ＭＳ Ｐゴシック" charset="0"/>
              </a:defRPr>
            </a:lvl6pPr>
            <a:lvl7pPr marL="914400" eaLnBrk="0" fontAlgn="base" hangingPunct="0">
              <a:spcBef>
                <a:spcPct val="0"/>
              </a:spcBef>
              <a:spcAft>
                <a:spcPct val="0"/>
              </a:spcAft>
              <a:defRPr kumimoji="1" sz="2400" i="1">
                <a:solidFill>
                  <a:schemeClr val="tx1"/>
                </a:solidFill>
                <a:latin typeface="Helvetica" charset="0"/>
                <a:ea typeface="ＭＳ Ｐゴシック" charset="0"/>
              </a:defRPr>
            </a:lvl7pPr>
            <a:lvl8pPr marL="1371600" eaLnBrk="0" fontAlgn="base" hangingPunct="0">
              <a:spcBef>
                <a:spcPct val="0"/>
              </a:spcBef>
              <a:spcAft>
                <a:spcPct val="0"/>
              </a:spcAft>
              <a:defRPr kumimoji="1" sz="2400" i="1">
                <a:solidFill>
                  <a:schemeClr val="tx1"/>
                </a:solidFill>
                <a:latin typeface="Helvetica" charset="0"/>
                <a:ea typeface="ＭＳ Ｐゴシック" charset="0"/>
              </a:defRPr>
            </a:lvl8pPr>
            <a:lvl9pPr marL="1828800" eaLnBrk="0" fontAlgn="base" hangingPunct="0">
              <a:spcBef>
                <a:spcPct val="0"/>
              </a:spcBef>
              <a:spcAft>
                <a:spcPct val="0"/>
              </a:spcAft>
              <a:defRPr kumimoji="1" sz="2400" i="1">
                <a:solidFill>
                  <a:schemeClr val="tx1"/>
                </a:solidFill>
                <a:latin typeface="Helvetica" charset="0"/>
                <a:ea typeface="ＭＳ Ｐゴシック" charset="0"/>
              </a:defRPr>
            </a:lvl9pPr>
          </a:lstStyle>
          <a:p>
            <a:r>
              <a:rPr lang="en-US" sz="1000"/>
              <a:t>##</a:t>
            </a:r>
            <a:endParaRPr lang="en-US" sz="1200">
              <a:effectLst>
                <a:outerShdw blurRad="38100" dist="38100" dir="2700000" algn="tl">
                  <a:srgbClr val="DDDDDD"/>
                </a:outerShdw>
              </a:effectLst>
            </a:endParaRPr>
          </a:p>
        </p:txBody>
      </p:sp>
      <p:sp>
        <p:nvSpPr>
          <p:cNvPr id="75782" name="Rectangle 1026"/>
          <p:cNvSpPr>
            <a:spLocks noGrp="1" noRot="1" noChangeAspect="1" noChangeArrowheads="1"/>
          </p:cNvSpPr>
          <p:nvPr>
            <p:ph type="sldImg"/>
          </p:nvPr>
        </p:nvSpPr>
        <p:spPr>
          <a:ln/>
        </p:spPr>
      </p:sp>
      <p:sp>
        <p:nvSpPr>
          <p:cNvPr id="757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11/14/13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11/14/13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11/14/13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11/14/13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11/14/13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11/14/13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 Id="rId3" Type="http://schemas.openxmlformats.org/officeDocument/2006/relationships/image" Target="../media/image1.wmf"/></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7.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wmf"/></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png"/><Relationship Id="rId3"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hyperlink" Target="http://www.ncbi.nlm.nih.gov/pubmed/9235892" TargetMode="External"/><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hyperlink" Target="http://www.sciencemag.org/content/277/5326/690.full.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1.xml"/><Relationship Id="rId2" Type="http://schemas.openxmlformats.org/officeDocument/2006/relationships/image" Target="../media/image4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55.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71" y="165184"/>
            <a:ext cx="8908049" cy="6432530"/>
          </a:xfrm>
          <a:prstGeom prst="rect">
            <a:avLst/>
          </a:prstGeom>
        </p:spPr>
        <p:txBody>
          <a:bodyPr wrap="square">
            <a:spAutoFit/>
          </a:bodyPr>
          <a:lstStyle/>
          <a:p>
            <a:pPr algn="ctr"/>
            <a:r>
              <a:rPr lang="en-US" sz="3200" dirty="0" smtClean="0">
                <a:solidFill>
                  <a:srgbClr val="000000"/>
                </a:solidFill>
              </a:rPr>
              <a:t>MATH:7450 (22M:305) Topics in Topology: Scientific and Engineering Applications of Algebraic Topology</a:t>
            </a:r>
          </a:p>
          <a:p>
            <a:pPr algn="ctr"/>
            <a:endParaRPr lang="en-US" sz="1200" dirty="0" smtClean="0">
              <a:solidFill>
                <a:srgbClr val="0000FF"/>
              </a:solidFill>
            </a:endParaRPr>
          </a:p>
          <a:p>
            <a:pPr algn="ctr"/>
            <a:r>
              <a:rPr lang="en-US" sz="3600" dirty="0" smtClean="0">
                <a:solidFill>
                  <a:srgbClr val="0000FF"/>
                </a:solidFill>
              </a:rPr>
              <a:t>Nov 15, 2013: Brief intro to tangles &amp; Phylogeny and Persistent Homology</a:t>
            </a:r>
          </a:p>
          <a:p>
            <a:pPr algn="ctr"/>
            <a:endParaRPr lang="en-US" sz="3600" dirty="0">
              <a:solidFill>
                <a:srgbClr val="0000FF"/>
              </a:solidFill>
            </a:endParaRPr>
          </a:p>
          <a:p>
            <a:pPr algn="ctr"/>
            <a:r>
              <a:rPr lang="en-US" sz="3200" dirty="0" smtClean="0"/>
              <a:t>Fall 2013 course offered through the </a:t>
            </a:r>
          </a:p>
          <a:p>
            <a:pPr algn="ctr"/>
            <a:r>
              <a:rPr lang="en-US" sz="3200" dirty="0" smtClean="0"/>
              <a:t>University of Iowa Division of Continuing Education</a:t>
            </a:r>
          </a:p>
          <a:p>
            <a:pPr algn="ctr"/>
            <a:endParaRPr lang="en-US" sz="3200" dirty="0"/>
          </a:p>
          <a:p>
            <a:pPr algn="ctr"/>
            <a:r>
              <a:rPr lang="en-US" sz="3200" dirty="0" smtClean="0"/>
              <a:t>Isabel K. Darcy, Department of Mathematics</a:t>
            </a:r>
          </a:p>
          <a:p>
            <a:pPr algn="ctr"/>
            <a:r>
              <a:rPr lang="en-US" sz="3200" dirty="0" smtClean="0"/>
              <a:t>Applied Mathematical and Computational Sciences, University of Iowa</a:t>
            </a:r>
          </a:p>
          <a:p>
            <a:pPr algn="ctr"/>
            <a:endParaRPr lang="en-US" sz="800" dirty="0" smtClean="0"/>
          </a:p>
          <a:p>
            <a:pPr algn="ctr"/>
            <a:r>
              <a:rPr lang="en-US" sz="2800" dirty="0" smtClean="0">
                <a:solidFill>
                  <a:srgbClr val="FF0000"/>
                </a:solidFill>
              </a:rPr>
              <a:t>http://www.math.uiowa.edu/~idarcy/</a:t>
            </a:r>
            <a:r>
              <a:rPr lang="en-US" sz="2800" dirty="0" err="1" smtClean="0">
                <a:solidFill>
                  <a:srgbClr val="FF0000"/>
                </a:solidFill>
              </a:rPr>
              <a:t>AppliedTopology.html</a:t>
            </a:r>
            <a:endParaRPr lang="en-US" sz="2800" dirty="0" smtClean="0">
              <a:solidFill>
                <a:srgbClr val="FF0000"/>
              </a:solidFill>
            </a:endParaRPr>
          </a:p>
        </p:txBody>
      </p:sp>
    </p:spTree>
    <p:extLst>
      <p:ext uri="{BB962C8B-B14F-4D97-AF65-F5344CB8AC3E}">
        <p14:creationId xmlns:p14="http://schemas.microsoft.com/office/powerpoint/2010/main" val="2240166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633" y="1464216"/>
            <a:ext cx="8378877" cy="3046988"/>
          </a:xfrm>
          <a:prstGeom prst="rect">
            <a:avLst/>
          </a:prstGeom>
          <a:noFill/>
        </p:spPr>
        <p:txBody>
          <a:bodyPr wrap="square" rtlCol="0">
            <a:spAutoFit/>
          </a:bodyPr>
          <a:lstStyle/>
          <a:p>
            <a:pPr algn="ctr"/>
            <a:r>
              <a:rPr lang="en-US" sz="7200" dirty="0" smtClean="0"/>
              <a:t>Background</a:t>
            </a:r>
          </a:p>
          <a:p>
            <a:pPr algn="ctr"/>
            <a:endParaRPr lang="en-US" sz="7200" dirty="0"/>
          </a:p>
          <a:p>
            <a:pPr algn="ctr"/>
            <a:endParaRPr lang="en-US" sz="4800" dirty="0" smtClean="0"/>
          </a:p>
        </p:txBody>
      </p:sp>
    </p:spTree>
    <p:extLst>
      <p:ext uri="{BB962C8B-B14F-4D97-AF65-F5344CB8AC3E}">
        <p14:creationId xmlns:p14="http://schemas.microsoft.com/office/powerpoint/2010/main" val="25600470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pic>
        <p:nvPicPr>
          <p:cNvPr id="4" name="Picture 3"/>
          <p:cNvPicPr>
            <a:picLocks noChangeAspect="1"/>
          </p:cNvPicPr>
          <p:nvPr/>
        </p:nvPicPr>
        <p:blipFill>
          <a:blip r:embed="rId2"/>
          <a:stretch>
            <a:fillRect/>
          </a:stretch>
        </p:blipFill>
        <p:spPr>
          <a:xfrm>
            <a:off x="1549400" y="1206500"/>
            <a:ext cx="6032500" cy="4445000"/>
          </a:xfrm>
          <a:prstGeom prst="rect">
            <a:avLst/>
          </a:prstGeom>
        </p:spPr>
      </p:pic>
    </p:spTree>
    <p:extLst>
      <p:ext uri="{BB962C8B-B14F-4D97-AF65-F5344CB8AC3E}">
        <p14:creationId xmlns:p14="http://schemas.microsoft.com/office/powerpoint/2010/main" val="31602354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9400" y="1206500"/>
            <a:ext cx="6032500" cy="4445000"/>
          </a:xfrm>
          <a:prstGeom prst="rect">
            <a:avLst/>
          </a:prstGeom>
        </p:spPr>
      </p:pic>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spTree>
    <p:extLst>
      <p:ext uri="{BB962C8B-B14F-4D97-AF65-F5344CB8AC3E}">
        <p14:creationId xmlns:p14="http://schemas.microsoft.com/office/powerpoint/2010/main" val="31602354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104570279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67202" t="23990" r="23008" b="5341"/>
          <a:stretch/>
        </p:blipFill>
        <p:spPr>
          <a:xfrm>
            <a:off x="6643952" y="1253889"/>
            <a:ext cx="466344" cy="4846320"/>
          </a:xfrm>
          <a:prstGeom prst="rect">
            <a:avLst/>
          </a:prstGeom>
        </p:spPr>
      </p:pic>
      <p:pic>
        <p:nvPicPr>
          <p:cNvPr id="4" name="Picture 3"/>
          <p:cNvPicPr>
            <a:picLocks noChangeAspect="1"/>
          </p:cNvPicPr>
          <p:nvPr/>
        </p:nvPicPr>
        <p:blipFill rotWithShape="1">
          <a:blip r:embed="rId2"/>
          <a:srcRect l="22965" t="23990" r="67243" b="5341"/>
          <a:stretch/>
        </p:blipFill>
        <p:spPr>
          <a:xfrm>
            <a:off x="5794416" y="1253889"/>
            <a:ext cx="466344" cy="4846320"/>
          </a:xfrm>
          <a:prstGeom prst="rect">
            <a:avLst/>
          </a:prstGeom>
        </p:spPr>
      </p:pic>
      <p:pic>
        <p:nvPicPr>
          <p:cNvPr id="5" name="Picture 4"/>
          <p:cNvPicPr>
            <a:picLocks noChangeAspect="1"/>
          </p:cNvPicPr>
          <p:nvPr/>
        </p:nvPicPr>
        <p:blipFill rotWithShape="1">
          <a:blip r:embed="rId2"/>
          <a:srcRect l="82577" t="23990" r="7633" b="5341"/>
          <a:stretch/>
        </p:blipFill>
        <p:spPr>
          <a:xfrm>
            <a:off x="2731176" y="1253889"/>
            <a:ext cx="466344" cy="4846320"/>
          </a:xfrm>
          <a:prstGeom prst="rect">
            <a:avLst/>
          </a:prstGeom>
        </p:spPr>
      </p:pic>
      <p:pic>
        <p:nvPicPr>
          <p:cNvPr id="6" name="Picture 5"/>
          <p:cNvPicPr>
            <a:picLocks noChangeAspect="1"/>
          </p:cNvPicPr>
          <p:nvPr/>
        </p:nvPicPr>
        <p:blipFill rotWithShape="1">
          <a:blip r:embed="rId2"/>
          <a:srcRect l="7701" t="23990" r="82509" b="5341"/>
          <a:stretch/>
        </p:blipFill>
        <p:spPr>
          <a:xfrm>
            <a:off x="2010324" y="1253889"/>
            <a:ext cx="466344" cy="4846320"/>
          </a:xfrm>
          <a:prstGeom prst="rect">
            <a:avLst/>
          </a:prstGeom>
        </p:spPr>
      </p:pic>
      <p:sp>
        <p:nvSpPr>
          <p:cNvPr id="7" name="TextBox 6"/>
          <p:cNvSpPr txBox="1"/>
          <p:nvPr/>
        </p:nvSpPr>
        <p:spPr>
          <a:xfrm>
            <a:off x="1111304" y="423388"/>
            <a:ext cx="6861858" cy="599799"/>
          </a:xfrm>
          <a:prstGeom prst="rect">
            <a:avLst/>
          </a:prstGeom>
          <a:noFill/>
        </p:spPr>
        <p:txBody>
          <a:bodyPr wrap="square" rtlCol="0">
            <a:spAutoFit/>
          </a:bodyPr>
          <a:lstStyle/>
          <a:p>
            <a:pPr algn="ctr"/>
            <a:r>
              <a:rPr lang="en-US" sz="3200" dirty="0" smtClean="0"/>
              <a:t>Homologous recombination</a:t>
            </a:r>
          </a:p>
        </p:txBody>
      </p:sp>
      <p:cxnSp>
        <p:nvCxnSpPr>
          <p:cNvPr id="9" name="Straight Arrow Connector 8"/>
          <p:cNvCxnSpPr/>
          <p:nvPr/>
        </p:nvCxnSpPr>
        <p:spPr>
          <a:xfrm>
            <a:off x="3863103" y="3369461"/>
            <a:ext cx="1358260" cy="17641"/>
          </a:xfrm>
          <a:prstGeom prst="straightConnector1">
            <a:avLst/>
          </a:prstGeom>
          <a:ln w="635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072813" y="6430768"/>
            <a:ext cx="5071187" cy="369332"/>
          </a:xfrm>
          <a:prstGeom prst="rect">
            <a:avLst/>
          </a:prstGeom>
        </p:spPr>
        <p:txBody>
          <a:bodyPr wrap="square">
            <a:spAutoFit/>
          </a:bodyPr>
          <a:lstStyle/>
          <a:p>
            <a:r>
              <a:rPr lang="en-US" dirty="0"/>
              <a:t>http://</a:t>
            </a:r>
            <a:r>
              <a:rPr lang="en-US" dirty="0" err="1"/>
              <a:t>en.wikipedia.org</a:t>
            </a:r>
            <a:r>
              <a:rPr lang="en-US" dirty="0"/>
              <a:t>/wiki/</a:t>
            </a:r>
            <a:r>
              <a:rPr lang="en-US" dirty="0" err="1"/>
              <a:t>File:HR_in_meiosis.svg</a:t>
            </a:r>
            <a:endParaRPr lang="en-US" dirty="0"/>
          </a:p>
        </p:txBody>
      </p:sp>
    </p:spTree>
    <p:extLst>
      <p:ext uri="{BB962C8B-B14F-4D97-AF65-F5344CB8AC3E}">
        <p14:creationId xmlns:p14="http://schemas.microsoft.com/office/powerpoint/2010/main" val="87371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22434" y="0"/>
            <a:ext cx="5480740" cy="6858000"/>
          </a:xfrm>
          <a:prstGeom prst="rect">
            <a:avLst/>
          </a:prstGeom>
        </p:spPr>
      </p:pic>
      <p:sp>
        <p:nvSpPr>
          <p:cNvPr id="3" name="Rectangle 2"/>
          <p:cNvSpPr/>
          <p:nvPr/>
        </p:nvSpPr>
        <p:spPr>
          <a:xfrm>
            <a:off x="0" y="6176387"/>
            <a:ext cx="3171294" cy="646331"/>
          </a:xfrm>
          <a:prstGeom prst="rect">
            <a:avLst/>
          </a:prstGeom>
        </p:spPr>
        <p:txBody>
          <a:bodyPr wrap="square">
            <a:spAutoFit/>
          </a:bodyPr>
          <a:lstStyle/>
          <a:p>
            <a:r>
              <a:rPr lang="en-US" dirty="0"/>
              <a:t>http://</a:t>
            </a:r>
            <a:r>
              <a:rPr lang="en-US" dirty="0" err="1"/>
              <a:t>www.web-books.com</a:t>
            </a:r>
            <a:r>
              <a:rPr lang="en-US" dirty="0"/>
              <a:t>/</a:t>
            </a:r>
            <a:r>
              <a:rPr lang="en-US" dirty="0" err="1"/>
              <a:t>MoBio</a:t>
            </a:r>
            <a:r>
              <a:rPr lang="en-US" dirty="0"/>
              <a:t>/Free/Ch8D2.htm</a:t>
            </a:r>
          </a:p>
        </p:txBody>
      </p:sp>
    </p:spTree>
    <p:extLst>
      <p:ext uri="{BB962C8B-B14F-4D97-AF65-F5344CB8AC3E}">
        <p14:creationId xmlns:p14="http://schemas.microsoft.com/office/powerpoint/2010/main" val="316023547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61" y="528337"/>
            <a:ext cx="8432633" cy="5696712"/>
          </a:xfrm>
          <a:prstGeom prst="rect">
            <a:avLst/>
          </a:prstGeom>
        </p:spPr>
      </p:pic>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3200"/>
            <a:ext cx="9144000" cy="6446520"/>
          </a:xfrm>
          <a:prstGeom prst="rect">
            <a:avLst/>
          </a:prstGeom>
        </p:spPr>
      </p:pic>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323850" y="1196975"/>
            <a:ext cx="8351838" cy="2692400"/>
          </a:xfrm>
        </p:spPr>
        <p:txBody>
          <a:bodyPr>
            <a:normAutofit lnSpcReduction="10000"/>
          </a:bodyPr>
          <a:lstStyle/>
          <a:p>
            <a:r>
              <a:rPr lang="en-NZ" sz="2800"/>
              <a:t>Distances can be derived from Multiple Sequence Alignments (MSAs).</a:t>
            </a:r>
          </a:p>
          <a:p>
            <a:r>
              <a:rPr lang="en-NZ" sz="2800"/>
              <a:t>The most basic distance is just a count of the number of sites which differ between two sequences divided by the sequence length. These are sometimes known as </a:t>
            </a:r>
            <a:r>
              <a:rPr lang="en-NZ" sz="2800" b="1"/>
              <a:t>p-distances</a:t>
            </a:r>
            <a:r>
              <a:rPr lang="en-NZ" sz="2800"/>
              <a:t>.</a:t>
            </a:r>
          </a:p>
        </p:txBody>
      </p:sp>
      <p:graphicFrame>
        <p:nvGraphicFramePr>
          <p:cNvPr id="6222" name="Group 78"/>
          <p:cNvGraphicFramePr>
            <a:graphicFrameLocks noGrp="1"/>
          </p:cNvGraphicFramePr>
          <p:nvPr/>
        </p:nvGraphicFramePr>
        <p:xfrm>
          <a:off x="755650" y="4292600"/>
          <a:ext cx="2736850" cy="2032000"/>
        </p:xfrm>
        <a:graphic>
          <a:graphicData uri="http://schemas.openxmlformats.org/drawingml/2006/table">
            <a:tbl>
              <a:tblPr/>
              <a:tblGrid>
                <a:gridCol w="647700"/>
                <a:gridCol w="2089150"/>
              </a:tblGrid>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ATTTGCGGTA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ATCTGCGATA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ATTGCCGTTT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TTCGCTGTTT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2" name="Line 68"/>
          <p:cNvSpPr>
            <a:spLocks noChangeShapeType="1"/>
          </p:cNvSpPr>
          <p:nvPr/>
        </p:nvSpPr>
        <p:spPr bwMode="auto">
          <a:xfrm flipV="1">
            <a:off x="1403350" y="4292600"/>
            <a:ext cx="0" cy="20161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223" name="Line 79"/>
          <p:cNvSpPr>
            <a:spLocks noChangeShapeType="1"/>
          </p:cNvSpPr>
          <p:nvPr/>
        </p:nvSpPr>
        <p:spPr bwMode="auto">
          <a:xfrm>
            <a:off x="3851275" y="5229225"/>
            <a:ext cx="1152525"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6305" name="Group 161"/>
          <p:cNvGraphicFramePr>
            <a:graphicFrameLocks noGrp="1"/>
          </p:cNvGraphicFramePr>
          <p:nvPr>
            <p:ph sz="half" idx="4294967295"/>
          </p:nvPr>
        </p:nvGraphicFramePr>
        <p:xfrm>
          <a:off x="5364163" y="4149725"/>
          <a:ext cx="2879725" cy="2447926"/>
        </p:xfrm>
        <a:graphic>
          <a:graphicData uri="http://schemas.openxmlformats.org/drawingml/2006/table">
            <a:tbl>
              <a:tblPr/>
              <a:tblGrid>
                <a:gridCol w="733425"/>
                <a:gridCol w="517525"/>
                <a:gridCol w="517525"/>
                <a:gridCol w="517525"/>
                <a:gridCol w="593725"/>
              </a:tblGrid>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9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05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400" b="0" i="0" u="none" strike="noStrike" cap="none" normalizeH="0" baseline="0">
                          <a:ln>
                            <a:noFill/>
                          </a:ln>
                          <a:solidFill>
                            <a:schemeClr val="tx1"/>
                          </a:solidFill>
                          <a:effectLst/>
                          <a:latin typeface="Arial" charset="0"/>
                          <a:ea typeface="ＭＳ Ｐゴシック" charset="0"/>
                          <a:cs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307" name="Rectangle 163"/>
          <p:cNvSpPr>
            <a:spLocks noGrp="1" noChangeArrowheads="1"/>
          </p:cNvSpPr>
          <p:nvPr>
            <p:ph type="title"/>
          </p:nvPr>
        </p:nvSpPr>
        <p:spPr>
          <a:xfrm>
            <a:off x="457200" y="115888"/>
            <a:ext cx="8229600" cy="1371600"/>
          </a:xfrm>
        </p:spPr>
        <p:txBody>
          <a:bodyPr/>
          <a:lstStyle/>
          <a:p>
            <a:r>
              <a:rPr lang="en-NZ" sz="4000"/>
              <a:t>Where do we get distances from?</a:t>
            </a:r>
          </a:p>
        </p:txBody>
      </p:sp>
      <p:sp>
        <p:nvSpPr>
          <p:cNvPr id="8" name="Rectangle 7"/>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183698039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recombinvdir"/>
          <p:cNvPicPr>
            <a:picLocks noChangeAspect="1" noChangeArrowheads="1"/>
          </p:cNvPicPr>
          <p:nvPr/>
        </p:nvPicPr>
        <p:blipFill>
          <a:blip r:embed="rId2" cstate="print"/>
          <a:srcRect r="55211"/>
          <a:stretch>
            <a:fillRect/>
          </a:stretch>
        </p:blipFill>
        <p:spPr bwMode="auto">
          <a:xfrm>
            <a:off x="1219200" y="990600"/>
            <a:ext cx="6637338" cy="2560638"/>
          </a:xfrm>
          <a:prstGeom prst="rect">
            <a:avLst/>
          </a:prstGeom>
          <a:solidFill>
            <a:srgbClr val="FFFFFF"/>
          </a:solidFill>
          <a:ln w="9525">
            <a:noFill/>
            <a:miter lim="800000"/>
            <a:headEnd/>
            <a:tailEnd/>
          </a:ln>
        </p:spPr>
      </p:pic>
      <p:pic>
        <p:nvPicPr>
          <p:cNvPr id="30723" name="Picture 3" descr="recombinvdir"/>
          <p:cNvPicPr>
            <a:picLocks noChangeAspect="1" noChangeArrowheads="1"/>
          </p:cNvPicPr>
          <p:nvPr/>
        </p:nvPicPr>
        <p:blipFill>
          <a:blip r:embed="rId2" cstate="print"/>
          <a:srcRect l="55211"/>
          <a:stretch>
            <a:fillRect/>
          </a:stretch>
        </p:blipFill>
        <p:spPr bwMode="auto">
          <a:xfrm>
            <a:off x="1211263" y="3886200"/>
            <a:ext cx="6561137" cy="2530475"/>
          </a:xfrm>
          <a:prstGeom prst="rect">
            <a:avLst/>
          </a:prstGeom>
          <a:solidFill>
            <a:srgbClr val="FFFFFF"/>
          </a:solidFill>
          <a:ln w="9525">
            <a:noFill/>
            <a:miter lim="800000"/>
            <a:headEnd/>
            <a:tailEnd/>
          </a:ln>
        </p:spPr>
      </p:pic>
      <p:sp>
        <p:nvSpPr>
          <p:cNvPr id="30724" name="TextBox 3"/>
          <p:cNvSpPr txBox="1">
            <a:spLocks noChangeArrowheads="1"/>
          </p:cNvSpPr>
          <p:nvPr/>
        </p:nvSpPr>
        <p:spPr bwMode="auto">
          <a:xfrm>
            <a:off x="1143000" y="304800"/>
            <a:ext cx="3733800" cy="523875"/>
          </a:xfrm>
          <a:prstGeom prst="rect">
            <a:avLst/>
          </a:prstGeom>
          <a:noFill/>
          <a:ln w="9525">
            <a:noFill/>
            <a:miter lim="800000"/>
            <a:headEnd/>
            <a:tailEnd/>
          </a:ln>
        </p:spPr>
        <p:txBody>
          <a:bodyPr>
            <a:spAutoFit/>
          </a:bodyPr>
          <a:lstStyle/>
          <a:p>
            <a:r>
              <a:rPr lang="en-US" sz="2800"/>
              <a:t>Recombination:</a:t>
            </a:r>
          </a:p>
        </p:txBody>
      </p:sp>
    </p:spTree>
    <p:extLst>
      <p:ext uri="{BB962C8B-B14F-4D97-AF65-F5344CB8AC3E}">
        <p14:creationId xmlns:p14="http://schemas.microsoft.com/office/powerpoint/2010/main" val="8353484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281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285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5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286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286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286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286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286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286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286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286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2869" name="Rectangle 53"/>
          <p:cNvSpPr>
            <a:spLocks noChangeArrowheads="1"/>
          </p:cNvSpPr>
          <p:nvPr/>
        </p:nvSpPr>
        <p:spPr bwMode="auto">
          <a:xfrm>
            <a:off x="2124075" y="3213100"/>
            <a:ext cx="287338" cy="3603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2870" name="Line 54"/>
          <p:cNvSpPr>
            <a:spLocks noChangeShapeType="1"/>
          </p:cNvSpPr>
          <p:nvPr/>
        </p:nvSpPr>
        <p:spPr bwMode="auto">
          <a:xfrm>
            <a:off x="5651500" y="3213100"/>
            <a:ext cx="360363" cy="36036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2871" name="Line 55"/>
          <p:cNvSpPr>
            <a:spLocks noChangeShapeType="1"/>
          </p:cNvSpPr>
          <p:nvPr/>
        </p:nvSpPr>
        <p:spPr bwMode="auto">
          <a:xfrm flipH="1">
            <a:off x="5580063" y="3632200"/>
            <a:ext cx="407987" cy="660400"/>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 name="Rectangle 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9304903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3843"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3878"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79"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0"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1"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2"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3"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3884"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3885"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3886"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3887"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3888"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3889"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3890"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1"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3892"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3893" name="Rectangle 53"/>
          <p:cNvSpPr>
            <a:spLocks noChangeArrowheads="1"/>
          </p:cNvSpPr>
          <p:nvPr/>
        </p:nvSpPr>
        <p:spPr bwMode="auto">
          <a:xfrm>
            <a:off x="2124075" y="3716338"/>
            <a:ext cx="287338" cy="36036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3894" name="Line 54"/>
          <p:cNvSpPr>
            <a:spLocks noChangeShapeType="1"/>
          </p:cNvSpPr>
          <p:nvPr/>
        </p:nvSpPr>
        <p:spPr bwMode="auto">
          <a:xfrm>
            <a:off x="5651500" y="3213100"/>
            <a:ext cx="360363" cy="3603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5" name="Line 55"/>
          <p:cNvSpPr>
            <a:spLocks noChangeShapeType="1"/>
          </p:cNvSpPr>
          <p:nvPr/>
        </p:nvSpPr>
        <p:spPr bwMode="auto">
          <a:xfrm>
            <a:off x="6084888" y="3644900"/>
            <a:ext cx="503237"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3896" name="Line 56"/>
          <p:cNvSpPr>
            <a:spLocks noChangeShapeType="1"/>
          </p:cNvSpPr>
          <p:nvPr/>
        </p:nvSpPr>
        <p:spPr bwMode="auto">
          <a:xfrm flipV="1">
            <a:off x="6659563" y="2924175"/>
            <a:ext cx="649287" cy="64928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5960104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4867"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4902"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3"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4"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5"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6"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7"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4908"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4909"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4910"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4911"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4912"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4913"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4914"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5"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4916"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4917" name="Rectangle 53"/>
          <p:cNvSpPr>
            <a:spLocks noChangeArrowheads="1"/>
          </p:cNvSpPr>
          <p:nvPr/>
        </p:nvSpPr>
        <p:spPr bwMode="auto">
          <a:xfrm>
            <a:off x="2844800" y="3716338"/>
            <a:ext cx="287338" cy="360362"/>
          </a:xfrm>
          <a:prstGeom prst="rect">
            <a:avLst/>
          </a:prstGeom>
          <a:noFill/>
          <a:ln w="28575">
            <a:solidFill>
              <a:srgbClr val="000080"/>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4918" name="Line 54"/>
          <p:cNvSpPr>
            <a:spLocks noChangeShapeType="1"/>
          </p:cNvSpPr>
          <p:nvPr/>
        </p:nvSpPr>
        <p:spPr bwMode="auto">
          <a:xfrm flipV="1">
            <a:off x="5580063" y="3573463"/>
            <a:ext cx="431800" cy="719137"/>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19" name="Line 55"/>
          <p:cNvSpPr>
            <a:spLocks noChangeShapeType="1"/>
          </p:cNvSpPr>
          <p:nvPr/>
        </p:nvSpPr>
        <p:spPr bwMode="auto">
          <a:xfrm>
            <a:off x="6084888" y="3644900"/>
            <a:ext cx="50323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4920" name="Line 56"/>
          <p:cNvSpPr>
            <a:spLocks noChangeShapeType="1"/>
          </p:cNvSpPr>
          <p:nvPr/>
        </p:nvSpPr>
        <p:spPr bwMode="auto">
          <a:xfrm flipV="1">
            <a:off x="6659563" y="2924175"/>
            <a:ext cx="649287" cy="649288"/>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7120681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5891"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5926"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7"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8"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29"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0"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1"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5932"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5933"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5934"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5935"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5936"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5937"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5938"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39"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5940"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5941" name="Rectangle 53"/>
          <p:cNvSpPr>
            <a:spLocks noChangeArrowheads="1"/>
          </p:cNvSpPr>
          <p:nvPr/>
        </p:nvSpPr>
        <p:spPr bwMode="auto">
          <a:xfrm>
            <a:off x="2124075" y="4221163"/>
            <a:ext cx="287338" cy="360362"/>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5942" name="Line 54"/>
          <p:cNvSpPr>
            <a:spLocks noChangeShapeType="1"/>
          </p:cNvSpPr>
          <p:nvPr/>
        </p:nvSpPr>
        <p:spPr bwMode="auto">
          <a:xfrm>
            <a:off x="5651500" y="3213100"/>
            <a:ext cx="360363" cy="360363"/>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3" name="Line 55"/>
          <p:cNvSpPr>
            <a:spLocks noChangeShapeType="1"/>
          </p:cNvSpPr>
          <p:nvPr/>
        </p:nvSpPr>
        <p:spPr bwMode="auto">
          <a:xfrm>
            <a:off x="6084888" y="3644900"/>
            <a:ext cx="503237"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5944" name="Line 56"/>
          <p:cNvSpPr>
            <a:spLocks noChangeShapeType="1"/>
          </p:cNvSpPr>
          <p:nvPr/>
        </p:nvSpPr>
        <p:spPr bwMode="auto">
          <a:xfrm>
            <a:off x="6659563" y="3573463"/>
            <a:ext cx="1008062" cy="1150937"/>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31213244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6915"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6950"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1"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2"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3"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4"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5"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6956"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6957"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6958"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6959"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6960"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6961"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6962"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3"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6964"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6965" name="Rectangle 53"/>
          <p:cNvSpPr>
            <a:spLocks noChangeArrowheads="1"/>
          </p:cNvSpPr>
          <p:nvPr/>
        </p:nvSpPr>
        <p:spPr bwMode="auto">
          <a:xfrm>
            <a:off x="2844800" y="4148138"/>
            <a:ext cx="287338" cy="360362"/>
          </a:xfrm>
          <a:prstGeom prst="rect">
            <a:avLst/>
          </a:prstGeom>
          <a:noFill/>
          <a:ln w="28575">
            <a:solidFill>
              <a:srgbClr val="800080"/>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6966" name="Line 54"/>
          <p:cNvSpPr>
            <a:spLocks noChangeShapeType="1"/>
          </p:cNvSpPr>
          <p:nvPr/>
        </p:nvSpPr>
        <p:spPr bwMode="auto">
          <a:xfrm flipV="1">
            <a:off x="5580063" y="3573463"/>
            <a:ext cx="431800" cy="719137"/>
          </a:xfrm>
          <a:prstGeom prst="line">
            <a:avLst/>
          </a:prstGeom>
          <a:noFill/>
          <a:ln w="285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7" name="Line 55"/>
          <p:cNvSpPr>
            <a:spLocks noChangeShapeType="1"/>
          </p:cNvSpPr>
          <p:nvPr/>
        </p:nvSpPr>
        <p:spPr bwMode="auto">
          <a:xfrm>
            <a:off x="6084888" y="3644900"/>
            <a:ext cx="503237" cy="0"/>
          </a:xfrm>
          <a:prstGeom prst="line">
            <a:avLst/>
          </a:prstGeom>
          <a:noFill/>
          <a:ln w="285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6968" name="Line 56"/>
          <p:cNvSpPr>
            <a:spLocks noChangeShapeType="1"/>
          </p:cNvSpPr>
          <p:nvPr/>
        </p:nvSpPr>
        <p:spPr bwMode="auto">
          <a:xfrm>
            <a:off x="6659563" y="3573463"/>
            <a:ext cx="936625" cy="1079500"/>
          </a:xfrm>
          <a:prstGeom prst="line">
            <a:avLst/>
          </a:prstGeom>
          <a:noFill/>
          <a:ln w="28575">
            <a:solidFill>
              <a:srgbClr val="8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3" name="Rectangle 22"/>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8983086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NZ" sz="4000"/>
              <a:t>Perfectly </a:t>
            </a:r>
            <a:r>
              <a:rPr lang="ja-JP" altLang="en-NZ" sz="4000">
                <a:latin typeface="Arial"/>
              </a:rPr>
              <a:t>“</a:t>
            </a:r>
            <a:r>
              <a:rPr lang="en-NZ" sz="4000"/>
              <a:t>tree-like</a:t>
            </a:r>
            <a:r>
              <a:rPr lang="ja-JP" altLang="en-NZ" sz="4000">
                <a:latin typeface="Arial"/>
              </a:rPr>
              <a:t>”</a:t>
            </a:r>
            <a:r>
              <a:rPr lang="en-NZ" sz="4000"/>
              <a:t> distances</a:t>
            </a:r>
          </a:p>
        </p:txBody>
      </p:sp>
      <p:graphicFrame>
        <p:nvGraphicFramePr>
          <p:cNvPr id="167939" name="Group 3"/>
          <p:cNvGraphicFramePr>
            <a:graphicFrameLocks noGrp="1"/>
          </p:cNvGraphicFramePr>
          <p:nvPr/>
        </p:nvGraphicFramePr>
        <p:xfrm>
          <a:off x="1403350" y="2708275"/>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sp>
        <p:nvSpPr>
          <p:cNvPr id="167974" name="Line 38"/>
          <p:cNvSpPr>
            <a:spLocks noChangeShapeType="1"/>
          </p:cNvSpPr>
          <p:nvPr/>
        </p:nvSpPr>
        <p:spPr bwMode="auto">
          <a:xfrm>
            <a:off x="4356100" y="3787775"/>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5" name="Line 39"/>
          <p:cNvSpPr>
            <a:spLocks noChangeShapeType="1"/>
          </p:cNvSpPr>
          <p:nvPr/>
        </p:nvSpPr>
        <p:spPr bwMode="auto">
          <a:xfrm>
            <a:off x="5722938" y="3211513"/>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3571875"/>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3571875"/>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3571875"/>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2924175"/>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Cat</a:t>
            </a:r>
          </a:p>
        </p:txBody>
      </p:sp>
      <p:sp>
        <p:nvSpPr>
          <p:cNvPr id="167981" name="Rectangle 45"/>
          <p:cNvSpPr>
            <a:spLocks noChangeArrowheads="1"/>
          </p:cNvSpPr>
          <p:nvPr/>
        </p:nvSpPr>
        <p:spPr bwMode="auto">
          <a:xfrm>
            <a:off x="5219700" y="4364038"/>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2779713"/>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Rat</a:t>
            </a:r>
          </a:p>
        </p:txBody>
      </p:sp>
      <p:sp>
        <p:nvSpPr>
          <p:cNvPr id="167983" name="Rectangle 47"/>
          <p:cNvSpPr>
            <a:spLocks noChangeArrowheads="1"/>
          </p:cNvSpPr>
          <p:nvPr/>
        </p:nvSpPr>
        <p:spPr bwMode="auto">
          <a:xfrm>
            <a:off x="7307263" y="47244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3138488"/>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3284538"/>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305117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3859213"/>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sp>
        <p:nvSpPr>
          <p:cNvPr id="167989" name="Rectangle 53"/>
          <p:cNvSpPr>
            <a:spLocks noChangeArrowheads="1"/>
          </p:cNvSpPr>
          <p:nvPr/>
        </p:nvSpPr>
        <p:spPr bwMode="auto">
          <a:xfrm>
            <a:off x="3509963" y="4179888"/>
            <a:ext cx="287337" cy="360362"/>
          </a:xfrm>
          <a:prstGeom prst="rect">
            <a:avLst/>
          </a:prstGeom>
          <a:noFill/>
          <a:ln w="28575">
            <a:solidFill>
              <a:srgbClr val="FF00FF"/>
            </a:solidFill>
            <a:miter lim="800000"/>
            <a:headEnd/>
            <a:tailEn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endParaRPr lang="en-US"/>
          </a:p>
        </p:txBody>
      </p:sp>
      <p:sp>
        <p:nvSpPr>
          <p:cNvPr id="167990" name="Line 54"/>
          <p:cNvSpPr>
            <a:spLocks noChangeShapeType="1"/>
          </p:cNvSpPr>
          <p:nvPr/>
        </p:nvSpPr>
        <p:spPr bwMode="auto">
          <a:xfrm flipH="1" flipV="1">
            <a:off x="6588125" y="3644900"/>
            <a:ext cx="936625" cy="107950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167991" name="Line 55"/>
          <p:cNvSpPr>
            <a:spLocks noChangeShapeType="1"/>
          </p:cNvSpPr>
          <p:nvPr/>
        </p:nvSpPr>
        <p:spPr bwMode="auto">
          <a:xfrm flipV="1">
            <a:off x="6659563" y="2924175"/>
            <a:ext cx="649287" cy="649288"/>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endParaRPr lang="en-US"/>
          </a:p>
        </p:txBody>
      </p:sp>
      <p:sp>
        <p:nvSpPr>
          <p:cNvPr id="22" name="Rectangle 21"/>
          <p:cNvSpPr/>
          <p:nvPr/>
        </p:nvSpPr>
        <p:spPr>
          <a:xfrm>
            <a:off x="-89116" y="6477920"/>
            <a:ext cx="9297058" cy="369332"/>
          </a:xfrm>
          <a:prstGeom prst="rect">
            <a:avLst/>
          </a:prstGeom>
        </p:spPr>
        <p:txBody>
          <a:bodyPr wrap="square">
            <a:spAutoFit/>
          </a:bodyPr>
          <a:lstStyle/>
          <a:p>
            <a:r>
              <a:rPr lang="en-US" dirty="0"/>
              <a:t>http://</a:t>
            </a:r>
            <a:r>
              <a:rPr lang="en-US" dirty="0" err="1"/>
              <a:t>www.allanwilsoncentre.ac.nz</a:t>
            </a:r>
            <a:r>
              <a:rPr lang="en-US" dirty="0"/>
              <a:t>/</a:t>
            </a:r>
            <a:r>
              <a:rPr lang="en-US" dirty="0" err="1"/>
              <a:t>massey</a:t>
            </a:r>
            <a:r>
              <a:rPr lang="en-US" dirty="0"/>
              <a:t>/</a:t>
            </a:r>
            <a:r>
              <a:rPr lang="en-US" dirty="0" err="1"/>
              <a:t>fms</a:t>
            </a:r>
            <a:r>
              <a:rPr lang="en-US" dirty="0"/>
              <a:t>/AWC/download/</a:t>
            </a:r>
            <a:r>
              <a:rPr lang="en-US" dirty="0" err="1" smtClean="0"/>
              <a:t>SK_DistanceBasedMethods.ppt</a:t>
            </a:r>
            <a:endParaRPr lang="en-US" dirty="0"/>
          </a:p>
        </p:txBody>
      </p:sp>
    </p:spTree>
    <p:extLst>
      <p:ext uri="{BB962C8B-B14F-4D97-AF65-F5344CB8AC3E}">
        <p14:creationId xmlns:p14="http://schemas.microsoft.com/office/powerpoint/2010/main" val="2399091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939" name="Group 3"/>
          <p:cNvGraphicFramePr>
            <a:graphicFrameLocks noGrp="1"/>
          </p:cNvGraphicFramePr>
          <p:nvPr>
            <p:extLst>
              <p:ext uri="{D42A27DB-BD31-4B8C-83A1-F6EECF244321}">
                <p14:modId xmlns:p14="http://schemas.microsoft.com/office/powerpoint/2010/main" val="3015282984"/>
              </p:ext>
            </p:extLst>
          </p:nvPr>
        </p:nvGraphicFramePr>
        <p:xfrm>
          <a:off x="1403350" y="520791"/>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Cat</a:t>
                      </a: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Rat</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Rat</a:t>
                      </a: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5" name="Group 4"/>
          <p:cNvGrpSpPr/>
          <p:nvPr/>
        </p:nvGrpSpPr>
        <p:grpSpPr>
          <a:xfrm>
            <a:off x="4356100" y="592229"/>
            <a:ext cx="3592513" cy="2311400"/>
            <a:chOff x="4356100" y="962690"/>
            <a:chExt cx="3592513" cy="2311400"/>
          </a:xfrm>
        </p:grpSpPr>
        <p:sp>
          <p:nvSpPr>
            <p:cNvPr id="167974"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4" name="Group 3"/>
            <p:cNvGrpSpPr/>
            <p:nvPr/>
          </p:nvGrpSpPr>
          <p:grpSpPr>
            <a:xfrm>
              <a:off x="5219700" y="962690"/>
              <a:ext cx="2728913" cy="2311400"/>
              <a:chOff x="5219700" y="962690"/>
              <a:chExt cx="2728913" cy="2311400"/>
            </a:xfrm>
          </p:grpSpPr>
          <p:sp>
            <p:nvSpPr>
              <p:cNvPr id="167975"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6"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7"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8"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79"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80" name="Rectangle 44"/>
              <p:cNvSpPr>
                <a:spLocks noChangeArrowheads="1"/>
              </p:cNvSpPr>
              <p:nvPr/>
            </p:nvSpPr>
            <p:spPr bwMode="auto">
              <a:xfrm>
                <a:off x="5291138" y="962690"/>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smtClean="0">
                    <a:latin typeface="Arial" charset="0"/>
                  </a:rPr>
                  <a:t>Cat</a:t>
                </a:r>
                <a:endParaRPr lang="en-NZ" dirty="0">
                  <a:latin typeface="Arial" charset="0"/>
                </a:endParaRPr>
              </a:p>
            </p:txBody>
          </p:sp>
          <p:sp>
            <p:nvSpPr>
              <p:cNvPr id="167981"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167982" name="Rectangle 46"/>
              <p:cNvSpPr>
                <a:spLocks noChangeArrowheads="1"/>
              </p:cNvSpPr>
              <p:nvPr/>
            </p:nvSpPr>
            <p:spPr bwMode="auto">
              <a:xfrm>
                <a:off x="7235825" y="962690"/>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dirty="0" smtClean="0">
                    <a:latin typeface="Arial" charset="0"/>
                  </a:rPr>
                  <a:t>Rat</a:t>
                </a:r>
                <a:endParaRPr lang="en-NZ" dirty="0">
                  <a:latin typeface="Arial" charset="0"/>
                </a:endParaRPr>
              </a:p>
            </p:txBody>
          </p:sp>
          <p:sp>
            <p:nvSpPr>
              <p:cNvPr id="167983"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167984"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167985"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167986"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7"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167988"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graphicFrame>
        <p:nvGraphicFramePr>
          <p:cNvPr id="28" name="Group 3"/>
          <p:cNvGraphicFramePr>
            <a:graphicFrameLocks noGrp="1"/>
          </p:cNvGraphicFramePr>
          <p:nvPr>
            <p:extLst>
              <p:ext uri="{D42A27DB-BD31-4B8C-83A1-F6EECF244321}">
                <p14:modId xmlns:p14="http://schemas.microsoft.com/office/powerpoint/2010/main" val="1024055041"/>
              </p:ext>
            </p:extLst>
          </p:nvPr>
        </p:nvGraphicFramePr>
        <p:xfrm>
          <a:off x="1396990" y="3866212"/>
          <a:ext cx="2808288" cy="1944688"/>
        </p:xfrm>
        <a:graphic>
          <a:graphicData uri="http://schemas.openxmlformats.org/drawingml/2006/table">
            <a:tbl>
              <a:tblPr/>
              <a:tblGrid>
                <a:gridCol w="701675"/>
                <a:gridCol w="703263"/>
                <a:gridCol w="700087"/>
                <a:gridCol w="703263"/>
              </a:tblGrid>
              <a:tr h="5032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Rat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Dog</a:t>
                      </a:r>
                    </a:p>
                  </a:txBody>
                  <a:tcP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3</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smtClean="0">
                          <a:ln>
                            <a:noFill/>
                          </a:ln>
                          <a:solidFill>
                            <a:schemeClr val="tx1"/>
                          </a:solidFill>
                          <a:effectLst/>
                          <a:latin typeface="Arial" charset="0"/>
                          <a:ea typeface="ＭＳ Ｐゴシック" charset="0"/>
                          <a:cs typeface="Arial" charset="0"/>
                        </a:rPr>
                        <a:t>Cat</a:t>
                      </a:r>
                      <a:endParaRPr kumimoji="0" lang="en-NZ" sz="1800" b="0" i="0" u="none" strike="noStrike" cap="none" normalizeH="0" baseline="0" dirty="0">
                        <a:ln>
                          <a:noFill/>
                        </a:ln>
                        <a:solidFill>
                          <a:schemeClr val="tx1"/>
                        </a:solidFill>
                        <a:effectLst/>
                        <a:latin typeface="Arial" charset="0"/>
                        <a:ea typeface="ＭＳ Ｐゴシック"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4</a:t>
                      </a:r>
                    </a:p>
                  </a:txBody>
                  <a:tcP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5</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endParaRPr kumimoji="0" lang="en-GB" sz="18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a:noFill/>
                    </a:lnL>
                    <a:lnR cap="flat">
                      <a:noFill/>
                    </a:lnR>
                    <a:lnT>
                      <a:noFill/>
                    </a:lnT>
                    <a:lnB>
                      <a:noFill/>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Cow</a:t>
                      </a: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6</a:t>
                      </a:r>
                    </a:p>
                  </a:txBody>
                  <a:tcPr horzOverflow="overflow">
                    <a:lnL w="127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a:ln>
                            <a:noFill/>
                          </a:ln>
                          <a:solidFill>
                            <a:schemeClr val="tx1"/>
                          </a:solidFill>
                          <a:effectLst/>
                          <a:latin typeface="Arial" charset="0"/>
                          <a:ea typeface="ＭＳ Ｐゴシック" charset="0"/>
                          <a:cs typeface="Arial" charset="0"/>
                        </a:rPr>
                        <a:t>7</a:t>
                      </a: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NZ" sz="1800" b="0" i="0" u="none" strike="noStrike" cap="none" normalizeH="0" baseline="0" dirty="0">
                          <a:ln>
                            <a:noFill/>
                          </a:ln>
                          <a:solidFill>
                            <a:schemeClr val="tx1"/>
                          </a:solidFill>
                          <a:effectLst/>
                          <a:latin typeface="Arial" charset="0"/>
                          <a:ea typeface="ＭＳ Ｐゴシック" charset="0"/>
                          <a:cs typeface="Arial" charset="0"/>
                        </a:rPr>
                        <a:t>6</a:t>
                      </a:r>
                    </a:p>
                  </a:txBody>
                  <a:tcPr horzOverflow="overflow">
                    <a:lnL>
                      <a:noFill/>
                    </a:lnL>
                    <a:lnR cap="flat">
                      <a:noFill/>
                    </a:lnR>
                    <a:lnT>
                      <a:noFill/>
                    </a:lnT>
                    <a:lnB cap="flat">
                      <a:noFill/>
                    </a:lnB>
                    <a:lnTlToBr>
                      <a:noFill/>
                    </a:lnTlToBr>
                    <a:lnBlToTr>
                      <a:noFill/>
                    </a:lnBlToTr>
                    <a:noFill/>
                  </a:tcPr>
                </a:tc>
              </a:tr>
            </a:tbl>
          </a:graphicData>
        </a:graphic>
      </p:graphicFrame>
      <p:grpSp>
        <p:nvGrpSpPr>
          <p:cNvPr id="30" name="Group 29"/>
          <p:cNvGrpSpPr/>
          <p:nvPr/>
        </p:nvGrpSpPr>
        <p:grpSpPr>
          <a:xfrm>
            <a:off x="4349740" y="3937650"/>
            <a:ext cx="3592513" cy="2311400"/>
            <a:chOff x="4356100" y="962690"/>
            <a:chExt cx="3592513" cy="2311400"/>
          </a:xfrm>
        </p:grpSpPr>
        <p:sp>
          <p:nvSpPr>
            <p:cNvPr id="31" name="Line 38"/>
            <p:cNvSpPr>
              <a:spLocks noChangeShapeType="1"/>
            </p:cNvSpPr>
            <p:nvPr/>
          </p:nvSpPr>
          <p:spPr bwMode="auto">
            <a:xfrm>
              <a:off x="4356100" y="1970752"/>
              <a:ext cx="863600" cy="0"/>
            </a:xfrm>
            <a:prstGeom prst="line">
              <a:avLst/>
            </a:prstGeom>
            <a:noFill/>
            <a:ln w="76200">
              <a:solidFill>
                <a:schemeClr val="tx1"/>
              </a:solidFill>
              <a:round/>
              <a:headEnd/>
              <a:tailEnd type="stealth"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2" name="Group 31"/>
            <p:cNvGrpSpPr/>
            <p:nvPr/>
          </p:nvGrpSpPr>
          <p:grpSpPr>
            <a:xfrm>
              <a:off x="5219700" y="962690"/>
              <a:ext cx="2728913" cy="2311400"/>
              <a:chOff x="5219700" y="962690"/>
              <a:chExt cx="2728913" cy="2311400"/>
            </a:xfrm>
          </p:grpSpPr>
          <p:sp>
            <p:nvSpPr>
              <p:cNvPr id="33" name="Line 39"/>
              <p:cNvSpPr>
                <a:spLocks noChangeShapeType="1"/>
              </p:cNvSpPr>
              <p:nvPr/>
            </p:nvSpPr>
            <p:spPr bwMode="auto">
              <a:xfrm>
                <a:off x="5722938" y="1394490"/>
                <a:ext cx="360362" cy="3603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4" name="Line 40"/>
              <p:cNvSpPr>
                <a:spLocks noChangeShapeType="1"/>
              </p:cNvSpPr>
              <p:nvPr/>
            </p:nvSpPr>
            <p:spPr bwMode="auto">
              <a:xfrm flipH="1">
                <a:off x="5580063" y="1754852"/>
                <a:ext cx="503237"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5" name="Line 41"/>
              <p:cNvSpPr>
                <a:spLocks noChangeShapeType="1"/>
              </p:cNvSpPr>
              <p:nvPr/>
            </p:nvSpPr>
            <p:spPr bwMode="auto">
              <a:xfrm>
                <a:off x="6588125" y="1754852"/>
                <a:ext cx="1008063" cy="1152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6" name="Line 42"/>
              <p:cNvSpPr>
                <a:spLocks noChangeShapeType="1"/>
              </p:cNvSpPr>
              <p:nvPr/>
            </p:nvSpPr>
            <p:spPr bwMode="auto">
              <a:xfrm>
                <a:off x="6083300" y="1754852"/>
                <a:ext cx="50482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7" name="Line 43"/>
              <p:cNvSpPr>
                <a:spLocks noChangeShapeType="1"/>
              </p:cNvSpPr>
              <p:nvPr/>
            </p:nvSpPr>
            <p:spPr bwMode="auto">
              <a:xfrm flipV="1">
                <a:off x="6588125" y="1107152"/>
                <a:ext cx="647700"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8" name="Rectangle 44"/>
              <p:cNvSpPr>
                <a:spLocks noChangeArrowheads="1"/>
              </p:cNvSpPr>
              <p:nvPr/>
            </p:nvSpPr>
            <p:spPr bwMode="auto">
              <a:xfrm>
                <a:off x="5291138" y="962690"/>
                <a:ext cx="5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dirty="0">
                    <a:latin typeface="Arial" charset="0"/>
                  </a:rPr>
                  <a:t>R</a:t>
                </a:r>
                <a:r>
                  <a:rPr lang="en-NZ" dirty="0" smtClean="0">
                    <a:latin typeface="Arial" charset="0"/>
                  </a:rPr>
                  <a:t>at</a:t>
                </a:r>
                <a:endParaRPr lang="en-NZ" dirty="0">
                  <a:latin typeface="Arial" charset="0"/>
                </a:endParaRPr>
              </a:p>
            </p:txBody>
          </p:sp>
          <p:sp>
            <p:nvSpPr>
              <p:cNvPr id="39" name="Rectangle 45"/>
              <p:cNvSpPr>
                <a:spLocks noChangeArrowheads="1"/>
              </p:cNvSpPr>
              <p:nvPr/>
            </p:nvSpPr>
            <p:spPr bwMode="auto">
              <a:xfrm>
                <a:off x="5219700" y="2547015"/>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spcBef>
                    <a:spcPct val="20000"/>
                  </a:spcBef>
                </a:pPr>
                <a:r>
                  <a:rPr lang="en-NZ">
                    <a:latin typeface="Arial" charset="0"/>
                  </a:rPr>
                  <a:t>Dog</a:t>
                </a:r>
              </a:p>
            </p:txBody>
          </p:sp>
          <p:sp>
            <p:nvSpPr>
              <p:cNvPr id="40" name="Rectangle 46"/>
              <p:cNvSpPr>
                <a:spLocks noChangeArrowheads="1"/>
              </p:cNvSpPr>
              <p:nvPr/>
            </p:nvSpPr>
            <p:spPr bwMode="auto">
              <a:xfrm>
                <a:off x="7235825" y="962690"/>
                <a:ext cx="5438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dirty="0">
                    <a:latin typeface="Arial" charset="0"/>
                  </a:rPr>
                  <a:t>C</a:t>
                </a:r>
                <a:r>
                  <a:rPr lang="en-NZ" dirty="0" smtClean="0">
                    <a:latin typeface="Arial" charset="0"/>
                  </a:rPr>
                  <a:t>at</a:t>
                </a:r>
                <a:endParaRPr lang="en-NZ" dirty="0">
                  <a:latin typeface="Arial" charset="0"/>
                </a:endParaRPr>
              </a:p>
            </p:txBody>
          </p:sp>
          <p:sp>
            <p:nvSpPr>
              <p:cNvPr id="41" name="Rectangle 47"/>
              <p:cNvSpPr>
                <a:spLocks noChangeArrowheads="1"/>
              </p:cNvSpPr>
              <p:nvPr/>
            </p:nvSpPr>
            <p:spPr bwMode="auto">
              <a:xfrm>
                <a:off x="7307263" y="2907377"/>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NZ">
                    <a:latin typeface="Arial" charset="0"/>
                  </a:rPr>
                  <a:t>Cow</a:t>
                </a:r>
              </a:p>
            </p:txBody>
          </p:sp>
          <p:sp>
            <p:nvSpPr>
              <p:cNvPr id="42" name="Text Box 48"/>
              <p:cNvSpPr txBox="1">
                <a:spLocks noChangeArrowheads="1"/>
              </p:cNvSpPr>
              <p:nvPr/>
            </p:nvSpPr>
            <p:spPr bwMode="auto">
              <a:xfrm>
                <a:off x="5795963" y="1321465"/>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1</a:t>
                </a:r>
              </a:p>
            </p:txBody>
          </p:sp>
          <p:sp>
            <p:nvSpPr>
              <p:cNvPr id="43" name="Text Box 49"/>
              <p:cNvSpPr txBox="1">
                <a:spLocks noChangeArrowheads="1"/>
              </p:cNvSpPr>
              <p:nvPr/>
            </p:nvSpPr>
            <p:spPr bwMode="auto">
              <a:xfrm>
                <a:off x="6156325" y="1467515"/>
                <a:ext cx="306388"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spAutoFit/>
              </a:bodyPr>
              <a:lstStyle/>
              <a:p>
                <a:r>
                  <a:rPr lang="en-NZ" sz="1400">
                    <a:latin typeface="Arial" charset="0"/>
                  </a:rPr>
                  <a:t>1</a:t>
                </a:r>
              </a:p>
            </p:txBody>
          </p:sp>
          <p:sp>
            <p:nvSpPr>
              <p:cNvPr id="44" name="Text Box 50"/>
              <p:cNvSpPr txBox="1">
                <a:spLocks noChangeArrowheads="1"/>
              </p:cNvSpPr>
              <p:nvPr/>
            </p:nvSpPr>
            <p:spPr bwMode="auto">
              <a:xfrm>
                <a:off x="6659563" y="1234152"/>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45" name="Text Box 51"/>
              <p:cNvSpPr txBox="1">
                <a:spLocks noChangeArrowheads="1"/>
              </p:cNvSpPr>
              <p:nvPr/>
            </p:nvSpPr>
            <p:spPr bwMode="auto">
              <a:xfrm>
                <a:off x="5803900" y="2042190"/>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2</a:t>
                </a:r>
              </a:p>
            </p:txBody>
          </p:sp>
          <p:sp>
            <p:nvSpPr>
              <p:cNvPr id="46" name="Text Box 52"/>
              <p:cNvSpPr txBox="1">
                <a:spLocks noChangeArrowheads="1"/>
              </p:cNvSpPr>
              <p:nvPr/>
            </p:nvSpPr>
            <p:spPr bwMode="auto">
              <a:xfrm>
                <a:off x="6948488" y="2042190"/>
                <a:ext cx="279400" cy="304800"/>
              </a:xfrm>
              <a:prstGeom prst="rect">
                <a:avLst/>
              </a:prstGeom>
              <a:noFill/>
              <a:ln>
                <a:noFill/>
              </a:ln>
              <a:effectLst/>
              <a:extLst>
                <a:ext uri="{909E8E84-426E-40dd-AFC4-6F175D3DCCD1}">
                  <a14:hiddenFill xmlns:a14="http://schemas.microsoft.com/office/drawing/2010/main">
                    <a:gradFill rotWithShape="1">
                      <a:gsLst>
                        <a:gs pos="0">
                          <a:srgbClr val="00CCFF">
                            <a:gamma/>
                            <a:shade val="46275"/>
                            <a:invGamma/>
                          </a:srgbClr>
                        </a:gs>
                        <a:gs pos="50000">
                          <a:srgbClr val="00CCFF"/>
                        </a:gs>
                        <a:gs pos="100000">
                          <a:srgbClr val="00CCFF">
                            <a:gamma/>
                            <a:shade val="46275"/>
                            <a:invGamma/>
                          </a:srgbClr>
                        </a:gs>
                      </a:gsLst>
                      <a:lin ang="5400000" scaled="1"/>
                    </a:gra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r>
                  <a:rPr lang="en-NZ" sz="1400">
                    <a:latin typeface="Arial" charset="0"/>
                  </a:rPr>
                  <a:t>4</a:t>
                </a:r>
              </a:p>
            </p:txBody>
          </p:sp>
        </p:grpSp>
      </p:grpSp>
    </p:spTree>
    <p:extLst>
      <p:ext uri="{BB962C8B-B14F-4D97-AF65-F5344CB8AC3E}">
        <p14:creationId xmlns:p14="http://schemas.microsoft.com/office/powerpoint/2010/main" val="5106350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7621927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249" y="355379"/>
            <a:ext cx="7130957" cy="58155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3" name="Text Box 1"/>
          <p:cNvSpPr txBox="1">
            <a:spLocks noChangeArrowheads="1"/>
          </p:cNvSpPr>
          <p:nvPr/>
        </p:nvSpPr>
        <p:spPr bwMode="auto">
          <a:xfrm>
            <a:off x="325440" y="46461"/>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Linking algebraic topology to evolution.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791081" y="651917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
        <p:nvSpPr>
          <p:cNvPr id="2" name="TextBox 1"/>
          <p:cNvSpPr txBox="1"/>
          <p:nvPr/>
        </p:nvSpPr>
        <p:spPr>
          <a:xfrm>
            <a:off x="6950054" y="4516136"/>
            <a:ext cx="2187328" cy="584776"/>
          </a:xfrm>
          <a:prstGeom prst="rect">
            <a:avLst/>
          </a:prstGeom>
          <a:solidFill>
            <a:schemeClr val="bg2"/>
          </a:solidFill>
          <a:ln>
            <a:solidFill>
              <a:schemeClr val="tx1"/>
            </a:solidFill>
          </a:ln>
        </p:spPr>
        <p:txBody>
          <a:bodyPr wrap="square" rtlCol="0">
            <a:spAutoFit/>
          </a:bodyPr>
          <a:lstStyle/>
          <a:p>
            <a:r>
              <a:rPr lang="en-US" sz="3200" dirty="0" smtClean="0"/>
              <a:t>Reticulation</a:t>
            </a:r>
          </a:p>
        </p:txBody>
      </p:sp>
      <p:cxnSp>
        <p:nvCxnSpPr>
          <p:cNvPr id="4" name="Straight Arrow Connector 3"/>
          <p:cNvCxnSpPr/>
          <p:nvPr/>
        </p:nvCxnSpPr>
        <p:spPr>
          <a:xfrm flipH="1" flipV="1">
            <a:off x="6950054" y="4057466"/>
            <a:ext cx="529196" cy="458670"/>
          </a:xfrm>
          <a:prstGeom prst="straightConnector1">
            <a:avLst/>
          </a:prstGeom>
          <a:ln w="38100">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603501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0" y="16908"/>
            <a:ext cx="6350000" cy="6388100"/>
          </a:xfrm>
          <a:prstGeom prst="rect">
            <a:avLst/>
          </a:prstGeom>
        </p:spPr>
      </p:pic>
      <p:sp>
        <p:nvSpPr>
          <p:cNvPr id="3" name="Rectangle 2"/>
          <p:cNvSpPr/>
          <p:nvPr/>
        </p:nvSpPr>
        <p:spPr>
          <a:xfrm>
            <a:off x="0" y="6460051"/>
            <a:ext cx="9144000" cy="369332"/>
          </a:xfrm>
          <a:prstGeom prst="rect">
            <a:avLst/>
          </a:prstGeom>
        </p:spPr>
        <p:txBody>
          <a:bodyPr wrap="square">
            <a:spAutoFit/>
          </a:bodyPr>
          <a:lstStyle/>
          <a:p>
            <a:r>
              <a:rPr lang="en-US" dirty="0"/>
              <a:t>http://</a:t>
            </a:r>
            <a:r>
              <a:rPr lang="en-US" dirty="0" err="1"/>
              <a:t>www.virology.ws</a:t>
            </a:r>
            <a:r>
              <a:rPr lang="en-US" dirty="0"/>
              <a:t>/2009/06/29/</a:t>
            </a:r>
            <a:r>
              <a:rPr lang="en-US" dirty="0" err="1"/>
              <a:t>reassortment</a:t>
            </a:r>
            <a:r>
              <a:rPr lang="en-US" dirty="0"/>
              <a:t>-of-the-influenza-virus-genome/</a:t>
            </a:r>
          </a:p>
        </p:txBody>
      </p:sp>
      <p:sp>
        <p:nvSpPr>
          <p:cNvPr id="4" name="TextBox 3"/>
          <p:cNvSpPr txBox="1"/>
          <p:nvPr/>
        </p:nvSpPr>
        <p:spPr>
          <a:xfrm>
            <a:off x="130397" y="211695"/>
            <a:ext cx="3203511" cy="707886"/>
          </a:xfrm>
          <a:prstGeom prst="rect">
            <a:avLst/>
          </a:prstGeom>
          <a:noFill/>
        </p:spPr>
        <p:txBody>
          <a:bodyPr wrap="square" rtlCol="0">
            <a:spAutoFit/>
          </a:bodyPr>
          <a:lstStyle/>
          <a:p>
            <a:r>
              <a:rPr lang="en-US" sz="4000" dirty="0" err="1" smtClean="0"/>
              <a:t>Reassortment</a:t>
            </a:r>
            <a:endParaRPr lang="en-US" sz="4000" dirty="0" smtClean="0"/>
          </a:p>
        </p:txBody>
      </p:sp>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381000"/>
            <a:ext cx="8062335" cy="461665"/>
          </a:xfrm>
          <a:prstGeom prst="rect">
            <a:avLst/>
          </a:prstGeom>
          <a:noFill/>
        </p:spPr>
        <p:txBody>
          <a:bodyPr wrap="none" rtlCol="0">
            <a:spAutoFit/>
          </a:bodyPr>
          <a:lstStyle/>
          <a:p>
            <a:r>
              <a:rPr lang="en-US" sz="2400" dirty="0" smtClean="0"/>
              <a:t>Different </a:t>
            </a:r>
            <a:r>
              <a:rPr lang="en-US" sz="2400" dirty="0" err="1" smtClean="0"/>
              <a:t>recombinases</a:t>
            </a:r>
            <a:r>
              <a:rPr lang="en-US" sz="2400" dirty="0" smtClean="0"/>
              <a:t> have different topological mechanisms:</a:t>
            </a:r>
            <a:endParaRPr lang="en-US" sz="2400" dirty="0"/>
          </a:p>
        </p:txBody>
      </p:sp>
      <p:grpSp>
        <p:nvGrpSpPr>
          <p:cNvPr id="5" name="Group 25"/>
          <p:cNvGrpSpPr>
            <a:grpSpLocks/>
          </p:cNvGrpSpPr>
          <p:nvPr/>
        </p:nvGrpSpPr>
        <p:grpSpPr bwMode="auto">
          <a:xfrm>
            <a:off x="762000" y="3760789"/>
            <a:ext cx="7474990" cy="2868611"/>
            <a:chOff x="3047999" y="3608025"/>
            <a:chExt cx="5163578" cy="2868975"/>
          </a:xfrm>
        </p:grpSpPr>
        <p:pic>
          <p:nvPicPr>
            <p:cNvPr id="9" name="Picture 14" descr="C:\Users\Isabel Darcy\Documents\PAPERS\PROSPER\prosper\doc\twfgXER9413k1k2c4catsimp.eps"/>
            <p:cNvPicPr>
              <a:picLocks noChangeAspect="1" noChangeArrowheads="1"/>
            </p:cNvPicPr>
            <p:nvPr/>
          </p:nvPicPr>
          <p:blipFill>
            <a:blip r:embed="rId2" cstate="print"/>
            <a:srcRect l="-2787" t="-3181" r="-2787" b="-3181"/>
            <a:stretch>
              <a:fillRect/>
            </a:stretch>
          </p:blipFill>
          <p:spPr bwMode="auto">
            <a:xfrm>
              <a:off x="5527539" y="3608025"/>
              <a:ext cx="2684038" cy="2868975"/>
            </a:xfrm>
            <a:prstGeom prst="rect">
              <a:avLst/>
            </a:prstGeom>
            <a:solidFill>
              <a:schemeClr val="accent3">
                <a:lumMod val="20000"/>
                <a:lumOff val="80000"/>
              </a:schemeClr>
            </a:solidFill>
          </p:spPr>
        </p:pic>
        <p:sp>
          <p:nvSpPr>
            <p:cNvPr id="10" name="TextBox 17"/>
            <p:cNvSpPr txBox="1">
              <a:spLocks noChangeArrowheads="1"/>
            </p:cNvSpPr>
            <p:nvPr/>
          </p:nvSpPr>
          <p:spPr bwMode="auto">
            <a:xfrm>
              <a:off x="3047999" y="3733454"/>
              <a:ext cx="2249480" cy="2677996"/>
            </a:xfrm>
            <a:prstGeom prst="rect">
              <a:avLst/>
            </a:prstGeom>
            <a:noFill/>
            <a:ln w="9525">
              <a:noFill/>
              <a:miter lim="800000"/>
              <a:headEnd/>
              <a:tailEnd/>
            </a:ln>
          </p:spPr>
          <p:txBody>
            <a:bodyPr wrap="square">
              <a:spAutoFit/>
            </a:bodyPr>
            <a:lstStyle/>
            <a:p>
              <a:r>
                <a:rPr lang="en-US" sz="2400" dirty="0" err="1" smtClean="0"/>
                <a:t>Xer</a:t>
              </a:r>
              <a:r>
                <a:rPr lang="en-US" sz="2400" dirty="0" smtClean="0"/>
                <a:t> </a:t>
              </a:r>
              <a:r>
                <a:rPr lang="en-US" sz="2400" dirty="0" err="1" smtClean="0"/>
                <a:t>recombinase</a:t>
              </a:r>
              <a:r>
                <a:rPr lang="en-US" sz="2400" dirty="0" smtClean="0"/>
                <a:t> on </a:t>
              </a:r>
              <a:r>
                <a:rPr lang="en-US" sz="2400" i="1" dirty="0"/>
                <a:t>psi</a:t>
              </a:r>
              <a:r>
                <a:rPr lang="en-US" sz="2400" dirty="0"/>
                <a:t>.</a:t>
              </a:r>
              <a:endParaRPr lang="en-US" sz="2400" dirty="0" smtClean="0"/>
            </a:p>
            <a:p>
              <a:endParaRPr lang="en-US" sz="2400" dirty="0" smtClean="0"/>
            </a:p>
            <a:p>
              <a:r>
                <a:rPr lang="en-US" sz="2400" dirty="0" smtClean="0"/>
                <a:t>Unique product</a:t>
              </a:r>
              <a:endParaRPr lang="en-US" sz="2400" dirty="0"/>
            </a:p>
            <a:p>
              <a:endParaRPr lang="en-US" sz="2400" dirty="0" smtClean="0"/>
            </a:p>
            <a:p>
              <a:r>
                <a:rPr lang="en-US" sz="2400" dirty="0" smtClean="0"/>
                <a:t>Uses topological filter to only perform deletions, not inversions</a:t>
              </a:r>
              <a:endParaRPr lang="en-US" sz="2400" dirty="0"/>
            </a:p>
          </p:txBody>
        </p:sp>
      </p:grpSp>
      <p:grpSp>
        <p:nvGrpSpPr>
          <p:cNvPr id="3" name="Group 2"/>
          <p:cNvGrpSpPr/>
          <p:nvPr/>
        </p:nvGrpSpPr>
        <p:grpSpPr>
          <a:xfrm>
            <a:off x="304800" y="1900334"/>
            <a:ext cx="8458200" cy="1528666"/>
            <a:chOff x="457200" y="1752600"/>
            <a:chExt cx="8458200" cy="1528666"/>
          </a:xfrm>
        </p:grpSpPr>
        <p:pic>
          <p:nvPicPr>
            <p:cNvPr id="11" name="Picture 10" descr="recombinvdir"/>
            <p:cNvPicPr>
              <a:picLocks noChangeAspect="1" noChangeArrowheads="1"/>
            </p:cNvPicPr>
            <p:nvPr/>
          </p:nvPicPr>
          <p:blipFill>
            <a:blip r:embed="rId3" cstate="print"/>
            <a:srcRect r="55211"/>
            <a:stretch>
              <a:fillRect/>
            </a:stretch>
          </p:blipFill>
          <p:spPr bwMode="auto">
            <a:xfrm>
              <a:off x="457200" y="1752600"/>
              <a:ext cx="3962400" cy="1528666"/>
            </a:xfrm>
            <a:prstGeom prst="rect">
              <a:avLst/>
            </a:prstGeom>
            <a:solidFill>
              <a:srgbClr val="FFFFFF"/>
            </a:solidFill>
            <a:ln w="9525">
              <a:noFill/>
              <a:miter lim="800000"/>
              <a:headEnd/>
              <a:tailEnd/>
            </a:ln>
          </p:spPr>
        </p:pic>
        <p:pic>
          <p:nvPicPr>
            <p:cNvPr id="12" name="Picture 11" descr="recombinvdir"/>
            <p:cNvPicPr>
              <a:picLocks noChangeAspect="1" noChangeArrowheads="1"/>
            </p:cNvPicPr>
            <p:nvPr/>
          </p:nvPicPr>
          <p:blipFill>
            <a:blip r:embed="rId3" cstate="print"/>
            <a:srcRect l="55211"/>
            <a:stretch>
              <a:fillRect/>
            </a:stretch>
          </p:blipFill>
          <p:spPr bwMode="auto">
            <a:xfrm>
              <a:off x="4998492" y="1752600"/>
              <a:ext cx="3916908" cy="1510658"/>
            </a:xfrm>
            <a:prstGeom prst="rect">
              <a:avLst/>
            </a:prstGeom>
            <a:solidFill>
              <a:srgbClr val="FFFFFF"/>
            </a:solidFill>
            <a:ln w="9525">
              <a:noFill/>
              <a:miter lim="800000"/>
              <a:headEnd/>
              <a:tailEnd/>
            </a:ln>
          </p:spPr>
        </p:pic>
      </p:grpSp>
      <p:sp>
        <p:nvSpPr>
          <p:cNvPr id="2" name="TextBox 1"/>
          <p:cNvSpPr txBox="1"/>
          <p:nvPr/>
        </p:nvSpPr>
        <p:spPr>
          <a:xfrm>
            <a:off x="304800" y="1066800"/>
            <a:ext cx="8839200" cy="830997"/>
          </a:xfrm>
          <a:prstGeom prst="rect">
            <a:avLst/>
          </a:prstGeom>
          <a:noFill/>
        </p:spPr>
        <p:txBody>
          <a:bodyPr wrap="square" rtlCol="0">
            <a:spAutoFit/>
          </a:bodyPr>
          <a:lstStyle/>
          <a:p>
            <a:r>
              <a:rPr lang="en-US" sz="2400" dirty="0" smtClean="0"/>
              <a:t>Ex:  </a:t>
            </a:r>
            <a:r>
              <a:rPr lang="en-US" sz="2400" dirty="0" err="1" smtClean="0"/>
              <a:t>Cre</a:t>
            </a:r>
            <a:r>
              <a:rPr lang="en-US" sz="2400" dirty="0" smtClean="0"/>
              <a:t> </a:t>
            </a:r>
            <a:r>
              <a:rPr lang="en-US" sz="2400" dirty="0" err="1" smtClean="0"/>
              <a:t>recombinase</a:t>
            </a:r>
            <a:r>
              <a:rPr lang="en-US" sz="2400" dirty="0" smtClean="0"/>
              <a:t>  can act on both directly and inversely repeated sites. </a:t>
            </a:r>
            <a:endParaRPr lang="en-US" sz="2400" dirty="0"/>
          </a:p>
        </p:txBody>
      </p:sp>
      <p:cxnSp>
        <p:nvCxnSpPr>
          <p:cNvPr id="13" name="Straight Connector 12"/>
          <p:cNvCxnSpPr/>
          <p:nvPr/>
        </p:nvCxnSpPr>
        <p:spPr>
          <a:xfrm>
            <a:off x="304800" y="3581400"/>
            <a:ext cx="8541791"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2098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322248" y="2220769"/>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3699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04546" y="2209800"/>
            <a:ext cx="505384"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846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4248" y="2209800"/>
            <a:ext cx="3071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750248" y="2209800"/>
            <a:ext cx="383352" cy="609600"/>
          </a:xfrm>
          <a:prstGeom prst="ellipse">
            <a:avLst/>
          </a:prstGeom>
          <a:noFill/>
          <a:ln>
            <a:solidFill>
              <a:schemeClr val="accent6">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8486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28817"/>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Reconstructing phylogeny from persistent homology of avian influenza HA. (A) Barcode plot in dimension 0 of all avian HA subtypes.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6014068"/>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 b="34592"/>
          <a:stretch/>
        </p:blipFill>
        <p:spPr bwMode="auto">
          <a:xfrm>
            <a:off x="2377415" y="472818"/>
            <a:ext cx="4562134" cy="6263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826369" y="666452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31342506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64099"/>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Persistent homology of </a:t>
            </a:r>
            <a:r>
              <a:rPr lang="en-GB" sz="1500" b="1" dirty="0" err="1">
                <a:latin typeface="Arial" charset="0"/>
              </a:rPr>
              <a:t>reassortment</a:t>
            </a:r>
            <a:r>
              <a:rPr lang="en-GB" sz="1500" b="1" dirty="0">
                <a:latin typeface="Arial" charset="0"/>
              </a:rPr>
              <a:t> in avian influenza.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1800" y="337735"/>
            <a:ext cx="4704526" cy="6208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84761" y="6532525"/>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11628203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 t="70727" r="63396" b="-36"/>
          <a:stretch/>
        </p:blipFill>
        <p:spPr bwMode="auto">
          <a:xfrm>
            <a:off x="285853" y="-2820"/>
            <a:ext cx="2587752" cy="27340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6"/>
          <p:cNvPicPr>
            <a:picLocks noChangeAspect="1"/>
          </p:cNvPicPr>
          <p:nvPr/>
        </p:nvPicPr>
        <p:blipFill>
          <a:blip r:embed="rId4"/>
          <a:stretch>
            <a:fillRect/>
          </a:stretch>
        </p:blipFill>
        <p:spPr>
          <a:xfrm>
            <a:off x="1375578" y="2823760"/>
            <a:ext cx="6515989" cy="3721608"/>
          </a:xfrm>
          <a:prstGeom prst="rect">
            <a:avLst/>
          </a:prstGeom>
          <a:solidFill>
            <a:srgbClr val="EEECE1"/>
          </a:solidFill>
        </p:spPr>
      </p:pic>
      <p:sp>
        <p:nvSpPr>
          <p:cNvPr id="2" name="Rectangle 1"/>
          <p:cNvSpPr/>
          <p:nvPr/>
        </p:nvSpPr>
        <p:spPr>
          <a:xfrm>
            <a:off x="-88200" y="6007724"/>
            <a:ext cx="7010143" cy="923330"/>
          </a:xfrm>
          <a:prstGeom prst="rect">
            <a:avLst/>
          </a:prstGeom>
        </p:spPr>
        <p:txBody>
          <a:bodyPr wrap="square">
            <a:spAutoFit/>
          </a:bodyPr>
          <a:lstStyle/>
          <a:p>
            <a:r>
              <a:rPr lang="en-US" dirty="0"/>
              <a:t>http://</a:t>
            </a:r>
            <a:r>
              <a:rPr lang="en-US" dirty="0" err="1"/>
              <a:t>www.pnas.org</a:t>
            </a:r>
            <a:r>
              <a:rPr lang="en-US" dirty="0"/>
              <a:t>/content/110/46/18566.</a:t>
            </a:r>
            <a:r>
              <a:rPr lang="en-US" dirty="0" smtClean="0"/>
              <a:t>full</a:t>
            </a:r>
          </a:p>
          <a:p>
            <a:r>
              <a:rPr lang="en-US" dirty="0"/>
              <a:t>http://</a:t>
            </a:r>
            <a:r>
              <a:rPr lang="en-US" dirty="0" err="1"/>
              <a:t>www.sciencemag.org</a:t>
            </a:r>
            <a:r>
              <a:rPr lang="en-US" dirty="0"/>
              <a:t>/content/312/5772/380.</a:t>
            </a:r>
            <a:r>
              <a:rPr lang="en-US" dirty="0" smtClean="0"/>
              <a:t>full</a:t>
            </a:r>
          </a:p>
          <a:p>
            <a:r>
              <a:rPr lang="en-US" dirty="0" smtClean="0"/>
              <a:t>http</a:t>
            </a:r>
            <a:r>
              <a:rPr lang="en-US" dirty="0"/>
              <a:t>://</a:t>
            </a:r>
            <a:r>
              <a:rPr lang="en-US" dirty="0" err="1"/>
              <a:t>www.virology.ws</a:t>
            </a:r>
            <a:r>
              <a:rPr lang="en-US" dirty="0"/>
              <a:t>/2009/04/30/structure-of-influenza-virus</a:t>
            </a:r>
            <a:r>
              <a:rPr lang="en-US" dirty="0" smtClean="0"/>
              <a:t>/</a:t>
            </a:r>
            <a:endParaRPr lang="en-US" dirty="0"/>
          </a:p>
        </p:txBody>
      </p:sp>
      <p:pic>
        <p:nvPicPr>
          <p:cNvPr id="3" name="Picture 2"/>
          <p:cNvPicPr>
            <a:picLocks noChangeAspect="1"/>
          </p:cNvPicPr>
          <p:nvPr/>
        </p:nvPicPr>
        <p:blipFill>
          <a:blip r:embed="rId5"/>
          <a:stretch>
            <a:fillRect/>
          </a:stretch>
        </p:blipFill>
        <p:spPr>
          <a:xfrm>
            <a:off x="5949471" y="63461"/>
            <a:ext cx="3122733" cy="3044952"/>
          </a:xfrm>
          <a:prstGeom prst="rect">
            <a:avLst/>
          </a:prstGeom>
        </p:spPr>
      </p:pic>
    </p:spTree>
    <p:extLst>
      <p:ext uri="{BB962C8B-B14F-4D97-AF65-F5344CB8AC3E}">
        <p14:creationId xmlns:p14="http://schemas.microsoft.com/office/powerpoint/2010/main" val="16914138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0" y="16908"/>
            <a:ext cx="6350000" cy="6388100"/>
          </a:xfrm>
          <a:prstGeom prst="rect">
            <a:avLst/>
          </a:prstGeom>
        </p:spPr>
      </p:pic>
      <p:sp>
        <p:nvSpPr>
          <p:cNvPr id="3" name="Rectangle 2"/>
          <p:cNvSpPr/>
          <p:nvPr/>
        </p:nvSpPr>
        <p:spPr>
          <a:xfrm>
            <a:off x="0" y="6460051"/>
            <a:ext cx="9144000" cy="369332"/>
          </a:xfrm>
          <a:prstGeom prst="rect">
            <a:avLst/>
          </a:prstGeom>
        </p:spPr>
        <p:txBody>
          <a:bodyPr wrap="square">
            <a:spAutoFit/>
          </a:bodyPr>
          <a:lstStyle/>
          <a:p>
            <a:r>
              <a:rPr lang="en-US" dirty="0"/>
              <a:t>http://</a:t>
            </a:r>
            <a:r>
              <a:rPr lang="en-US" dirty="0" err="1"/>
              <a:t>www.virology.ws</a:t>
            </a:r>
            <a:r>
              <a:rPr lang="en-US" dirty="0"/>
              <a:t>/2009/06/29/</a:t>
            </a:r>
            <a:r>
              <a:rPr lang="en-US" dirty="0" err="1"/>
              <a:t>reassortment</a:t>
            </a:r>
            <a:r>
              <a:rPr lang="en-US" dirty="0"/>
              <a:t>-of-the-influenza-virus-genome/</a:t>
            </a:r>
          </a:p>
        </p:txBody>
      </p:sp>
      <p:sp>
        <p:nvSpPr>
          <p:cNvPr id="4" name="TextBox 3"/>
          <p:cNvSpPr txBox="1"/>
          <p:nvPr/>
        </p:nvSpPr>
        <p:spPr>
          <a:xfrm>
            <a:off x="130397" y="211695"/>
            <a:ext cx="3203511" cy="707886"/>
          </a:xfrm>
          <a:prstGeom prst="rect">
            <a:avLst/>
          </a:prstGeom>
          <a:noFill/>
        </p:spPr>
        <p:txBody>
          <a:bodyPr wrap="square" rtlCol="0">
            <a:spAutoFit/>
          </a:bodyPr>
          <a:lstStyle/>
          <a:p>
            <a:r>
              <a:rPr lang="en-US" sz="4000" dirty="0" err="1" smtClean="0"/>
              <a:t>Reassortment</a:t>
            </a:r>
            <a:endParaRPr lang="en-US" sz="4000" dirty="0" smtClean="0"/>
          </a:p>
        </p:txBody>
      </p:sp>
    </p:spTree>
    <p:extLst>
      <p:ext uri="{BB962C8B-B14F-4D97-AF65-F5344CB8AC3E}">
        <p14:creationId xmlns:p14="http://schemas.microsoft.com/office/powerpoint/2010/main" val="24996852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41744"/>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Barcoding plots of HIV-1 reveal evidence of recombination in (A) env, (B), gag, (C) pol, and (D) the concatenated sequences of all three genes.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78786"/>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429" y="502996"/>
            <a:ext cx="4118165" cy="60167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900160" y="6620730"/>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13856983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0"/>
            <a:ext cx="9144000" cy="2533029"/>
          </a:xfrm>
          <a:prstGeom prst="rect">
            <a:avLst/>
          </a:prstGeom>
        </p:spPr>
      </p:pic>
    </p:spTree>
    <p:extLst>
      <p:ext uri="{BB962C8B-B14F-4D97-AF65-F5344CB8AC3E}">
        <p14:creationId xmlns:p14="http://schemas.microsoft.com/office/powerpoint/2010/main" val="5024784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00" y="2022475"/>
            <a:ext cx="6667500" cy="4356100"/>
          </a:xfrm>
          <a:prstGeom prst="rect">
            <a:avLst/>
          </a:prstGeom>
        </p:spPr>
      </p:pic>
      <p:pic>
        <p:nvPicPr>
          <p:cNvPr id="3" name="Picture 2"/>
          <p:cNvPicPr>
            <a:picLocks noChangeAspect="1"/>
          </p:cNvPicPr>
          <p:nvPr/>
        </p:nvPicPr>
        <p:blipFill>
          <a:blip r:embed="rId3"/>
          <a:stretch>
            <a:fillRect/>
          </a:stretch>
        </p:blipFill>
        <p:spPr>
          <a:xfrm>
            <a:off x="0" y="168275"/>
            <a:ext cx="9144000" cy="1451295"/>
          </a:xfrm>
          <a:prstGeom prst="rect">
            <a:avLst/>
          </a:prstGeom>
        </p:spPr>
      </p:pic>
      <p:sp>
        <p:nvSpPr>
          <p:cNvPr id="4" name="Rectangle 3"/>
          <p:cNvSpPr/>
          <p:nvPr/>
        </p:nvSpPr>
        <p:spPr>
          <a:xfrm>
            <a:off x="7661275" y="1256072"/>
            <a:ext cx="1212704" cy="369332"/>
          </a:xfrm>
          <a:prstGeom prst="rect">
            <a:avLst/>
          </a:prstGeom>
        </p:spPr>
        <p:txBody>
          <a:bodyPr wrap="none">
            <a:spAutoFit/>
          </a:bodyPr>
          <a:lstStyle/>
          <a:p>
            <a:r>
              <a:rPr lang="en-US" dirty="0"/>
              <a:t>PNAS 2013</a:t>
            </a:r>
          </a:p>
        </p:txBody>
      </p:sp>
    </p:spTree>
    <p:extLst>
      <p:ext uri="{BB962C8B-B14F-4D97-AF65-F5344CB8AC3E}">
        <p14:creationId xmlns:p14="http://schemas.microsoft.com/office/powerpoint/2010/main" val="4246323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728" y="1637046"/>
            <a:ext cx="6395636" cy="584776"/>
          </a:xfrm>
          <a:prstGeom prst="rect">
            <a:avLst/>
          </a:prstGeom>
          <a:noFill/>
        </p:spPr>
        <p:txBody>
          <a:bodyPr wrap="square" rtlCol="0">
            <a:spAutoFit/>
          </a:bodyPr>
          <a:lstStyle/>
          <a:p>
            <a:r>
              <a:rPr lang="en-US" sz="3200" dirty="0" smtClean="0"/>
              <a:t>Left-over slides</a:t>
            </a:r>
          </a:p>
        </p:txBody>
      </p:sp>
    </p:spTree>
    <p:extLst>
      <p:ext uri="{BB962C8B-B14F-4D97-AF65-F5344CB8AC3E}">
        <p14:creationId xmlns:p14="http://schemas.microsoft.com/office/powerpoint/2010/main" val="11411507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Persistent homology characterizes topological features of vertical and horizontal evolution.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644" y="888755"/>
            <a:ext cx="8655832" cy="483626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Chan J M et al. PNAS 2013;110:18566-18571</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©2013 by National Academy of Sciences</a:t>
            </a:r>
          </a:p>
        </p:txBody>
      </p:sp>
    </p:spTree>
    <p:extLst>
      <p:ext uri="{BB962C8B-B14F-4D97-AF65-F5344CB8AC3E}">
        <p14:creationId xmlns:p14="http://schemas.microsoft.com/office/powerpoint/2010/main" val="353488009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Fig21Asmall"/>
          <p:cNvPicPr>
            <a:picLocks noChangeAspect="1" noChangeArrowheads="1"/>
          </p:cNvPicPr>
          <p:nvPr/>
        </p:nvPicPr>
        <p:blipFill>
          <a:blip r:embed="rId2" cstate="print"/>
          <a:srcRect/>
          <a:stretch>
            <a:fillRect/>
          </a:stretch>
        </p:blipFill>
        <p:spPr bwMode="auto">
          <a:xfrm>
            <a:off x="762000" y="2362200"/>
            <a:ext cx="7848600" cy="2608263"/>
          </a:xfrm>
          <a:prstGeom prst="rect">
            <a:avLst/>
          </a:prstGeom>
          <a:noFill/>
          <a:ln w="9525">
            <a:noFill/>
            <a:miter lim="800000"/>
            <a:headEnd/>
            <a:tailEnd/>
          </a:ln>
        </p:spPr>
      </p:pic>
      <p:sp>
        <p:nvSpPr>
          <p:cNvPr id="33795" name="Rectangle 5"/>
          <p:cNvSpPr>
            <a:spLocks noChangeArrowheads="1"/>
          </p:cNvSpPr>
          <p:nvPr/>
        </p:nvSpPr>
        <p:spPr bwMode="auto">
          <a:xfrm>
            <a:off x="914400" y="685800"/>
            <a:ext cx="7239000" cy="1066800"/>
          </a:xfrm>
          <a:prstGeom prst="rect">
            <a:avLst/>
          </a:prstGeom>
          <a:noFill/>
          <a:ln w="9525">
            <a:noFill/>
            <a:miter lim="800000"/>
            <a:headEnd/>
            <a:tailEnd/>
          </a:ln>
        </p:spPr>
        <p:txBody>
          <a:bodyPr>
            <a:spAutoFit/>
          </a:bodyPr>
          <a:lstStyle/>
          <a:p>
            <a:r>
              <a:rPr lang="en-US" sz="3200"/>
              <a:t>The tangle equations corresponding to the electron micrograph:</a:t>
            </a:r>
          </a:p>
        </p:txBody>
      </p:sp>
    </p:spTree>
    <p:extLst>
      <p:ext uri="{BB962C8B-B14F-4D97-AF65-F5344CB8AC3E}">
        <p14:creationId xmlns:p14="http://schemas.microsoft.com/office/powerpoint/2010/main" val="31417825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219200" y="1066800"/>
            <a:ext cx="6781800" cy="5257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4228" y="1524000"/>
            <a:ext cx="5331744" cy="4190999"/>
          </a:xfrm>
          <a:prstGeom prst="rect">
            <a:avLst/>
          </a:prstGeom>
        </p:spPr>
      </p:pic>
      <p:sp>
        <p:nvSpPr>
          <p:cNvPr id="8" name="TextBox 7"/>
          <p:cNvSpPr txBox="1"/>
          <p:nvPr/>
        </p:nvSpPr>
        <p:spPr>
          <a:xfrm>
            <a:off x="685800" y="381000"/>
            <a:ext cx="8062335" cy="461665"/>
          </a:xfrm>
          <a:prstGeom prst="rect">
            <a:avLst/>
          </a:prstGeom>
          <a:noFill/>
        </p:spPr>
        <p:txBody>
          <a:bodyPr wrap="none" rtlCol="0">
            <a:spAutoFit/>
          </a:bodyPr>
          <a:lstStyle/>
          <a:p>
            <a:r>
              <a:rPr lang="en-US" sz="2400" dirty="0" smtClean="0"/>
              <a:t>Different </a:t>
            </a:r>
            <a:r>
              <a:rPr lang="en-US" sz="2400" dirty="0" err="1" smtClean="0"/>
              <a:t>recombinases</a:t>
            </a:r>
            <a:r>
              <a:rPr lang="en-US" sz="2400" dirty="0" smtClean="0"/>
              <a:t> have different topological mechanisms:</a:t>
            </a:r>
            <a:endParaRPr lang="en-US" sz="2400" dirty="0"/>
          </a:p>
        </p:txBody>
      </p:sp>
    </p:spTree>
    <p:extLst>
      <p:ext uri="{BB962C8B-B14F-4D97-AF65-F5344CB8AC3E}">
        <p14:creationId xmlns:p14="http://schemas.microsoft.com/office/powerpoint/2010/main" val="174103472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33400"/>
            <a:ext cx="6705600" cy="461665"/>
          </a:xfrm>
          <a:prstGeom prst="rect">
            <a:avLst/>
          </a:prstGeom>
          <a:noFill/>
        </p:spPr>
        <p:txBody>
          <a:bodyPr wrap="square" rtlCol="0">
            <a:spAutoFit/>
          </a:bodyPr>
          <a:lstStyle/>
          <a:p>
            <a:r>
              <a:rPr lang="en-US" sz="2400" dirty="0" smtClean="0"/>
              <a:t>There are an infinite number of solutions to</a:t>
            </a:r>
            <a:endParaRPr lang="en-US" sz="2400" dirty="0"/>
          </a:p>
        </p:txBody>
      </p:sp>
      <p:pic>
        <p:nvPicPr>
          <p:cNvPr id="202754" name="Picture 2" descr="Full-siz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4829171"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1600200" y="4699337"/>
            <a:ext cx="6019800" cy="1015663"/>
          </a:xfrm>
          <a:prstGeom prst="rect">
            <a:avLst/>
          </a:prstGeom>
          <a:noFill/>
          <a:ln w="9525">
            <a:noFill/>
            <a:miter lim="800000"/>
            <a:headEnd/>
            <a:tailEnd/>
          </a:ln>
        </p:spPr>
        <p:txBody>
          <a:bodyPr>
            <a:spAutoFit/>
          </a:bodyPr>
          <a:lstStyle/>
          <a:p>
            <a:pPr algn="ctr">
              <a:spcBef>
                <a:spcPct val="50000"/>
              </a:spcBef>
            </a:pPr>
            <a:r>
              <a:rPr lang="en-US" sz="2400" dirty="0" smtClean="0"/>
              <a:t>Can solve by using</a:t>
            </a:r>
          </a:p>
          <a:p>
            <a:pPr algn="ctr">
              <a:spcBef>
                <a:spcPct val="50000"/>
              </a:spcBef>
            </a:pPr>
            <a:r>
              <a:rPr lang="en-US" sz="2400" dirty="0" err="1" smtClean="0"/>
              <a:t>TopoICE</a:t>
            </a:r>
            <a:r>
              <a:rPr lang="en-US" sz="2400" dirty="0" smtClean="0"/>
              <a:t> in Rob </a:t>
            </a:r>
            <a:r>
              <a:rPr lang="en-US" sz="2400" dirty="0" err="1" smtClean="0"/>
              <a:t>Scharein’s</a:t>
            </a:r>
            <a:r>
              <a:rPr lang="en-US" sz="2400" dirty="0"/>
              <a:t> </a:t>
            </a:r>
            <a:r>
              <a:rPr lang="en-US" sz="2400" dirty="0" smtClean="0"/>
              <a:t>KnotPlot.com</a:t>
            </a:r>
            <a:endParaRPr lang="en-US" sz="2400" dirty="0"/>
          </a:p>
        </p:txBody>
      </p:sp>
      <p:pic>
        <p:nvPicPr>
          <p:cNvPr id="5" name="Picture 10"/>
          <p:cNvPicPr>
            <a:picLocks noChangeAspect="1" noChangeArrowheads="1"/>
          </p:cNvPicPr>
          <p:nvPr/>
        </p:nvPicPr>
        <p:blipFill>
          <a:blip r:embed="rId3" cstate="print"/>
          <a:srcRect/>
          <a:stretch>
            <a:fillRect/>
          </a:stretch>
        </p:blipFill>
        <p:spPr bwMode="auto">
          <a:xfrm>
            <a:off x="609600" y="4632325"/>
            <a:ext cx="1304925" cy="1304925"/>
          </a:xfrm>
          <a:prstGeom prst="rect">
            <a:avLst/>
          </a:prstGeom>
          <a:noFill/>
          <a:ln w="9525">
            <a:noFill/>
            <a:miter lim="800000"/>
            <a:headEnd/>
            <a:tailEnd/>
          </a:ln>
        </p:spPr>
      </p:pic>
      <p:pic>
        <p:nvPicPr>
          <p:cNvPr id="6" name="Picture 11"/>
          <p:cNvPicPr>
            <a:picLocks noChangeAspect="1" noChangeArrowheads="1"/>
          </p:cNvPicPr>
          <p:nvPr/>
        </p:nvPicPr>
        <p:blipFill>
          <a:blip r:embed="rId4" cstate="print"/>
          <a:srcRect/>
          <a:stretch>
            <a:fillRect/>
          </a:stretch>
        </p:blipFill>
        <p:spPr bwMode="auto">
          <a:xfrm>
            <a:off x="7239000" y="4632325"/>
            <a:ext cx="1304925" cy="1304925"/>
          </a:xfrm>
          <a:prstGeom prst="rect">
            <a:avLst/>
          </a:prstGeom>
          <a:noFill/>
          <a:ln w="9525">
            <a:noFill/>
            <a:miter lim="800000"/>
            <a:headEnd/>
            <a:tailEnd/>
          </a:ln>
        </p:spPr>
      </p:pic>
    </p:spTree>
    <p:extLst>
      <p:ext uri="{BB962C8B-B14F-4D97-AF65-F5344CB8AC3E}">
        <p14:creationId xmlns:p14="http://schemas.microsoft.com/office/powerpoint/2010/main" val="3279697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C:\Users\Isabel Darcy\Documents\PAPERS\PROSPER\prosper\doc\twfgXER9413k1k2c4catsimp.eps"/>
          <p:cNvPicPr>
            <a:picLocks noChangeAspect="1" noChangeArrowheads="1"/>
          </p:cNvPicPr>
          <p:nvPr/>
        </p:nvPicPr>
        <p:blipFill>
          <a:blip r:embed="rId2" cstate="print"/>
          <a:srcRect l="-2787" t="-3181" r="-2787" b="-3181"/>
          <a:stretch>
            <a:fillRect/>
          </a:stretch>
        </p:blipFill>
        <p:spPr bwMode="auto">
          <a:xfrm>
            <a:off x="2040360" y="903690"/>
            <a:ext cx="5127592" cy="3785616"/>
          </a:xfrm>
          <a:prstGeom prst="rect">
            <a:avLst/>
          </a:prstGeom>
          <a:solidFill>
            <a:schemeClr val="accent3">
              <a:lumMod val="20000"/>
              <a:lumOff val="80000"/>
            </a:schemeClr>
          </a:solidFill>
        </p:spPr>
      </p:pic>
    </p:spTree>
    <p:extLst>
      <p:ext uri="{BB962C8B-B14F-4D97-AF65-F5344CB8AC3E}">
        <p14:creationId xmlns:p14="http://schemas.microsoft.com/office/powerpoint/2010/main" val="36314188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300"/>
            <a:ext cx="9144000" cy="6366510"/>
          </a:xfrm>
          <a:prstGeom prst="rect">
            <a:avLst/>
          </a:prstGeom>
        </p:spPr>
      </p:pic>
      <p:sp>
        <p:nvSpPr>
          <p:cNvPr id="3" name="Rectangle 2"/>
          <p:cNvSpPr/>
          <p:nvPr/>
        </p:nvSpPr>
        <p:spPr>
          <a:xfrm>
            <a:off x="2263761" y="6488668"/>
            <a:ext cx="4228404" cy="369332"/>
          </a:xfrm>
          <a:prstGeom prst="rect">
            <a:avLst/>
          </a:prstGeom>
        </p:spPr>
        <p:txBody>
          <a:bodyPr wrap="none">
            <a:spAutoFit/>
          </a:bodyPr>
          <a:lstStyle/>
          <a:p>
            <a:r>
              <a:rPr lang="en-US" dirty="0"/>
              <a:t>http://</a:t>
            </a:r>
            <a:r>
              <a:rPr lang="en-US" dirty="0" err="1"/>
              <a:t>en.wikipedia.org</a:t>
            </a:r>
            <a:r>
              <a:rPr lang="en-US" dirty="0"/>
              <a:t>/wiki/</a:t>
            </a:r>
            <a:r>
              <a:rPr lang="en-US" dirty="0" err="1"/>
              <a:t>File:Cdmb.svg</a:t>
            </a:r>
            <a:endParaRPr lang="en-US" dirty="0"/>
          </a:p>
        </p:txBody>
      </p:sp>
    </p:spTree>
    <p:extLst>
      <p:ext uri="{BB962C8B-B14F-4D97-AF65-F5344CB8AC3E}">
        <p14:creationId xmlns:p14="http://schemas.microsoft.com/office/powerpoint/2010/main" val="4246323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HGRI-851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514" y="498077"/>
            <a:ext cx="5326648" cy="6062472"/>
          </a:xfrm>
          <a:prstGeom prst="rect">
            <a:avLst/>
          </a:prstGeom>
        </p:spPr>
      </p:pic>
    </p:spTree>
    <p:extLst>
      <p:ext uri="{BB962C8B-B14F-4D97-AF65-F5344CB8AC3E}">
        <p14:creationId xmlns:p14="http://schemas.microsoft.com/office/powerpoint/2010/main" val="31602354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7" y="6210679"/>
            <a:ext cx="8026081" cy="646331"/>
          </a:xfrm>
          <a:prstGeom prst="rect">
            <a:avLst/>
          </a:prstGeom>
        </p:spPr>
        <p:txBody>
          <a:bodyPr wrap="square">
            <a:spAutoFit/>
          </a:bodyPr>
          <a:lstStyle/>
          <a:p>
            <a:r>
              <a:rPr lang="en-US" dirty="0"/>
              <a:t>http://</a:t>
            </a:r>
            <a:r>
              <a:rPr lang="en-US" dirty="0" err="1"/>
              <a:t>en.wikipedia.org</a:t>
            </a:r>
            <a:r>
              <a:rPr lang="en-US" dirty="0"/>
              <a:t>/wiki/</a:t>
            </a:r>
            <a:r>
              <a:rPr lang="en-US" dirty="0" err="1"/>
              <a:t>File:Centraldogma_nodetails.GIF</a:t>
            </a:r>
            <a:endParaRPr lang="en-US" dirty="0"/>
          </a:p>
          <a:p>
            <a:r>
              <a:rPr lang="en-US" dirty="0" smtClean="0"/>
              <a:t>http</a:t>
            </a:r>
            <a:r>
              <a:rPr lang="en-US" dirty="0"/>
              <a:t>://</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pic>
        <p:nvPicPr>
          <p:cNvPr id="4" name="Picture 3"/>
          <p:cNvPicPr>
            <a:picLocks noChangeAspect="1"/>
          </p:cNvPicPr>
          <p:nvPr/>
        </p:nvPicPr>
        <p:blipFill>
          <a:blip r:embed="rId2"/>
          <a:stretch>
            <a:fillRect/>
          </a:stretch>
        </p:blipFill>
        <p:spPr>
          <a:xfrm>
            <a:off x="2184440" y="1206500"/>
            <a:ext cx="6032500" cy="4445000"/>
          </a:xfrm>
          <a:prstGeom prst="rect">
            <a:avLst/>
          </a:prstGeom>
        </p:spPr>
      </p:pic>
      <p:pic>
        <p:nvPicPr>
          <p:cNvPr id="5" name="Picture 4"/>
          <p:cNvPicPr>
            <a:picLocks noChangeAspect="1"/>
          </p:cNvPicPr>
          <p:nvPr/>
        </p:nvPicPr>
        <p:blipFill rotWithShape="1">
          <a:blip r:embed="rId3"/>
          <a:srcRect l="2" r="39684"/>
          <a:stretch/>
        </p:blipFill>
        <p:spPr>
          <a:xfrm>
            <a:off x="194040" y="3069567"/>
            <a:ext cx="1737360" cy="2360951"/>
          </a:xfrm>
          <a:prstGeom prst="rect">
            <a:avLst/>
          </a:prstGeom>
        </p:spPr>
      </p:pic>
      <p:sp>
        <p:nvSpPr>
          <p:cNvPr id="2" name="Rectangle 1"/>
          <p:cNvSpPr/>
          <p:nvPr/>
        </p:nvSpPr>
        <p:spPr>
          <a:xfrm>
            <a:off x="1746334" y="3634078"/>
            <a:ext cx="438106" cy="1093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98147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17" y="6457653"/>
            <a:ext cx="8026081" cy="369332"/>
          </a:xfrm>
          <a:prstGeom prst="rect">
            <a:avLst/>
          </a:prstGeom>
        </p:spPr>
        <p:txBody>
          <a:bodyPr wrap="square">
            <a:spAutoFit/>
          </a:bodyPr>
          <a:lstStyle/>
          <a:p>
            <a:r>
              <a:rPr lang="en-US" dirty="0"/>
              <a:t>http://</a:t>
            </a:r>
            <a:r>
              <a:rPr lang="en-US" dirty="0" err="1"/>
              <a:t>ghr.nlm.nih.gov</a:t>
            </a:r>
            <a:r>
              <a:rPr lang="en-US" dirty="0"/>
              <a:t>/handbook/</a:t>
            </a:r>
            <a:r>
              <a:rPr lang="en-US" dirty="0" err="1"/>
              <a:t>mutationsanddisorders</a:t>
            </a:r>
            <a:r>
              <a:rPr lang="en-US" dirty="0"/>
              <a:t>/</a:t>
            </a:r>
            <a:r>
              <a:rPr lang="en-US" dirty="0" err="1"/>
              <a:t>possiblemutations</a:t>
            </a:r>
            <a:endParaRPr lang="en-US" dirty="0"/>
          </a:p>
        </p:txBody>
      </p:sp>
      <p:pic>
        <p:nvPicPr>
          <p:cNvPr id="4" name="Picture 3"/>
          <p:cNvPicPr>
            <a:picLocks noChangeAspect="1"/>
          </p:cNvPicPr>
          <p:nvPr/>
        </p:nvPicPr>
        <p:blipFill>
          <a:blip r:embed="rId2"/>
          <a:stretch>
            <a:fillRect/>
          </a:stretch>
        </p:blipFill>
        <p:spPr>
          <a:xfrm>
            <a:off x="1549400" y="430294"/>
            <a:ext cx="6032500" cy="4445000"/>
          </a:xfrm>
          <a:prstGeom prst="rect">
            <a:avLst/>
          </a:prstGeom>
        </p:spPr>
      </p:pic>
      <p:pic>
        <p:nvPicPr>
          <p:cNvPr id="2" name="Picture 1"/>
          <p:cNvPicPr>
            <a:picLocks noChangeAspect="1"/>
          </p:cNvPicPr>
          <p:nvPr/>
        </p:nvPicPr>
        <p:blipFill rotWithShape="1">
          <a:blip r:embed="rId3"/>
          <a:srcRect l="2" r="39684"/>
          <a:stretch/>
        </p:blipFill>
        <p:spPr>
          <a:xfrm>
            <a:off x="194040" y="2487414"/>
            <a:ext cx="1737360" cy="2360951"/>
          </a:xfrm>
          <a:prstGeom prst="rect">
            <a:avLst/>
          </a:prstGeom>
        </p:spPr>
      </p:pic>
    </p:spTree>
    <p:extLst>
      <p:ext uri="{BB962C8B-B14F-4D97-AF65-F5344CB8AC3E}">
        <p14:creationId xmlns:p14="http://schemas.microsoft.com/office/powerpoint/2010/main" val="30417515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6583" y="987905"/>
            <a:ext cx="6985337" cy="2862322"/>
          </a:xfrm>
          <a:prstGeom prst="rect">
            <a:avLst/>
          </a:prstGeom>
          <a:noFill/>
        </p:spPr>
        <p:txBody>
          <a:bodyPr wrap="square" rtlCol="0">
            <a:spAutoFit/>
          </a:bodyPr>
          <a:lstStyle/>
          <a:p>
            <a:pPr algn="ctr"/>
            <a:r>
              <a:rPr lang="en-US" sz="6000" dirty="0" smtClean="0"/>
              <a:t>Tangle Analysis of Protein-DNA complexes</a:t>
            </a:r>
          </a:p>
        </p:txBody>
      </p:sp>
    </p:spTree>
    <p:extLst>
      <p:ext uri="{BB962C8B-B14F-4D97-AF65-F5344CB8AC3E}">
        <p14:creationId xmlns:p14="http://schemas.microsoft.com/office/powerpoint/2010/main" val="3167674866"/>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nastruc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81" y="935604"/>
            <a:ext cx="3749040" cy="3749040"/>
          </a:xfrm>
          <a:prstGeom prst="rect">
            <a:avLst/>
          </a:prstGeom>
        </p:spPr>
      </p:pic>
      <p:pic>
        <p:nvPicPr>
          <p:cNvPr id="6" name="Picture 5"/>
          <p:cNvPicPr>
            <a:picLocks noChangeAspect="1"/>
          </p:cNvPicPr>
          <p:nvPr/>
        </p:nvPicPr>
        <p:blipFill>
          <a:blip r:embed="rId3"/>
          <a:stretch>
            <a:fillRect/>
          </a:stretch>
        </p:blipFill>
        <p:spPr>
          <a:xfrm>
            <a:off x="3753179" y="379699"/>
            <a:ext cx="4991100" cy="4724400"/>
          </a:xfrm>
          <a:prstGeom prst="rect">
            <a:avLst/>
          </a:prstGeom>
        </p:spPr>
      </p:pic>
    </p:spTree>
    <p:extLst>
      <p:ext uri="{BB962C8B-B14F-4D97-AF65-F5344CB8AC3E}">
        <p14:creationId xmlns:p14="http://schemas.microsoft.com/office/powerpoint/2010/main" val="228244436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96" y="8675"/>
            <a:ext cx="9063780" cy="369332"/>
          </a:xfrm>
          <a:prstGeom prst="rect">
            <a:avLst/>
          </a:prstGeom>
        </p:spPr>
        <p:txBody>
          <a:bodyPr wrap="square">
            <a:spAutoFit/>
          </a:bodyPr>
          <a:lstStyle/>
          <a:p>
            <a:r>
              <a:rPr lang="en-US" dirty="0">
                <a:hlinkClick r:id="rId2"/>
              </a:rPr>
              <a:t>http://</a:t>
            </a:r>
            <a:r>
              <a:rPr lang="en-US" dirty="0" smtClean="0">
                <a:hlinkClick r:id="rId2"/>
              </a:rPr>
              <a:t>www.sciencemag.org/content/277/5326/690.full.pdf</a:t>
            </a:r>
            <a:r>
              <a:rPr lang="en-US" dirty="0" smtClean="0"/>
              <a:t>, </a:t>
            </a:r>
            <a:r>
              <a:rPr lang="fr-FR" u="sng" dirty="0">
                <a:hlinkClick r:id="rId3" tooltip="Science (New York, N.Y.)."/>
              </a:rPr>
              <a:t>Science.</a:t>
            </a:r>
            <a:r>
              <a:rPr lang="fr-FR" dirty="0"/>
              <a:t> </a:t>
            </a:r>
            <a:r>
              <a:rPr lang="fr-FR" dirty="0" smtClean="0"/>
              <a:t>1997;277(5326</a:t>
            </a:r>
            <a:r>
              <a:rPr lang="fr-FR" dirty="0"/>
              <a:t>):690-3.</a:t>
            </a:r>
            <a:endParaRPr lang="en-US" dirty="0"/>
          </a:p>
        </p:txBody>
      </p:sp>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90" t="26891" r="5396" b="7039"/>
          <a:stretch/>
        </p:blipFill>
        <p:spPr bwMode="auto">
          <a:xfrm>
            <a:off x="792834" y="3448173"/>
            <a:ext cx="7551860" cy="3291840"/>
          </a:xfrm>
          <a:prstGeom prst="rect">
            <a:avLst/>
          </a:prstGeom>
          <a:solidFill>
            <a:schemeClr val="bg2"/>
          </a:solidFill>
          <a:ln>
            <a:solidFill>
              <a:schemeClr val="tx1"/>
            </a:solidFill>
          </a:ln>
        </p:spPr>
      </p:pic>
      <p:pic>
        <p:nvPicPr>
          <p:cNvPr id="133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651" t="30319" r="7022" b="3998"/>
          <a:stretch/>
        </p:blipFill>
        <p:spPr bwMode="auto">
          <a:xfrm>
            <a:off x="6126480" y="2194560"/>
            <a:ext cx="5120640" cy="475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3509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1300" y="0"/>
            <a:ext cx="6119775" cy="6858000"/>
          </a:xfrm>
          <a:prstGeom prst="rect">
            <a:avLst/>
          </a:prstGeom>
        </p:spPr>
      </p:pic>
    </p:spTree>
    <p:extLst>
      <p:ext uri="{BB962C8B-B14F-4D97-AF65-F5344CB8AC3E}">
        <p14:creationId xmlns:p14="http://schemas.microsoft.com/office/powerpoint/2010/main" val="363141887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6983" y="1566329"/>
            <a:ext cx="2964072" cy="2889504"/>
          </a:xfrm>
          <a:prstGeom prst="rect">
            <a:avLst/>
          </a:prstGeom>
        </p:spPr>
      </p:pic>
    </p:spTree>
    <p:extLst>
      <p:ext uri="{BB962C8B-B14F-4D97-AF65-F5344CB8AC3E}">
        <p14:creationId xmlns:p14="http://schemas.microsoft.com/office/powerpoint/2010/main" val="124387677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89200"/>
            <a:ext cx="9144000" cy="1854309"/>
          </a:xfrm>
          <a:prstGeom prst="rect">
            <a:avLst/>
          </a:prstGeom>
        </p:spPr>
      </p:pic>
      <p:sp>
        <p:nvSpPr>
          <p:cNvPr id="3" name="Rectangle 2"/>
          <p:cNvSpPr/>
          <p:nvPr/>
        </p:nvSpPr>
        <p:spPr>
          <a:xfrm>
            <a:off x="113320" y="6242232"/>
            <a:ext cx="8868111" cy="461665"/>
          </a:xfrm>
          <a:prstGeom prst="rect">
            <a:avLst/>
          </a:prstGeom>
        </p:spPr>
        <p:txBody>
          <a:bodyPr wrap="square">
            <a:spAutoFit/>
          </a:bodyPr>
          <a:lstStyle/>
          <a:p>
            <a:pPr algn="ctr"/>
            <a:r>
              <a:rPr lang="en-US" sz="2400" dirty="0" err="1"/>
              <a:t>www.biophysics.org</a:t>
            </a:r>
            <a:r>
              <a:rPr lang="en-US" sz="2400" dirty="0"/>
              <a:t>/Portals/1/PDFs/Education/</a:t>
            </a:r>
            <a:r>
              <a:rPr lang="en-US" sz="2400" dirty="0" err="1"/>
              <a:t>Vologodskii.pdf</a:t>
            </a:r>
            <a:endParaRPr lang="en-US" sz="2400" dirty="0"/>
          </a:p>
        </p:txBody>
      </p:sp>
    </p:spTree>
    <p:extLst>
      <p:ext uri="{BB962C8B-B14F-4D97-AF65-F5344CB8AC3E}">
        <p14:creationId xmlns:p14="http://schemas.microsoft.com/office/powerpoint/2010/main" val="36314188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63100" cy="7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2875" y="885824"/>
            <a:ext cx="2543175" cy="584775"/>
          </a:xfrm>
          <a:prstGeom prst="rect">
            <a:avLst/>
          </a:prstGeom>
          <a:noFill/>
        </p:spPr>
        <p:txBody>
          <a:bodyPr wrap="square" rtlCol="0">
            <a:spAutoFit/>
          </a:bodyPr>
          <a:lstStyle/>
          <a:p>
            <a:r>
              <a:rPr lang="en-US" sz="3200" dirty="0" smtClean="0">
                <a:solidFill>
                  <a:srgbClr val="170FB9"/>
                </a:solidFill>
              </a:rPr>
              <a:t>Knotplot.com</a:t>
            </a:r>
          </a:p>
        </p:txBody>
      </p:sp>
    </p:spTree>
    <p:extLst>
      <p:ext uri="{BB962C8B-B14F-4D97-AF65-F5344CB8AC3E}">
        <p14:creationId xmlns:p14="http://schemas.microsoft.com/office/powerpoint/2010/main" val="236287295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63100" cy="7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2875" y="885824"/>
            <a:ext cx="2543175" cy="584775"/>
          </a:xfrm>
          <a:prstGeom prst="rect">
            <a:avLst/>
          </a:prstGeom>
          <a:noFill/>
        </p:spPr>
        <p:txBody>
          <a:bodyPr wrap="square" rtlCol="0">
            <a:spAutoFit/>
          </a:bodyPr>
          <a:lstStyle/>
          <a:p>
            <a:r>
              <a:rPr lang="en-US" sz="3200" dirty="0" smtClean="0">
                <a:solidFill>
                  <a:srgbClr val="170FB9"/>
                </a:solidFill>
              </a:rPr>
              <a:t>Knotplot.com</a:t>
            </a:r>
          </a:p>
        </p:txBody>
      </p:sp>
      <p:cxnSp>
        <p:nvCxnSpPr>
          <p:cNvPr id="6" name="Straight Connector 5"/>
          <p:cNvCxnSpPr/>
          <p:nvPr/>
        </p:nvCxnSpPr>
        <p:spPr>
          <a:xfrm flipV="1">
            <a:off x="6272616" y="3136397"/>
            <a:ext cx="1297335" cy="596087"/>
          </a:xfrm>
          <a:prstGeom prst="line">
            <a:avLst/>
          </a:prstGeom>
          <a:ln w="508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272616" y="3732484"/>
            <a:ext cx="1236131" cy="1193954"/>
          </a:xfrm>
          <a:prstGeom prst="line">
            <a:avLst/>
          </a:prstGeom>
          <a:ln w="508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272616" y="3732484"/>
            <a:ext cx="1311517" cy="2647407"/>
          </a:xfrm>
          <a:prstGeom prst="line">
            <a:avLst/>
          </a:prstGeom>
          <a:ln w="508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272616" y="1470599"/>
            <a:ext cx="1311517" cy="2261886"/>
          </a:xfrm>
          <a:prstGeom prst="line">
            <a:avLst/>
          </a:prstGeom>
          <a:ln w="508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7584133" y="136175"/>
            <a:ext cx="1777313" cy="1756661"/>
          </a:xfrm>
          <a:prstGeom prst="rect">
            <a:avLst/>
          </a:prstGeom>
        </p:spPr>
      </p:pic>
      <p:pic>
        <p:nvPicPr>
          <p:cNvPr id="13" name="Picture 12"/>
          <p:cNvPicPr>
            <a:picLocks noChangeAspect="1"/>
          </p:cNvPicPr>
          <p:nvPr/>
        </p:nvPicPr>
        <p:blipFill>
          <a:blip r:embed="rId4"/>
          <a:stretch>
            <a:fillRect/>
          </a:stretch>
        </p:blipFill>
        <p:spPr>
          <a:xfrm>
            <a:off x="7584019" y="2070045"/>
            <a:ext cx="1777427" cy="1639528"/>
          </a:xfrm>
          <a:prstGeom prst="rect">
            <a:avLst/>
          </a:prstGeom>
        </p:spPr>
      </p:pic>
      <p:pic>
        <p:nvPicPr>
          <p:cNvPr id="14" name="Picture 13"/>
          <p:cNvPicPr>
            <a:picLocks noChangeAspect="1"/>
          </p:cNvPicPr>
          <p:nvPr/>
        </p:nvPicPr>
        <p:blipFill>
          <a:blip r:embed="rId5"/>
          <a:stretch>
            <a:fillRect/>
          </a:stretch>
        </p:blipFill>
        <p:spPr>
          <a:xfrm rot="10800000">
            <a:off x="7569951" y="3922172"/>
            <a:ext cx="1778000" cy="1816100"/>
          </a:xfrm>
          <a:prstGeom prst="rect">
            <a:avLst/>
          </a:prstGeom>
        </p:spPr>
      </p:pic>
      <p:sp>
        <p:nvSpPr>
          <p:cNvPr id="22" name="TextBox 21"/>
          <p:cNvSpPr txBox="1"/>
          <p:nvPr/>
        </p:nvSpPr>
        <p:spPr>
          <a:xfrm>
            <a:off x="8185802" y="5492538"/>
            <a:ext cx="566121" cy="1846659"/>
          </a:xfrm>
          <a:prstGeom prst="rect">
            <a:avLst/>
          </a:prstGeom>
          <a:noFill/>
        </p:spPr>
        <p:txBody>
          <a:bodyPr wrap="square" rtlCol="0">
            <a:spAutoFit/>
          </a:bodyPr>
          <a:lstStyle/>
          <a:p>
            <a:pPr>
              <a:lnSpc>
                <a:spcPct val="50000"/>
              </a:lnSpc>
            </a:pPr>
            <a:r>
              <a:rPr lang="en-US" sz="7200" dirty="0" smtClean="0"/>
              <a:t>.</a:t>
            </a:r>
          </a:p>
          <a:p>
            <a:pPr>
              <a:lnSpc>
                <a:spcPct val="50000"/>
              </a:lnSpc>
            </a:pPr>
            <a:r>
              <a:rPr lang="en-US" sz="7200" dirty="0" smtClean="0"/>
              <a:t>.</a:t>
            </a:r>
          </a:p>
          <a:p>
            <a:pPr>
              <a:lnSpc>
                <a:spcPct val="50000"/>
              </a:lnSpc>
            </a:pPr>
            <a:r>
              <a:rPr lang="en-US" sz="7200" dirty="0"/>
              <a:t>.</a:t>
            </a:r>
            <a:endParaRPr lang="en-US" sz="7200" dirty="0" smtClean="0"/>
          </a:p>
        </p:txBody>
      </p:sp>
    </p:spTree>
    <p:extLst>
      <p:ext uri="{BB962C8B-B14F-4D97-AF65-F5344CB8AC3E}">
        <p14:creationId xmlns:p14="http://schemas.microsoft.com/office/powerpoint/2010/main" val="314966319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63100" cy="7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2875" y="885824"/>
            <a:ext cx="2543175" cy="584775"/>
          </a:xfrm>
          <a:prstGeom prst="rect">
            <a:avLst/>
          </a:prstGeom>
          <a:noFill/>
        </p:spPr>
        <p:txBody>
          <a:bodyPr wrap="square" rtlCol="0">
            <a:spAutoFit/>
          </a:bodyPr>
          <a:lstStyle/>
          <a:p>
            <a:r>
              <a:rPr lang="en-US" sz="3200" dirty="0" smtClean="0">
                <a:solidFill>
                  <a:srgbClr val="170FB9"/>
                </a:solidFill>
              </a:rPr>
              <a:t>Knotplot.com</a:t>
            </a:r>
          </a:p>
        </p:txBody>
      </p:sp>
      <p:cxnSp>
        <p:nvCxnSpPr>
          <p:cNvPr id="6" name="Straight Connector 5"/>
          <p:cNvCxnSpPr/>
          <p:nvPr/>
        </p:nvCxnSpPr>
        <p:spPr>
          <a:xfrm flipV="1">
            <a:off x="6272616" y="3136397"/>
            <a:ext cx="1297335" cy="596087"/>
          </a:xfrm>
          <a:prstGeom prst="line">
            <a:avLst/>
          </a:prstGeom>
          <a:ln w="50800">
            <a:solidFill>
              <a:srgbClr val="BFBFB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272616" y="3732484"/>
            <a:ext cx="1236131" cy="1193954"/>
          </a:xfrm>
          <a:prstGeom prst="line">
            <a:avLst/>
          </a:prstGeom>
          <a:ln w="50800">
            <a:solidFill>
              <a:schemeClr val="bg1">
                <a:lumMod val="75000"/>
              </a:schemeClr>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272616" y="3732484"/>
            <a:ext cx="1311517" cy="2647407"/>
          </a:xfrm>
          <a:prstGeom prst="line">
            <a:avLst/>
          </a:prstGeom>
          <a:ln w="50800">
            <a:solidFill>
              <a:srgbClr val="BFBFBF"/>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272616" y="1470599"/>
            <a:ext cx="1311517" cy="2261886"/>
          </a:xfrm>
          <a:prstGeom prst="line">
            <a:avLst/>
          </a:prstGeom>
          <a:ln w="127000">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3"/>
          <a:stretch>
            <a:fillRect/>
          </a:stretch>
        </p:blipFill>
        <p:spPr>
          <a:xfrm>
            <a:off x="7584133" y="136175"/>
            <a:ext cx="1777313" cy="1756661"/>
          </a:xfrm>
          <a:prstGeom prst="rect">
            <a:avLst/>
          </a:prstGeom>
        </p:spPr>
      </p:pic>
      <p:pic>
        <p:nvPicPr>
          <p:cNvPr id="13" name="Picture 12"/>
          <p:cNvPicPr>
            <a:picLocks noChangeAspect="1"/>
          </p:cNvPicPr>
          <p:nvPr/>
        </p:nvPicPr>
        <p:blipFill>
          <a:blip r:embed="rId4"/>
          <a:stretch>
            <a:fillRect/>
          </a:stretch>
        </p:blipFill>
        <p:spPr>
          <a:xfrm>
            <a:off x="7584019" y="2070045"/>
            <a:ext cx="1777427" cy="1639528"/>
          </a:xfrm>
          <a:prstGeom prst="rect">
            <a:avLst/>
          </a:prstGeom>
        </p:spPr>
      </p:pic>
      <p:pic>
        <p:nvPicPr>
          <p:cNvPr id="14" name="Picture 13"/>
          <p:cNvPicPr>
            <a:picLocks noChangeAspect="1"/>
          </p:cNvPicPr>
          <p:nvPr/>
        </p:nvPicPr>
        <p:blipFill>
          <a:blip r:embed="rId5"/>
          <a:stretch>
            <a:fillRect/>
          </a:stretch>
        </p:blipFill>
        <p:spPr>
          <a:xfrm rot="10800000">
            <a:off x="7569951" y="3922172"/>
            <a:ext cx="1778000" cy="1816100"/>
          </a:xfrm>
          <a:prstGeom prst="rect">
            <a:avLst/>
          </a:prstGeom>
        </p:spPr>
      </p:pic>
      <p:sp>
        <p:nvSpPr>
          <p:cNvPr id="22" name="TextBox 21"/>
          <p:cNvSpPr txBox="1"/>
          <p:nvPr/>
        </p:nvSpPr>
        <p:spPr>
          <a:xfrm>
            <a:off x="8185802" y="5492538"/>
            <a:ext cx="566121" cy="1846659"/>
          </a:xfrm>
          <a:prstGeom prst="rect">
            <a:avLst/>
          </a:prstGeom>
          <a:noFill/>
        </p:spPr>
        <p:txBody>
          <a:bodyPr wrap="square" rtlCol="0">
            <a:spAutoFit/>
          </a:bodyPr>
          <a:lstStyle/>
          <a:p>
            <a:pPr>
              <a:lnSpc>
                <a:spcPct val="50000"/>
              </a:lnSpc>
            </a:pPr>
            <a:r>
              <a:rPr lang="en-US" sz="7200" dirty="0" smtClean="0"/>
              <a:t>.</a:t>
            </a:r>
          </a:p>
          <a:p>
            <a:pPr>
              <a:lnSpc>
                <a:spcPct val="50000"/>
              </a:lnSpc>
            </a:pPr>
            <a:r>
              <a:rPr lang="en-US" sz="7200" dirty="0" smtClean="0"/>
              <a:t>.</a:t>
            </a:r>
          </a:p>
          <a:p>
            <a:pPr>
              <a:lnSpc>
                <a:spcPct val="50000"/>
              </a:lnSpc>
            </a:pPr>
            <a:r>
              <a:rPr lang="en-US" sz="7200" dirty="0"/>
              <a:t>.</a:t>
            </a:r>
            <a:endParaRPr lang="en-US" sz="7200" dirty="0" smtClean="0"/>
          </a:p>
        </p:txBody>
      </p:sp>
    </p:spTree>
    <p:extLst>
      <p:ext uri="{BB962C8B-B14F-4D97-AF65-F5344CB8AC3E}">
        <p14:creationId xmlns:p14="http://schemas.microsoft.com/office/powerpoint/2010/main" val="166355101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eaLnBrk="1" hangingPunct="1"/>
            <a:r>
              <a:rPr lang="en-US">
                <a:latin typeface="Times New Roman" charset="0"/>
                <a:ea typeface="ＭＳ Ｐゴシック" charset="0"/>
                <a:cs typeface="ＭＳ Ｐゴシック" charset="0"/>
              </a:rPr>
              <a:t>GEL VELOCITY IDENTIFIES KNOT COMPLEXITY</a:t>
            </a:r>
          </a:p>
        </p:txBody>
      </p:sp>
      <p:pic>
        <p:nvPicPr>
          <p:cNvPr id="593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559" t="33333" r="36755" b="14972"/>
          <a:stretch>
            <a:fillRect/>
          </a:stretch>
        </p:blipFill>
        <p:spPr>
          <a:xfrm>
            <a:off x="1761067" y="1752600"/>
            <a:ext cx="5080000" cy="4267200"/>
          </a:xfrm>
        </p:spPr>
      </p:pic>
      <p:sp>
        <p:nvSpPr>
          <p:cNvPr id="445444" name="Rectangle 4"/>
          <p:cNvSpPr>
            <a:spLocks noChangeArrowheads="1"/>
          </p:cNvSpPr>
          <p:nvPr/>
        </p:nvSpPr>
        <p:spPr bwMode="auto">
          <a:xfrm>
            <a:off x="1828800" y="6089650"/>
            <a:ext cx="6731000" cy="369332"/>
          </a:xfrm>
          <a:prstGeom prst="rect">
            <a:avLst/>
          </a:prstGeom>
          <a:noFill/>
          <a:ln w="12699">
            <a:noFill/>
            <a:miter lim="800000"/>
            <a:headEnd type="none" w="sm" len="sm"/>
            <a:tailEnd type="none" w="sm" len="sm"/>
          </a:ln>
          <a:effectLst/>
        </p:spPr>
        <p:txBody>
          <a:bodyPr>
            <a:spAutoFit/>
          </a:bodyPr>
          <a:lstStyle/>
          <a:p>
            <a:r>
              <a:rPr lang="en-US">
                <a:solidFill>
                  <a:schemeClr val="tx2"/>
                </a:solidFill>
                <a:effectLst>
                  <a:outerShdw blurRad="38100" dist="38100" dir="2700000" algn="tl">
                    <a:srgbClr val="000000"/>
                  </a:outerShdw>
                </a:effectLst>
              </a:rPr>
              <a:t>Vologodskii et al, JMB </a:t>
            </a:r>
            <a:r>
              <a:rPr lang="en-US" b="1">
                <a:solidFill>
                  <a:schemeClr val="tx2"/>
                </a:solidFill>
                <a:effectLst>
                  <a:outerShdw blurRad="38100" dist="38100" dir="2700000" algn="tl">
                    <a:srgbClr val="000000"/>
                  </a:outerShdw>
                </a:effectLst>
              </a:rPr>
              <a:t>278</a:t>
            </a:r>
            <a:r>
              <a:rPr lang="en-US">
                <a:solidFill>
                  <a:schemeClr val="tx2"/>
                </a:solidFill>
                <a:effectLst>
                  <a:outerShdw blurRad="38100" dist="38100" dir="2700000" algn="tl">
                    <a:srgbClr val="000000"/>
                  </a:outerShdw>
                </a:effectLst>
              </a:rPr>
              <a:t> (1988), 1</a:t>
            </a:r>
            <a:endParaRPr lang="en-US">
              <a:effectLst>
                <a:outerShdw blurRad="38100" dist="38100" dir="2700000" algn="tl">
                  <a:srgbClr val="000000"/>
                </a:outerShdw>
              </a:effectLst>
            </a:endParaRPr>
          </a:p>
        </p:txBody>
      </p:sp>
    </p:spTree>
    <p:extLst>
      <p:ext uri="{BB962C8B-B14F-4D97-AF65-F5344CB8AC3E}">
        <p14:creationId xmlns:p14="http://schemas.microsoft.com/office/powerpoint/2010/main" val="255778565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DNA is Crowded in the Cell</a:t>
            </a:r>
          </a:p>
        </p:txBody>
      </p:sp>
      <p:pic>
        <p:nvPicPr>
          <p:cNvPr id="747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545" t="13333" r="18738" b="18333"/>
          <a:stretch>
            <a:fillRect/>
          </a:stretch>
        </p:blipFill>
        <p:spPr>
          <a:xfrm rot="16202908">
            <a:off x="2146389" y="800012"/>
            <a:ext cx="4646613" cy="6094589"/>
          </a:xfrm>
        </p:spPr>
      </p:pic>
    </p:spTree>
    <p:extLst>
      <p:ext uri="{BB962C8B-B14F-4D97-AF65-F5344CB8AC3E}">
        <p14:creationId xmlns:p14="http://schemas.microsoft.com/office/powerpoint/2010/main" val="26001358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063625" y="303213"/>
            <a:ext cx="4038600" cy="460375"/>
          </a:xfrm>
          <a:prstGeom prst="rect">
            <a:avLst/>
          </a:prstGeom>
          <a:noFill/>
          <a:ln w="9525">
            <a:noFill/>
            <a:miter lim="800000"/>
            <a:headEnd/>
            <a:tailEnd/>
          </a:ln>
        </p:spPr>
        <p:txBody>
          <a:bodyPr>
            <a:spAutoFit/>
          </a:bodyPr>
          <a:lstStyle/>
          <a:p>
            <a:r>
              <a:rPr lang="en-US"/>
              <a:t>Mathematical Model</a:t>
            </a:r>
          </a:p>
        </p:txBody>
      </p:sp>
      <p:sp>
        <p:nvSpPr>
          <p:cNvPr id="24579" name="TextBox 2"/>
          <p:cNvSpPr txBox="1">
            <a:spLocks noChangeArrowheads="1"/>
          </p:cNvSpPr>
          <p:nvPr/>
        </p:nvSpPr>
        <p:spPr bwMode="auto">
          <a:xfrm>
            <a:off x="357188" y="1900238"/>
            <a:ext cx="1624012" cy="461962"/>
          </a:xfrm>
          <a:prstGeom prst="rect">
            <a:avLst/>
          </a:prstGeom>
          <a:noFill/>
          <a:ln w="9525">
            <a:noFill/>
            <a:miter lim="800000"/>
            <a:headEnd/>
            <a:tailEnd/>
          </a:ln>
        </p:spPr>
        <p:txBody>
          <a:bodyPr>
            <a:spAutoFit/>
          </a:bodyPr>
          <a:lstStyle/>
          <a:p>
            <a:r>
              <a:rPr lang="en-US"/>
              <a:t>Protein =</a:t>
            </a:r>
          </a:p>
        </p:txBody>
      </p:sp>
      <p:sp>
        <p:nvSpPr>
          <p:cNvPr id="24580" name="TextBox 3"/>
          <p:cNvSpPr txBox="1">
            <a:spLocks noChangeArrowheads="1"/>
          </p:cNvSpPr>
          <p:nvPr/>
        </p:nvSpPr>
        <p:spPr bwMode="auto">
          <a:xfrm>
            <a:off x="522288" y="5029200"/>
            <a:ext cx="1082675" cy="461963"/>
          </a:xfrm>
          <a:prstGeom prst="rect">
            <a:avLst/>
          </a:prstGeom>
          <a:noFill/>
          <a:ln w="9525">
            <a:noFill/>
            <a:miter lim="800000"/>
            <a:headEnd/>
            <a:tailEnd/>
          </a:ln>
        </p:spPr>
        <p:txBody>
          <a:bodyPr wrap="none">
            <a:spAutoFit/>
          </a:bodyPr>
          <a:lstStyle/>
          <a:p>
            <a:r>
              <a:rPr lang="en-US"/>
              <a:t>DNA = </a:t>
            </a:r>
          </a:p>
        </p:txBody>
      </p:sp>
      <p:pic>
        <p:nvPicPr>
          <p:cNvPr id="24581" name="Picture 2"/>
          <p:cNvPicPr>
            <a:picLocks noChangeAspect="1" noChangeArrowheads="1"/>
          </p:cNvPicPr>
          <p:nvPr/>
        </p:nvPicPr>
        <p:blipFill>
          <a:blip r:embed="rId2" cstate="print"/>
          <a:srcRect l="24057" r="34882" b="45316"/>
          <a:stretch>
            <a:fillRect/>
          </a:stretch>
        </p:blipFill>
        <p:spPr bwMode="auto">
          <a:xfrm>
            <a:off x="1981200" y="914400"/>
            <a:ext cx="3121025" cy="2427288"/>
          </a:xfrm>
          <a:prstGeom prst="rect">
            <a:avLst/>
          </a:prstGeom>
          <a:noFill/>
          <a:ln w="9525">
            <a:noFill/>
            <a:miter lim="800000"/>
            <a:headEnd/>
            <a:tailEnd/>
          </a:ln>
        </p:spPr>
      </p:pic>
      <p:pic>
        <p:nvPicPr>
          <p:cNvPr id="24582" name="Picture 6"/>
          <p:cNvPicPr>
            <a:picLocks noChangeAspect="1"/>
          </p:cNvPicPr>
          <p:nvPr/>
        </p:nvPicPr>
        <p:blipFill>
          <a:blip r:embed="rId3" cstate="print"/>
          <a:srcRect l="8801" t="8801" r="8600" b="8600"/>
          <a:stretch>
            <a:fillRect/>
          </a:stretch>
        </p:blipFill>
        <p:spPr bwMode="auto">
          <a:xfrm>
            <a:off x="6407150" y="1038225"/>
            <a:ext cx="2303463" cy="2303463"/>
          </a:xfrm>
          <a:prstGeom prst="rect">
            <a:avLst/>
          </a:prstGeom>
          <a:noFill/>
          <a:ln w="9525">
            <a:noFill/>
            <a:miter lim="800000"/>
            <a:headEnd/>
            <a:tailEnd/>
          </a:ln>
        </p:spPr>
      </p:pic>
      <p:sp>
        <p:nvSpPr>
          <p:cNvPr id="24583" name="TextBox 7"/>
          <p:cNvSpPr txBox="1">
            <a:spLocks noChangeArrowheads="1"/>
          </p:cNvSpPr>
          <p:nvPr/>
        </p:nvSpPr>
        <p:spPr bwMode="auto">
          <a:xfrm>
            <a:off x="5486400" y="1900238"/>
            <a:ext cx="457200" cy="646112"/>
          </a:xfrm>
          <a:prstGeom prst="rect">
            <a:avLst/>
          </a:prstGeom>
          <a:noFill/>
          <a:ln w="9525">
            <a:noFill/>
            <a:miter lim="800000"/>
            <a:headEnd/>
            <a:tailEnd/>
          </a:ln>
        </p:spPr>
        <p:txBody>
          <a:bodyPr>
            <a:spAutoFit/>
          </a:bodyPr>
          <a:lstStyle/>
          <a:p>
            <a:r>
              <a:rPr lang="en-US" sz="3600"/>
              <a:t>=</a:t>
            </a:r>
          </a:p>
        </p:txBody>
      </p:sp>
      <p:pic>
        <p:nvPicPr>
          <p:cNvPr id="24584" name="Picture 8"/>
          <p:cNvPicPr>
            <a:picLocks noChangeAspect="1"/>
          </p:cNvPicPr>
          <p:nvPr/>
        </p:nvPicPr>
        <p:blipFill>
          <a:blip r:embed="rId4" cstate="print"/>
          <a:srcRect t="3462" b="3462"/>
          <a:stretch>
            <a:fillRect/>
          </a:stretch>
        </p:blipFill>
        <p:spPr bwMode="auto">
          <a:xfrm>
            <a:off x="1752600" y="3916363"/>
            <a:ext cx="1449388" cy="2582862"/>
          </a:xfrm>
          <a:prstGeom prst="rect">
            <a:avLst/>
          </a:prstGeom>
          <a:noFill/>
          <a:ln w="9525">
            <a:noFill/>
            <a:miter lim="800000"/>
            <a:headEnd/>
            <a:tailEnd/>
          </a:ln>
        </p:spPr>
      </p:pic>
      <p:pic>
        <p:nvPicPr>
          <p:cNvPr id="24585" name="Picture 9"/>
          <p:cNvPicPr>
            <a:picLocks noChangeAspect="1"/>
          </p:cNvPicPr>
          <p:nvPr/>
        </p:nvPicPr>
        <p:blipFill>
          <a:blip r:embed="rId5" cstate="print"/>
          <a:srcRect/>
          <a:stretch>
            <a:fillRect/>
          </a:stretch>
        </p:blipFill>
        <p:spPr bwMode="auto">
          <a:xfrm>
            <a:off x="4076700" y="4343400"/>
            <a:ext cx="2051050" cy="1879600"/>
          </a:xfrm>
          <a:prstGeom prst="rect">
            <a:avLst/>
          </a:prstGeom>
          <a:noFill/>
          <a:ln w="9525">
            <a:noFill/>
            <a:miter lim="800000"/>
            <a:headEnd/>
            <a:tailEnd/>
          </a:ln>
        </p:spPr>
      </p:pic>
      <p:sp>
        <p:nvSpPr>
          <p:cNvPr id="24586" name="TextBox 10"/>
          <p:cNvSpPr txBox="1">
            <a:spLocks noChangeArrowheads="1"/>
          </p:cNvSpPr>
          <p:nvPr/>
        </p:nvSpPr>
        <p:spPr bwMode="auto">
          <a:xfrm>
            <a:off x="6400800" y="4845050"/>
            <a:ext cx="457200" cy="646113"/>
          </a:xfrm>
          <a:prstGeom prst="rect">
            <a:avLst/>
          </a:prstGeom>
          <a:noFill/>
          <a:ln w="9525">
            <a:noFill/>
            <a:miter lim="800000"/>
            <a:headEnd/>
            <a:tailEnd/>
          </a:ln>
        </p:spPr>
        <p:txBody>
          <a:bodyPr>
            <a:spAutoFit/>
          </a:bodyPr>
          <a:lstStyle/>
          <a:p>
            <a:r>
              <a:rPr lang="en-US" sz="3600"/>
              <a:t>=</a:t>
            </a:r>
          </a:p>
        </p:txBody>
      </p:sp>
      <p:sp>
        <p:nvSpPr>
          <p:cNvPr id="24587" name="TextBox 11"/>
          <p:cNvSpPr txBox="1">
            <a:spLocks noChangeArrowheads="1"/>
          </p:cNvSpPr>
          <p:nvPr/>
        </p:nvSpPr>
        <p:spPr bwMode="auto">
          <a:xfrm>
            <a:off x="3429000" y="4845050"/>
            <a:ext cx="457200" cy="646113"/>
          </a:xfrm>
          <a:prstGeom prst="rect">
            <a:avLst/>
          </a:prstGeom>
          <a:noFill/>
          <a:ln w="9525">
            <a:noFill/>
            <a:miter lim="800000"/>
            <a:headEnd/>
            <a:tailEnd/>
          </a:ln>
        </p:spPr>
        <p:txBody>
          <a:bodyPr>
            <a:spAutoFit/>
          </a:bodyPr>
          <a:lstStyle/>
          <a:p>
            <a:r>
              <a:rPr lang="en-US" sz="3600"/>
              <a:t>=</a:t>
            </a:r>
          </a:p>
        </p:txBody>
      </p:sp>
      <p:cxnSp>
        <p:nvCxnSpPr>
          <p:cNvPr id="14" name="Curved Connector 13"/>
          <p:cNvCxnSpPr>
            <a:cxnSpLocks noChangeShapeType="1"/>
          </p:cNvCxnSpPr>
          <p:nvPr/>
        </p:nvCxnSpPr>
        <p:spPr bwMode="auto">
          <a:xfrm rot="16200000" flipH="1">
            <a:off x="6565900" y="4787900"/>
            <a:ext cx="1879600" cy="990600"/>
          </a:xfrm>
          <a:prstGeom prst="curvedConnector3">
            <a:avLst>
              <a:gd name="adj1" fmla="val 50000"/>
            </a:avLst>
          </a:prstGeom>
          <a:noFill/>
          <a:ln w="98425">
            <a:solidFill>
              <a:schemeClr val="accent1"/>
            </a:solidFill>
            <a:round/>
            <a:headEnd/>
            <a:tailEnd/>
          </a:ln>
          <a:effectLst>
            <a:outerShdw dist="20000" dir="5400000" rotWithShape="0">
              <a:srgbClr val="808080">
                <a:alpha val="37999"/>
              </a:srgbClr>
            </a:outerShdw>
          </a:effectLst>
        </p:spPr>
      </p:cxnSp>
    </p:spTree>
    <p:extLst>
      <p:ext uri="{BB962C8B-B14F-4D97-AF65-F5344CB8AC3E}">
        <p14:creationId xmlns:p14="http://schemas.microsoft.com/office/powerpoint/2010/main" val="63153034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Radial Loop Chromosome</a:t>
            </a:r>
          </a:p>
        </p:txBody>
      </p:sp>
      <p:pic>
        <p:nvPicPr>
          <p:cNvPr id="7680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0133" t="11667" r="11855" b="26666"/>
          <a:stretch>
            <a:fillRect/>
          </a:stretch>
        </p:blipFill>
        <p:spPr>
          <a:xfrm>
            <a:off x="1964267" y="1371600"/>
            <a:ext cx="5350933" cy="5334000"/>
          </a:xfrm>
        </p:spPr>
      </p:pic>
    </p:spTree>
    <p:extLst>
      <p:ext uri="{BB962C8B-B14F-4D97-AF65-F5344CB8AC3E}">
        <p14:creationId xmlns:p14="http://schemas.microsoft.com/office/powerpoint/2010/main" val="300154673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ChangeArrowheads="1"/>
          </p:cNvSpPr>
          <p:nvPr>
            <p:ph type="title"/>
          </p:nvPr>
        </p:nvSpPr>
        <p:spPr/>
        <p:txBody>
          <a:bodyPr/>
          <a:lstStyle/>
          <a:p>
            <a:pPr eaLnBrk="1" hangingPunct="1"/>
            <a:r>
              <a:rPr lang="en-US">
                <a:latin typeface="Times New Roman" charset="0"/>
                <a:ea typeface="ＭＳ Ｐゴシック" charset="0"/>
                <a:cs typeface="ＭＳ Ｐゴシック" charset="0"/>
              </a:rPr>
              <a:t>Replication Obstruction</a:t>
            </a:r>
          </a:p>
        </p:txBody>
      </p:sp>
      <p:pic>
        <p:nvPicPr>
          <p:cNvPr id="78851" name="Picture 102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6667" b="16667"/>
          <a:stretch>
            <a:fillRect/>
          </a:stretch>
        </p:blipFill>
        <p:spPr>
          <a:xfrm>
            <a:off x="2167467" y="1600200"/>
            <a:ext cx="5080000" cy="4648200"/>
          </a:xfrm>
        </p:spPr>
      </p:pic>
    </p:spTree>
    <p:extLst>
      <p:ext uri="{BB962C8B-B14F-4D97-AF65-F5344CB8AC3E}">
        <p14:creationId xmlns:p14="http://schemas.microsoft.com/office/powerpoint/2010/main" val="4395029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77333" y="0"/>
            <a:ext cx="7772400" cy="914400"/>
          </a:xfrm>
        </p:spPr>
        <p:txBody>
          <a:bodyPr/>
          <a:lstStyle/>
          <a:p>
            <a:r>
              <a:rPr lang="en-US">
                <a:latin typeface="Times New Roman" charset="0"/>
                <a:ea typeface="ＭＳ Ｐゴシック" charset="0"/>
                <a:cs typeface="ＭＳ Ｐゴシック" charset="0"/>
              </a:rPr>
              <a:t>DNA Structure</a:t>
            </a:r>
          </a:p>
        </p:txBody>
      </p:sp>
      <p:pic>
        <p:nvPicPr>
          <p:cNvPr id="73731" name="Content Placeholder 3" descr="dna-structure.jpg"/>
          <p:cNvPicPr>
            <a:picLocks noGrp="1" noChangeAspect="1"/>
          </p:cNvPicPr>
          <p:nvPr>
            <p:ph idx="1"/>
          </p:nvPr>
        </p:nvPicPr>
        <p:blipFill>
          <a:blip r:embed="rId2">
            <a:extLst>
              <a:ext uri="{28A0092B-C50C-407E-A947-70E740481C1C}">
                <a14:useLocalDpi xmlns:a14="http://schemas.microsoft.com/office/drawing/2010/main" val="0"/>
              </a:ext>
            </a:extLst>
          </a:blip>
          <a:srcRect l="-57339" r="-57339"/>
          <a:stretch>
            <a:fillRect/>
          </a:stretch>
        </p:blipFill>
        <p:spPr>
          <a:xfrm>
            <a:off x="372533" y="1066800"/>
            <a:ext cx="7772400" cy="5410200"/>
          </a:xfrm>
        </p:spPr>
      </p:pic>
    </p:spTree>
    <p:extLst>
      <p:ext uri="{BB962C8B-B14F-4D97-AF65-F5344CB8AC3E}">
        <p14:creationId xmlns:p14="http://schemas.microsoft.com/office/powerpoint/2010/main" val="36149609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700" y="139700"/>
            <a:ext cx="8102600" cy="6565900"/>
          </a:xfrm>
          <a:prstGeom prst="rect">
            <a:avLst/>
          </a:prstGeom>
        </p:spPr>
      </p:pic>
      <p:sp>
        <p:nvSpPr>
          <p:cNvPr id="3" name="Rectangle 2"/>
          <p:cNvSpPr/>
          <p:nvPr/>
        </p:nvSpPr>
        <p:spPr>
          <a:xfrm>
            <a:off x="2714626" y="57835"/>
            <a:ext cx="6556374" cy="369332"/>
          </a:xfrm>
          <a:prstGeom prst="rect">
            <a:avLst/>
          </a:prstGeom>
        </p:spPr>
        <p:txBody>
          <a:bodyPr wrap="square">
            <a:spAutoFit/>
          </a:bodyPr>
          <a:lstStyle/>
          <a:p>
            <a:r>
              <a:rPr lang="en-US" dirty="0"/>
              <a:t>http://</a:t>
            </a:r>
            <a:r>
              <a:rPr lang="en-US" dirty="0" err="1"/>
              <a:t>www.ncbi.nlm.nih.gov</a:t>
            </a:r>
            <a:r>
              <a:rPr lang="en-US" dirty="0"/>
              <a:t>/</a:t>
            </a:r>
            <a:r>
              <a:rPr lang="en-US" dirty="0" err="1"/>
              <a:t>pmc</a:t>
            </a:r>
            <a:r>
              <a:rPr lang="en-US" dirty="0"/>
              <a:t>/articles/PMC38453/?page=1</a:t>
            </a:r>
          </a:p>
        </p:txBody>
      </p:sp>
    </p:spTree>
    <p:extLst>
      <p:ext uri="{BB962C8B-B14F-4D97-AF65-F5344CB8AC3E}">
        <p14:creationId xmlns:p14="http://schemas.microsoft.com/office/powerpoint/2010/main" val="42463236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9pPr>
          </a:lstStyle>
          <a:p>
            <a:pPr algn="ctr"/>
            <a:r>
              <a:rPr lang="en-GB" sz="1500" b="1">
                <a:latin typeface="Arial" charset="0"/>
              </a:rPr>
              <a:t>Typical simulated conformation of a knotted DNA with a hairpin G segment (red).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 y="5943504"/>
            <a:ext cx="9106560" cy="9432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080" y="979303"/>
            <a:ext cx="61776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48608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9pPr>
          </a:lstStyle>
          <a:p>
            <a:r>
              <a:rPr lang="en-GB" sz="1100" b="1">
                <a:latin typeface="Arial" charset="0"/>
              </a:rPr>
              <a:t>Vologodskii A V et al. PNAS 2001;98:3045-3049</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msgothic" charset="0"/>
                <a:cs typeface="msgothic" charset="0"/>
              </a:defRPr>
            </a:lvl9pPr>
          </a:lstStyle>
          <a:p>
            <a:r>
              <a:rPr lang="en-GB" sz="900">
                <a:latin typeface="Arial" charset="0"/>
              </a:rPr>
              <a:t>©2001 by National Academy of Sciences</a:t>
            </a:r>
          </a:p>
        </p:txBody>
      </p:sp>
    </p:spTree>
    <p:extLst>
      <p:ext uri="{BB962C8B-B14F-4D97-AF65-F5344CB8AC3E}">
        <p14:creationId xmlns:p14="http://schemas.microsoft.com/office/powerpoint/2010/main" val="9756945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2"/>
          <p:cNvSpPr>
            <a:spLocks noChangeShapeType="1"/>
          </p:cNvSpPr>
          <p:nvPr/>
        </p:nvSpPr>
        <p:spPr bwMode="auto">
          <a:xfrm>
            <a:off x="4368800" y="3976688"/>
            <a:ext cx="606425" cy="1587"/>
          </a:xfrm>
          <a:prstGeom prst="line">
            <a:avLst/>
          </a:prstGeom>
          <a:noFill/>
          <a:ln w="57150">
            <a:solidFill>
              <a:schemeClr val="tx1"/>
            </a:solidFill>
            <a:round/>
            <a:headEnd type="triangle" w="med" len="med"/>
            <a:tailEnd type="triangle" w="med" len="med"/>
          </a:ln>
        </p:spPr>
        <p:txBody>
          <a:bodyPr/>
          <a:lstStyle/>
          <a:p>
            <a:endParaRPr lang="en-US"/>
          </a:p>
        </p:txBody>
      </p:sp>
      <p:pic>
        <p:nvPicPr>
          <p:cNvPr id="25603" name="Picture 3"/>
          <p:cNvPicPr>
            <a:picLocks noChangeAspect="1" noChangeArrowheads="1"/>
          </p:cNvPicPr>
          <p:nvPr/>
        </p:nvPicPr>
        <p:blipFill>
          <a:blip r:embed="rId2" cstate="print"/>
          <a:srcRect/>
          <a:stretch>
            <a:fillRect/>
          </a:stretch>
        </p:blipFill>
        <p:spPr bwMode="auto">
          <a:xfrm>
            <a:off x="1066800" y="2530475"/>
            <a:ext cx="2997200" cy="2676525"/>
          </a:xfrm>
          <a:prstGeom prst="rect">
            <a:avLst/>
          </a:prstGeom>
          <a:noFill/>
          <a:ln w="9525">
            <a:noFill/>
            <a:miter lim="800000"/>
            <a:headEnd/>
            <a:tailEnd/>
          </a:ln>
        </p:spPr>
      </p:pic>
      <p:pic>
        <p:nvPicPr>
          <p:cNvPr id="25604" name="Picture 4"/>
          <p:cNvPicPr>
            <a:picLocks noChangeAspect="1" noChangeArrowheads="1"/>
          </p:cNvPicPr>
          <p:nvPr/>
        </p:nvPicPr>
        <p:blipFill>
          <a:blip r:embed="rId3" cstate="print"/>
          <a:srcRect/>
          <a:stretch>
            <a:fillRect/>
          </a:stretch>
        </p:blipFill>
        <p:spPr bwMode="auto">
          <a:xfrm>
            <a:off x="5256213" y="2576513"/>
            <a:ext cx="2687637" cy="2555875"/>
          </a:xfrm>
          <a:prstGeom prst="rect">
            <a:avLst/>
          </a:prstGeom>
          <a:noFill/>
          <a:ln w="9525">
            <a:noFill/>
            <a:miter lim="800000"/>
            <a:headEnd/>
            <a:tailEnd/>
          </a:ln>
        </p:spPr>
      </p:pic>
      <p:sp>
        <p:nvSpPr>
          <p:cNvPr id="25605" name="Rectangle 5"/>
          <p:cNvSpPr>
            <a:spLocks noChangeArrowheads="1"/>
          </p:cNvSpPr>
          <p:nvPr/>
        </p:nvSpPr>
        <p:spPr bwMode="auto">
          <a:xfrm>
            <a:off x="1752600" y="5426075"/>
            <a:ext cx="5410200" cy="822325"/>
          </a:xfrm>
          <a:prstGeom prst="rect">
            <a:avLst/>
          </a:prstGeom>
          <a:noFill/>
          <a:ln w="9525">
            <a:noFill/>
            <a:miter lim="800000"/>
            <a:headEnd/>
            <a:tailEnd/>
          </a:ln>
        </p:spPr>
        <p:txBody>
          <a:bodyPr>
            <a:spAutoFit/>
          </a:bodyPr>
          <a:lstStyle/>
          <a:p>
            <a:pPr algn="ctr"/>
            <a:r>
              <a:rPr lang="en-US" altLang="ko-KR">
                <a:ea typeface="Gulim" pitchFamily="34" charset="-127"/>
              </a:rPr>
              <a:t>Protein-DNA complex</a:t>
            </a:r>
          </a:p>
          <a:p>
            <a:pPr algn="ctr"/>
            <a:r>
              <a:rPr lang="en-US" altLang="ko-KR">
                <a:ea typeface="Gulim" pitchFamily="34" charset="-127"/>
              </a:rPr>
              <a:t>Heichman and Johnson</a:t>
            </a:r>
          </a:p>
        </p:txBody>
      </p:sp>
      <p:sp>
        <p:nvSpPr>
          <p:cNvPr id="25606" name="Rectangle 6"/>
          <p:cNvSpPr>
            <a:spLocks noChangeArrowheads="1"/>
          </p:cNvSpPr>
          <p:nvPr/>
        </p:nvSpPr>
        <p:spPr bwMode="auto">
          <a:xfrm>
            <a:off x="533400" y="381000"/>
            <a:ext cx="7772400" cy="1963738"/>
          </a:xfrm>
          <a:prstGeom prst="rect">
            <a:avLst/>
          </a:prstGeom>
          <a:noFill/>
          <a:ln w="9525">
            <a:noFill/>
            <a:miter lim="800000"/>
            <a:headEnd/>
            <a:tailEnd/>
          </a:ln>
        </p:spPr>
        <p:txBody>
          <a:bodyPr>
            <a:spAutoFit/>
          </a:bodyPr>
          <a:lstStyle/>
          <a:p>
            <a:pPr>
              <a:lnSpc>
                <a:spcPct val="80000"/>
              </a:lnSpc>
            </a:pPr>
            <a:r>
              <a:rPr lang="en-US" altLang="ko-KR">
                <a:ea typeface="Gulim" pitchFamily="34" charset="-127"/>
              </a:rPr>
              <a:t>C. Ernst, D. W. Sumners, A calculus for rational tangles: applications to DNA recombination, </a:t>
            </a:r>
            <a:r>
              <a:rPr lang="en-US" altLang="ko-KR" i="1">
                <a:ea typeface="Gulim" pitchFamily="34" charset="-127"/>
              </a:rPr>
              <a:t>Math. Proc. Camb. Phil. Soc.</a:t>
            </a:r>
            <a:r>
              <a:rPr lang="en-US" altLang="ko-KR">
                <a:ea typeface="Gulim" pitchFamily="34" charset="-127"/>
              </a:rPr>
              <a:t> 108 (1990), 489-515.</a:t>
            </a:r>
          </a:p>
          <a:p>
            <a:endParaRPr lang="en-US" altLang="ko-KR" sz="1600">
              <a:ea typeface="Gulim" pitchFamily="34" charset="-127"/>
            </a:endParaRPr>
          </a:p>
          <a:p>
            <a:r>
              <a:rPr lang="en-US" altLang="ko-KR">
                <a:ea typeface="Gulim" pitchFamily="34" charset="-127"/>
              </a:rPr>
              <a:t>protein = three dimensional ball </a:t>
            </a:r>
          </a:p>
          <a:p>
            <a:r>
              <a:rPr lang="en-US" altLang="ko-KR">
                <a:ea typeface="Gulim" pitchFamily="34" charset="-127"/>
              </a:rPr>
              <a:t>protein-bound DNA = strings.</a:t>
            </a:r>
          </a:p>
        </p:txBody>
      </p:sp>
      <p:sp>
        <p:nvSpPr>
          <p:cNvPr id="25607" name="TextBox 6"/>
          <p:cNvSpPr txBox="1">
            <a:spLocks noChangeArrowheads="1"/>
          </p:cNvSpPr>
          <p:nvPr/>
        </p:nvSpPr>
        <p:spPr bwMode="auto">
          <a:xfrm>
            <a:off x="533400" y="6384925"/>
            <a:ext cx="3835400" cy="307975"/>
          </a:xfrm>
          <a:prstGeom prst="rect">
            <a:avLst/>
          </a:prstGeom>
          <a:noFill/>
          <a:ln w="9525">
            <a:noFill/>
            <a:miter lim="800000"/>
            <a:headEnd/>
            <a:tailEnd/>
          </a:ln>
        </p:spPr>
        <p:txBody>
          <a:bodyPr>
            <a:spAutoFit/>
          </a:bodyPr>
          <a:lstStyle/>
          <a:p>
            <a:r>
              <a:rPr lang="en-US" sz="1400"/>
              <a:t>Slide (modified) from Soojeong Kim</a:t>
            </a:r>
          </a:p>
        </p:txBody>
      </p:sp>
    </p:spTree>
    <p:extLst>
      <p:ext uri="{BB962C8B-B14F-4D97-AF65-F5344CB8AC3E}">
        <p14:creationId xmlns:p14="http://schemas.microsoft.com/office/powerpoint/2010/main" val="1326984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uexampleCLb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79351"/>
            <a:ext cx="8382000" cy="25685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609600" y="241539"/>
            <a:ext cx="777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spcBef>
                <a:spcPct val="50000"/>
              </a:spcBef>
            </a:pPr>
            <a:r>
              <a:rPr lang="en-US" sz="3600" dirty="0">
                <a:cs typeface="Arial" charset="0"/>
              </a:rPr>
              <a:t>Solving tangle equations</a:t>
            </a:r>
          </a:p>
        </p:txBody>
      </p:sp>
      <p:sp>
        <p:nvSpPr>
          <p:cNvPr id="2" name="Rectangle 1"/>
          <p:cNvSpPr/>
          <p:nvPr/>
        </p:nvSpPr>
        <p:spPr>
          <a:xfrm>
            <a:off x="381001" y="4070620"/>
            <a:ext cx="8523928" cy="2554545"/>
          </a:xfrm>
          <a:prstGeom prst="rect">
            <a:avLst/>
          </a:prstGeom>
        </p:spPr>
        <p:txBody>
          <a:bodyPr wrap="square">
            <a:spAutoFit/>
          </a:bodyPr>
          <a:lstStyle/>
          <a:p>
            <a:r>
              <a:rPr lang="en-US" sz="3200" dirty="0" smtClean="0"/>
              <a:t>Tangle equation from:  </a:t>
            </a:r>
            <a:r>
              <a:rPr lang="en-US" sz="3200" i="1" dirty="0" smtClean="0"/>
              <a:t>Path </a:t>
            </a:r>
            <a:r>
              <a:rPr lang="en-US" sz="3200" i="1" dirty="0"/>
              <a:t>of DNA within the Mu transpososome. Transposase interactions bridging two Mu ends and the enhancer trap five DNA </a:t>
            </a:r>
            <a:r>
              <a:rPr lang="en-US" sz="3200" i="1" dirty="0" smtClean="0"/>
              <a:t>supercoils.</a:t>
            </a:r>
            <a:r>
              <a:rPr lang="en-US" sz="3200" dirty="0" smtClean="0"/>
              <a:t> Pathania </a:t>
            </a:r>
            <a:r>
              <a:rPr lang="en-US" sz="3200" dirty="0"/>
              <a:t>S, Jayaram M, Harshey RM</a:t>
            </a:r>
            <a:r>
              <a:rPr lang="en-US" sz="3200" dirty="0" smtClean="0"/>
              <a:t>.</a:t>
            </a:r>
            <a:endParaRPr lang="en-US" sz="3200" dirty="0"/>
          </a:p>
          <a:p>
            <a:r>
              <a:rPr lang="en-US" sz="3200" dirty="0"/>
              <a:t>Cell. 2002 May 17;109(4):425-36.</a:t>
            </a:r>
          </a:p>
        </p:txBody>
      </p:sp>
    </p:spTree>
    <p:extLst>
      <p:ext uri="{BB962C8B-B14F-4D97-AF65-F5344CB8AC3E}">
        <p14:creationId xmlns:p14="http://schemas.microsoft.com/office/powerpoint/2010/main" val="3488963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097798"/>
            <a:ext cx="7823200" cy="3886200"/>
          </a:xfrm>
          <a:prstGeom prst="rect">
            <a:avLst/>
          </a:prstGeom>
        </p:spPr>
      </p:pic>
      <p:sp>
        <p:nvSpPr>
          <p:cNvPr id="4" name="Rectangle 3"/>
          <p:cNvSpPr/>
          <p:nvPr/>
        </p:nvSpPr>
        <p:spPr>
          <a:xfrm>
            <a:off x="70560" y="6437726"/>
            <a:ext cx="5387287" cy="369332"/>
          </a:xfrm>
          <a:prstGeom prst="rect">
            <a:avLst/>
          </a:prstGeom>
        </p:spPr>
        <p:txBody>
          <a:bodyPr wrap="square">
            <a:spAutoFit/>
          </a:bodyPr>
          <a:lstStyle/>
          <a:p>
            <a:r>
              <a:rPr lang="en-US" dirty="0"/>
              <a:t>http://</a:t>
            </a:r>
            <a:r>
              <a:rPr lang="en-US" dirty="0" err="1"/>
              <a:t>www.pnas.org</a:t>
            </a:r>
            <a:r>
              <a:rPr lang="en-US" dirty="0"/>
              <a:t>/content/110/46/18566.full</a:t>
            </a:r>
          </a:p>
        </p:txBody>
      </p:sp>
      <p:sp>
        <p:nvSpPr>
          <p:cNvPr id="5" name="TextBox 4"/>
          <p:cNvSpPr txBox="1"/>
          <p:nvPr/>
        </p:nvSpPr>
        <p:spPr>
          <a:xfrm>
            <a:off x="1711055" y="5186504"/>
            <a:ext cx="7197013" cy="400110"/>
          </a:xfrm>
          <a:prstGeom prst="rect">
            <a:avLst/>
          </a:prstGeom>
          <a:noFill/>
        </p:spPr>
        <p:txBody>
          <a:bodyPr wrap="square" rtlCol="0">
            <a:spAutoFit/>
          </a:bodyPr>
          <a:lstStyle/>
          <a:p>
            <a:r>
              <a:rPr lang="pl-PL" sz="2000" dirty="0"/>
              <a:t>vol. 110 no. </a:t>
            </a:r>
            <a:r>
              <a:rPr lang="pl-PL" sz="2000" dirty="0" smtClean="0"/>
              <a:t>46, 18566</a:t>
            </a:r>
            <a:r>
              <a:rPr lang="pl-PL" sz="2000" dirty="0"/>
              <a:t>–</a:t>
            </a:r>
            <a:r>
              <a:rPr lang="pl-PL" sz="2000" dirty="0" smtClean="0"/>
              <a:t>18571,   </a:t>
            </a:r>
            <a:r>
              <a:rPr lang="en-US" sz="2000" dirty="0" smtClean="0"/>
              <a:t>2013</a:t>
            </a:r>
          </a:p>
        </p:txBody>
      </p:sp>
    </p:spTree>
    <p:extLst>
      <p:ext uri="{BB962C8B-B14F-4D97-AF65-F5344CB8AC3E}">
        <p14:creationId xmlns:p14="http://schemas.microsoft.com/office/powerpoint/2010/main" val="141819024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5384</TotalTime>
  <Words>2324</Words>
  <Application>Microsoft Macintosh PowerPoint</Application>
  <PresentationFormat>On-screen Show (4:3)</PresentationFormat>
  <Paragraphs>344</Paragraphs>
  <Slides>64</Slides>
  <Notes>12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get distances from?</vt:lpstr>
      <vt:lpstr>Perfectly “tree-like” distances</vt:lpstr>
      <vt:lpstr>Perfectly “tree-like” distances</vt:lpstr>
      <vt:lpstr>Perfectly “tree-like” distances</vt:lpstr>
      <vt:lpstr>Perfectly “tree-like” distances</vt:lpstr>
      <vt:lpstr>Perfectly “tree-like” distances</vt:lpstr>
      <vt:lpstr>Perfectly “tree-like” distances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GEL VELOCITY IDENTIFIES KNOT COMPLEXITY</vt:lpstr>
      <vt:lpstr>DNA is Crowded in the Cell</vt:lpstr>
      <vt:lpstr>Radial Loop Chromosome</vt:lpstr>
      <vt:lpstr>Replication Obstruction</vt:lpstr>
      <vt:lpstr>DNA Structure</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I D</cp:lastModifiedBy>
  <cp:revision>80</cp:revision>
  <dcterms:created xsi:type="dcterms:W3CDTF">2013-11-08T02:36:41Z</dcterms:created>
  <dcterms:modified xsi:type="dcterms:W3CDTF">2013-11-14T14:40:47Z</dcterms:modified>
  <cp:category/>
</cp:coreProperties>
</file>