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4" r:id="rId2"/>
    <p:sldId id="339" r:id="rId3"/>
    <p:sldId id="343" r:id="rId4"/>
    <p:sldId id="342" r:id="rId5"/>
    <p:sldId id="273" r:id="rId6"/>
    <p:sldId id="341" r:id="rId7"/>
    <p:sldId id="346" r:id="rId8"/>
    <p:sldId id="350" r:id="rId9"/>
    <p:sldId id="354" r:id="rId10"/>
    <p:sldId id="347" r:id="rId11"/>
    <p:sldId id="352" r:id="rId12"/>
    <p:sldId id="351" r:id="rId13"/>
    <p:sldId id="340" r:id="rId14"/>
    <p:sldId id="344" r:id="rId15"/>
    <p:sldId id="276" r:id="rId16"/>
    <p:sldId id="277" r:id="rId17"/>
    <p:sldId id="304" r:id="rId18"/>
    <p:sldId id="330" r:id="rId19"/>
    <p:sldId id="356" r:id="rId20"/>
    <p:sldId id="303" r:id="rId21"/>
    <p:sldId id="296" r:id="rId22"/>
    <p:sldId id="298" r:id="rId23"/>
    <p:sldId id="336" r:id="rId24"/>
    <p:sldId id="337" r:id="rId25"/>
    <p:sldId id="338" r:id="rId26"/>
    <p:sldId id="334" r:id="rId27"/>
    <p:sldId id="294" r:id="rId28"/>
    <p:sldId id="328" r:id="rId29"/>
    <p:sldId id="322" r:id="rId30"/>
    <p:sldId id="307" r:id="rId31"/>
    <p:sldId id="365" r:id="rId32"/>
    <p:sldId id="308" r:id="rId33"/>
    <p:sldId id="332" r:id="rId34"/>
    <p:sldId id="333" r:id="rId35"/>
    <p:sldId id="331" r:id="rId36"/>
    <p:sldId id="329" r:id="rId37"/>
    <p:sldId id="32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D"/>
    <a:srgbClr val="000049"/>
    <a:srgbClr val="00005D"/>
    <a:srgbClr val="000022"/>
    <a:srgbClr val="008000"/>
    <a:srgbClr val="9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130" autoAdjust="0"/>
  </p:normalViewPr>
  <p:slideViewPr>
    <p:cSldViewPr snapToGrid="0" snapToObjects="1">
      <p:cViewPr varScale="1">
        <p:scale>
          <a:sx n="48" d="100"/>
          <a:sy n="48" d="100"/>
        </p:scale>
        <p:origin x="-17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21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A018-8FAC-8C47-9602-03F59CA8C84D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78CAB-F779-D945-BC20-D4A2C14F9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37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8853C-790B-074A-9B33-AF42982A3CD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FC4B9-A07B-9549-B62E-78439FDB3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9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Lecture 4:  Addition and vector</a:t>
            </a:r>
            <a:r>
              <a:rPr lang="en-US" sz="2400" baseline="0" dirty="0" smtClean="0">
                <a:solidFill>
                  <a:srgbClr val="0000FF"/>
                </a:solidFill>
              </a:rPr>
              <a:t> spaces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1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also talk about groups under multiplication.  Our additive identity is one and </a:t>
            </a:r>
            <a:r>
              <a:rPr lang="en-US" dirty="0" smtClean="0"/>
              <a:t>the </a:t>
            </a:r>
            <a:r>
              <a:rPr lang="en-US" dirty="0" smtClean="0"/>
              <a:t>multiplicative inverse of x is denoted by x^-1</a:t>
            </a:r>
          </a:p>
          <a:p>
            <a:r>
              <a:rPr lang="en-US" dirty="0" smtClean="0"/>
              <a:t>Note 0 does not have a multiplicative inverse so</a:t>
            </a:r>
            <a:r>
              <a:rPr lang="en-US" baseline="0" dirty="0" smtClean="0"/>
              <a:t> we</a:t>
            </a:r>
            <a:r>
              <a:rPr lang="en-US" dirty="0" smtClean="0"/>
              <a:t> need</a:t>
            </a:r>
            <a:r>
              <a:rPr lang="en-US" baseline="0" dirty="0" smtClean="0"/>
              <a:t> to</a:t>
            </a:r>
            <a:r>
              <a:rPr lang="en-US" dirty="0" smtClean="0"/>
              <a:t> remove zero for</a:t>
            </a:r>
            <a:r>
              <a:rPr lang="en-US" baseline="0" dirty="0" smtClean="0"/>
              <a:t> the following</a:t>
            </a:r>
            <a:r>
              <a:rPr lang="en-US" dirty="0" smtClean="0"/>
              <a:t> sets to be  groups under multiplication.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4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 multiplicative inverse of an integer is not an integer and thus the</a:t>
            </a:r>
            <a:r>
              <a:rPr lang="en-US" baseline="0" dirty="0" smtClean="0"/>
              <a:t> integers</a:t>
            </a:r>
            <a:r>
              <a:rPr lang="en-US" dirty="0" smtClean="0"/>
              <a:t>- zero is not a group under multiplication.</a:t>
            </a:r>
          </a:p>
          <a:p>
            <a:endParaRPr lang="en-US" dirty="0" smtClean="0"/>
          </a:p>
          <a:p>
            <a:r>
              <a:rPr lang="en-US" dirty="0" smtClean="0"/>
              <a:t>For example two is an integer but it’s multiplicative inverse one half is not an integer.</a:t>
            </a:r>
          </a:p>
          <a:p>
            <a:endParaRPr lang="en-US" dirty="0" smtClean="0"/>
          </a:p>
          <a:p>
            <a:r>
              <a:rPr lang="en-US" dirty="0" smtClean="0"/>
              <a:t>That’s the main difference when working over the integers: we do not have multiplicative inverses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4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F</a:t>
            </a:r>
            <a:r>
              <a:rPr lang="en-US" sz="1200" dirty="0" smtClean="0"/>
              <a:t> is a </a:t>
            </a:r>
            <a:r>
              <a:rPr lang="en-US" sz="1200" i="1" dirty="0" smtClean="0"/>
              <a:t>field  </a:t>
            </a:r>
            <a:r>
              <a:rPr lang="en-US" sz="1200" dirty="0" smtClean="0"/>
              <a:t>if </a:t>
            </a:r>
          </a:p>
          <a:p>
            <a:pPr marL="514350" indent="-514350">
              <a:buAutoNum type="arabicParenBoth"/>
            </a:pPr>
            <a:r>
              <a:rPr lang="en-US" sz="1200" b="1" dirty="0" smtClean="0"/>
              <a:t>F</a:t>
            </a:r>
            <a:r>
              <a:rPr lang="en-US" sz="1200" dirty="0" smtClean="0"/>
              <a:t> is an abelian group under  addition </a:t>
            </a:r>
          </a:p>
          <a:p>
            <a:r>
              <a:rPr lang="en-US" sz="1200" dirty="0" smtClean="0"/>
              <a:t>(2)  </a:t>
            </a:r>
            <a:r>
              <a:rPr lang="en-US" sz="1200" b="1" dirty="0" smtClean="0"/>
              <a:t>F </a:t>
            </a:r>
            <a:r>
              <a:rPr lang="en-US" sz="1200" dirty="0" smtClean="0"/>
              <a:t>– {0} is an abelian group under multiplication</a:t>
            </a:r>
          </a:p>
          <a:p>
            <a:r>
              <a:rPr lang="en-US" sz="1200" dirty="0" smtClean="0"/>
              <a:t>(3)  And we have the distributive property.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31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back to our definition of free Vector space</a:t>
            </a:r>
          </a:p>
          <a:p>
            <a:r>
              <a:rPr lang="en-US" dirty="0" smtClean="0"/>
              <a:t> by the way, if you are familiar with Vector spaces every finite dimensional Vector space is a free Vector space.</a:t>
            </a:r>
          </a:p>
          <a:p>
            <a:endParaRPr lang="en-US" dirty="0" smtClean="0"/>
          </a:p>
          <a:p>
            <a:r>
              <a:rPr lang="en-US" sz="1200" dirty="0" smtClean="0"/>
              <a:t>A vector space over the field </a:t>
            </a:r>
            <a:r>
              <a:rPr lang="en-US" sz="1200" b="1" dirty="0" smtClean="0"/>
              <a:t>F</a:t>
            </a:r>
            <a:r>
              <a:rPr lang="en-US" sz="1200" dirty="0" smtClean="0"/>
              <a:t> generated by the elements  x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, x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, …, x</a:t>
            </a:r>
            <a:r>
              <a:rPr lang="en-US" sz="1200" baseline="-25000" dirty="0" smtClean="0"/>
              <a:t>k</a:t>
            </a:r>
            <a:r>
              <a:rPr lang="en-US" sz="1200" dirty="0" smtClean="0"/>
              <a:t>  consists of all linear combinations</a:t>
            </a:r>
            <a:r>
              <a:rPr lang="en-US" sz="1200" baseline="0" dirty="0" smtClean="0"/>
              <a:t> </a:t>
            </a:r>
            <a:r>
              <a:rPr lang="en-US" sz="1200" dirty="0" smtClean="0"/>
              <a:t>of x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, x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, …, x</a:t>
            </a:r>
            <a:r>
              <a:rPr lang="en-US" sz="1200" baseline="-25000" dirty="0" smtClean="0"/>
              <a:t>k</a:t>
            </a:r>
            <a:r>
              <a:rPr lang="en-US" sz="1200" dirty="0" smtClean="0"/>
              <a:t> where the coefficients</a:t>
            </a:r>
            <a:r>
              <a:rPr lang="en-US" sz="1200" baseline="0" dirty="0" smtClean="0"/>
              <a:t> are elements of the field F.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Addition is performed by adding like terms.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</a:t>
            </a:r>
            <a:r>
              <a:rPr lang="en-US" baseline="0" dirty="0" smtClean="0"/>
              <a:t> note that this is almost identical to the definition of </a:t>
            </a:r>
            <a:r>
              <a:rPr lang="en-US" sz="1200" dirty="0" smtClean="0"/>
              <a:t>free abelian group except now our coefficients</a:t>
            </a:r>
            <a:r>
              <a:rPr lang="en-US" sz="1200" baseline="0" dirty="0" smtClean="0"/>
              <a:t> need not be integers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coefficients will normally be elements of Z mod 2.  In other words</a:t>
            </a:r>
            <a:r>
              <a:rPr lang="en-US" baseline="0" dirty="0" smtClean="0"/>
              <a:t> 0 or 1.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can write </a:t>
            </a:r>
            <a:r>
              <a:rPr lang="en-US" sz="1200" dirty="0" smtClean="0">
                <a:solidFill>
                  <a:srgbClr val="0000FF"/>
                </a:solidFill>
              </a:rPr>
              <a:t>4x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+ 2x</a:t>
            </a:r>
            <a:r>
              <a:rPr lang="en-US" sz="1200" baseline="-25000" dirty="0" smtClean="0">
                <a:solidFill>
                  <a:srgbClr val="0000FF"/>
                </a:solidFill>
              </a:rPr>
              <a:t>2</a:t>
            </a:r>
            <a:r>
              <a:rPr lang="en-US" sz="1200" dirty="0" smtClean="0">
                <a:solidFill>
                  <a:srgbClr val="0000FF"/>
                </a:solidFill>
              </a:rPr>
              <a:t> , but that is the same thing as 0 mod 2, since 4 and 2 are both even they are equivalent</a:t>
            </a:r>
            <a:r>
              <a:rPr lang="en-US" sz="1200" baseline="0" dirty="0" smtClean="0">
                <a:solidFill>
                  <a:srgbClr val="0000FF"/>
                </a:solidFill>
              </a:rPr>
              <a:t> to 0 mod 2</a:t>
            </a:r>
          </a:p>
          <a:p>
            <a:endParaRPr lang="en-US" sz="1200" baseline="0" dirty="0" smtClean="0">
              <a:solidFill>
                <a:srgbClr val="0000FF"/>
              </a:solidFill>
            </a:endParaRPr>
          </a:p>
          <a:p>
            <a:r>
              <a:rPr lang="en-US" sz="1200" baseline="0" dirty="0" smtClean="0">
                <a:solidFill>
                  <a:srgbClr val="0000FF"/>
                </a:solidFill>
              </a:rPr>
              <a:t>Thus the vector space generated by x1, x2 using Z mod 2 coefficients only contains 4 elements:  </a:t>
            </a:r>
          </a:p>
          <a:p>
            <a:r>
              <a:rPr lang="en-US" sz="1200" baseline="0" dirty="0" smtClean="0">
                <a:solidFill>
                  <a:srgbClr val="0000FF"/>
                </a:solidFill>
              </a:rPr>
              <a:t>Both the coefficients could be zero in which case we have zero or </a:t>
            </a:r>
          </a:p>
          <a:p>
            <a:r>
              <a:rPr lang="en-US" sz="1200" baseline="0" dirty="0" smtClean="0">
                <a:solidFill>
                  <a:srgbClr val="0000FF"/>
                </a:solidFill>
              </a:rPr>
              <a:t>one of the coefficients could be one and the other one could be zero:  1</a:t>
            </a:r>
            <a:r>
              <a:rPr lang="en-US" sz="1200" dirty="0" smtClean="0">
                <a:solidFill>
                  <a:srgbClr val="0000FF"/>
                </a:solidFill>
              </a:rPr>
              <a:t>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+ 0x</a:t>
            </a:r>
            <a:r>
              <a:rPr lang="en-US" sz="1200" baseline="-25000" dirty="0" smtClean="0">
                <a:solidFill>
                  <a:srgbClr val="0000FF"/>
                </a:solidFill>
              </a:rPr>
              <a:t>2</a:t>
            </a:r>
            <a:r>
              <a:rPr lang="en-US" sz="1200" dirty="0" smtClean="0">
                <a:solidFill>
                  <a:srgbClr val="0000FF"/>
                </a:solidFill>
              </a:rPr>
              <a:t> = 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baseline="0" dirty="0" smtClean="0">
                <a:solidFill>
                  <a:srgbClr val="0000FF"/>
                </a:solidFill>
              </a:rPr>
              <a:t> while </a:t>
            </a:r>
            <a:r>
              <a:rPr lang="en-US" sz="1200" dirty="0" smtClean="0">
                <a:solidFill>
                  <a:srgbClr val="0000FF"/>
                </a:solidFill>
              </a:rPr>
              <a:t> 0x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+ 1x</a:t>
            </a:r>
            <a:r>
              <a:rPr lang="en-US" sz="1200" baseline="-25000" dirty="0" smtClean="0">
                <a:solidFill>
                  <a:srgbClr val="0000FF"/>
                </a:solidFill>
              </a:rPr>
              <a:t>2</a:t>
            </a:r>
            <a:r>
              <a:rPr lang="en-US" sz="1200" dirty="0" smtClean="0">
                <a:solidFill>
                  <a:srgbClr val="0000FF"/>
                </a:solidFill>
              </a:rPr>
              <a:t> = x</a:t>
            </a:r>
            <a:r>
              <a:rPr lang="en-US" sz="1200" baseline="-25000" dirty="0" smtClean="0">
                <a:solidFill>
                  <a:srgbClr val="0000FF"/>
                </a:solidFill>
              </a:rPr>
              <a:t>2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endParaRPr lang="en-US" sz="1200" baseline="0" dirty="0" smtClean="0">
              <a:solidFill>
                <a:srgbClr val="0000FF"/>
              </a:solidFill>
            </a:endParaRPr>
          </a:p>
          <a:p>
            <a:r>
              <a:rPr lang="en-US" sz="1200" baseline="0" dirty="0" smtClean="0">
                <a:solidFill>
                  <a:srgbClr val="0000FF"/>
                </a:solidFill>
              </a:rPr>
              <a:t>Or both the  coefficients could be one in which case we have </a:t>
            </a:r>
            <a:r>
              <a:rPr lang="en-US" sz="1200" dirty="0" smtClean="0">
                <a:solidFill>
                  <a:srgbClr val="0000FF"/>
                </a:solidFill>
              </a:rPr>
              <a:t> 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+ x</a:t>
            </a:r>
            <a:r>
              <a:rPr lang="en-US" sz="1200" baseline="-25000" dirty="0" smtClean="0">
                <a:solidFill>
                  <a:srgbClr val="0000FF"/>
                </a:solidFill>
              </a:rPr>
              <a:t>2</a:t>
            </a:r>
          </a:p>
          <a:p>
            <a:endParaRPr lang="en-US" sz="1200" baseline="-25000" dirty="0" smtClean="0">
              <a:solidFill>
                <a:srgbClr val="0000FF"/>
              </a:solidFill>
            </a:endParaRPr>
          </a:p>
          <a:p>
            <a:r>
              <a:rPr lang="en-US" sz="1200" baseline="0" dirty="0" smtClean="0">
                <a:solidFill>
                  <a:srgbClr val="0000FF"/>
                </a:solidFill>
              </a:rPr>
              <a:t>Thus this vector space has only 4 elements.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96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 is performed by combining like terms.</a:t>
            </a:r>
          </a:p>
          <a:p>
            <a:endParaRPr lang="en-US" dirty="0" smtClean="0"/>
          </a:p>
          <a:p>
            <a:r>
              <a:rPr lang="en-US" dirty="0" smtClean="0"/>
              <a:t>For example, </a:t>
            </a:r>
            <a:r>
              <a:rPr lang="en-US" sz="1200" dirty="0" smtClean="0">
                <a:solidFill>
                  <a:srgbClr val="0000FF"/>
                </a:solidFill>
              </a:rPr>
              <a:t>1x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+ 1x</a:t>
            </a:r>
            <a:r>
              <a:rPr lang="en-US" sz="1200" baseline="-25000" dirty="0" smtClean="0">
                <a:solidFill>
                  <a:srgbClr val="0000FF"/>
                </a:solidFill>
              </a:rPr>
              <a:t>1  </a:t>
            </a:r>
            <a:r>
              <a:rPr lang="en-US" sz="1200" dirty="0" smtClean="0">
                <a:solidFill>
                  <a:srgbClr val="0000FF"/>
                </a:solidFill>
              </a:rPr>
              <a:t>= 2</a:t>
            </a:r>
            <a:r>
              <a:rPr lang="en-US" sz="1200" baseline="-25000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x</a:t>
            </a:r>
            <a:r>
              <a:rPr lang="en-US" sz="1200" baseline="-25000" dirty="0" smtClean="0">
                <a:solidFill>
                  <a:srgbClr val="0000FF"/>
                </a:solidFill>
              </a:rPr>
              <a:t>1</a:t>
            </a:r>
            <a:r>
              <a:rPr lang="en-US" sz="1200" dirty="0" smtClean="0">
                <a:solidFill>
                  <a:srgbClr val="0000FF"/>
                </a:solidFill>
              </a:rPr>
              <a:t> = </a:t>
            </a:r>
            <a:r>
              <a:rPr lang="en-US" sz="1200" baseline="-25000" dirty="0" smtClean="0">
                <a:solidFill>
                  <a:srgbClr val="0000FF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0 </a:t>
            </a: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 we</a:t>
            </a:r>
            <a:r>
              <a:rPr lang="en-US" baseline="0" dirty="0" smtClean="0"/>
              <a:t> have</a:t>
            </a:r>
            <a:r>
              <a:rPr lang="en-US" dirty="0" smtClean="0"/>
              <a:t> two of something, we can cancel them out. Thus</a:t>
            </a:r>
            <a:r>
              <a:rPr lang="en-US" baseline="0" dirty="0" smtClean="0"/>
              <a:t> in the </a:t>
            </a:r>
            <a:r>
              <a:rPr lang="en-US" dirty="0" smtClean="0"/>
              <a:t> next example we have 2  x1’s, so they cancel out and we are left with x2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54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last lecture</a:t>
            </a:r>
            <a:r>
              <a:rPr lang="en-US" baseline="0" dirty="0" smtClean="0"/>
              <a:t> we looked at an example</a:t>
            </a:r>
            <a:r>
              <a:rPr lang="en-US" dirty="0" smtClean="0"/>
              <a:t> of a graph with four vertices and 5</a:t>
            </a:r>
            <a:r>
              <a:rPr lang="en-US" baseline="0" dirty="0" smtClean="0"/>
              <a:t> edges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now let’s look at the example mod two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88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mod 2 I have 0 Vertices plus one edge, </a:t>
            </a:r>
          </a:p>
          <a:p>
            <a:r>
              <a:rPr lang="en-US" dirty="0" smtClean="0"/>
              <a:t>Note we really have 4 vertices and 5 edges, but remember when working mod two,</a:t>
            </a:r>
            <a:r>
              <a:rPr lang="en-US" baseline="0" dirty="0" smtClean="0"/>
              <a:t> </a:t>
            </a:r>
            <a:r>
              <a:rPr lang="en-US" dirty="0" smtClean="0"/>
              <a:t>even numbers are represent  by zero, so 4 = 0 mod 2, and odd-numbers by one, so 5 = 1 mod 2</a:t>
            </a:r>
          </a:p>
          <a:p>
            <a:endParaRPr lang="en-US" dirty="0" smtClean="0"/>
          </a:p>
          <a:p>
            <a:r>
              <a:rPr lang="en-US" dirty="0" smtClean="0"/>
              <a:t>Thus 0v + 1e mod</a:t>
            </a:r>
            <a:r>
              <a:rPr lang="en-US" baseline="0" dirty="0" smtClean="0"/>
              <a:t> 2 (or just e) means I have an even number of vertices and an odd number of edges.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8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I didn’t show you my</a:t>
            </a:r>
            <a:r>
              <a:rPr lang="en-US" baseline="0" dirty="0" smtClean="0"/>
              <a:t> </a:t>
            </a:r>
            <a:r>
              <a:rPr lang="en-US" dirty="0" smtClean="0"/>
              <a:t>graph,</a:t>
            </a:r>
            <a:r>
              <a:rPr lang="en-US" baseline="0" dirty="0" smtClean="0"/>
              <a:t> then </a:t>
            </a:r>
            <a:r>
              <a:rPr lang="en-US" dirty="0" smtClean="0"/>
              <a:t>zero vertices plus one edge would only tell you that we have even number of vertices and an odd number of edges.</a:t>
            </a:r>
          </a:p>
          <a:p>
            <a:endParaRPr lang="en-US" dirty="0" smtClean="0"/>
          </a:p>
          <a:p>
            <a:r>
              <a:rPr lang="en-US" baseline="0" dirty="0" smtClean="0"/>
              <a:t>Thus when we work mod 2, we loose a lot of information.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mod 2 arithmetic is computationally very fast, and thus one can analyze much larger data sets working mod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8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last lecture we saw that the definition of free abelian group while looking complicated was actually fairly simple </a:t>
            </a:r>
          </a:p>
          <a:p>
            <a:r>
              <a:rPr lang="en-US" dirty="0" smtClean="0"/>
              <a:t>we just counted objects which we might've labeled with symbols</a:t>
            </a:r>
            <a:r>
              <a:rPr lang="en-US" baseline="0" dirty="0" smtClean="0"/>
              <a:t> such as x1, x2, xk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still interested in labeling each</a:t>
            </a:r>
            <a:r>
              <a:rPr lang="en-US" baseline="0" dirty="0" smtClean="0"/>
              <a:t> vertex and each edge individually.  And while we can add objects of different dimension, most often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08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will  be interested in sums of elements of the same dimension.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088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still very interested in cycles.  So I</a:t>
            </a:r>
            <a:r>
              <a:rPr lang="en-US" baseline="0" dirty="0" smtClean="0"/>
              <a:t> can talk about the cycle </a:t>
            </a:r>
            <a:r>
              <a:rPr lang="en-US" sz="1200" dirty="0" smtClean="0"/>
              <a:t>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  and the cycle</a:t>
            </a:r>
            <a:r>
              <a:rPr lang="en-US" sz="1200" baseline="0" dirty="0" smtClean="0"/>
              <a:t>  </a:t>
            </a:r>
            <a:r>
              <a:rPr lang="en-US" sz="1200" dirty="0" smtClean="0"/>
              <a:t>e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5</a:t>
            </a:r>
            <a:r>
              <a:rPr lang="en-US" sz="1200" dirty="0" smtClean="0"/>
              <a:t> is a cycle.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Last time we  cared that we traveled in different directions along e3 when describing these two cycles.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So we looked at oriented graphs.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If I wish to reverse the orientation of an edge, I just multiple that edge by -1.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But in</a:t>
            </a:r>
            <a:r>
              <a:rPr lang="en-US" sz="1200" b="1" dirty="0" smtClean="0">
                <a:solidFill>
                  <a:srgbClr val="FFFF00"/>
                </a:solidFill>
              </a:rPr>
              <a:t>  Z</a:t>
            </a:r>
            <a:r>
              <a:rPr lang="en-US" sz="12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1200" dirty="0" smtClean="0">
                <a:solidFill>
                  <a:srgbClr val="FFFF00"/>
                </a:solidFill>
              </a:rPr>
              <a:t>,    1 = -1. 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Thus  e  =  – e  </a:t>
            </a:r>
            <a:endParaRPr lang="en-US" sz="1200" baseline="-25000" dirty="0" smtClean="0">
              <a:solidFill>
                <a:srgbClr val="FFFF00"/>
              </a:solidFill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Thus we don’t need the arrow to distinguish e from minus e, since e is equal to -e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 when we work with integer coefficients, our objects are oriented edges.</a:t>
            </a:r>
          </a:p>
          <a:p>
            <a:r>
              <a:rPr lang="en-US" baseline="0" dirty="0" smtClean="0"/>
              <a:t>But with Z mod 2 coefficients, our objects are unoriented edges.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Note </a:t>
            </a:r>
            <a:r>
              <a:rPr lang="en-US" baseline="0" dirty="0" err="1" smtClean="0"/>
              <a:t>unoriented</a:t>
            </a:r>
            <a:r>
              <a:rPr lang="en-US" baseline="0" dirty="0" smtClean="0"/>
              <a:t> edges is unique to working with  Z mod 2 coefficients, If 1 does not = -1, then we need to use oriented edges.  So if our coefficients are integers or real numbers,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 we need oriented edges.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in the special case of Z mod 2, we have </a:t>
            </a:r>
            <a:r>
              <a:rPr lang="en-US" baseline="0" dirty="0" err="1" smtClean="0"/>
              <a:t>unoriented</a:t>
            </a:r>
            <a:r>
              <a:rPr lang="en-US" baseline="0" dirty="0" smtClean="0"/>
              <a:t> objects.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 us now compare working with oriented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unoriented</a:t>
            </a:r>
            <a:r>
              <a:rPr lang="en-US" baseline="0" dirty="0" smtClean="0"/>
              <a:t> objects.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oriented edges, the edge e3 canceled out algebraically when adding the cycles together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08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With Z2 coefficients the edge e3 still cancels  out since we have 2 of them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when adding these two cycles we still get the cycle </a:t>
            </a:r>
            <a:r>
              <a:rPr lang="en-US" sz="1200" dirty="0" smtClean="0"/>
              <a:t>e</a:t>
            </a:r>
            <a:r>
              <a:rPr lang="en-US" sz="1200" baseline="-25000" dirty="0" smtClean="0"/>
              <a:t>1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5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4</a:t>
            </a:r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08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I take the path </a:t>
            </a:r>
            <a:r>
              <a:rPr lang="en-US" sz="1200" dirty="0" smtClean="0"/>
              <a:t>e</a:t>
            </a:r>
            <a:r>
              <a:rPr lang="en-US" sz="1200" baseline="-25000" dirty="0" smtClean="0"/>
              <a:t>1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3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1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2 </a:t>
            </a:r>
            <a:r>
              <a:rPr lang="en-US" sz="1200" dirty="0" smtClean="0"/>
              <a:t>+  e</a:t>
            </a:r>
            <a:r>
              <a:rPr lang="en-US" sz="1200" baseline="-25000" dirty="0" smtClean="0"/>
              <a:t>5 </a:t>
            </a:r>
            <a:r>
              <a:rPr lang="en-US" sz="1200" dirty="0" smtClean="0"/>
              <a:t>+ e</a:t>
            </a:r>
            <a:r>
              <a:rPr lang="en-US" sz="1200" baseline="-25000" dirty="0" smtClean="0"/>
              <a:t>4</a:t>
            </a:r>
            <a:r>
              <a:rPr lang="en-US" sz="1200" baseline="0" dirty="0" smtClean="0"/>
              <a:t>, mod 2, I loose the information that I traveled along the edges e1 and e2 since I  travelled along them twice.</a:t>
            </a:r>
            <a:r>
              <a:rPr lang="en-US" sz="120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Regardless of the path, if I have two of</a:t>
            </a:r>
            <a:r>
              <a:rPr lang="en-US" sz="1200" baseline="0" dirty="0" smtClean="0"/>
              <a:t> an</a:t>
            </a:r>
            <a:r>
              <a:rPr lang="en-US" sz="1200" dirty="0" smtClean="0"/>
              <a:t> object, then that pair cancels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08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Or We </a:t>
            </a:r>
            <a:r>
              <a:rPr lang="en-US" baseline="0" dirty="0" smtClean="0"/>
              <a:t>could be counting roses and cone flowers. In either case, we just have a linear combination of our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96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With oriented edges,</a:t>
            </a:r>
            <a:r>
              <a:rPr lang="en-US" sz="1200" baseline="0" dirty="0" smtClean="0"/>
              <a:t> </a:t>
            </a:r>
            <a:r>
              <a:rPr lang="en-US" sz="1200" dirty="0" smtClean="0"/>
              <a:t>The boundary of  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=  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–  v</a:t>
            </a:r>
            <a:r>
              <a:rPr lang="en-US" sz="1200" baseline="-25000" dirty="0" smtClean="0"/>
              <a:t>1   </a:t>
            </a:r>
            <a:r>
              <a:rPr lang="en-US" sz="1200" baseline="0" dirty="0" smtClean="0"/>
              <a:t>W</a:t>
            </a:r>
            <a:r>
              <a:rPr lang="en-US" sz="1200" dirty="0" smtClean="0"/>
              <a:t>e use the minus sign to denote that e1 points</a:t>
            </a:r>
            <a:r>
              <a:rPr lang="en-US" sz="1200" baseline="0" dirty="0" smtClean="0"/>
              <a:t> from v1 to v2.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Z2, the edges are unoriented</a:t>
            </a:r>
            <a:r>
              <a:rPr lang="en-US" baseline="0" dirty="0" smtClean="0"/>
              <a:t> so the </a:t>
            </a:r>
            <a:r>
              <a:rPr lang="en-US" sz="1200" dirty="0" smtClean="0"/>
              <a:t>boundary of  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=  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+  v</a:t>
            </a:r>
            <a:r>
              <a:rPr lang="en-US" sz="1200" baseline="-25000" dirty="0" smtClean="0"/>
              <a:t>1</a:t>
            </a:r>
            <a:r>
              <a:rPr lang="en-US" sz="1200" baseline="0" dirty="0" smtClean="0"/>
              <a:t>, the sum of its 2 endpoints.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also makes sense since 1 = -1, so v2 – v1 = </a:t>
            </a:r>
            <a:r>
              <a:rPr lang="en-US" sz="1200" dirty="0" smtClean="0"/>
              <a:t>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+  v1</a:t>
            </a:r>
            <a:r>
              <a:rPr lang="en-US" sz="1200" baseline="-25000" dirty="0" smtClean="0"/>
              <a:t>.</a:t>
            </a:r>
            <a:r>
              <a:rPr lang="en-US" sz="1200" baseline="0" dirty="0" smtClean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If</a:t>
            </a:r>
            <a:r>
              <a:rPr lang="en-US" baseline="0" dirty="0" smtClean="0"/>
              <a:t> we add  together these boundaries </a:t>
            </a:r>
            <a:r>
              <a:rPr lang="en-US" sz="1200" dirty="0" smtClean="0"/>
              <a:t>of  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+  e</a:t>
            </a:r>
            <a:r>
              <a:rPr lang="en-US" sz="1200" baseline="-25000" dirty="0" smtClean="0"/>
              <a:t>3</a:t>
            </a:r>
            <a:r>
              <a:rPr lang="en-US" baseline="0" dirty="0" smtClean="0"/>
              <a:t>,  all the vertices occur in pairs.</a:t>
            </a:r>
          </a:p>
          <a:p>
            <a:r>
              <a:rPr lang="en-US" baseline="0" dirty="0" smtClean="0"/>
              <a:t>So everything cancels out and we just get 0</a:t>
            </a:r>
            <a:endParaRPr lang="en-US" dirty="0" smtClean="0"/>
          </a:p>
          <a:p>
            <a:r>
              <a:rPr lang="en-US" dirty="0" smtClean="0"/>
              <a:t>Remember that is what we wanted,</a:t>
            </a:r>
            <a:r>
              <a:rPr lang="en-US" baseline="0" dirty="0" smtClean="0"/>
              <a:t> </a:t>
            </a:r>
            <a:r>
              <a:rPr lang="en-US" dirty="0" smtClean="0"/>
              <a:t> since </a:t>
            </a:r>
            <a:r>
              <a:rPr lang="en-US" baseline="0" dirty="0" smtClean="0"/>
              <a:t>e1 + e2 + e3 </a:t>
            </a:r>
            <a:r>
              <a:rPr lang="en-US" dirty="0" smtClean="0"/>
              <a:t> is a cycle, it does not have any boundary.  Thus the algebra gives us what we expect.  The boundary of a cycle is 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With oriented faces we have 2 possible orientations: clockwise and counterclockwise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But with Z2 coefficients +1  =  -1 </a:t>
            </a:r>
          </a:p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so  f  =  -f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 with Z2 coefficients we never have to worry about orientation no matter the dimension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aseline="0" dirty="0" smtClean="0"/>
              <a:t>Thus the </a:t>
            </a:r>
            <a:r>
              <a:rPr lang="en-US" sz="1200" dirty="0" smtClean="0">
                <a:solidFill>
                  <a:schemeClr val="tx1"/>
                </a:solidFill>
              </a:rPr>
              <a:t>Building blocks for a simplicial complex using</a:t>
            </a:r>
            <a:r>
              <a:rPr lang="en-US" sz="1200" b="1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Z</a:t>
            </a:r>
            <a:r>
              <a:rPr lang="en-US" sz="1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coefficients are unoriented</a:t>
            </a:r>
          </a:p>
          <a:p>
            <a:pPr algn="l"/>
            <a:r>
              <a:rPr lang="en-US" baseline="0" dirty="0" smtClean="0"/>
              <a:t>The boundary of a vertex is 0</a:t>
            </a:r>
            <a:endParaRPr lang="en-US" baseline="0" dirty="0" smtClean="0"/>
          </a:p>
          <a:p>
            <a:pPr algn="l"/>
            <a:r>
              <a:rPr lang="en-US" baseline="0" dirty="0" smtClean="0"/>
              <a:t>The boundary of an edge is the sum of it’s two boundary vertices.</a:t>
            </a:r>
          </a:p>
          <a:p>
            <a:pPr algn="l"/>
            <a:r>
              <a:rPr lang="en-US" baseline="0" dirty="0" smtClean="0"/>
              <a:t>While the boundary of a face is the sum of its boundary edges.</a:t>
            </a:r>
          </a:p>
          <a:p>
            <a:pPr algn="l"/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can also have solid 3dim tetrahedron also called 3-simplex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baseline="0" dirty="0" smtClean="0"/>
              <a:t>boundary of the </a:t>
            </a:r>
            <a:r>
              <a:rPr lang="en-US" baseline="0" dirty="0" smtClean="0"/>
              <a:t>solid 3-dimensional </a:t>
            </a:r>
            <a:r>
              <a:rPr lang="en-US" baseline="0" dirty="0" smtClean="0"/>
              <a:t>tetrahedron is the sum of its four 2-dim faces</a:t>
            </a:r>
          </a:p>
          <a:p>
            <a:r>
              <a:rPr lang="en-US" sz="1200" dirty="0" smtClean="0"/>
              <a:t>So its boundary is the face (v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) + this back face (v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) + bottom face (v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) + the remaining side (v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3</a:t>
            </a:r>
            <a:r>
              <a:rPr lang="en-US" sz="1200" dirty="0" smtClean="0"/>
              <a:t>, v</a:t>
            </a:r>
            <a:r>
              <a:rPr lang="en-US" sz="1200" baseline="-25000" dirty="0" smtClean="0"/>
              <a:t>4</a:t>
            </a:r>
            <a:r>
              <a:rPr lang="en-US" sz="1200" dirty="0" smtClean="0"/>
              <a:t>) </a:t>
            </a:r>
          </a:p>
          <a:p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baseline="0" dirty="0" smtClean="0"/>
              <a:t>boundary of an n-simplex will be the sum of n-1-dimsional </a:t>
            </a:r>
            <a:r>
              <a:rPr lang="en-US" sz="1200" baseline="0" dirty="0" smtClean="0"/>
              <a:t>boundary </a:t>
            </a:r>
            <a:r>
              <a:rPr lang="en-US" sz="1200" baseline="0" dirty="0" err="1" smtClean="0"/>
              <a:t>simplices</a:t>
            </a:r>
            <a:r>
              <a:rPr lang="en-US" sz="1200" baseline="0" dirty="0" smtClean="0"/>
              <a:t>, but you can ignore the notation for now and focus on examples we can draw.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is an optional lecture on a</a:t>
            </a:r>
            <a:r>
              <a:rPr lang="en-US" sz="1200" dirty="0" smtClean="0">
                <a:solidFill>
                  <a:srgbClr val="660066"/>
                </a:solidFill>
              </a:rPr>
              <a:t> terse introduction to </a:t>
            </a:r>
            <a:r>
              <a:rPr lang="en-US" sz="1200" dirty="0" err="1" smtClean="0">
                <a:solidFill>
                  <a:srgbClr val="660066"/>
                </a:solidFill>
              </a:rPr>
              <a:t>simplicial</a:t>
            </a:r>
            <a:r>
              <a:rPr lang="en-US" sz="1200" dirty="0" smtClean="0">
                <a:solidFill>
                  <a:srgbClr val="660066"/>
                </a:solidFill>
              </a:rPr>
              <a:t> complexes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giving more details using oriented </a:t>
            </a:r>
            <a:r>
              <a:rPr lang="en-US" baseline="0" dirty="0" err="1" smtClean="0"/>
              <a:t>simplices</a:t>
            </a:r>
            <a:r>
              <a:rPr lang="en-US" baseline="0" dirty="0" smtClean="0"/>
              <a:t>, but that lecture </a:t>
            </a:r>
            <a:r>
              <a:rPr lang="en-US" baseline="0" smtClean="0"/>
              <a:t>is optional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7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we do </a:t>
            </a:r>
            <a:r>
              <a:rPr lang="en-US" dirty="0" smtClean="0"/>
              <a:t> Addition by combining like</a:t>
            </a:r>
            <a:r>
              <a:rPr lang="en-US" baseline="0" dirty="0" smtClean="0"/>
              <a:t>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now define free vector space.  Note</a:t>
            </a:r>
            <a:r>
              <a:rPr lang="en-US" baseline="0" dirty="0" smtClean="0"/>
              <a:t> that the only difference between a free vector space and free abelian group is that our coefficients need not be integers.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example,  our coefficients could be real numbers such as pi, sqrt 2 or 3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 they could be rational numbers, fractions like ½ or 4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will focus on Z mod 2 coefficients.</a:t>
            </a:r>
            <a:r>
              <a:rPr lang="en-US" baseline="0" dirty="0" smtClean="0"/>
              <a:t>  In this case our coefficients are either 0 or 1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don’t actually need to know the</a:t>
            </a:r>
            <a:r>
              <a:rPr lang="en-US" baseline="0" dirty="0" smtClean="0"/>
              <a:t> formal</a:t>
            </a:r>
            <a:r>
              <a:rPr lang="en-US" dirty="0" smtClean="0"/>
              <a:t> definition</a:t>
            </a:r>
            <a:r>
              <a:rPr lang="en-US" baseline="0" dirty="0" smtClean="0"/>
              <a:t> </a:t>
            </a:r>
            <a:r>
              <a:rPr lang="en-US" dirty="0" smtClean="0"/>
              <a:t>of a field since we will stick with Z mod 2 coefficients, but for completeness, I will quickly summarize a</a:t>
            </a:r>
            <a:r>
              <a:rPr lang="en-US" baseline="0" dirty="0" smtClean="0"/>
              <a:t> few definitions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G is a group under an operation such as addition, then it must be </a:t>
            </a:r>
            <a:endParaRPr lang="en-US" baseline="0" dirty="0" smtClean="0"/>
          </a:p>
          <a:p>
            <a:r>
              <a:rPr lang="en-US" baseline="0" dirty="0" smtClean="0"/>
              <a:t>Closed under addition. if I take 2 elements x , y in a group G, then their sum is in G.  For example, the sum of two real numbers is a real number. </a:t>
            </a:r>
          </a:p>
          <a:p>
            <a:r>
              <a:rPr lang="en-US" baseline="0" dirty="0" smtClean="0"/>
              <a:t>The sum of two fractions is a fraction,  the sum of two integers is an integer.  The set {0, 1} is also closed under addition mod 2 since 1 + 1 = 0 mod 2 and 0 is in this set.</a:t>
            </a:r>
          </a:p>
          <a:p>
            <a:r>
              <a:rPr lang="en-US" baseline="0" dirty="0" smtClean="0"/>
              <a:t>We also have the   associative property.</a:t>
            </a:r>
            <a:endParaRPr lang="en-US" baseline="0" dirty="0" smtClean="0"/>
          </a:p>
          <a:p>
            <a:r>
              <a:rPr lang="en-US" baseline="0" dirty="0" smtClean="0"/>
              <a:t> there needs to be an additive identity which we will denote by zero </a:t>
            </a:r>
          </a:p>
          <a:p>
            <a:r>
              <a:rPr lang="en-US" baseline="0" dirty="0" smtClean="0"/>
              <a:t>       there exists 0 in G st that 0 + x = x = x +0</a:t>
            </a:r>
          </a:p>
          <a:p>
            <a:r>
              <a:rPr lang="en-US" baseline="0" dirty="0" smtClean="0"/>
              <a:t>and every element of G has an additive inverse.</a:t>
            </a:r>
          </a:p>
          <a:p>
            <a:r>
              <a:rPr lang="en-US" baseline="0" dirty="0" smtClean="0"/>
              <a:t>    If x is in G, then –x is in 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2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G is an abelian group, then we can also commute elements before adding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16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the abelian groups include the real numbers, the rational number, integers, as well as</a:t>
            </a:r>
            <a:r>
              <a:rPr lang="en-US" baseline="0" dirty="0" smtClean="0"/>
              <a:t> Z mod </a:t>
            </a:r>
            <a:r>
              <a:rPr lang="en-US" dirty="0" smtClean="0"/>
              <a:t>two</a:t>
            </a:r>
          </a:p>
          <a:p>
            <a:r>
              <a:rPr lang="en-US" dirty="0" smtClean="0"/>
              <a:t>Note that the additive inverse</a:t>
            </a:r>
            <a:r>
              <a:rPr lang="en-US" baseline="0" dirty="0" smtClean="0"/>
              <a:t> of 0 is 0:  0 + 0 = 0, -0 is 0.</a:t>
            </a:r>
          </a:p>
          <a:p>
            <a:r>
              <a:rPr lang="en-US" baseline="0" dirty="0" smtClean="0"/>
              <a:t>In Z mod 2, the additive inverse of 1 is 1:  1 + 1 = 0 mod </a:t>
            </a:r>
            <a:r>
              <a:rPr lang="en-US" baseline="0" dirty="0" smtClean="0"/>
              <a:t>2, so -1 = 1.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1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1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5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93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0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8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6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3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32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26E60-EE7B-1A40-85D2-BFF786422B2B}" type="datetimeFigureOut">
              <a:rPr lang="en-US" smtClean="0"/>
              <a:t>8/12/2013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96C83-6538-524D-812D-7D9C62635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1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839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Lecture 4:  Addition </a:t>
            </a:r>
            <a:r>
              <a:rPr lang="en-US" sz="2800" dirty="0" smtClean="0">
                <a:solidFill>
                  <a:srgbClr val="0000FF"/>
                </a:solidFill>
              </a:rPr>
              <a:t>(and free vector spaces)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/>
              <a:t>of a series of preparatory lectures for the Fall 2013 online course MATH:7450 (22M:305) Topics in Topology: Scientific and Engineering Applications of Algebraic Topology</a:t>
            </a:r>
          </a:p>
          <a:p>
            <a:endParaRPr lang="en-US" sz="2400" dirty="0"/>
          </a:p>
          <a:p>
            <a:r>
              <a:rPr lang="en-US" sz="2400" dirty="0" smtClean="0"/>
              <a:t>Target Audience: Anyone interested in </a:t>
            </a:r>
            <a:r>
              <a:rPr lang="en-US" sz="2400" b="1" dirty="0" smtClean="0">
                <a:solidFill>
                  <a:srgbClr val="B10000"/>
                </a:solidFill>
              </a:rPr>
              <a:t>topological data analysis </a:t>
            </a:r>
            <a:r>
              <a:rPr lang="en-US" sz="2400" dirty="0" smtClean="0"/>
              <a:t>including graduate students, faculty, industrial researchers in bioinformatics, biology, computer science, cosmology, engineering, imaging, mathematics, neurology, physics, statistics, etc.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" y="4495800"/>
            <a:ext cx="8991600" cy="228600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FontTx/>
              <a:buNone/>
            </a:pPr>
            <a:r>
              <a:rPr lang="en-US" sz="5100" dirty="0" smtClean="0">
                <a:solidFill>
                  <a:srgbClr val="0000FF"/>
                </a:solidFill>
              </a:rPr>
              <a:t> </a:t>
            </a:r>
            <a:r>
              <a:rPr lang="en-US" sz="5900" dirty="0" smtClean="0">
                <a:solidFill>
                  <a:srgbClr val="0000FF"/>
                </a:solidFill>
              </a:rPr>
              <a:t>Isabel </a:t>
            </a:r>
            <a:r>
              <a:rPr lang="en-US" sz="5900" dirty="0">
                <a:solidFill>
                  <a:srgbClr val="0000FF"/>
                </a:solidFill>
              </a:rPr>
              <a:t>K. Darcy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 Mathematics Department/Applied Mathematical &amp; Computational Sciences </a:t>
            </a:r>
            <a:endParaRPr lang="en-US" sz="4400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 University </a:t>
            </a:r>
            <a:r>
              <a:rPr lang="en-US" sz="4400" dirty="0">
                <a:solidFill>
                  <a:srgbClr val="0000FF"/>
                </a:solidFill>
              </a:rPr>
              <a:t>of </a:t>
            </a:r>
            <a:r>
              <a:rPr lang="en-US" sz="4400" dirty="0" smtClean="0">
                <a:solidFill>
                  <a:srgbClr val="0000FF"/>
                </a:solidFill>
              </a:rPr>
              <a:t>Iowa</a:t>
            </a:r>
          </a:p>
          <a:p>
            <a:pPr marL="0" indent="0">
              <a:lnSpc>
                <a:spcPct val="120000"/>
              </a:lnSpc>
              <a:buFontTx/>
              <a:buNone/>
            </a:pPr>
            <a:endParaRPr lang="en-US" sz="1400" dirty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lang="en-US" sz="5900" dirty="0">
                <a:solidFill>
                  <a:srgbClr val="D00000"/>
                </a:solidFill>
              </a:rPr>
              <a:t>http://www.math.uiowa.edu/~</a:t>
            </a:r>
            <a:r>
              <a:rPr lang="en-US" sz="5900" dirty="0" smtClean="0">
                <a:solidFill>
                  <a:srgbClr val="D00000"/>
                </a:solidFill>
              </a:rPr>
              <a:t>idarcy/AppliedTopology.html </a:t>
            </a:r>
            <a:endParaRPr lang="en-US" sz="5900" dirty="0">
              <a:solidFill>
                <a:srgbClr val="D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672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355573"/>
              </p:ext>
            </p:extLst>
          </p:nvPr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58470"/>
              </p:ext>
            </p:extLst>
          </p:nvPr>
        </p:nvGraphicFramePr>
        <p:xfrm>
          <a:off x="739517" y="303325"/>
          <a:ext cx="7760517" cy="2895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4627"/>
                <a:gridCol w="51158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Group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Closure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x, y in G implies </a:t>
                      </a:r>
                      <a:r>
                        <a:rPr lang="en-US" sz="3200" dirty="0" smtClean="0"/>
                        <a:t>x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y </a:t>
                      </a:r>
                      <a:r>
                        <a:rPr lang="en-US" sz="3200" dirty="0" smtClean="0"/>
                        <a:t>is in G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Associative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(x y) z = x (y</a:t>
                      </a:r>
                      <a:r>
                        <a:rPr lang="en-US" sz="3200" baseline="0" dirty="0" smtClean="0"/>
                        <a:t> z)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Identity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1 x = x = 1x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Inverses	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x</a:t>
                      </a:r>
                      <a:r>
                        <a:rPr lang="en-US" sz="3200" baseline="0" dirty="0" smtClean="0"/>
                        <a:t> (x</a:t>
                      </a:r>
                      <a:r>
                        <a:rPr lang="en-US" sz="3200" baseline="30000" dirty="0" smtClean="0"/>
                        <a:t>-1</a:t>
                      </a:r>
                      <a:r>
                        <a:rPr lang="en-US" sz="3200" baseline="0" dirty="0" smtClean="0"/>
                        <a:t>) = 1 = (x</a:t>
                      </a:r>
                      <a:r>
                        <a:rPr lang="en-US" sz="3200" baseline="30000" dirty="0" smtClean="0"/>
                        <a:t>-1</a:t>
                      </a:r>
                      <a:r>
                        <a:rPr lang="en-US" sz="3200" baseline="0" dirty="0" smtClean="0"/>
                        <a:t>) x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82880" y="3397705"/>
            <a:ext cx="89559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Examples of a </a:t>
            </a:r>
            <a:r>
              <a:rPr lang="en-US" sz="3200" dirty="0" smtClean="0"/>
              <a:t>group under multiplication: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 </a:t>
            </a:r>
            <a:r>
              <a:rPr lang="en-US" sz="3200" b="1" dirty="0" smtClean="0"/>
              <a:t>R</a:t>
            </a:r>
            <a:r>
              <a:rPr lang="en-US" sz="3200" dirty="0" smtClean="0"/>
              <a:t> – {0} = </a:t>
            </a:r>
            <a:r>
              <a:rPr lang="en-US" sz="3200" dirty="0"/>
              <a:t>set of real </a:t>
            </a:r>
            <a:r>
              <a:rPr lang="en-US" sz="3200" dirty="0" smtClean="0"/>
              <a:t>numbers not including zero</a:t>
            </a:r>
            <a:r>
              <a:rPr lang="en-US" sz="3200" dirty="0" smtClean="0"/>
              <a:t>.</a:t>
            </a:r>
            <a:r>
              <a:rPr lang="en-US" sz="3200" b="1" dirty="0" smtClean="0"/>
              <a:t>		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/>
              <a:t> Q</a:t>
            </a:r>
            <a:r>
              <a:rPr lang="en-US" sz="3200" dirty="0" smtClean="0"/>
              <a:t> </a:t>
            </a:r>
            <a:r>
              <a:rPr lang="en-US" sz="3200" dirty="0"/>
              <a:t>– {0} </a:t>
            </a:r>
            <a:r>
              <a:rPr lang="en-US" sz="3200" dirty="0" smtClean="0"/>
              <a:t>= </a:t>
            </a:r>
            <a:r>
              <a:rPr lang="en-US" sz="3200" dirty="0"/>
              <a:t>set of rational </a:t>
            </a:r>
            <a:r>
              <a:rPr lang="en-US" sz="3200" dirty="0" smtClean="0"/>
              <a:t>numbers </a:t>
            </a:r>
            <a:r>
              <a:rPr lang="en-US" sz="3200" dirty="0"/>
              <a:t>not including </a:t>
            </a:r>
            <a:r>
              <a:rPr lang="en-US" sz="3200" dirty="0" smtClean="0"/>
              <a:t>zero</a:t>
            </a:r>
            <a:r>
              <a:rPr lang="en-US" sz="3200" dirty="0" smtClean="0"/>
              <a:t>.</a:t>
            </a:r>
            <a:r>
              <a:rPr lang="en-US" sz="3200" b="1" dirty="0" smtClean="0">
                <a:solidFill>
                  <a:srgbClr val="00009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0090"/>
                </a:solidFill>
              </a:rPr>
              <a:t> 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>
                <a:solidFill>
                  <a:srgbClr val="000090"/>
                </a:solidFill>
              </a:rPr>
              <a:t>– {0}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= </a:t>
            </a:r>
            <a:r>
              <a:rPr lang="en-US" sz="3200" dirty="0" smtClean="0">
                <a:solidFill>
                  <a:srgbClr val="000090"/>
                </a:solidFill>
              </a:rPr>
              <a:t>{1}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8" name="Rectangle 1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744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4972" y="3312381"/>
            <a:ext cx="8955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Note that </a:t>
            </a:r>
            <a:r>
              <a:rPr lang="en-US" sz="3200" b="1" dirty="0" smtClean="0">
                <a:solidFill>
                  <a:srgbClr val="660066"/>
                </a:solidFill>
              </a:rPr>
              <a:t>Z</a:t>
            </a:r>
            <a:r>
              <a:rPr lang="en-US" sz="3200" dirty="0" smtClean="0">
                <a:solidFill>
                  <a:srgbClr val="660066"/>
                </a:solidFill>
              </a:rPr>
              <a:t> </a:t>
            </a:r>
            <a:r>
              <a:rPr lang="en-US" sz="3200" dirty="0">
                <a:solidFill>
                  <a:srgbClr val="660066"/>
                </a:solidFill>
              </a:rPr>
              <a:t>– {0} </a:t>
            </a:r>
            <a:r>
              <a:rPr lang="en-US" sz="3200" dirty="0" smtClean="0">
                <a:solidFill>
                  <a:srgbClr val="660066"/>
                </a:solidFill>
              </a:rPr>
              <a:t>is not a group under multiplication.</a:t>
            </a:r>
          </a:p>
          <a:p>
            <a:endParaRPr lang="en-US" sz="3200" dirty="0">
              <a:solidFill>
                <a:srgbClr val="660066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825401"/>
              </p:ext>
            </p:extLst>
          </p:nvPr>
        </p:nvGraphicFramePr>
        <p:xfrm>
          <a:off x="739517" y="303325"/>
          <a:ext cx="7760517" cy="2895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4627"/>
                <a:gridCol w="51158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Group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Closure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x, y in G implies </a:t>
                      </a:r>
                      <a:r>
                        <a:rPr lang="en-US" sz="3200" dirty="0" smtClean="0"/>
                        <a:t>x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y </a:t>
                      </a:r>
                      <a:r>
                        <a:rPr lang="en-US" sz="3200" dirty="0" smtClean="0"/>
                        <a:t>is in G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Associative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(x y) z = x (y</a:t>
                      </a:r>
                      <a:r>
                        <a:rPr lang="en-US" sz="3200" baseline="0" dirty="0" smtClean="0"/>
                        <a:t> z)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Identity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1 x = x = 1x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Inverses	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x</a:t>
                      </a:r>
                      <a:r>
                        <a:rPr lang="en-US" sz="3200" baseline="0" dirty="0" smtClean="0"/>
                        <a:t> (x</a:t>
                      </a:r>
                      <a:r>
                        <a:rPr lang="en-US" sz="3200" baseline="30000" dirty="0" smtClean="0"/>
                        <a:t>-1</a:t>
                      </a:r>
                      <a:r>
                        <a:rPr lang="en-US" sz="3200" baseline="0" dirty="0" smtClean="0"/>
                        <a:t>) = 1 = (x</a:t>
                      </a:r>
                      <a:r>
                        <a:rPr lang="en-US" sz="3200" baseline="30000" dirty="0" smtClean="0"/>
                        <a:t>-1</a:t>
                      </a:r>
                      <a:r>
                        <a:rPr lang="en-US" sz="3200" baseline="0" dirty="0" smtClean="0"/>
                        <a:t>) x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7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23" name="Rectangle 22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513224"/>
              </p:ext>
            </p:extLst>
          </p:nvPr>
        </p:nvGraphicFramePr>
        <p:xfrm>
          <a:off x="230909" y="1895048"/>
          <a:ext cx="8593208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296"/>
                <a:gridCol w="3526509"/>
                <a:gridCol w="286440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Field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Addition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Multiplication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3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Closure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x, y in </a:t>
                      </a:r>
                      <a:r>
                        <a:rPr lang="en-US" sz="2800" dirty="0" smtClean="0"/>
                        <a:t>G </a:t>
                      </a:r>
                      <a:r>
                        <a:rPr lang="en-US" sz="2800" dirty="0" smtClean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smtClean="0"/>
                        <a:t>x+ y in G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closure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Associative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(x + y) + z = x + (y</a:t>
                      </a:r>
                      <a:r>
                        <a:rPr lang="en-US" sz="2800" baseline="0" dirty="0" smtClean="0"/>
                        <a:t> + z)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(x y) z = x (y</a:t>
                      </a:r>
                      <a:r>
                        <a:rPr lang="en-US" sz="2800" baseline="0" dirty="0" smtClean="0"/>
                        <a:t> z)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Identity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0 + x = x = x + 0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1 x = x = 1x 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Inverses	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x</a:t>
                      </a:r>
                      <a:r>
                        <a:rPr lang="en-US" sz="2800" baseline="0" dirty="0" smtClean="0"/>
                        <a:t> + (-x) = 0 = (-x) + x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x</a:t>
                      </a:r>
                      <a:r>
                        <a:rPr lang="en-US" sz="2800" baseline="0" dirty="0" smtClean="0"/>
                        <a:t> (x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baseline="0" dirty="0" smtClean="0"/>
                        <a:t>) = 1 = (x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baseline="0" dirty="0" smtClean="0"/>
                        <a:t>) x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Commutative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x</a:t>
                      </a:r>
                      <a:r>
                        <a:rPr lang="en-US" sz="2800" baseline="0" dirty="0" smtClean="0"/>
                        <a:t> + y = y + x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(x y) z = x (y</a:t>
                      </a:r>
                      <a:r>
                        <a:rPr lang="en-US" sz="2800" baseline="0" dirty="0" smtClean="0"/>
                        <a:t> z)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Distributive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 x (</a:t>
                      </a:r>
                      <a:r>
                        <a:rPr lang="en-US" sz="2800" baseline="0" dirty="0" smtClean="0"/>
                        <a:t> y + z )  =  x y + x z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2329119" y="1882595"/>
            <a:ext cx="0" cy="35998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09695" y="1902473"/>
            <a:ext cx="20817" cy="30670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0909" y="5019039"/>
            <a:ext cx="859320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993" y="65163"/>
            <a:ext cx="8996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</a:t>
            </a:r>
            <a:r>
              <a:rPr lang="en-US" sz="2800" dirty="0" smtClean="0"/>
              <a:t> is a </a:t>
            </a:r>
            <a:r>
              <a:rPr lang="en-US" sz="2800" i="1" dirty="0" smtClean="0"/>
              <a:t>field  </a:t>
            </a:r>
            <a:r>
              <a:rPr lang="en-US" sz="2800" dirty="0" smtClean="0"/>
              <a:t>if </a:t>
            </a:r>
          </a:p>
          <a:p>
            <a:pPr marL="514350" indent="-514350">
              <a:buAutoNum type="arabicParenBoth"/>
            </a:pPr>
            <a:r>
              <a:rPr lang="en-US" sz="2800" dirty="0" smtClean="0"/>
              <a:t> </a:t>
            </a:r>
            <a:r>
              <a:rPr lang="en-US" sz="2800" b="1" dirty="0" smtClean="0"/>
              <a:t>F</a:t>
            </a:r>
            <a:r>
              <a:rPr lang="en-US" sz="2800" dirty="0" smtClean="0"/>
              <a:t> is an abelian group under  </a:t>
            </a:r>
            <a:r>
              <a:rPr lang="en-US" sz="2800" dirty="0"/>
              <a:t>addition </a:t>
            </a:r>
            <a:endParaRPr lang="en-US" sz="2800" dirty="0" smtClean="0"/>
          </a:p>
          <a:p>
            <a:r>
              <a:rPr lang="en-US" sz="2800" dirty="0" smtClean="0"/>
              <a:t>(2)  </a:t>
            </a:r>
            <a:r>
              <a:rPr lang="en-US" sz="2800" b="1" dirty="0" smtClean="0"/>
              <a:t>F </a:t>
            </a:r>
            <a:r>
              <a:rPr lang="en-US" sz="2800" dirty="0" smtClean="0"/>
              <a:t>– {0} </a:t>
            </a:r>
            <a:r>
              <a:rPr lang="en-US" sz="2800" dirty="0"/>
              <a:t>is an abelian </a:t>
            </a:r>
            <a:r>
              <a:rPr lang="en-US" sz="2800" dirty="0" smtClean="0"/>
              <a:t>group under multiplication</a:t>
            </a:r>
          </a:p>
          <a:p>
            <a:r>
              <a:rPr lang="en-US" sz="2800" dirty="0" smtClean="0"/>
              <a:t>(3)  multiplication distributes across addition.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6492" y="5512889"/>
            <a:ext cx="86066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Examples of a field:  </a:t>
            </a:r>
            <a:r>
              <a:rPr lang="en-US" sz="2600" b="1" dirty="0" smtClean="0"/>
              <a:t>R</a:t>
            </a:r>
            <a:r>
              <a:rPr lang="en-US" sz="2600" dirty="0" smtClean="0"/>
              <a:t> </a:t>
            </a:r>
            <a:r>
              <a:rPr lang="en-US" sz="2600" dirty="0"/>
              <a:t>= set of real </a:t>
            </a:r>
            <a:r>
              <a:rPr lang="en-US" sz="2600" dirty="0" smtClean="0"/>
              <a:t>numbers</a:t>
            </a:r>
            <a:r>
              <a:rPr lang="en-US" sz="2600" dirty="0"/>
              <a:t>	</a:t>
            </a:r>
          </a:p>
          <a:p>
            <a:r>
              <a:rPr lang="en-US" sz="2600" b="1" dirty="0" smtClean="0"/>
              <a:t>					</a:t>
            </a:r>
            <a:r>
              <a:rPr lang="en-US" sz="2600" b="1" dirty="0"/>
              <a:t>	</a:t>
            </a:r>
            <a:r>
              <a:rPr lang="en-US" sz="2600" b="1" dirty="0" smtClean="0"/>
              <a:t>Q</a:t>
            </a:r>
            <a:r>
              <a:rPr lang="en-US" sz="2600" dirty="0" smtClean="0"/>
              <a:t> </a:t>
            </a:r>
            <a:r>
              <a:rPr lang="en-US" sz="2600" dirty="0"/>
              <a:t>= set of rational </a:t>
            </a:r>
            <a:r>
              <a:rPr lang="en-US" sz="2600" dirty="0" smtClean="0"/>
              <a:t>numbers</a:t>
            </a:r>
            <a:endParaRPr lang="en-US" sz="2600" b="1" dirty="0"/>
          </a:p>
          <a:p>
            <a:r>
              <a:rPr lang="en-US" sz="2600" b="1" dirty="0" smtClean="0">
                <a:solidFill>
                  <a:srgbClr val="000090"/>
                </a:solidFill>
              </a:rPr>
              <a:t>						</a:t>
            </a:r>
            <a:r>
              <a:rPr lang="en-US" sz="2600" b="1" dirty="0" smtClean="0">
                <a:solidFill>
                  <a:srgbClr val="000090"/>
                </a:solidFill>
              </a:rPr>
              <a:t>Z</a:t>
            </a:r>
            <a:r>
              <a:rPr lang="en-US" sz="26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2600" dirty="0" smtClean="0">
                <a:solidFill>
                  <a:srgbClr val="000090"/>
                </a:solidFill>
              </a:rPr>
              <a:t> </a:t>
            </a:r>
            <a:r>
              <a:rPr lang="en-US" sz="2600" dirty="0">
                <a:solidFill>
                  <a:srgbClr val="000090"/>
                </a:solidFill>
              </a:rPr>
              <a:t>= {0, 1</a:t>
            </a:r>
            <a:r>
              <a:rPr lang="en-US" sz="2600" dirty="0" smtClean="0">
                <a:solidFill>
                  <a:srgbClr val="000090"/>
                </a:solidFill>
              </a:rPr>
              <a:t>}</a:t>
            </a:r>
            <a:endParaRPr lang="en-US" sz="2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781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Examples of a field:  </a:t>
            </a:r>
            <a:r>
              <a:rPr lang="en-US" sz="3200" b="1" dirty="0" smtClean="0"/>
              <a:t>R</a:t>
            </a:r>
            <a:r>
              <a:rPr lang="en-US" sz="3200" dirty="0" smtClean="0"/>
              <a:t> = set of real numbers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					  </a:t>
            </a:r>
            <a:r>
              <a:rPr lang="en-US" sz="3200" b="1" dirty="0" smtClean="0"/>
              <a:t>Q</a:t>
            </a:r>
            <a:r>
              <a:rPr lang="en-US" sz="3200" dirty="0" smtClean="0"/>
              <a:t> = set of rational numbers</a:t>
            </a:r>
          </a:p>
          <a:p>
            <a:r>
              <a:rPr lang="en-US" sz="3200" b="1" dirty="0" smtClean="0"/>
              <a:t>							 </a:t>
            </a:r>
            <a:r>
              <a:rPr lang="en-US" sz="3200" b="1" dirty="0" smtClean="0">
                <a:solidFill>
                  <a:srgbClr val="0000FF"/>
                </a:solidFill>
              </a:rPr>
              <a:t> Z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= {0, 1} </a:t>
            </a:r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2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780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abelian group generated by the elements </a:t>
            </a:r>
          </a:p>
          <a:p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/>
              <a:t>k</a:t>
            </a:r>
            <a:r>
              <a:rPr lang="en-US" sz="3200" dirty="0" smtClean="0"/>
              <a:t> consists of all elements of the form</a:t>
            </a:r>
          </a:p>
          <a:p>
            <a:endParaRPr lang="en-US" sz="800" dirty="0"/>
          </a:p>
          <a:p>
            <a:pPr algn="ctr"/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endParaRPr lang="en-US" sz="800" baseline="-25000" dirty="0" smtClean="0"/>
          </a:p>
          <a:p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are integers.</a:t>
            </a:r>
          </a:p>
          <a:p>
            <a:endParaRPr lang="en-US" sz="3200" dirty="0"/>
          </a:p>
          <a:p>
            <a:r>
              <a:rPr lang="en-US" sz="3200" b="1" dirty="0" smtClean="0"/>
              <a:t>Z</a:t>
            </a:r>
            <a:r>
              <a:rPr lang="en-US" sz="3200" dirty="0" smtClean="0"/>
              <a:t> = The set of integers = { …, -2, -1, 0, 1, 2, …}</a:t>
            </a:r>
          </a:p>
          <a:p>
            <a:r>
              <a:rPr lang="en-US" sz="3200" dirty="0" smtClean="0"/>
              <a:t> = the set of all whole numbers (positive, negative, 0)</a:t>
            </a:r>
          </a:p>
          <a:p>
            <a:endParaRPr lang="en-US" sz="3200" dirty="0" smtClean="0"/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6447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29207"/>
            <a:ext cx="8974667" cy="641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vector space over the field </a:t>
            </a:r>
            <a:r>
              <a:rPr lang="en-US" sz="3200" b="1" dirty="0">
                <a:solidFill>
                  <a:srgbClr val="0000FF"/>
                </a:solidFill>
              </a:rPr>
              <a:t>Z</a:t>
            </a:r>
            <a:r>
              <a:rPr lang="en-US" sz="3200" b="1" baseline="-25000" dirty="0">
                <a:solidFill>
                  <a:srgbClr val="0000FF"/>
                </a:solidFill>
              </a:rPr>
              <a:t>2</a:t>
            </a:r>
            <a:r>
              <a:rPr lang="en-US" sz="3200" dirty="0" smtClean="0"/>
              <a:t> generated by the elements  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 consists of all elements of the 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in </a:t>
            </a:r>
            <a:r>
              <a:rPr lang="en-US" sz="3200" b="1" dirty="0">
                <a:solidFill>
                  <a:srgbClr val="0000FF"/>
                </a:solidFill>
              </a:rPr>
              <a:t>Z</a:t>
            </a:r>
            <a:r>
              <a:rPr lang="en-US" sz="3200" b="1" baseline="-25000" dirty="0">
                <a:solidFill>
                  <a:srgbClr val="0000FF"/>
                </a:solidFill>
              </a:rPr>
              <a:t>2</a:t>
            </a:r>
            <a:r>
              <a:rPr lang="en-US" sz="3200" dirty="0" smtClean="0"/>
              <a:t>.</a:t>
            </a:r>
          </a:p>
          <a:p>
            <a:endParaRPr lang="en-US" sz="800" dirty="0" smtClean="0"/>
          </a:p>
          <a:p>
            <a:r>
              <a:rPr lang="en-US" sz="3200" dirty="0" smtClean="0">
                <a:solidFill>
                  <a:srgbClr val="0000FF"/>
                </a:solidFill>
              </a:rPr>
              <a:t>       Example:    </a:t>
            </a:r>
            <a:r>
              <a:rPr lang="en-US" sz="3200" b="1" dirty="0" smtClean="0">
                <a:solidFill>
                  <a:srgbClr val="0000FF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[x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, 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]  =  {0,   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,   x</a:t>
            </a:r>
            <a:r>
              <a:rPr lang="en-US" sz="3200" baseline="-25000" dirty="0" smtClean="0">
                <a:solidFill>
                  <a:srgbClr val="0000FF"/>
                </a:solidFill>
              </a:rPr>
              <a:t>2, </a:t>
            </a:r>
            <a:r>
              <a:rPr lang="en-US" sz="3200" dirty="0" smtClean="0">
                <a:solidFill>
                  <a:srgbClr val="0000FF"/>
                </a:solidFill>
              </a:rPr>
              <a:t>  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} </a:t>
            </a:r>
          </a:p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4x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2x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= </a:t>
            </a:r>
            <a:r>
              <a:rPr lang="en-US" sz="3200" dirty="0" smtClean="0">
                <a:solidFill>
                  <a:srgbClr val="0000FF"/>
                </a:solidFill>
              </a:rPr>
              <a:t>0x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0x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= 0  mod 2 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1x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+ 0x</a:t>
            </a:r>
            <a:r>
              <a:rPr lang="en-US" sz="3200" baseline="-25000" dirty="0" smtClean="0">
                <a:solidFill>
                  <a:srgbClr val="0000FF"/>
                </a:solidFill>
              </a:rPr>
              <a:t>2 </a:t>
            </a:r>
            <a:r>
              <a:rPr lang="en-US" sz="3200" dirty="0" smtClean="0">
                <a:solidFill>
                  <a:srgbClr val="0000FF"/>
                </a:solidFill>
              </a:rPr>
              <a:t>= 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 </a:t>
            </a:r>
            <a:r>
              <a:rPr lang="en-US" sz="3200" dirty="0">
                <a:solidFill>
                  <a:srgbClr val="0000FF"/>
                </a:solidFill>
              </a:rPr>
              <a:t>mod 2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0x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+ 1x</a:t>
            </a:r>
            <a:r>
              <a:rPr lang="en-US" sz="3200" baseline="-25000" dirty="0" smtClean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= </a:t>
            </a:r>
            <a:r>
              <a:rPr lang="en-US" sz="3200" dirty="0" smtClean="0">
                <a:solidFill>
                  <a:srgbClr val="0000FF"/>
                </a:solidFill>
              </a:rPr>
              <a:t>x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 </a:t>
            </a:r>
            <a:r>
              <a:rPr lang="en-US" sz="3200" dirty="0">
                <a:solidFill>
                  <a:srgbClr val="0000FF"/>
                </a:solidFill>
              </a:rPr>
              <a:t>mod 2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kx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 n</a:t>
            </a:r>
            <a:r>
              <a:rPr lang="en-US" sz="3200" dirty="0" smtClean="0">
                <a:solidFill>
                  <a:srgbClr val="0000FF"/>
                </a:solidFill>
              </a:rPr>
              <a:t>x</a:t>
            </a:r>
            <a:r>
              <a:rPr lang="en-US" sz="3200" baseline="-25000" dirty="0" smtClean="0">
                <a:solidFill>
                  <a:srgbClr val="0000FF"/>
                </a:solidFill>
              </a:rPr>
              <a:t>2   </a:t>
            </a:r>
            <a:r>
              <a:rPr lang="en-US" sz="3200" baseline="-250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mod 2</a:t>
            </a:r>
            <a:r>
              <a:rPr lang="en-US" sz="3200" baseline="-25000" dirty="0" smtClean="0">
                <a:solidFill>
                  <a:srgbClr val="000090"/>
                </a:solidFill>
              </a:rPr>
              <a:t>  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endParaRPr lang="en-US" sz="3200" dirty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200" b="1" dirty="0" smtClean="0"/>
              <a:t>Z</a:t>
            </a:r>
            <a:r>
              <a:rPr lang="en-US" sz="3200" b="1" baseline="-25000" dirty="0" smtClean="0"/>
              <a:t>2</a:t>
            </a:r>
            <a:r>
              <a:rPr lang="en-US" sz="3200" dirty="0" smtClean="0"/>
              <a:t> = The set of integers mod 2 = {0, 1}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89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057" y="316624"/>
            <a:ext cx="9160934" cy="67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</a:p>
          <a:p>
            <a:pPr algn="ctr"/>
            <a:endParaRPr lang="en-US" sz="3200" baseline="-25000" dirty="0"/>
          </a:p>
          <a:p>
            <a:r>
              <a:rPr lang="en-US" sz="3200" dirty="0" smtClean="0">
                <a:solidFill>
                  <a:srgbClr val="0000FF"/>
                </a:solidFill>
              </a:rPr>
              <a:t>Example:    </a:t>
            </a:r>
            <a:r>
              <a:rPr lang="en-US" sz="3200" b="1" dirty="0" smtClean="0">
                <a:solidFill>
                  <a:srgbClr val="0000FF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[x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, 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]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 </a:t>
            </a:r>
            <a:r>
              <a:rPr lang="en-US" sz="3200" dirty="0">
                <a:solidFill>
                  <a:srgbClr val="0000FF"/>
                </a:solidFill>
              </a:rPr>
              <a:t>= </a:t>
            </a:r>
            <a:r>
              <a:rPr lang="en-US" sz="3200" dirty="0" smtClean="0">
                <a:solidFill>
                  <a:srgbClr val="0000FF"/>
                </a:solidFill>
              </a:rPr>
              <a:t> {</a:t>
            </a:r>
            <a:r>
              <a:rPr lang="en-US" sz="3200" dirty="0">
                <a:solidFill>
                  <a:srgbClr val="0000FF"/>
                </a:solidFill>
              </a:rPr>
              <a:t>0,   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,   x</a:t>
            </a:r>
            <a:r>
              <a:rPr lang="en-US" sz="3200" baseline="-25000" dirty="0">
                <a:solidFill>
                  <a:srgbClr val="0000FF"/>
                </a:solidFill>
              </a:rPr>
              <a:t>2, </a:t>
            </a:r>
            <a:r>
              <a:rPr lang="en-US" sz="3200" dirty="0">
                <a:solidFill>
                  <a:srgbClr val="0000FF"/>
                </a:solidFill>
              </a:rPr>
              <a:t>  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 + x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} </a:t>
            </a:r>
          </a:p>
          <a:p>
            <a:endParaRPr lang="en-US" sz="1200" dirty="0" smtClean="0">
              <a:solidFill>
                <a:srgbClr val="0000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1x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1x</a:t>
            </a:r>
            <a:r>
              <a:rPr lang="en-US" sz="3200" baseline="-25000" dirty="0" smtClean="0">
                <a:solidFill>
                  <a:srgbClr val="0000FF"/>
                </a:solidFill>
              </a:rPr>
              <a:t>1  </a:t>
            </a:r>
            <a:r>
              <a:rPr lang="en-US" sz="3200" dirty="0">
                <a:solidFill>
                  <a:srgbClr val="0000FF"/>
                </a:solidFill>
              </a:rPr>
              <a:t>= 2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= 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0 mod 2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(x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 + </a:t>
            </a:r>
            <a:r>
              <a:rPr lang="en-US" sz="3200" dirty="0" smtClean="0">
                <a:solidFill>
                  <a:srgbClr val="0000FF"/>
                </a:solidFill>
              </a:rPr>
              <a:t>(x</a:t>
            </a:r>
            <a:r>
              <a:rPr lang="en-US" sz="3200" baseline="-25000" dirty="0" smtClean="0">
                <a:solidFill>
                  <a:srgbClr val="0000FF"/>
                </a:solidFill>
              </a:rPr>
              <a:t>1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+</a:t>
            </a:r>
            <a:r>
              <a:rPr lang="en-US" sz="3200" dirty="0" smtClean="0">
                <a:solidFill>
                  <a:srgbClr val="0000FF"/>
                </a:solidFill>
              </a:rPr>
              <a:t> 0x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 = </a:t>
            </a:r>
            <a:r>
              <a:rPr lang="en-US" sz="3200" dirty="0" smtClean="0">
                <a:solidFill>
                  <a:srgbClr val="0000FF"/>
                </a:solidFill>
              </a:rPr>
              <a:t>2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+ x</a:t>
            </a:r>
            <a:r>
              <a:rPr lang="en-US" sz="3200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 </a:t>
            </a:r>
            <a:r>
              <a:rPr lang="en-US" sz="3200" dirty="0">
                <a:solidFill>
                  <a:srgbClr val="0000FF"/>
                </a:solidFill>
              </a:rPr>
              <a:t>= 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x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mod 2</a:t>
            </a:r>
            <a:r>
              <a:rPr lang="en-US" sz="3200" baseline="-25000" dirty="0" smtClean="0">
                <a:solidFill>
                  <a:srgbClr val="0000FF"/>
                </a:solidFill>
              </a:rPr>
              <a:t>  </a:t>
            </a:r>
            <a:endParaRPr lang="en-US" sz="3200" baseline="-25000" dirty="0">
              <a:solidFill>
                <a:srgbClr val="0000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0000FF"/>
                </a:solidFill>
              </a:rPr>
              <a:t>(1x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 + 0x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 + (0x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 + 1x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 = 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x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 + x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   mod 2</a:t>
            </a:r>
          </a:p>
          <a:p>
            <a:pPr algn="ctr">
              <a:lnSpc>
                <a:spcPct val="200000"/>
              </a:lnSpc>
            </a:pPr>
            <a:endParaRPr lang="en-US" sz="3200" baseline="-25000" dirty="0"/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34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256" y="5685758"/>
            <a:ext cx="22717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dirty="0" smtClean="0"/>
              <a:t> = vertex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763658" y="5685758"/>
            <a:ext cx="19337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 = edge</a:t>
            </a:r>
          </a:p>
        </p:txBody>
      </p:sp>
      <p:sp>
        <p:nvSpPr>
          <p:cNvPr id="8" name="Oval 7"/>
          <p:cNvSpPr/>
          <p:nvPr/>
        </p:nvSpPr>
        <p:spPr>
          <a:xfrm>
            <a:off x="1119536" y="6326148"/>
            <a:ext cx="182880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3924692" y="6342428"/>
            <a:ext cx="1219200" cy="182880"/>
            <a:chOff x="2438400" y="3354492"/>
            <a:chExt cx="1219200" cy="18288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565779" y="3430692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43840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47472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86976" y="723536"/>
            <a:ext cx="5471387" cy="4039862"/>
            <a:chOff x="2377921" y="723536"/>
            <a:chExt cx="5471387" cy="4039862"/>
          </a:xfrm>
        </p:grpSpPr>
        <p:grpSp>
          <p:nvGrpSpPr>
            <p:cNvPr id="68" name="Group 67"/>
            <p:cNvGrpSpPr/>
            <p:nvPr/>
          </p:nvGrpSpPr>
          <p:grpSpPr>
            <a:xfrm>
              <a:off x="4601484" y="1568779"/>
              <a:ext cx="1225607" cy="1978152"/>
              <a:chOff x="6394393" y="2761488"/>
              <a:chExt cx="1225607" cy="1978152"/>
            </a:xfrm>
          </p:grpSpPr>
          <p:grpSp>
            <p:nvGrpSpPr>
              <p:cNvPr id="30" name="Group 29"/>
              <p:cNvGrpSpPr/>
              <p:nvPr/>
            </p:nvGrpSpPr>
            <p:grpSpPr>
              <a:xfrm rot="10800000">
                <a:off x="6400800" y="3657600"/>
                <a:ext cx="1219200" cy="1082040"/>
                <a:chOff x="2819400" y="4632960"/>
                <a:chExt cx="1219200" cy="1082040"/>
              </a:xfrm>
              <a:effectLst/>
            </p:grpSpPr>
            <p:sp>
              <p:nvSpPr>
                <p:cNvPr id="31" name="Isosceles Triangle 30"/>
                <p:cNvSpPr/>
                <p:nvPr/>
              </p:nvSpPr>
              <p:spPr>
                <a:xfrm>
                  <a:off x="2926080" y="4724400"/>
                  <a:ext cx="1066800" cy="923544"/>
                </a:xfrm>
                <a:prstGeom prst="triangle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rot="3600000" flipV="1">
                  <a:off x="3246120" y="5166360"/>
                  <a:ext cx="928048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8000000" flipV="1">
                  <a:off x="2732964" y="5160743"/>
                  <a:ext cx="928048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up 33"/>
                <p:cNvGrpSpPr/>
                <p:nvPr/>
              </p:nvGrpSpPr>
              <p:grpSpPr>
                <a:xfrm>
                  <a:off x="2819400" y="5532120"/>
                  <a:ext cx="1219200" cy="182880"/>
                  <a:chOff x="2971800" y="2819400"/>
                  <a:chExt cx="1021080" cy="18288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3078480" y="2895600"/>
                    <a:ext cx="777240" cy="0"/>
                  </a:xfrm>
                  <a:prstGeom prst="line">
                    <a:avLst/>
                  </a:prstGeom>
                  <a:ln w="635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Oval 3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5" name="Oval 34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6400800" y="2761488"/>
                <a:ext cx="1219200" cy="1082040"/>
                <a:chOff x="2819400" y="4632960"/>
                <a:chExt cx="1219200" cy="1082040"/>
              </a:xfrm>
            </p:grpSpPr>
            <p:sp>
              <p:nvSpPr>
                <p:cNvPr id="40" name="Isosceles Triangle 39"/>
                <p:cNvSpPr/>
                <p:nvPr/>
              </p:nvSpPr>
              <p:spPr>
                <a:xfrm>
                  <a:off x="2895600" y="4724400"/>
                  <a:ext cx="1066800" cy="923544"/>
                </a:xfrm>
                <a:prstGeom prst="triangle">
                  <a:avLst/>
                </a:prstGeom>
                <a:noFill/>
                <a:ln w="762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2819400" y="5532120"/>
                  <a:ext cx="1219200" cy="182880"/>
                  <a:chOff x="2971800" y="2819400"/>
                  <a:chExt cx="1021080" cy="182880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3" name="Oval 52"/>
              <p:cNvSpPr/>
              <p:nvPr/>
            </p:nvSpPr>
            <p:spPr>
              <a:xfrm>
                <a:off x="6394393" y="3659714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6405482" y="3657600"/>
                <a:ext cx="673608" cy="1082040"/>
                <a:chOff x="3364992" y="4632960"/>
                <a:chExt cx="673608" cy="1082040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3855720" y="553212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TextBox 66"/>
            <p:cNvSpPr txBox="1"/>
            <p:nvPr/>
          </p:nvSpPr>
          <p:spPr>
            <a:xfrm>
              <a:off x="2377921" y="723536"/>
              <a:ext cx="54713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Example 2 from lecture 3: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77605" y="3595899"/>
              <a:ext cx="4842027" cy="116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200" dirty="0"/>
                <a:t>4</a:t>
              </a:r>
              <a:r>
                <a:rPr lang="en-US" sz="3200" dirty="0" smtClean="0"/>
                <a:t> vertices</a:t>
              </a:r>
              <a:r>
                <a:rPr lang="en-US" sz="3200" dirty="0"/>
                <a:t> </a:t>
              </a:r>
              <a:r>
                <a:rPr lang="en-US" sz="3200" dirty="0" smtClean="0"/>
                <a:t>+ 5 edges</a:t>
              </a:r>
            </a:p>
            <a:p>
              <a:pPr algn="ctr">
                <a:lnSpc>
                  <a:spcPct val="110000"/>
                </a:lnSpc>
              </a:pPr>
              <a:r>
                <a:rPr lang="en-US" sz="3200" dirty="0"/>
                <a:t>4</a:t>
              </a:r>
              <a:r>
                <a:rPr lang="en-US" sz="3200" dirty="0" smtClean="0"/>
                <a:t>v + 5e</a:t>
              </a:r>
            </a:p>
          </p:txBody>
        </p:sp>
      </p:grpSp>
      <p:sp>
        <p:nvSpPr>
          <p:cNvPr id="73" name="Frame 72"/>
          <p:cNvSpPr/>
          <p:nvPr/>
        </p:nvSpPr>
        <p:spPr>
          <a:xfrm>
            <a:off x="697778" y="0"/>
            <a:ext cx="7887504" cy="5632388"/>
          </a:xfrm>
          <a:prstGeom prst="fram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256" y="5685758"/>
            <a:ext cx="22717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dirty="0" smtClean="0"/>
              <a:t> = vertex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763658" y="5685758"/>
            <a:ext cx="19337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 = edge</a:t>
            </a:r>
          </a:p>
        </p:txBody>
      </p:sp>
      <p:sp>
        <p:nvSpPr>
          <p:cNvPr id="8" name="Oval 7"/>
          <p:cNvSpPr/>
          <p:nvPr/>
        </p:nvSpPr>
        <p:spPr>
          <a:xfrm>
            <a:off x="1119536" y="6326148"/>
            <a:ext cx="182880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3924692" y="6342428"/>
            <a:ext cx="1219200" cy="182880"/>
            <a:chOff x="2438400" y="3354492"/>
            <a:chExt cx="1219200" cy="18288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565779" y="3430692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43840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47472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86660" y="1568779"/>
            <a:ext cx="4842027" cy="3194619"/>
            <a:chOff x="2677605" y="1568779"/>
            <a:chExt cx="4842027" cy="3194619"/>
          </a:xfrm>
        </p:grpSpPr>
        <p:grpSp>
          <p:nvGrpSpPr>
            <p:cNvPr id="68" name="Group 67"/>
            <p:cNvGrpSpPr/>
            <p:nvPr/>
          </p:nvGrpSpPr>
          <p:grpSpPr>
            <a:xfrm>
              <a:off x="4601484" y="1568779"/>
              <a:ext cx="1225607" cy="1978152"/>
              <a:chOff x="6394393" y="2761488"/>
              <a:chExt cx="1225607" cy="1978152"/>
            </a:xfrm>
          </p:grpSpPr>
          <p:grpSp>
            <p:nvGrpSpPr>
              <p:cNvPr id="30" name="Group 29"/>
              <p:cNvGrpSpPr/>
              <p:nvPr/>
            </p:nvGrpSpPr>
            <p:grpSpPr>
              <a:xfrm rot="10800000">
                <a:off x="6400800" y="3657600"/>
                <a:ext cx="1219200" cy="1082040"/>
                <a:chOff x="2819400" y="4632960"/>
                <a:chExt cx="1219200" cy="1082040"/>
              </a:xfrm>
              <a:effectLst/>
            </p:grpSpPr>
            <p:sp>
              <p:nvSpPr>
                <p:cNvPr id="31" name="Isosceles Triangle 30"/>
                <p:cNvSpPr/>
                <p:nvPr/>
              </p:nvSpPr>
              <p:spPr>
                <a:xfrm>
                  <a:off x="2926080" y="4724400"/>
                  <a:ext cx="1066800" cy="923544"/>
                </a:xfrm>
                <a:prstGeom prst="triangle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 rot="3600000" flipV="1">
                  <a:off x="3246120" y="5166360"/>
                  <a:ext cx="928048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8000000" flipV="1">
                  <a:off x="2732964" y="5160743"/>
                  <a:ext cx="928048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up 33"/>
                <p:cNvGrpSpPr/>
                <p:nvPr/>
              </p:nvGrpSpPr>
              <p:grpSpPr>
                <a:xfrm>
                  <a:off x="2819400" y="5532120"/>
                  <a:ext cx="1219200" cy="182880"/>
                  <a:chOff x="2971800" y="2819400"/>
                  <a:chExt cx="1021080" cy="18288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3078480" y="2895600"/>
                    <a:ext cx="777240" cy="0"/>
                  </a:xfrm>
                  <a:prstGeom prst="line">
                    <a:avLst/>
                  </a:prstGeom>
                  <a:ln w="635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Oval 3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5" name="Oval 34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6400800" y="2761488"/>
                <a:ext cx="1219200" cy="1082040"/>
                <a:chOff x="2819400" y="4632960"/>
                <a:chExt cx="1219200" cy="1082040"/>
              </a:xfrm>
            </p:grpSpPr>
            <p:sp>
              <p:nvSpPr>
                <p:cNvPr id="40" name="Isosceles Triangle 39"/>
                <p:cNvSpPr/>
                <p:nvPr/>
              </p:nvSpPr>
              <p:spPr>
                <a:xfrm>
                  <a:off x="2895600" y="4724400"/>
                  <a:ext cx="1066800" cy="923544"/>
                </a:xfrm>
                <a:prstGeom prst="triangle">
                  <a:avLst/>
                </a:prstGeom>
                <a:noFill/>
                <a:ln w="762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2819400" y="5532120"/>
                  <a:ext cx="1219200" cy="182880"/>
                  <a:chOff x="2971800" y="2819400"/>
                  <a:chExt cx="1021080" cy="182880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3" name="Oval 52"/>
              <p:cNvSpPr/>
              <p:nvPr/>
            </p:nvSpPr>
            <p:spPr>
              <a:xfrm>
                <a:off x="6394393" y="3659714"/>
                <a:ext cx="182880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6405482" y="3657600"/>
                <a:ext cx="673608" cy="1082040"/>
                <a:chOff x="3364992" y="4632960"/>
                <a:chExt cx="673608" cy="1082040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3855720" y="553212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364992" y="4632960"/>
                  <a:ext cx="182880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9" name="TextBox 68"/>
            <p:cNvSpPr txBox="1"/>
            <p:nvPr/>
          </p:nvSpPr>
          <p:spPr>
            <a:xfrm>
              <a:off x="2677605" y="3595899"/>
              <a:ext cx="4842027" cy="116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200" dirty="0"/>
                <a:t>0</a:t>
              </a:r>
              <a:r>
                <a:rPr lang="en-US" sz="3200" dirty="0" smtClean="0"/>
                <a:t> vertices</a:t>
              </a:r>
              <a:r>
                <a:rPr lang="en-US" sz="3200" dirty="0"/>
                <a:t> </a:t>
              </a:r>
              <a:r>
                <a:rPr lang="en-US" sz="3200" dirty="0" smtClean="0"/>
                <a:t>+ 1 edges   mod 2</a:t>
              </a:r>
            </a:p>
            <a:p>
              <a:pPr algn="ctr">
                <a:lnSpc>
                  <a:spcPct val="110000"/>
                </a:lnSpc>
              </a:pPr>
              <a:r>
                <a:rPr lang="en-US" sz="3200" dirty="0"/>
                <a:t>0</a:t>
              </a:r>
              <a:r>
                <a:rPr lang="en-US" sz="3200" dirty="0" smtClean="0"/>
                <a:t>v + 1e = e   mod 2</a:t>
              </a:r>
            </a:p>
          </p:txBody>
        </p:sp>
      </p:grpSp>
      <p:sp>
        <p:nvSpPr>
          <p:cNvPr id="73" name="Frame 72"/>
          <p:cNvSpPr/>
          <p:nvPr/>
        </p:nvSpPr>
        <p:spPr>
          <a:xfrm>
            <a:off x="697778" y="0"/>
            <a:ext cx="7887504" cy="5632388"/>
          </a:xfrm>
          <a:prstGeom prst="frame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6976" y="723536"/>
            <a:ext cx="5471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 2 from lecture 3:</a:t>
            </a:r>
          </a:p>
        </p:txBody>
      </p:sp>
    </p:spTree>
    <p:extLst>
      <p:ext uri="{BB962C8B-B14F-4D97-AF65-F5344CB8AC3E}">
        <p14:creationId xmlns:p14="http://schemas.microsoft.com/office/powerpoint/2010/main" val="16664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256" y="5685758"/>
            <a:ext cx="22717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</a:t>
            </a:r>
            <a:r>
              <a:rPr lang="en-US" sz="3200" dirty="0" smtClean="0"/>
              <a:t> = vertex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763658" y="5685758"/>
            <a:ext cx="19337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 = edge</a:t>
            </a:r>
          </a:p>
        </p:txBody>
      </p:sp>
      <p:sp>
        <p:nvSpPr>
          <p:cNvPr id="8" name="Oval 7"/>
          <p:cNvSpPr/>
          <p:nvPr/>
        </p:nvSpPr>
        <p:spPr>
          <a:xfrm>
            <a:off x="1119536" y="6326148"/>
            <a:ext cx="182880" cy="18288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3924692" y="6342428"/>
            <a:ext cx="1219200" cy="182880"/>
            <a:chOff x="2438400" y="3354492"/>
            <a:chExt cx="1219200" cy="18288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565779" y="3430692"/>
              <a:ext cx="928048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43840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474720" y="3354492"/>
              <a:ext cx="182880" cy="18288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86660" y="2531947"/>
            <a:ext cx="4842027" cy="2231451"/>
            <a:chOff x="2677605" y="2531947"/>
            <a:chExt cx="4842027" cy="2231451"/>
          </a:xfrm>
        </p:grpSpPr>
        <p:sp>
          <p:nvSpPr>
            <p:cNvPr id="31" name="Isosceles Triangle 30"/>
            <p:cNvSpPr/>
            <p:nvPr/>
          </p:nvSpPr>
          <p:spPr>
            <a:xfrm rot="10800000">
              <a:off x="4653611" y="2531947"/>
              <a:ext cx="1066800" cy="923544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77605" y="3595899"/>
              <a:ext cx="4842027" cy="1167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200" dirty="0"/>
                <a:t>0</a:t>
              </a:r>
              <a:r>
                <a:rPr lang="en-US" sz="3200" dirty="0" smtClean="0"/>
                <a:t> vertices</a:t>
              </a:r>
              <a:r>
                <a:rPr lang="en-US" sz="3200" dirty="0"/>
                <a:t> </a:t>
              </a:r>
              <a:r>
                <a:rPr lang="en-US" sz="3200" dirty="0" smtClean="0"/>
                <a:t>+ 1 edges   mod 2</a:t>
              </a:r>
            </a:p>
            <a:p>
              <a:pPr algn="ctr">
                <a:lnSpc>
                  <a:spcPct val="110000"/>
                </a:lnSpc>
              </a:pPr>
              <a:r>
                <a:rPr lang="en-US" sz="3200" dirty="0"/>
                <a:t>0</a:t>
              </a:r>
              <a:r>
                <a:rPr lang="en-US" sz="3200" dirty="0" smtClean="0"/>
                <a:t>v + 1e = e   mod 2</a:t>
              </a:r>
            </a:p>
          </p:txBody>
        </p:sp>
      </p:grpSp>
      <p:sp>
        <p:nvSpPr>
          <p:cNvPr id="73" name="Frame 72"/>
          <p:cNvSpPr/>
          <p:nvPr/>
        </p:nvSpPr>
        <p:spPr>
          <a:xfrm>
            <a:off x="697778" y="0"/>
            <a:ext cx="7887504" cy="5632388"/>
          </a:xfrm>
          <a:prstGeom prst="frame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6976" y="723536"/>
            <a:ext cx="5471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Example 2 from lecture 3:</a:t>
            </a:r>
          </a:p>
        </p:txBody>
      </p:sp>
    </p:spTree>
    <p:extLst>
      <p:ext uri="{BB962C8B-B14F-4D97-AF65-F5344CB8AC3E}">
        <p14:creationId xmlns:p14="http://schemas.microsoft.com/office/powerpoint/2010/main" val="7227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9333" y="198480"/>
            <a:ext cx="9160934" cy="780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abelian group generated by the elements </a:t>
            </a:r>
          </a:p>
          <a:p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/>
              <a:t>k</a:t>
            </a:r>
            <a:r>
              <a:rPr lang="en-US" sz="3200" dirty="0" smtClean="0"/>
              <a:t> consists of all elements of the form</a:t>
            </a:r>
          </a:p>
          <a:p>
            <a:endParaRPr lang="en-US" sz="800" dirty="0"/>
          </a:p>
          <a:p>
            <a:pPr algn="ctr"/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endParaRPr lang="en-US" sz="800" baseline="-25000" dirty="0" smtClean="0"/>
          </a:p>
          <a:p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are integers.</a:t>
            </a:r>
          </a:p>
          <a:p>
            <a:endParaRPr lang="en-US" sz="3200" dirty="0"/>
          </a:p>
          <a:p>
            <a:r>
              <a:rPr lang="en-US" sz="3200" b="1" dirty="0" smtClean="0"/>
              <a:t>Z</a:t>
            </a:r>
            <a:r>
              <a:rPr lang="en-US" sz="3200" dirty="0" smtClean="0"/>
              <a:t> = The set of integers = { …, -2, -1, 0, 1, 2, …}</a:t>
            </a:r>
          </a:p>
          <a:p>
            <a:r>
              <a:rPr lang="en-US" sz="3200" dirty="0" smtClean="0"/>
              <a:t> = the set of all whole numbers (positive, negative, 0)</a:t>
            </a:r>
          </a:p>
          <a:p>
            <a:endParaRPr lang="en-US" sz="3200" dirty="0" smtClean="0"/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8254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35751" y="4412966"/>
            <a:ext cx="8161885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v</a:t>
            </a:r>
            <a:r>
              <a:rPr lang="en-US" sz="3200" baseline="-25000" dirty="0"/>
              <a:t>2</a:t>
            </a:r>
            <a:r>
              <a:rPr lang="en-US" sz="3200" dirty="0" smtClean="0"/>
              <a:t> + v</a:t>
            </a:r>
            <a:r>
              <a:rPr lang="en-US" sz="3200" baseline="-25000" dirty="0"/>
              <a:t>3</a:t>
            </a:r>
            <a:r>
              <a:rPr lang="en-US" sz="3200" dirty="0" smtClean="0"/>
              <a:t> + v</a:t>
            </a:r>
            <a:r>
              <a:rPr lang="en-US" sz="3200" baseline="-25000" dirty="0" smtClean="0"/>
              <a:t>4</a:t>
            </a:r>
            <a:r>
              <a:rPr lang="en-US" sz="3200" dirty="0"/>
              <a:t>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4 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5</a:t>
            </a:r>
          </a:p>
          <a:p>
            <a:r>
              <a:rPr lang="en-US" sz="3200" baseline="-25000" dirty="0"/>
              <a:t> </a:t>
            </a:r>
            <a:r>
              <a:rPr lang="en-US" sz="3200" baseline="-25000" dirty="0" smtClean="0"/>
              <a:t> </a:t>
            </a:r>
          </a:p>
          <a:p>
            <a:r>
              <a:rPr lang="en-US" sz="3200" baseline="-25000" dirty="0"/>
              <a:t> </a:t>
            </a:r>
            <a:r>
              <a:rPr lang="en-US" sz="3200" dirty="0" smtClean="0"/>
              <a:t>                    in  </a:t>
            </a:r>
            <a:r>
              <a:rPr lang="en-US" sz="3200" b="1" dirty="0" smtClean="0"/>
              <a:t>Z</a:t>
            </a:r>
            <a:r>
              <a:rPr lang="en-US" sz="3200" b="1" baseline="-25000" dirty="0" smtClean="0"/>
              <a:t>2</a:t>
            </a:r>
            <a:r>
              <a:rPr lang="en-US" sz="3200" dirty="0" smtClean="0"/>
              <a:t>[</a:t>
            </a:r>
            <a:r>
              <a:rPr lang="en-US" sz="3200" dirty="0"/>
              <a:t>v</a:t>
            </a:r>
            <a:r>
              <a:rPr lang="en-US" sz="3200" baseline="-25000" dirty="0"/>
              <a:t>1</a:t>
            </a:r>
            <a:r>
              <a:rPr lang="en-US" sz="3200" dirty="0"/>
              <a:t>, v</a:t>
            </a:r>
            <a:r>
              <a:rPr lang="en-US" sz="3200" baseline="-25000" dirty="0"/>
              <a:t>2, </a:t>
            </a:r>
            <a:r>
              <a:rPr lang="en-US" sz="3200" dirty="0"/>
              <a:t>, v</a:t>
            </a:r>
            <a:r>
              <a:rPr lang="en-US" sz="3200" baseline="-25000" dirty="0"/>
              <a:t>3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1</a:t>
            </a:r>
            <a:r>
              <a:rPr lang="en-US" sz="3200" dirty="0"/>
              <a:t>, e</a:t>
            </a:r>
            <a:r>
              <a:rPr lang="en-US" sz="3200" baseline="-25000" dirty="0"/>
              <a:t>2, </a:t>
            </a:r>
            <a:r>
              <a:rPr lang="en-US" sz="3200" dirty="0"/>
              <a:t>, e</a:t>
            </a:r>
            <a:r>
              <a:rPr lang="en-US" sz="3200" baseline="-25000" dirty="0"/>
              <a:t>3</a:t>
            </a:r>
            <a:r>
              <a:rPr lang="en-US" sz="3200" dirty="0"/>
              <a:t>, e</a:t>
            </a:r>
            <a:r>
              <a:rPr lang="en-US" sz="3200" baseline="-25000" dirty="0"/>
              <a:t>4</a:t>
            </a:r>
            <a:r>
              <a:rPr lang="en-US" sz="3200" dirty="0"/>
              <a:t>, e</a:t>
            </a:r>
            <a:r>
              <a:rPr lang="en-US" sz="3200" baseline="-25000" dirty="0"/>
              <a:t>5</a:t>
            </a:r>
            <a:r>
              <a:rPr lang="en-US" sz="3200" dirty="0"/>
              <a:t>]</a:t>
            </a:r>
          </a:p>
          <a:p>
            <a:r>
              <a:rPr lang="en-US" sz="3200" baseline="-25000" dirty="0" smtClean="0"/>
              <a:t>  </a:t>
            </a:r>
            <a:endParaRPr lang="en-US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35971" y="21316"/>
            <a:ext cx="2932737" cy="3987337"/>
            <a:chOff x="643130" y="487339"/>
            <a:chExt cx="2932737" cy="3987337"/>
          </a:xfrm>
        </p:grpSpPr>
        <p:sp>
          <p:nvSpPr>
            <p:cNvPr id="28" name="Isosceles Triangle 27"/>
            <p:cNvSpPr/>
            <p:nvPr/>
          </p:nvSpPr>
          <p:spPr>
            <a:xfrm rot="10800000">
              <a:off x="1176087" y="250964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4400000" flipV="1">
              <a:off x="904155" y="323202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7200000" flipV="1">
              <a:off x="1673889" y="324045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 flipV="1">
              <a:off x="1353167" y="25690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 rot="10800000">
              <a:off x="266198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 rot="10800000">
              <a:off x="110750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1221807" y="115775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1107507" y="241363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266198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888259" y="10648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097896" y="241223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 rot="10800000">
              <a:off x="1865928" y="375780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1865928" y="375780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114530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03933" y="14915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1404" y="14915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03933" y="295517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1404" y="295517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4254" y="243136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3130" y="217176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34254" y="4873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24615" y="217176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34254" y="388990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8" name="Rectangle 5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85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704158" y="4137957"/>
            <a:ext cx="7468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v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+ v</a:t>
            </a:r>
            <a:r>
              <a:rPr lang="en-US" sz="3200" baseline="-25000" dirty="0" smtClean="0"/>
              <a:t>4  </a:t>
            </a:r>
            <a:r>
              <a:rPr lang="en-US" sz="3200" dirty="0" smtClean="0"/>
              <a:t> in  </a:t>
            </a:r>
            <a:r>
              <a:rPr lang="en-US" sz="3200" b="1" dirty="0"/>
              <a:t>Z</a:t>
            </a:r>
            <a:r>
              <a:rPr lang="en-US" sz="3200" dirty="0" smtClean="0"/>
              <a:t>[v</a:t>
            </a:r>
            <a:r>
              <a:rPr lang="en-US" sz="3200" baseline="-25000" dirty="0" smtClean="0"/>
              <a:t>1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2, 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/>
              <a:t>3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]</a:t>
            </a:r>
            <a:endParaRPr lang="en-US" sz="1200" dirty="0"/>
          </a:p>
          <a:p>
            <a:r>
              <a:rPr lang="en-US" sz="3200" dirty="0" smtClean="0"/>
              <a:t> </a:t>
            </a:r>
          </a:p>
          <a:p>
            <a:endParaRPr lang="en-US" sz="3200" dirty="0"/>
          </a:p>
          <a:p>
            <a:r>
              <a:rPr lang="en-US" sz="3200" dirty="0" smtClean="0"/>
              <a:t>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4 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5   </a:t>
            </a:r>
            <a:r>
              <a:rPr lang="en-US" sz="3200" dirty="0"/>
              <a:t>in  </a:t>
            </a:r>
            <a:r>
              <a:rPr lang="en-US" sz="3200" b="1" dirty="0"/>
              <a:t>Z</a:t>
            </a:r>
            <a:r>
              <a:rPr lang="en-US" sz="3200" dirty="0" smtClean="0"/>
              <a:t>[e</a:t>
            </a:r>
            <a:r>
              <a:rPr lang="en-US" sz="3200" baseline="-25000" dirty="0" smtClean="0"/>
              <a:t>1</a:t>
            </a:r>
            <a:r>
              <a:rPr lang="en-US" sz="3200" dirty="0"/>
              <a:t>,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2</a:t>
            </a:r>
            <a:r>
              <a:rPr lang="en-US" sz="3200" baseline="-25000" dirty="0"/>
              <a:t>, </a:t>
            </a:r>
            <a:r>
              <a:rPr lang="en-US" sz="3200" dirty="0"/>
              <a:t>,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3</a:t>
            </a:r>
            <a:r>
              <a:rPr lang="en-US" sz="3200" dirty="0"/>
              <a:t>,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]</a:t>
            </a:r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35971" y="21316"/>
            <a:ext cx="2932737" cy="3987337"/>
            <a:chOff x="643130" y="487339"/>
            <a:chExt cx="2932737" cy="3987337"/>
          </a:xfrm>
        </p:grpSpPr>
        <p:sp>
          <p:nvSpPr>
            <p:cNvPr id="70" name="Isosceles Triangle 69"/>
            <p:cNvSpPr/>
            <p:nvPr/>
          </p:nvSpPr>
          <p:spPr>
            <a:xfrm rot="10800000">
              <a:off x="1176087" y="250964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 rot="14400000" flipV="1">
              <a:off x="904155" y="323202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7200000" flipV="1">
              <a:off x="1673889" y="324045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 flipV="1">
              <a:off x="1353167" y="25690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 rot="10800000">
              <a:off x="266198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 rot="10800000">
              <a:off x="110750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Isosceles Triangle 75"/>
            <p:cNvSpPr/>
            <p:nvPr/>
          </p:nvSpPr>
          <p:spPr>
            <a:xfrm>
              <a:off x="1221807" y="115775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1107507" y="241363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266198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1888259" y="10648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/>
            <p:cNvSpPr/>
            <p:nvPr/>
          </p:nvSpPr>
          <p:spPr>
            <a:xfrm>
              <a:off x="1097896" y="241223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/>
            <p:cNvSpPr/>
            <p:nvPr/>
          </p:nvSpPr>
          <p:spPr>
            <a:xfrm rot="10800000">
              <a:off x="1865928" y="375780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1865928" y="375780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1114530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03933" y="14915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81404" y="14915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403933" y="295517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081404" y="295517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834254" y="243136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43130" y="217176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834254" y="4873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924615" y="217176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834254" y="388990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33" name="Rectangle 32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5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474492" y="2788817"/>
            <a:ext cx="5487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e</a:t>
            </a:r>
            <a:r>
              <a:rPr lang="en-US" sz="3200" baseline="-25000" dirty="0"/>
              <a:t>3</a:t>
            </a:r>
            <a:r>
              <a:rPr lang="en-US" sz="3200" dirty="0" smtClean="0"/>
              <a:t> + e</a:t>
            </a:r>
            <a:r>
              <a:rPr lang="en-US" sz="3200" baseline="-25000" dirty="0"/>
              <a:t>5</a:t>
            </a:r>
            <a:r>
              <a:rPr lang="en-US" sz="3200" dirty="0" smtClean="0"/>
              <a:t> + e</a:t>
            </a:r>
            <a:r>
              <a:rPr lang="en-US" sz="3200" baseline="-25000" dirty="0"/>
              <a:t>4</a:t>
            </a:r>
            <a:r>
              <a:rPr lang="en-US" sz="3200" dirty="0" smtClean="0"/>
              <a:t> is a cycle.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63145" y="904906"/>
            <a:ext cx="5440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e</a:t>
            </a:r>
            <a:r>
              <a:rPr lang="en-US" sz="3200" baseline="-25000" dirty="0"/>
              <a:t>1</a:t>
            </a:r>
            <a:r>
              <a:rPr lang="en-US" sz="3200" dirty="0" smtClean="0"/>
              <a:t> + e</a:t>
            </a:r>
            <a:r>
              <a:rPr lang="en-US" sz="3200" baseline="-25000" dirty="0"/>
              <a:t>2</a:t>
            </a:r>
            <a:r>
              <a:rPr lang="en-US" sz="3200" dirty="0" smtClean="0"/>
              <a:t> + e</a:t>
            </a:r>
            <a:r>
              <a:rPr lang="en-US" sz="3200" baseline="-25000" dirty="0"/>
              <a:t>3</a:t>
            </a:r>
            <a:r>
              <a:rPr lang="en-US" sz="3200" dirty="0" smtClean="0"/>
              <a:t> is a cycle.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35971" y="21316"/>
            <a:ext cx="2932737" cy="3987337"/>
            <a:chOff x="643130" y="487339"/>
            <a:chExt cx="2932737" cy="3987337"/>
          </a:xfrm>
        </p:grpSpPr>
        <p:sp>
          <p:nvSpPr>
            <p:cNvPr id="32" name="Isosceles Triangle 31"/>
            <p:cNvSpPr/>
            <p:nvPr/>
          </p:nvSpPr>
          <p:spPr>
            <a:xfrm rot="10800000">
              <a:off x="1176087" y="250964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4400000" flipV="1">
              <a:off x="904155" y="323202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7200000" flipV="1">
              <a:off x="1673889" y="324045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V="1">
              <a:off x="1353167" y="25690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 rot="10800000">
              <a:off x="266198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 rot="10800000">
              <a:off x="110750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221807" y="115775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107507" y="241363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2661987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1888259" y="10648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1097896" y="241223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 rot="10800000">
              <a:off x="1865928" y="375780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865928" y="375780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114530" y="24090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03933" y="14915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81404" y="14915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03933" y="295517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1404" y="295517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34254" y="243136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3130" y="217176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834254" y="4873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24615" y="217176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34254" y="388990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61" name="Rectangle 60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61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440500" y="1320451"/>
            <a:ext cx="1838411" cy="715539"/>
            <a:chOff x="5835762" y="879023"/>
            <a:chExt cx="1838411" cy="715539"/>
          </a:xfrm>
        </p:grpSpPr>
        <p:cxnSp>
          <p:nvCxnSpPr>
            <p:cNvPr id="38" name="Straight Connector 37"/>
            <p:cNvCxnSpPr/>
            <p:nvPr/>
          </p:nvCxnSpPr>
          <p:spPr>
            <a:xfrm rot="10800000" flipV="1">
              <a:off x="6091033" y="1066109"/>
              <a:ext cx="1392072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10800000"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 rot="10800000">
              <a:off x="584537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845373" y="910661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835762" y="909260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852396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24588" y="10097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i</a:t>
              </a:r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 rot="5400000">
              <a:off x="6921205" y="909613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09882" y="406979"/>
            <a:ext cx="585994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In</a:t>
            </a:r>
            <a:r>
              <a:rPr lang="en-US" sz="3200" b="1" dirty="0" smtClean="0"/>
              <a:t>   Z</a:t>
            </a:r>
            <a:r>
              <a:rPr lang="en-US" sz="3200" dirty="0"/>
              <a:t>[e</a:t>
            </a:r>
            <a:r>
              <a:rPr lang="en-US" sz="3200" baseline="-25000" dirty="0"/>
              <a:t>1</a:t>
            </a:r>
            <a:r>
              <a:rPr lang="en-US" sz="3200" dirty="0"/>
              <a:t>, e</a:t>
            </a:r>
            <a:r>
              <a:rPr lang="en-US" sz="3200" baseline="-25000" dirty="0"/>
              <a:t>2</a:t>
            </a:r>
            <a:r>
              <a:rPr lang="en-US" sz="3200" dirty="0"/>
              <a:t>, e</a:t>
            </a:r>
            <a:r>
              <a:rPr lang="en-US" sz="3200" baseline="-25000" dirty="0"/>
              <a:t>3</a:t>
            </a:r>
            <a:r>
              <a:rPr lang="en-US" sz="3200" dirty="0"/>
              <a:t>, e</a:t>
            </a:r>
            <a:r>
              <a:rPr lang="en-US" sz="3200" baseline="-25000" dirty="0"/>
              <a:t>4</a:t>
            </a:r>
            <a:r>
              <a:rPr lang="en-US" sz="3200" dirty="0"/>
              <a:t>, e</a:t>
            </a:r>
            <a:r>
              <a:rPr lang="en-US" sz="3200" baseline="-25000" dirty="0"/>
              <a:t>5</a:t>
            </a:r>
            <a:r>
              <a:rPr lang="en-US" sz="3200" dirty="0"/>
              <a:t>]</a:t>
            </a:r>
          </a:p>
          <a:p>
            <a:pPr>
              <a:lnSpc>
                <a:spcPct val="60000"/>
              </a:lnSpc>
            </a:pPr>
            <a:r>
              <a:rPr lang="en-US" sz="3200" dirty="0" smtClean="0"/>
              <a:t>  </a:t>
            </a:r>
            <a:endParaRPr lang="en-US" sz="1600" dirty="0"/>
          </a:p>
          <a:p>
            <a:r>
              <a:rPr lang="en-US" sz="3200" dirty="0" smtClean="0"/>
              <a:t>         Objects:  oriented edges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grpSp>
        <p:nvGrpSpPr>
          <p:cNvPr id="60" name="Group 59"/>
          <p:cNvGrpSpPr/>
          <p:nvPr/>
        </p:nvGrpSpPr>
        <p:grpSpPr>
          <a:xfrm>
            <a:off x="5625228" y="2847541"/>
            <a:ext cx="1838411" cy="715539"/>
            <a:chOff x="1836424" y="4705692"/>
            <a:chExt cx="1838411" cy="715539"/>
          </a:xfrm>
        </p:grpSpPr>
        <p:sp>
          <p:nvSpPr>
            <p:cNvPr id="61" name="TextBox 60"/>
            <p:cNvSpPr txBox="1"/>
            <p:nvPr/>
          </p:nvSpPr>
          <p:spPr>
            <a:xfrm>
              <a:off x="2525249" y="4836455"/>
              <a:ext cx="114958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– e</a:t>
              </a:r>
              <a:endParaRPr lang="en-US" sz="3200" baseline="-25000" dirty="0"/>
            </a:p>
          </p:txBody>
        </p:sp>
        <p:grpSp>
          <p:nvGrpSpPr>
            <p:cNvPr id="62" name="Group 61"/>
            <p:cNvGrpSpPr/>
            <p:nvPr/>
          </p:nvGrpSpPr>
          <p:grpSpPr>
            <a:xfrm flipH="1">
              <a:off x="1836424" y="4705692"/>
              <a:ext cx="1838411" cy="338964"/>
              <a:chOff x="1836424" y="4705692"/>
              <a:chExt cx="1838411" cy="338964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rot="10800000" flipV="1">
                <a:off x="2091695" y="4892778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 rot="10800000">
                <a:off x="3400515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 rot="10800000">
                <a:off x="1846035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846035" y="473733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400515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836424" y="473592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853058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Isosceles Triangle 69"/>
              <p:cNvSpPr>
                <a:spLocks noChangeAspect="1"/>
              </p:cNvSpPr>
              <p:nvPr/>
            </p:nvSpPr>
            <p:spPr>
              <a:xfrm rot="5400000">
                <a:off x="2921867" y="4736282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344174" y="2791157"/>
            <a:ext cx="1838411" cy="715539"/>
            <a:chOff x="5835762" y="879023"/>
            <a:chExt cx="1838411" cy="715539"/>
          </a:xfrm>
        </p:grpSpPr>
        <p:cxnSp>
          <p:nvCxnSpPr>
            <p:cNvPr id="56" name="Straight Connector 55"/>
            <p:cNvCxnSpPr/>
            <p:nvPr/>
          </p:nvCxnSpPr>
          <p:spPr>
            <a:xfrm rot="10800000" flipV="1">
              <a:off x="6091033" y="1066109"/>
              <a:ext cx="1392072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 rot="10800000"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 rot="10800000">
              <a:off x="584537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845373" y="910661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5835762" y="909260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5852396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524588" y="10097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endParaRPr lang="en-US" sz="3200" baseline="-25000" dirty="0"/>
            </a:p>
          </p:txBody>
        </p:sp>
        <p:sp>
          <p:nvSpPr>
            <p:cNvPr id="75" name="Isosceles Triangle 74"/>
            <p:cNvSpPr>
              <a:spLocks noChangeAspect="1"/>
            </p:cNvSpPr>
            <p:nvPr/>
          </p:nvSpPr>
          <p:spPr>
            <a:xfrm rot="5400000">
              <a:off x="6921205" y="909613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0" y="40249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0" y="0"/>
            <a:ext cx="9144000" cy="2516909"/>
          </a:xfrm>
          <a:prstGeom prst="fram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9882" y="4115394"/>
            <a:ext cx="8772482" cy="1405513"/>
          </a:xfrm>
          <a:prstGeom prst="rect">
            <a:avLst/>
          </a:prstGeom>
          <a:solidFill>
            <a:srgbClr val="00003D"/>
          </a:solidFill>
          <a:ln w="762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3200" dirty="0" smtClean="0"/>
              <a:t>  </a:t>
            </a:r>
            <a:r>
              <a:rPr lang="en-US" sz="4800" dirty="0" smtClean="0">
                <a:solidFill>
                  <a:srgbClr val="FFFF00"/>
                </a:solidFill>
              </a:rPr>
              <a:t>But in</a:t>
            </a:r>
            <a:r>
              <a:rPr lang="en-US" sz="4800" b="1" dirty="0" smtClean="0">
                <a:solidFill>
                  <a:srgbClr val="FFFF00"/>
                </a:solidFill>
              </a:rPr>
              <a:t>  Z</a:t>
            </a:r>
            <a:r>
              <a:rPr lang="en-US" sz="4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4800" dirty="0" smtClean="0">
                <a:solidFill>
                  <a:srgbClr val="FFFF00"/>
                </a:solidFill>
              </a:rPr>
              <a:t>,    1 = -1.  Thus  e  =  – e  </a:t>
            </a:r>
            <a:endParaRPr lang="en-US" sz="4800" baseline="-25000" dirty="0" smtClean="0">
              <a:solidFill>
                <a:srgbClr val="FFFF00"/>
              </a:solidFill>
            </a:endParaRPr>
          </a:p>
          <a:p>
            <a:endParaRPr lang="en-US" sz="32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440500" y="1320451"/>
            <a:ext cx="1838411" cy="715539"/>
            <a:chOff x="5835762" y="879023"/>
            <a:chExt cx="1838411" cy="715539"/>
          </a:xfrm>
        </p:grpSpPr>
        <p:cxnSp>
          <p:nvCxnSpPr>
            <p:cNvPr id="38" name="Straight Connector 37"/>
            <p:cNvCxnSpPr/>
            <p:nvPr/>
          </p:nvCxnSpPr>
          <p:spPr>
            <a:xfrm rot="10800000" flipV="1">
              <a:off x="6091033" y="1066109"/>
              <a:ext cx="1392072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10800000"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 rot="10800000">
              <a:off x="584537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845373" y="910661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835762" y="909260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852396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24588" y="10097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i</a:t>
              </a:r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 rot="5400000">
              <a:off x="6921205" y="909613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09882" y="406979"/>
            <a:ext cx="585994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In</a:t>
            </a:r>
            <a:r>
              <a:rPr lang="en-US" sz="3200" b="1" dirty="0" smtClean="0"/>
              <a:t>   Z</a:t>
            </a:r>
            <a:r>
              <a:rPr lang="en-US" sz="3200" dirty="0"/>
              <a:t>[e</a:t>
            </a:r>
            <a:r>
              <a:rPr lang="en-US" sz="3200" baseline="-25000" dirty="0"/>
              <a:t>1</a:t>
            </a:r>
            <a:r>
              <a:rPr lang="en-US" sz="3200" dirty="0"/>
              <a:t>, e</a:t>
            </a:r>
            <a:r>
              <a:rPr lang="en-US" sz="3200" baseline="-25000" dirty="0"/>
              <a:t>2</a:t>
            </a:r>
            <a:r>
              <a:rPr lang="en-US" sz="3200" dirty="0"/>
              <a:t>, e</a:t>
            </a:r>
            <a:r>
              <a:rPr lang="en-US" sz="3200" baseline="-25000" dirty="0"/>
              <a:t>3</a:t>
            </a:r>
            <a:r>
              <a:rPr lang="en-US" sz="3200" dirty="0"/>
              <a:t>, e</a:t>
            </a:r>
            <a:r>
              <a:rPr lang="en-US" sz="3200" baseline="-25000" dirty="0"/>
              <a:t>4</a:t>
            </a:r>
            <a:r>
              <a:rPr lang="en-US" sz="3200" dirty="0"/>
              <a:t>, e</a:t>
            </a:r>
            <a:r>
              <a:rPr lang="en-US" sz="3200" baseline="-25000" dirty="0"/>
              <a:t>5</a:t>
            </a:r>
            <a:r>
              <a:rPr lang="en-US" sz="3200" dirty="0"/>
              <a:t>]</a:t>
            </a:r>
          </a:p>
          <a:p>
            <a:pPr>
              <a:lnSpc>
                <a:spcPct val="60000"/>
              </a:lnSpc>
            </a:pPr>
            <a:r>
              <a:rPr lang="en-US" sz="3200" dirty="0" smtClean="0"/>
              <a:t>  </a:t>
            </a:r>
            <a:endParaRPr lang="en-US" sz="1600" dirty="0"/>
          </a:p>
          <a:p>
            <a:r>
              <a:rPr lang="en-US" sz="3200" dirty="0" smtClean="0"/>
              <a:t>         Objects:  oriented edges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344174" y="2819349"/>
            <a:ext cx="6119465" cy="715539"/>
            <a:chOff x="1344174" y="2819349"/>
            <a:chExt cx="6119465" cy="715539"/>
          </a:xfrm>
        </p:grpSpPr>
        <p:grpSp>
          <p:nvGrpSpPr>
            <p:cNvPr id="60" name="Group 59"/>
            <p:cNvGrpSpPr/>
            <p:nvPr/>
          </p:nvGrpSpPr>
          <p:grpSpPr>
            <a:xfrm>
              <a:off x="5625228" y="2819349"/>
              <a:ext cx="1838411" cy="715539"/>
              <a:chOff x="1836424" y="4705692"/>
              <a:chExt cx="1838411" cy="71553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2525249" y="4836455"/>
                <a:ext cx="114958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 – e</a:t>
                </a:r>
                <a:endParaRPr lang="en-US" sz="3200" baseline="-25000" dirty="0"/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 flipH="1">
                <a:off x="1836424" y="4705692"/>
                <a:ext cx="1838411" cy="338964"/>
                <a:chOff x="1836424" y="4705692"/>
                <a:chExt cx="1838411" cy="338964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rot="10800000" flipV="1">
                  <a:off x="2091695" y="4892778"/>
                  <a:ext cx="1392072" cy="0"/>
                </a:xfrm>
                <a:prstGeom prst="line">
                  <a:avLst/>
                </a:prstGeom>
                <a:ln w="889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 rot="10800000"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0800000">
                  <a:off x="184603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846035" y="4737330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836424" y="4735929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853058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Isosceles Triangle 69"/>
                <p:cNvSpPr>
                  <a:spLocks noChangeAspect="1"/>
                </p:cNvSpPr>
                <p:nvPr/>
              </p:nvSpPr>
              <p:spPr>
                <a:xfrm rot="5400000">
                  <a:off x="2921867" y="4736282"/>
                  <a:ext cx="338964" cy="277783"/>
                </a:xfrm>
                <a:prstGeom prst="triangl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1344174" y="2819349"/>
              <a:ext cx="1838411" cy="715539"/>
              <a:chOff x="5835762" y="879023"/>
              <a:chExt cx="1838411" cy="715539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  <p:sp>
            <p:nvSpPr>
              <p:cNvPr id="75" name="Isosceles Triangle 74"/>
              <p:cNvSpPr>
                <a:spLocks noChangeAspect="1"/>
              </p:cNvSpPr>
              <p:nvPr/>
            </p:nvSpPr>
            <p:spPr>
              <a:xfrm rot="5400000">
                <a:off x="6921205" y="909613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4" name="Straight Connector 3"/>
          <p:cNvCxnSpPr/>
          <p:nvPr/>
        </p:nvCxnSpPr>
        <p:spPr>
          <a:xfrm>
            <a:off x="0" y="40249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0" y="0"/>
            <a:ext cx="9144000" cy="2516909"/>
          </a:xfrm>
          <a:prstGeom prst="frame">
            <a:avLst/>
          </a:prstGeom>
          <a:solidFill>
            <a:srgbClr val="CCC1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334937" y="5858124"/>
            <a:ext cx="6119465" cy="715539"/>
            <a:chOff x="1344174" y="2819349"/>
            <a:chExt cx="6119465" cy="715539"/>
          </a:xfrm>
        </p:grpSpPr>
        <p:grpSp>
          <p:nvGrpSpPr>
            <p:cNvPr id="50" name="Group 49"/>
            <p:cNvGrpSpPr/>
            <p:nvPr/>
          </p:nvGrpSpPr>
          <p:grpSpPr>
            <a:xfrm>
              <a:off x="5625228" y="2819349"/>
              <a:ext cx="1838411" cy="715539"/>
              <a:chOff x="1836424" y="4705692"/>
              <a:chExt cx="1838411" cy="715539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2525249" y="4836455"/>
                <a:ext cx="114958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 – e</a:t>
                </a:r>
                <a:endParaRPr lang="en-US" sz="3200" baseline="-25000" dirty="0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 flipH="1">
                <a:off x="1836424" y="4705692"/>
                <a:ext cx="1838411" cy="338964"/>
                <a:chOff x="1836424" y="4705692"/>
                <a:chExt cx="1838411" cy="338964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 rot="10800000" flipV="1">
                  <a:off x="2091695" y="4892778"/>
                  <a:ext cx="1392072" cy="0"/>
                </a:xfrm>
                <a:prstGeom prst="line">
                  <a:avLst/>
                </a:prstGeom>
                <a:ln w="889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/>
                <p:cNvSpPr/>
                <p:nvPr/>
              </p:nvSpPr>
              <p:spPr>
                <a:xfrm rot="10800000"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 rot="10800000">
                  <a:off x="184603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1846035" y="4737330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1836424" y="4735929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853058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Isosceles Triangle 90"/>
                <p:cNvSpPr>
                  <a:spLocks noChangeAspect="1"/>
                </p:cNvSpPr>
                <p:nvPr/>
              </p:nvSpPr>
              <p:spPr>
                <a:xfrm rot="5400000">
                  <a:off x="2921867" y="4736282"/>
                  <a:ext cx="338964" cy="277783"/>
                </a:xfrm>
                <a:prstGeom prst="triangl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50"/>
            <p:cNvGrpSpPr/>
            <p:nvPr/>
          </p:nvGrpSpPr>
          <p:grpSpPr>
            <a:xfrm>
              <a:off x="1344174" y="2819349"/>
              <a:ext cx="1838411" cy="715539"/>
              <a:chOff x="5835762" y="879023"/>
              <a:chExt cx="1838411" cy="715539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  <p:sp>
            <p:nvSpPr>
              <p:cNvPr id="81" name="Isosceles Triangle 80"/>
              <p:cNvSpPr>
                <a:spLocks noChangeAspect="1"/>
              </p:cNvSpPr>
              <p:nvPr/>
            </p:nvSpPr>
            <p:spPr>
              <a:xfrm rot="5400000">
                <a:off x="6921205" y="909613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133274" y="5467936"/>
            <a:ext cx="531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=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9882" y="4115394"/>
            <a:ext cx="8772482" cy="1405513"/>
          </a:xfrm>
          <a:prstGeom prst="rect">
            <a:avLst/>
          </a:prstGeom>
          <a:solidFill>
            <a:srgbClr val="00003D"/>
          </a:solidFill>
          <a:ln w="762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3200" dirty="0" smtClean="0"/>
              <a:t>  </a:t>
            </a:r>
            <a:r>
              <a:rPr lang="en-US" sz="4800" dirty="0" smtClean="0">
                <a:solidFill>
                  <a:srgbClr val="FFFF00"/>
                </a:solidFill>
              </a:rPr>
              <a:t>But in</a:t>
            </a:r>
            <a:r>
              <a:rPr lang="en-US" sz="4800" b="1" dirty="0" smtClean="0">
                <a:solidFill>
                  <a:srgbClr val="FFFF00"/>
                </a:solidFill>
              </a:rPr>
              <a:t>  Z</a:t>
            </a:r>
            <a:r>
              <a:rPr lang="en-US" sz="4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4800" dirty="0" smtClean="0">
                <a:solidFill>
                  <a:srgbClr val="FFFF00"/>
                </a:solidFill>
              </a:rPr>
              <a:t>,    1 = -1.  Thus  e  =  – e  </a:t>
            </a:r>
            <a:endParaRPr lang="en-US" sz="4800" baseline="-25000" dirty="0" smtClean="0">
              <a:solidFill>
                <a:srgbClr val="FFFF00"/>
              </a:solidFill>
            </a:endParaRPr>
          </a:p>
          <a:p>
            <a:endParaRPr lang="en-US" sz="32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440500" y="1320451"/>
            <a:ext cx="1838411" cy="715539"/>
            <a:chOff x="5835762" y="879023"/>
            <a:chExt cx="1838411" cy="715539"/>
          </a:xfrm>
        </p:grpSpPr>
        <p:cxnSp>
          <p:nvCxnSpPr>
            <p:cNvPr id="38" name="Straight Connector 37"/>
            <p:cNvCxnSpPr/>
            <p:nvPr/>
          </p:nvCxnSpPr>
          <p:spPr>
            <a:xfrm rot="10800000" flipV="1">
              <a:off x="6091033" y="1066109"/>
              <a:ext cx="1392072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10800000"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 rot="10800000">
              <a:off x="584537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845373" y="910661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835762" y="909260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852396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24588" y="10097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i</a:t>
              </a:r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 rot="5400000">
              <a:off x="6921205" y="909613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09882" y="406979"/>
            <a:ext cx="585994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In</a:t>
            </a:r>
            <a:r>
              <a:rPr lang="en-US" sz="3200" b="1" dirty="0" smtClean="0"/>
              <a:t>   Z</a:t>
            </a:r>
            <a:r>
              <a:rPr lang="en-US" sz="3200" dirty="0"/>
              <a:t>[e</a:t>
            </a:r>
            <a:r>
              <a:rPr lang="en-US" sz="3200" baseline="-25000" dirty="0"/>
              <a:t>1</a:t>
            </a:r>
            <a:r>
              <a:rPr lang="en-US" sz="3200" dirty="0"/>
              <a:t>, e</a:t>
            </a:r>
            <a:r>
              <a:rPr lang="en-US" sz="3200" baseline="-25000" dirty="0"/>
              <a:t>2</a:t>
            </a:r>
            <a:r>
              <a:rPr lang="en-US" sz="3200" dirty="0"/>
              <a:t>, e</a:t>
            </a:r>
            <a:r>
              <a:rPr lang="en-US" sz="3200" baseline="-25000" dirty="0"/>
              <a:t>3</a:t>
            </a:r>
            <a:r>
              <a:rPr lang="en-US" sz="3200" dirty="0"/>
              <a:t>, e</a:t>
            </a:r>
            <a:r>
              <a:rPr lang="en-US" sz="3200" baseline="-25000" dirty="0"/>
              <a:t>4</a:t>
            </a:r>
            <a:r>
              <a:rPr lang="en-US" sz="3200" dirty="0"/>
              <a:t>, e</a:t>
            </a:r>
            <a:r>
              <a:rPr lang="en-US" sz="3200" baseline="-25000" dirty="0"/>
              <a:t>5</a:t>
            </a:r>
            <a:r>
              <a:rPr lang="en-US" sz="3200" dirty="0"/>
              <a:t>]</a:t>
            </a:r>
          </a:p>
          <a:p>
            <a:pPr>
              <a:lnSpc>
                <a:spcPct val="60000"/>
              </a:lnSpc>
            </a:pPr>
            <a:r>
              <a:rPr lang="en-US" sz="3200" dirty="0" smtClean="0"/>
              <a:t>  </a:t>
            </a:r>
            <a:endParaRPr lang="en-US" sz="1600" dirty="0"/>
          </a:p>
          <a:p>
            <a:r>
              <a:rPr lang="en-US" sz="3200" dirty="0" smtClean="0"/>
              <a:t>         Objects:  oriented edges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344174" y="2819349"/>
            <a:ext cx="6119465" cy="715539"/>
            <a:chOff x="1344174" y="2819349"/>
            <a:chExt cx="6119465" cy="715539"/>
          </a:xfrm>
        </p:grpSpPr>
        <p:grpSp>
          <p:nvGrpSpPr>
            <p:cNvPr id="60" name="Group 59"/>
            <p:cNvGrpSpPr/>
            <p:nvPr/>
          </p:nvGrpSpPr>
          <p:grpSpPr>
            <a:xfrm>
              <a:off x="5625228" y="2819349"/>
              <a:ext cx="1838411" cy="715539"/>
              <a:chOff x="1836424" y="4705692"/>
              <a:chExt cx="1838411" cy="71553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2525249" y="4836455"/>
                <a:ext cx="114958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 – e</a:t>
                </a:r>
                <a:endParaRPr lang="en-US" sz="3200" baseline="-25000" dirty="0"/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 flipH="1">
                <a:off x="1836424" y="4705692"/>
                <a:ext cx="1838411" cy="338964"/>
                <a:chOff x="1836424" y="4705692"/>
                <a:chExt cx="1838411" cy="338964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rot="10800000" flipV="1">
                  <a:off x="2091695" y="4892778"/>
                  <a:ext cx="1392072" cy="0"/>
                </a:xfrm>
                <a:prstGeom prst="line">
                  <a:avLst/>
                </a:prstGeom>
                <a:ln w="889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/>
                <p:cNvSpPr/>
                <p:nvPr/>
              </p:nvSpPr>
              <p:spPr>
                <a:xfrm rot="10800000"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0800000">
                  <a:off x="184603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846035" y="4737330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836424" y="4735929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853058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Isosceles Triangle 69"/>
                <p:cNvSpPr>
                  <a:spLocks noChangeAspect="1"/>
                </p:cNvSpPr>
                <p:nvPr/>
              </p:nvSpPr>
              <p:spPr>
                <a:xfrm rot="5400000">
                  <a:off x="2921867" y="4736282"/>
                  <a:ext cx="338964" cy="277783"/>
                </a:xfrm>
                <a:prstGeom prst="triangl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5" name="Group 54"/>
            <p:cNvGrpSpPr/>
            <p:nvPr/>
          </p:nvGrpSpPr>
          <p:grpSpPr>
            <a:xfrm>
              <a:off x="1344174" y="2819349"/>
              <a:ext cx="1838411" cy="715539"/>
              <a:chOff x="5835762" y="879023"/>
              <a:chExt cx="1838411" cy="715539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  <p:sp>
            <p:nvSpPr>
              <p:cNvPr id="75" name="Isosceles Triangle 74"/>
              <p:cNvSpPr>
                <a:spLocks noChangeAspect="1"/>
              </p:cNvSpPr>
              <p:nvPr/>
            </p:nvSpPr>
            <p:spPr>
              <a:xfrm rot="5400000">
                <a:off x="6921205" y="909613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4" name="Straight Connector 3"/>
          <p:cNvCxnSpPr/>
          <p:nvPr/>
        </p:nvCxnSpPr>
        <p:spPr>
          <a:xfrm>
            <a:off x="0" y="40249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0" y="0"/>
            <a:ext cx="9144000" cy="2516909"/>
          </a:xfrm>
          <a:prstGeom prst="frame">
            <a:avLst/>
          </a:prstGeom>
          <a:solidFill>
            <a:srgbClr val="CCC1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882" y="4115394"/>
            <a:ext cx="8772482" cy="1405513"/>
          </a:xfrm>
          <a:prstGeom prst="rect">
            <a:avLst/>
          </a:prstGeom>
          <a:solidFill>
            <a:srgbClr val="00003D"/>
          </a:solidFill>
          <a:ln w="762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3200" dirty="0" smtClean="0"/>
              <a:t>  </a:t>
            </a:r>
            <a:r>
              <a:rPr lang="en-US" sz="4800" dirty="0" smtClean="0">
                <a:solidFill>
                  <a:srgbClr val="FFFF00"/>
                </a:solidFill>
              </a:rPr>
              <a:t>But in</a:t>
            </a:r>
            <a:r>
              <a:rPr lang="en-US" sz="4800" b="1" dirty="0" smtClean="0">
                <a:solidFill>
                  <a:srgbClr val="FFFF00"/>
                </a:solidFill>
              </a:rPr>
              <a:t>  Z</a:t>
            </a:r>
            <a:r>
              <a:rPr lang="en-US" sz="4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4800" dirty="0" smtClean="0">
                <a:solidFill>
                  <a:srgbClr val="FFFF00"/>
                </a:solidFill>
              </a:rPr>
              <a:t>,    1 = -1.  Thus  e  =  – e  </a:t>
            </a:r>
            <a:endParaRPr lang="en-US" sz="4800" baseline="-25000" dirty="0" smtClean="0">
              <a:solidFill>
                <a:srgbClr val="FFFF00"/>
              </a:solidFill>
            </a:endParaRPr>
          </a:p>
          <a:p>
            <a:endParaRPr lang="en-US" sz="3200" baseline="-25000" dirty="0">
              <a:solidFill>
                <a:srgbClr val="FFFF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334937" y="5885190"/>
            <a:ext cx="6119465" cy="688473"/>
            <a:chOff x="1344174" y="2846415"/>
            <a:chExt cx="6119465" cy="688473"/>
          </a:xfrm>
        </p:grpSpPr>
        <p:grpSp>
          <p:nvGrpSpPr>
            <p:cNvPr id="50" name="Group 49"/>
            <p:cNvGrpSpPr/>
            <p:nvPr/>
          </p:nvGrpSpPr>
          <p:grpSpPr>
            <a:xfrm>
              <a:off x="5625228" y="2846415"/>
              <a:ext cx="1838411" cy="688473"/>
              <a:chOff x="1836424" y="4732758"/>
              <a:chExt cx="1838411" cy="688473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2525249" y="4836455"/>
                <a:ext cx="1149585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 – e</a:t>
                </a:r>
                <a:endParaRPr lang="en-US" sz="3200" baseline="-25000" dirty="0"/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 flipH="1">
                <a:off x="1836424" y="4732758"/>
                <a:ext cx="1838411" cy="278892"/>
                <a:chOff x="1836424" y="4732758"/>
                <a:chExt cx="1838411" cy="278892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 rot="10800000" flipV="1">
                  <a:off x="2091695" y="4892778"/>
                  <a:ext cx="1392072" cy="0"/>
                </a:xfrm>
                <a:prstGeom prst="line">
                  <a:avLst/>
                </a:prstGeom>
                <a:ln w="889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/>
                <p:cNvSpPr/>
                <p:nvPr/>
              </p:nvSpPr>
              <p:spPr>
                <a:xfrm rot="10800000"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 rot="10800000">
                  <a:off x="184603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1846035" y="4737330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3400515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1836424" y="4735929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853058" y="4732758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1" name="Group 50"/>
            <p:cNvGrpSpPr/>
            <p:nvPr/>
          </p:nvGrpSpPr>
          <p:grpSpPr>
            <a:xfrm>
              <a:off x="1344174" y="2846415"/>
              <a:ext cx="1838411" cy="688473"/>
              <a:chOff x="5835762" y="906089"/>
              <a:chExt cx="1838411" cy="68847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133274" y="5467936"/>
            <a:ext cx="531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579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440500" y="1320451"/>
            <a:ext cx="1838411" cy="715539"/>
            <a:chOff x="5835762" y="879023"/>
            <a:chExt cx="1838411" cy="715539"/>
          </a:xfrm>
        </p:grpSpPr>
        <p:cxnSp>
          <p:nvCxnSpPr>
            <p:cNvPr id="38" name="Straight Connector 37"/>
            <p:cNvCxnSpPr/>
            <p:nvPr/>
          </p:nvCxnSpPr>
          <p:spPr>
            <a:xfrm rot="10800000" flipV="1">
              <a:off x="6091033" y="1066109"/>
              <a:ext cx="1392072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10800000"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 rot="10800000">
              <a:off x="584537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845373" y="910661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5835762" y="909260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5852396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24588" y="10097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i</a:t>
              </a:r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 rot="5400000">
              <a:off x="6921205" y="909613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09882" y="406979"/>
            <a:ext cx="585994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In</a:t>
            </a:r>
            <a:r>
              <a:rPr lang="en-US" sz="3200" b="1" dirty="0" smtClean="0"/>
              <a:t>   Z</a:t>
            </a:r>
            <a:r>
              <a:rPr lang="en-US" sz="3200" dirty="0"/>
              <a:t>[e</a:t>
            </a:r>
            <a:r>
              <a:rPr lang="en-US" sz="3200" baseline="-25000" dirty="0"/>
              <a:t>1</a:t>
            </a:r>
            <a:r>
              <a:rPr lang="en-US" sz="3200" dirty="0"/>
              <a:t>, e</a:t>
            </a:r>
            <a:r>
              <a:rPr lang="en-US" sz="3200" baseline="-25000" dirty="0"/>
              <a:t>2</a:t>
            </a:r>
            <a:r>
              <a:rPr lang="en-US" sz="3200" dirty="0"/>
              <a:t>, e</a:t>
            </a:r>
            <a:r>
              <a:rPr lang="en-US" sz="3200" baseline="-25000" dirty="0"/>
              <a:t>3</a:t>
            </a:r>
            <a:r>
              <a:rPr lang="en-US" sz="3200" dirty="0"/>
              <a:t>, e</a:t>
            </a:r>
            <a:r>
              <a:rPr lang="en-US" sz="3200" baseline="-25000" dirty="0"/>
              <a:t>4</a:t>
            </a:r>
            <a:r>
              <a:rPr lang="en-US" sz="3200" dirty="0"/>
              <a:t>, e</a:t>
            </a:r>
            <a:r>
              <a:rPr lang="en-US" sz="3200" baseline="-25000" dirty="0"/>
              <a:t>5</a:t>
            </a:r>
            <a:r>
              <a:rPr lang="en-US" sz="3200" dirty="0"/>
              <a:t>]</a:t>
            </a:r>
          </a:p>
          <a:p>
            <a:pPr>
              <a:lnSpc>
                <a:spcPct val="60000"/>
              </a:lnSpc>
            </a:pPr>
            <a:r>
              <a:rPr lang="en-US" sz="3200" dirty="0" smtClean="0"/>
              <a:t>  </a:t>
            </a:r>
            <a:endParaRPr lang="en-US" sz="1600" dirty="0"/>
          </a:p>
          <a:p>
            <a:r>
              <a:rPr lang="en-US" sz="3200" dirty="0" smtClean="0"/>
              <a:t>         Objects:  oriented edges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grpSp>
        <p:nvGrpSpPr>
          <p:cNvPr id="60" name="Group 59"/>
          <p:cNvGrpSpPr/>
          <p:nvPr/>
        </p:nvGrpSpPr>
        <p:grpSpPr>
          <a:xfrm>
            <a:off x="5625228" y="2728694"/>
            <a:ext cx="1838411" cy="715539"/>
            <a:chOff x="1836424" y="4705692"/>
            <a:chExt cx="1838411" cy="715539"/>
          </a:xfrm>
        </p:grpSpPr>
        <p:sp>
          <p:nvSpPr>
            <p:cNvPr id="61" name="TextBox 60"/>
            <p:cNvSpPr txBox="1"/>
            <p:nvPr/>
          </p:nvSpPr>
          <p:spPr>
            <a:xfrm>
              <a:off x="2525249" y="4836455"/>
              <a:ext cx="114958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– e</a:t>
              </a:r>
              <a:r>
                <a:rPr lang="en-US" sz="3200" baseline="-25000" dirty="0" smtClean="0"/>
                <a:t>i</a:t>
              </a:r>
              <a:endParaRPr lang="en-US" sz="3200" baseline="-25000" dirty="0"/>
            </a:p>
          </p:txBody>
        </p:sp>
        <p:grpSp>
          <p:nvGrpSpPr>
            <p:cNvPr id="62" name="Group 61"/>
            <p:cNvGrpSpPr/>
            <p:nvPr/>
          </p:nvGrpSpPr>
          <p:grpSpPr>
            <a:xfrm flipH="1">
              <a:off x="1836424" y="4705692"/>
              <a:ext cx="1838411" cy="338964"/>
              <a:chOff x="1836424" y="4705692"/>
              <a:chExt cx="1838411" cy="338964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rot="10800000" flipV="1">
                <a:off x="2091695" y="4892778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 rot="10800000">
                <a:off x="3400515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 rot="10800000">
                <a:off x="1846035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846035" y="473733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400515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836424" y="473592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853058" y="4732758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Isosceles Triangle 69"/>
              <p:cNvSpPr>
                <a:spLocks noChangeAspect="1"/>
              </p:cNvSpPr>
              <p:nvPr/>
            </p:nvSpPr>
            <p:spPr>
              <a:xfrm rot="5400000">
                <a:off x="2921867" y="4736282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344174" y="2728694"/>
            <a:ext cx="1838411" cy="715539"/>
            <a:chOff x="5835762" y="879023"/>
            <a:chExt cx="1838411" cy="715539"/>
          </a:xfrm>
        </p:grpSpPr>
        <p:cxnSp>
          <p:nvCxnSpPr>
            <p:cNvPr id="56" name="Straight Connector 55"/>
            <p:cNvCxnSpPr/>
            <p:nvPr/>
          </p:nvCxnSpPr>
          <p:spPr>
            <a:xfrm rot="10800000" flipV="1">
              <a:off x="6091033" y="1066109"/>
              <a:ext cx="1392072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 rot="10800000"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 rot="10800000">
              <a:off x="584537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845373" y="910661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7399853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5835762" y="909260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5852396" y="906089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524588" y="100978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i</a:t>
              </a:r>
            </a:p>
          </p:txBody>
        </p:sp>
        <p:sp>
          <p:nvSpPr>
            <p:cNvPr id="75" name="Isosceles Triangle 74"/>
            <p:cNvSpPr>
              <a:spLocks noChangeAspect="1"/>
            </p:cNvSpPr>
            <p:nvPr/>
          </p:nvSpPr>
          <p:spPr>
            <a:xfrm rot="5400000">
              <a:off x="6921205" y="909613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0" y="434590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ame 6"/>
          <p:cNvSpPr/>
          <p:nvPr/>
        </p:nvSpPr>
        <p:spPr>
          <a:xfrm>
            <a:off x="0" y="0"/>
            <a:ext cx="9144000" cy="2516909"/>
          </a:xfrm>
          <a:prstGeom prst="frame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854" y="4354962"/>
            <a:ext cx="9144000" cy="2764547"/>
            <a:chOff x="152400" y="152400"/>
            <a:chExt cx="9144000" cy="2764547"/>
          </a:xfrm>
        </p:grpSpPr>
        <p:grpSp>
          <p:nvGrpSpPr>
            <p:cNvPr id="76" name="Group 75"/>
            <p:cNvGrpSpPr/>
            <p:nvPr/>
          </p:nvGrpSpPr>
          <p:grpSpPr>
            <a:xfrm>
              <a:off x="5592900" y="1499917"/>
              <a:ext cx="1838411" cy="688473"/>
              <a:chOff x="5835762" y="906089"/>
              <a:chExt cx="1838411" cy="688473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i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362282" y="559379"/>
              <a:ext cx="5859940" cy="2357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  In</a:t>
              </a:r>
              <a:r>
                <a:rPr lang="en-US" sz="3200" b="1" dirty="0" smtClean="0"/>
                <a:t>   Z</a:t>
              </a:r>
              <a:r>
                <a:rPr lang="en-US" sz="3200" b="1" baseline="-25000" dirty="0" smtClean="0"/>
                <a:t>2</a:t>
              </a:r>
              <a:r>
                <a:rPr lang="en-US" sz="3200" dirty="0" smtClean="0"/>
                <a:t>[</a:t>
              </a:r>
              <a:r>
                <a:rPr lang="en-US" sz="3200" dirty="0"/>
                <a:t>e</a:t>
              </a:r>
              <a:r>
                <a:rPr lang="en-US" sz="3200" baseline="-25000" dirty="0"/>
                <a:t>1</a:t>
              </a:r>
              <a:r>
                <a:rPr lang="en-US" sz="3200" dirty="0"/>
                <a:t>, e</a:t>
              </a:r>
              <a:r>
                <a:rPr lang="en-US" sz="3200" baseline="-25000" dirty="0"/>
                <a:t>2</a:t>
              </a:r>
              <a:r>
                <a:rPr lang="en-US" sz="3200" dirty="0"/>
                <a:t>, e</a:t>
              </a:r>
              <a:r>
                <a:rPr lang="en-US" sz="3200" baseline="-25000" dirty="0"/>
                <a:t>3</a:t>
              </a:r>
              <a:r>
                <a:rPr lang="en-US" sz="3200" dirty="0"/>
                <a:t>, e</a:t>
              </a:r>
              <a:r>
                <a:rPr lang="en-US" sz="3200" baseline="-25000" dirty="0"/>
                <a:t>4</a:t>
              </a:r>
              <a:r>
                <a:rPr lang="en-US" sz="3200" dirty="0"/>
                <a:t>, e</a:t>
              </a:r>
              <a:r>
                <a:rPr lang="en-US" sz="3200" baseline="-25000" dirty="0"/>
                <a:t>5</a:t>
              </a:r>
              <a:r>
                <a:rPr lang="en-US" sz="3200" dirty="0"/>
                <a:t>]</a:t>
              </a:r>
            </a:p>
            <a:p>
              <a:pPr>
                <a:lnSpc>
                  <a:spcPct val="60000"/>
                </a:lnSpc>
              </a:pPr>
              <a:r>
                <a:rPr lang="en-US" sz="3200" dirty="0" smtClean="0"/>
                <a:t>  </a:t>
              </a:r>
              <a:endParaRPr lang="en-US" sz="1600" dirty="0"/>
            </a:p>
            <a:p>
              <a:r>
                <a:rPr lang="en-US" sz="3200" dirty="0" smtClean="0"/>
                <a:t>         Objects:  edges</a:t>
              </a:r>
            </a:p>
            <a:p>
              <a:endParaRPr lang="en-US" sz="3200" dirty="0" smtClean="0"/>
            </a:p>
            <a:p>
              <a:endParaRPr lang="en-US" sz="3200" dirty="0" smtClean="0"/>
            </a:p>
          </p:txBody>
        </p:sp>
        <p:sp>
          <p:nvSpPr>
            <p:cNvPr id="87" name="Frame 86"/>
            <p:cNvSpPr/>
            <p:nvPr/>
          </p:nvSpPr>
          <p:spPr>
            <a:xfrm>
              <a:off x="152400" y="152400"/>
              <a:ext cx="9144000" cy="2516909"/>
            </a:xfrm>
            <a:prstGeom prst="frame">
              <a:avLst/>
            </a:prstGeom>
            <a:solidFill>
              <a:srgbClr val="C6D9F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Frame 8"/>
          <p:cNvSpPr/>
          <p:nvPr/>
        </p:nvSpPr>
        <p:spPr>
          <a:xfrm>
            <a:off x="0" y="2290340"/>
            <a:ext cx="9144000" cy="1408176"/>
          </a:xfrm>
          <a:prstGeom prst="frame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-189563" y="-1"/>
            <a:ext cx="9516015" cy="7393560"/>
          </a:xfrm>
          <a:prstGeom prst="frame">
            <a:avLst/>
          </a:prstGeom>
          <a:solidFill>
            <a:srgbClr val="CCC1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2768" y="4539559"/>
            <a:ext cx="84167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</a:t>
            </a:r>
            <a:r>
              <a:rPr lang="en-US" sz="3200" dirty="0"/>
              <a:t>(–e</a:t>
            </a:r>
            <a:r>
              <a:rPr lang="en-US" sz="3200" baseline="-25000" dirty="0" smtClean="0"/>
              <a:t>3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/>
              <a:t>5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e</a:t>
            </a:r>
            <a:r>
              <a:rPr lang="en-US" sz="3200" baseline="-25000" dirty="0"/>
              <a:t>4</a:t>
            </a:r>
            <a:r>
              <a:rPr lang="en-US" sz="3200" dirty="0" smtClean="0"/>
              <a:t>) 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= 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 </a:t>
            </a:r>
            <a:r>
              <a:rPr lang="en-US" sz="3200" dirty="0" smtClean="0"/>
              <a:t>+ e</a:t>
            </a:r>
            <a:r>
              <a:rPr lang="en-US" sz="3200" baseline="-25000" dirty="0"/>
              <a:t>5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e</a:t>
            </a:r>
            <a:r>
              <a:rPr lang="en-US" sz="3200" baseline="-25000" dirty="0"/>
              <a:t>4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5501532" y="1179837"/>
            <a:ext cx="1973781" cy="2967228"/>
            <a:chOff x="1081404" y="1093757"/>
            <a:chExt cx="1973781" cy="2967228"/>
          </a:xfrm>
        </p:grpSpPr>
        <p:grpSp>
          <p:nvGrpSpPr>
            <p:cNvPr id="107" name="Group 106"/>
            <p:cNvGrpSpPr/>
            <p:nvPr/>
          </p:nvGrpSpPr>
          <p:grpSpPr>
            <a:xfrm>
              <a:off x="1081404" y="1093757"/>
              <a:ext cx="1973781" cy="2967228"/>
              <a:chOff x="4536581" y="201246"/>
              <a:chExt cx="1973781" cy="2967228"/>
            </a:xfrm>
          </p:grpSpPr>
          <p:sp>
            <p:nvSpPr>
              <p:cNvPr id="113" name="Isosceles Triangle 112"/>
              <p:cNvSpPr/>
              <p:nvPr/>
            </p:nvSpPr>
            <p:spPr>
              <a:xfrm rot="10800000">
                <a:off x="4631264" y="1645998"/>
                <a:ext cx="1600200" cy="1385316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 rot="14400000" flipV="1">
                <a:off x="4359332" y="2368374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7200000" flipV="1">
                <a:off x="5129066" y="2376800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 rot="10800000">
                <a:off x="6117164" y="154541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10800000">
                <a:off x="4562684" y="154541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Isosceles Triangle 118"/>
              <p:cNvSpPr/>
              <p:nvPr/>
            </p:nvSpPr>
            <p:spPr>
              <a:xfrm>
                <a:off x="4676984" y="294102"/>
                <a:ext cx="1600200" cy="1385316"/>
              </a:xfrm>
              <a:prstGeom prst="triangle">
                <a:avLst/>
              </a:prstGeom>
              <a:noFill/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562684" y="1549986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117164" y="154541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5343436" y="201246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553073" y="1548585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 rot="10800000">
                <a:off x="5321105" y="289415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321105" y="289415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569707" y="154541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859110" y="627935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536581" y="627935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5859110" y="209152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4536581" y="209152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sp>
          <p:nvSpPr>
            <p:cNvPr id="109" name="Isosceles Triangle 108"/>
            <p:cNvSpPr>
              <a:spLocks noChangeAspect="1"/>
            </p:cNvSpPr>
            <p:nvPr/>
          </p:nvSpPr>
          <p:spPr>
            <a:xfrm rot="5400000">
              <a:off x="2152950" y="331512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Isosceles Triangle 109"/>
            <p:cNvSpPr>
              <a:spLocks noChangeAspect="1"/>
            </p:cNvSpPr>
            <p:nvPr/>
          </p:nvSpPr>
          <p:spPr>
            <a:xfrm rot="5400000">
              <a:off x="1337753" y="2885262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Isosceles Triangle 110"/>
            <p:cNvSpPr>
              <a:spLocks noChangeAspect="1"/>
            </p:cNvSpPr>
            <p:nvPr/>
          </p:nvSpPr>
          <p:spPr>
            <a:xfrm rot="16200000">
              <a:off x="2404872" y="2093976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Isosceles Triangle 111"/>
            <p:cNvSpPr>
              <a:spLocks noChangeAspect="1"/>
            </p:cNvSpPr>
            <p:nvPr/>
          </p:nvSpPr>
          <p:spPr>
            <a:xfrm rot="16200000">
              <a:off x="1517904" y="1554480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2" name="Straight Connector 131"/>
          <p:cNvCxnSpPr/>
          <p:nvPr/>
        </p:nvCxnSpPr>
        <p:spPr>
          <a:xfrm>
            <a:off x="5818426" y="2674094"/>
            <a:ext cx="1273137" cy="0"/>
          </a:xfrm>
          <a:prstGeom prst="line">
            <a:avLst/>
          </a:prstGeom>
          <a:ln w="2127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780612" y="1225014"/>
            <a:ext cx="1973781" cy="2967228"/>
            <a:chOff x="1081404" y="1093757"/>
            <a:chExt cx="1973781" cy="2967228"/>
          </a:xfrm>
        </p:grpSpPr>
        <p:sp>
          <p:nvSpPr>
            <p:cNvPr id="54" name="Isosceles Triangle 53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78" name="Isosceles Triangle 77"/>
            <p:cNvSpPr>
              <a:spLocks noChangeAspect="1"/>
            </p:cNvSpPr>
            <p:nvPr/>
          </p:nvSpPr>
          <p:spPr>
            <a:xfrm rot="16200000" flipH="1">
              <a:off x="1474835" y="244144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Isosceles Triangle 78"/>
            <p:cNvSpPr>
              <a:spLocks noChangeAspect="1"/>
            </p:cNvSpPr>
            <p:nvPr/>
          </p:nvSpPr>
          <p:spPr>
            <a:xfrm rot="5400000">
              <a:off x="2152950" y="331512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Isosceles Triangle 107"/>
            <p:cNvSpPr>
              <a:spLocks noChangeAspect="1"/>
            </p:cNvSpPr>
            <p:nvPr/>
          </p:nvSpPr>
          <p:spPr>
            <a:xfrm rot="5400000">
              <a:off x="1337753" y="2885262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Isosceles Triangle 115"/>
            <p:cNvSpPr>
              <a:spLocks noChangeAspect="1"/>
            </p:cNvSpPr>
            <p:nvPr/>
          </p:nvSpPr>
          <p:spPr>
            <a:xfrm rot="16200000">
              <a:off x="2404872" y="2093976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Isosceles Triangle 130"/>
            <p:cNvSpPr>
              <a:spLocks noChangeAspect="1"/>
            </p:cNvSpPr>
            <p:nvPr/>
          </p:nvSpPr>
          <p:spPr>
            <a:xfrm rot="16200000">
              <a:off x="1517904" y="1554480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90285" y="-20819"/>
            <a:ext cx="5815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In</a:t>
            </a:r>
            <a:r>
              <a:rPr lang="en-US" sz="4800" b="1" dirty="0"/>
              <a:t>   </a:t>
            </a:r>
            <a:r>
              <a:rPr lang="en-US" sz="4800" b="1" dirty="0" smtClean="0"/>
              <a:t>Z</a:t>
            </a:r>
            <a:r>
              <a:rPr lang="en-US" sz="4800" dirty="0" smtClean="0"/>
              <a:t>[</a:t>
            </a:r>
            <a:r>
              <a:rPr lang="en-US" sz="4800" dirty="0"/>
              <a:t>e</a:t>
            </a:r>
            <a:r>
              <a:rPr lang="en-US" sz="4800" baseline="-25000" dirty="0"/>
              <a:t>1</a:t>
            </a:r>
            <a:r>
              <a:rPr lang="en-US" sz="4800" dirty="0"/>
              <a:t>, e</a:t>
            </a:r>
            <a:r>
              <a:rPr lang="en-US" sz="4800" baseline="-25000" dirty="0"/>
              <a:t>2</a:t>
            </a:r>
            <a:r>
              <a:rPr lang="en-US" sz="4800" dirty="0"/>
              <a:t>, e</a:t>
            </a:r>
            <a:r>
              <a:rPr lang="en-US" sz="4800" baseline="-25000" dirty="0"/>
              <a:t>3</a:t>
            </a:r>
            <a:r>
              <a:rPr lang="en-US" sz="4800" dirty="0"/>
              <a:t>, e</a:t>
            </a:r>
            <a:r>
              <a:rPr lang="en-US" sz="4800" baseline="-25000" dirty="0"/>
              <a:t>4</a:t>
            </a:r>
            <a:r>
              <a:rPr lang="en-US" sz="4800" dirty="0"/>
              <a:t>, e</a:t>
            </a:r>
            <a:r>
              <a:rPr lang="en-US" sz="4800" baseline="-25000" dirty="0"/>
              <a:t>5</a:t>
            </a:r>
            <a:r>
              <a:rPr lang="en-US" sz="4800" dirty="0"/>
              <a:t>]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9346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374709" y="4361600"/>
            <a:ext cx="8415399" cy="1713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(e</a:t>
            </a:r>
            <a:r>
              <a:rPr lang="en-US" sz="3200" baseline="-25000" dirty="0" smtClean="0"/>
              <a:t>3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/>
              <a:t>5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e</a:t>
            </a:r>
            <a:r>
              <a:rPr lang="en-US" sz="3200" baseline="-25000" dirty="0"/>
              <a:t>4</a:t>
            </a:r>
            <a:r>
              <a:rPr lang="en-US" sz="3200" dirty="0" smtClean="0"/>
              <a:t>) 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= 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 </a:t>
            </a:r>
            <a:r>
              <a:rPr lang="en-US" sz="3200" dirty="0" smtClean="0"/>
              <a:t>+ 2e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+ e</a:t>
            </a:r>
            <a:r>
              <a:rPr lang="en-US" sz="3200" baseline="-25000" dirty="0"/>
              <a:t>5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4</a:t>
            </a:r>
          </a:p>
          <a:p>
            <a:pPr algn="r"/>
            <a:r>
              <a:rPr lang="en-US" sz="2000" baseline="-25000" dirty="0"/>
              <a:t>	</a:t>
            </a:r>
            <a:r>
              <a:rPr lang="en-US" sz="2000" baseline="-25000" dirty="0" smtClean="0"/>
              <a:t>																</a:t>
            </a:r>
            <a:r>
              <a:rPr lang="en-US" sz="2000" dirty="0" smtClean="0"/>
              <a:t>  </a:t>
            </a:r>
            <a:endParaRPr lang="en-US" sz="2000" dirty="0" smtClean="0"/>
          </a:p>
          <a:p>
            <a:pPr algn="r"/>
            <a:r>
              <a:rPr lang="en-US" sz="2000" dirty="0" smtClean="0"/>
              <a:t>  </a:t>
            </a:r>
            <a:r>
              <a:rPr lang="en-US" sz="3200" dirty="0" smtClean="0"/>
              <a:t>= </a:t>
            </a:r>
            <a:r>
              <a:rPr lang="en-US" sz="3200" dirty="0"/>
              <a:t>e</a:t>
            </a:r>
            <a:r>
              <a:rPr lang="en-US" sz="3200" baseline="-25000" dirty="0"/>
              <a:t>1 </a:t>
            </a:r>
            <a:r>
              <a:rPr lang="en-US" sz="3200" dirty="0"/>
              <a:t>+ e</a:t>
            </a:r>
            <a:r>
              <a:rPr lang="en-US" sz="3200" baseline="-25000" dirty="0"/>
              <a:t>2 </a:t>
            </a:r>
            <a:r>
              <a:rPr lang="en-US" sz="3200" dirty="0" smtClean="0"/>
              <a:t> </a:t>
            </a:r>
            <a:r>
              <a:rPr lang="en-US" sz="3200" dirty="0"/>
              <a:t>+ e</a:t>
            </a:r>
            <a:r>
              <a:rPr lang="en-US" sz="3200" baseline="-25000" dirty="0"/>
              <a:t>5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4             </a:t>
            </a:r>
            <a:r>
              <a:rPr lang="en-US" sz="3200" baseline="-25000" dirty="0" smtClean="0">
                <a:solidFill>
                  <a:schemeClr val="bg1"/>
                </a:solidFill>
              </a:rPr>
              <a:t> .</a:t>
            </a:r>
            <a:endParaRPr lang="en-US" sz="3200" baseline="-25000" dirty="0">
              <a:solidFill>
                <a:schemeClr val="bg1"/>
              </a:solidFill>
            </a:endParaRPr>
          </a:p>
          <a:p>
            <a:endParaRPr lang="en-US" sz="3200" baseline="-25000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5501532" y="1179837"/>
            <a:ext cx="1973781" cy="2967228"/>
            <a:chOff x="4536581" y="201246"/>
            <a:chExt cx="1973781" cy="2967228"/>
          </a:xfrm>
        </p:grpSpPr>
        <p:sp>
          <p:nvSpPr>
            <p:cNvPr id="113" name="Isosceles Triangle 112"/>
            <p:cNvSpPr/>
            <p:nvPr/>
          </p:nvSpPr>
          <p:spPr>
            <a:xfrm rot="10800000">
              <a:off x="4631264" y="1645998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14400000" flipV="1">
              <a:off x="4359332" y="2368374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7200000" flipV="1">
              <a:off x="5129066" y="2376800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 rot="10800000">
              <a:off x="6117164" y="1545414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Oval 117"/>
            <p:cNvSpPr/>
            <p:nvPr/>
          </p:nvSpPr>
          <p:spPr>
            <a:xfrm rot="10800000">
              <a:off x="4562684" y="1545414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Isosceles Triangle 118"/>
            <p:cNvSpPr/>
            <p:nvPr/>
          </p:nvSpPr>
          <p:spPr>
            <a:xfrm>
              <a:off x="4676984" y="294102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/>
            <p:cNvSpPr/>
            <p:nvPr/>
          </p:nvSpPr>
          <p:spPr>
            <a:xfrm>
              <a:off x="4562684" y="154998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>
            <a:xfrm>
              <a:off x="6117164" y="1545414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5343436" y="20124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4553073" y="154858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/>
            <p:cNvSpPr/>
            <p:nvPr/>
          </p:nvSpPr>
          <p:spPr>
            <a:xfrm rot="10800000">
              <a:off x="5321105" y="2894154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5321105" y="2894154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4569707" y="1545414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859110" y="62793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536581" y="62793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859110" y="2091528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536581" y="2091528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132" name="Straight Connector 131"/>
          <p:cNvCxnSpPr/>
          <p:nvPr/>
        </p:nvCxnSpPr>
        <p:spPr>
          <a:xfrm>
            <a:off x="5818426" y="2674094"/>
            <a:ext cx="1273137" cy="0"/>
          </a:xfrm>
          <a:prstGeom prst="line">
            <a:avLst/>
          </a:prstGeom>
          <a:ln w="2127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780612" y="1225014"/>
            <a:ext cx="1973781" cy="2967228"/>
            <a:chOff x="1081404" y="1093757"/>
            <a:chExt cx="1973781" cy="2967228"/>
          </a:xfrm>
        </p:grpSpPr>
        <p:sp>
          <p:nvSpPr>
            <p:cNvPr id="54" name="Isosceles Triangle 53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0817" y="-2533"/>
            <a:ext cx="9144000" cy="93695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In</a:t>
            </a:r>
            <a:r>
              <a:rPr lang="en-US" sz="4800" b="1" dirty="0">
                <a:solidFill>
                  <a:schemeClr val="tx1"/>
                </a:solidFill>
              </a:rPr>
              <a:t>   Z</a:t>
            </a:r>
            <a:r>
              <a:rPr lang="en-US" sz="4800" b="1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[e</a:t>
            </a:r>
            <a:r>
              <a:rPr lang="en-US" sz="4800" baseline="-25000" dirty="0">
                <a:solidFill>
                  <a:schemeClr val="tx1"/>
                </a:solidFill>
              </a:rPr>
              <a:t>1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3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4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smtClean="0">
                <a:solidFill>
                  <a:schemeClr val="tx1"/>
                </a:solidFill>
              </a:rPr>
              <a:t>e</a:t>
            </a:r>
            <a:r>
              <a:rPr lang="en-US" sz="4800" baseline="-25000" dirty="0" smtClean="0">
                <a:solidFill>
                  <a:schemeClr val="tx1"/>
                </a:solidFill>
              </a:rPr>
              <a:t>5</a:t>
            </a:r>
            <a:r>
              <a:rPr lang="en-US" sz="4800" dirty="0" smtClean="0">
                <a:solidFill>
                  <a:schemeClr val="tx1"/>
                </a:solidFill>
              </a:rPr>
              <a:t>]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0" y="5927695"/>
            <a:ext cx="9144000" cy="93695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374709" cy="6858000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8790108" y="6653"/>
            <a:ext cx="374709" cy="6858000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30909" y="4252996"/>
            <a:ext cx="8839901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3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1 </a:t>
            </a:r>
            <a:r>
              <a:rPr lang="en-US" sz="3200" dirty="0"/>
              <a:t>+ e</a:t>
            </a:r>
            <a:r>
              <a:rPr lang="en-US" sz="3200" baseline="-25000" dirty="0"/>
              <a:t>2 </a:t>
            </a:r>
            <a:r>
              <a:rPr lang="en-US" sz="3200" dirty="0" smtClean="0"/>
              <a:t>+  e</a:t>
            </a:r>
            <a:r>
              <a:rPr lang="en-US" sz="3200" baseline="-25000" dirty="0"/>
              <a:t>5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+ e</a:t>
            </a:r>
            <a:r>
              <a:rPr lang="en-US" sz="3200" baseline="-25000" dirty="0"/>
              <a:t>4</a:t>
            </a:r>
            <a:r>
              <a:rPr lang="en-US" sz="3200" dirty="0" smtClean="0"/>
              <a:t> 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= 2e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+ 2e</a:t>
            </a:r>
            <a:r>
              <a:rPr lang="en-US" sz="3200" baseline="-25000" dirty="0" smtClean="0"/>
              <a:t>2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+ </a:t>
            </a:r>
            <a:r>
              <a:rPr lang="en-US" sz="3200" dirty="0"/>
              <a:t>e</a:t>
            </a:r>
            <a:r>
              <a:rPr lang="en-US" sz="3200" baseline="-25000" dirty="0"/>
              <a:t>4 </a:t>
            </a:r>
            <a:r>
              <a:rPr lang="en-US" sz="3200" dirty="0" smtClean="0"/>
              <a:t>+ e</a:t>
            </a:r>
            <a:r>
              <a:rPr lang="en-US" sz="3200" baseline="-25000" dirty="0" smtClean="0"/>
              <a:t>5             </a:t>
            </a:r>
          </a:p>
          <a:p>
            <a:r>
              <a:rPr lang="en-US" sz="3200" baseline="-25000" dirty="0"/>
              <a:t> </a:t>
            </a:r>
            <a:r>
              <a:rPr lang="en-US" sz="3200" baseline="-25000" dirty="0" smtClean="0"/>
              <a:t>                                                                                                         </a:t>
            </a:r>
            <a:r>
              <a:rPr lang="en-US" sz="3200" dirty="0" smtClean="0"/>
              <a:t>= </a:t>
            </a:r>
            <a:r>
              <a:rPr lang="en-US" sz="3200" dirty="0"/>
              <a:t>e</a:t>
            </a:r>
            <a:r>
              <a:rPr lang="en-US" sz="3200" baseline="-25000" dirty="0"/>
              <a:t>3 </a:t>
            </a:r>
            <a:r>
              <a:rPr lang="en-US" sz="3200" dirty="0"/>
              <a:t>+ e</a:t>
            </a:r>
            <a:r>
              <a:rPr lang="en-US" sz="3200" baseline="-25000" dirty="0"/>
              <a:t>4 </a:t>
            </a:r>
            <a:r>
              <a:rPr lang="en-US" sz="3200" dirty="0"/>
              <a:t>+ e</a:t>
            </a:r>
            <a:r>
              <a:rPr lang="en-US" sz="3200" baseline="-25000" dirty="0"/>
              <a:t>5 </a:t>
            </a:r>
            <a:endParaRPr lang="en-US" sz="3200" baseline="-25000" dirty="0" smtClean="0"/>
          </a:p>
          <a:p>
            <a:endParaRPr lang="en-US" sz="3200" baseline="-25000" dirty="0"/>
          </a:p>
          <a:p>
            <a:r>
              <a:rPr lang="en-US" sz="3200" dirty="0"/>
              <a:t>e</a:t>
            </a:r>
            <a:r>
              <a:rPr lang="en-US" sz="3200" baseline="-25000" dirty="0"/>
              <a:t>1 </a:t>
            </a:r>
            <a:r>
              <a:rPr lang="en-US" sz="3200" dirty="0"/>
              <a:t>+ e</a:t>
            </a:r>
            <a:r>
              <a:rPr lang="en-US" sz="3200" baseline="-25000" dirty="0"/>
              <a:t>2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/>
              <a:t>5</a:t>
            </a:r>
            <a:r>
              <a:rPr lang="en-US" sz="3200" baseline="-250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/>
              <a:t>4</a:t>
            </a:r>
            <a:r>
              <a:rPr lang="en-US" sz="3200" baseline="-250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/>
              <a:t>1</a:t>
            </a:r>
            <a:r>
              <a:rPr lang="en-US" sz="3200" baseline="-25000" dirty="0" smtClean="0"/>
              <a:t> </a:t>
            </a:r>
            <a:r>
              <a:rPr lang="en-US" sz="3200" dirty="0"/>
              <a:t>+  </a:t>
            </a:r>
            <a:r>
              <a:rPr lang="en-US" sz="3200" dirty="0" smtClean="0"/>
              <a:t>e</a:t>
            </a:r>
            <a:r>
              <a:rPr lang="en-US" sz="3200" baseline="-25000" dirty="0"/>
              <a:t>2</a:t>
            </a:r>
            <a:r>
              <a:rPr lang="en-US" sz="3200" baseline="-250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  <a:r>
              <a:rPr lang="en-US" sz="3200" dirty="0" smtClean="0"/>
              <a:t> </a:t>
            </a:r>
            <a:r>
              <a:rPr lang="en-US" sz="3200" baseline="-25000" dirty="0" smtClean="0"/>
              <a:t> </a:t>
            </a:r>
            <a:r>
              <a:rPr lang="en-US" sz="3200" dirty="0"/>
              <a:t>=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3 </a:t>
            </a:r>
            <a:r>
              <a:rPr lang="en-US" sz="3200" dirty="0"/>
              <a:t>+ e</a:t>
            </a:r>
            <a:r>
              <a:rPr lang="en-US" sz="3200" baseline="-25000" dirty="0"/>
              <a:t>4 </a:t>
            </a:r>
            <a:r>
              <a:rPr lang="en-US" sz="3200" dirty="0"/>
              <a:t>+ e</a:t>
            </a:r>
            <a:r>
              <a:rPr lang="en-US" sz="3200" baseline="-25000" dirty="0"/>
              <a:t>5</a:t>
            </a:r>
          </a:p>
          <a:p>
            <a:endParaRPr lang="en-US" sz="3200" baseline="-25000" dirty="0"/>
          </a:p>
        </p:txBody>
      </p:sp>
      <p:cxnSp>
        <p:nvCxnSpPr>
          <p:cNvPr id="132" name="Straight Connector 131"/>
          <p:cNvCxnSpPr/>
          <p:nvPr/>
        </p:nvCxnSpPr>
        <p:spPr>
          <a:xfrm>
            <a:off x="5818426" y="2049855"/>
            <a:ext cx="1273137" cy="0"/>
          </a:xfrm>
          <a:prstGeom prst="line">
            <a:avLst/>
          </a:prstGeom>
          <a:ln w="2127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342338" y="41622"/>
            <a:ext cx="2932737" cy="3950527"/>
            <a:chOff x="643130" y="534604"/>
            <a:chExt cx="2932737" cy="3950527"/>
          </a:xfrm>
        </p:grpSpPr>
        <p:sp>
          <p:nvSpPr>
            <p:cNvPr id="54" name="Isosceles Triangle 53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985946" y="37010"/>
            <a:ext cx="2932737" cy="3950527"/>
            <a:chOff x="643130" y="534604"/>
            <a:chExt cx="2932737" cy="3950527"/>
          </a:xfrm>
        </p:grpSpPr>
        <p:sp>
          <p:nvSpPr>
            <p:cNvPr id="81" name="Isosceles Triangle 80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Isosceles Triangle 86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113" name="Rectangle 112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00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640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abelian group generated by the elements </a:t>
            </a:r>
          </a:p>
          <a:p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/>
              <a:t>k</a:t>
            </a:r>
            <a:r>
              <a:rPr lang="en-US" sz="3200" dirty="0" smtClean="0"/>
              <a:t> consists of all elements of the form</a:t>
            </a:r>
          </a:p>
          <a:p>
            <a:endParaRPr lang="en-US" sz="800" dirty="0"/>
          </a:p>
          <a:p>
            <a:pPr algn="ctr"/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endParaRPr lang="en-US" sz="800" baseline="-25000" dirty="0" smtClean="0"/>
          </a:p>
          <a:p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are integers.</a:t>
            </a:r>
          </a:p>
          <a:p>
            <a:endParaRPr lang="en-US" sz="800" dirty="0" smtClean="0"/>
          </a:p>
          <a:p>
            <a:r>
              <a:rPr lang="en-US" sz="3200" dirty="0" smtClean="0">
                <a:solidFill>
                  <a:srgbClr val="0000FF"/>
                </a:solidFill>
              </a:rPr>
              <a:t>                    Example:    </a:t>
            </a:r>
            <a:r>
              <a:rPr lang="en-US" sz="3200" b="1" dirty="0" smtClean="0">
                <a:solidFill>
                  <a:srgbClr val="0000FF"/>
                </a:solidFill>
              </a:rPr>
              <a:t>Z</a:t>
            </a:r>
            <a:r>
              <a:rPr lang="en-US" sz="3200" dirty="0">
                <a:solidFill>
                  <a:srgbClr val="0000FF"/>
                </a:solidFill>
              </a:rPr>
              <a:t>[</a:t>
            </a:r>
            <a:r>
              <a:rPr lang="en-US" sz="3200" dirty="0" smtClean="0">
                <a:solidFill>
                  <a:srgbClr val="0000FF"/>
                </a:solidFill>
              </a:rPr>
              <a:t>x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, x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]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4 ix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2   I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x  – 2   i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-3  x 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k    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n iii </a:t>
            </a:r>
            <a:r>
              <a:rPr lang="en-US" sz="3200" baseline="-25000" dirty="0" smtClean="0">
                <a:solidFill>
                  <a:srgbClr val="0000FF"/>
                </a:solidFill>
              </a:rPr>
              <a:t>      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200" b="1" dirty="0" smtClean="0"/>
              <a:t>Z</a:t>
            </a:r>
            <a:r>
              <a:rPr lang="en-US" sz="3200" dirty="0" smtClean="0"/>
              <a:t> = The set of integers = { …, -2, -1, 0, 1, 2, …}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071" y="2614705"/>
            <a:ext cx="328168" cy="383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21" y="3474756"/>
            <a:ext cx="328168" cy="38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52" y="4159622"/>
            <a:ext cx="328168" cy="383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49" y="4751839"/>
            <a:ext cx="328168" cy="383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80" y="5385331"/>
            <a:ext cx="328168" cy="383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23" y="5384950"/>
            <a:ext cx="380001" cy="384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69" y="4158860"/>
            <a:ext cx="380001" cy="384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176" y="3474375"/>
            <a:ext cx="380001" cy="384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914" y="2614705"/>
            <a:ext cx="380001" cy="3840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8" name="Rectangle 1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3418322" y="2107294"/>
            <a:ext cx="5440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boundary of  e</a:t>
            </a:r>
            <a:r>
              <a:rPr lang="en-US" sz="3200" baseline="-25000" dirty="0"/>
              <a:t>1</a:t>
            </a:r>
            <a:r>
              <a:rPr lang="en-US" sz="3200" dirty="0" smtClean="0"/>
              <a:t> = </a:t>
            </a:r>
            <a:r>
              <a:rPr lang="en-US" sz="3200" dirty="0"/>
              <a:t> </a:t>
            </a:r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  <a:r>
              <a:rPr lang="en-US" sz="3200" dirty="0" smtClean="0"/>
              <a:t> –  v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4782" y="1273821"/>
            <a:ext cx="2932737" cy="3950527"/>
            <a:chOff x="643130" y="534604"/>
            <a:chExt cx="2932737" cy="3950527"/>
          </a:xfrm>
        </p:grpSpPr>
        <p:sp>
          <p:nvSpPr>
            <p:cNvPr id="101" name="Isosceles Triangle 100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Isosceles Triangle 106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" name="Isosceles Triangle 4"/>
            <p:cNvSpPr>
              <a:spLocks noChangeAspect="1"/>
            </p:cNvSpPr>
            <p:nvPr/>
          </p:nvSpPr>
          <p:spPr>
            <a:xfrm rot="16200000" flipH="1">
              <a:off x="1474835" y="244144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/>
            <p:cNvSpPr>
              <a:spLocks noChangeAspect="1"/>
            </p:cNvSpPr>
            <p:nvPr/>
          </p:nvSpPr>
          <p:spPr>
            <a:xfrm rot="5400000">
              <a:off x="2152950" y="331512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Isosceles Triangle 33"/>
            <p:cNvSpPr>
              <a:spLocks noChangeAspect="1"/>
            </p:cNvSpPr>
            <p:nvPr/>
          </p:nvSpPr>
          <p:spPr>
            <a:xfrm rot="5400000">
              <a:off x="1337753" y="2885262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Isosceles Triangle 34"/>
            <p:cNvSpPr>
              <a:spLocks noChangeAspect="1"/>
            </p:cNvSpPr>
            <p:nvPr/>
          </p:nvSpPr>
          <p:spPr>
            <a:xfrm rot="16200000">
              <a:off x="2404872" y="2093976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16200000">
              <a:off x="1517904" y="1554480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42" name="Rectangle 41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20817" y="-2533"/>
            <a:ext cx="9144000" cy="936956"/>
          </a:xfrm>
          <a:prstGeom prst="rect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In</a:t>
            </a:r>
            <a:r>
              <a:rPr lang="en-US" sz="4800" b="1" dirty="0">
                <a:solidFill>
                  <a:schemeClr val="tx1"/>
                </a:solidFill>
              </a:rPr>
              <a:t>   </a:t>
            </a:r>
            <a:r>
              <a:rPr lang="en-US" sz="4800" b="1" dirty="0" smtClean="0">
                <a:solidFill>
                  <a:schemeClr val="tx1"/>
                </a:solidFill>
              </a:rPr>
              <a:t>Z</a:t>
            </a:r>
            <a:r>
              <a:rPr lang="en-US" sz="4800" dirty="0" smtClean="0">
                <a:solidFill>
                  <a:schemeClr val="tx1"/>
                </a:solidFill>
              </a:rPr>
              <a:t>[</a:t>
            </a:r>
            <a:r>
              <a:rPr lang="en-US" sz="4800" dirty="0">
                <a:solidFill>
                  <a:schemeClr val="tx1"/>
                </a:solidFill>
              </a:rPr>
              <a:t>e</a:t>
            </a:r>
            <a:r>
              <a:rPr lang="en-US" sz="4800" baseline="-25000" dirty="0">
                <a:solidFill>
                  <a:schemeClr val="tx1"/>
                </a:solidFill>
              </a:rPr>
              <a:t>1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3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4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smtClean="0">
                <a:solidFill>
                  <a:schemeClr val="tx1"/>
                </a:solidFill>
              </a:rPr>
              <a:t>e</a:t>
            </a:r>
            <a:r>
              <a:rPr lang="en-US" sz="4800" baseline="-25000" dirty="0" smtClean="0">
                <a:solidFill>
                  <a:schemeClr val="tx1"/>
                </a:solidFill>
              </a:rPr>
              <a:t>5</a:t>
            </a:r>
            <a:r>
              <a:rPr lang="en-US" sz="4800" dirty="0" smtClean="0">
                <a:solidFill>
                  <a:schemeClr val="tx1"/>
                </a:solidFill>
              </a:rPr>
              <a:t>]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3418322" y="1595428"/>
            <a:ext cx="544093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boundary of  e</a:t>
            </a:r>
            <a:r>
              <a:rPr lang="en-US" sz="3200" baseline="-25000" dirty="0"/>
              <a:t>1</a:t>
            </a:r>
            <a:r>
              <a:rPr lang="en-US" sz="3200" dirty="0" smtClean="0"/>
              <a:t> = </a:t>
            </a:r>
            <a:r>
              <a:rPr lang="en-US" sz="3200" dirty="0"/>
              <a:t> </a:t>
            </a:r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  <a:r>
              <a:rPr lang="en-US" sz="3200" dirty="0" smtClean="0"/>
              <a:t> +  v</a:t>
            </a:r>
            <a:r>
              <a:rPr lang="en-US" sz="3200" baseline="-25000" dirty="0" smtClean="0"/>
              <a:t>1</a:t>
            </a:r>
          </a:p>
          <a:p>
            <a:endParaRPr lang="en-US" sz="3200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4782" y="761955"/>
            <a:ext cx="2932737" cy="3950527"/>
            <a:chOff x="643130" y="534604"/>
            <a:chExt cx="2932737" cy="3950527"/>
          </a:xfrm>
        </p:grpSpPr>
        <p:sp>
          <p:nvSpPr>
            <p:cNvPr id="101" name="Isosceles Triangle 100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Isosceles Triangle 106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43" name="Rectangle 42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20817" y="-2533"/>
            <a:ext cx="9144000" cy="93695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In</a:t>
            </a:r>
            <a:r>
              <a:rPr lang="en-US" sz="4800" b="1" dirty="0">
                <a:solidFill>
                  <a:schemeClr val="tx1"/>
                </a:solidFill>
              </a:rPr>
              <a:t>   Z</a:t>
            </a:r>
            <a:r>
              <a:rPr lang="en-US" sz="4800" b="1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[e</a:t>
            </a:r>
            <a:r>
              <a:rPr lang="en-US" sz="4800" baseline="-25000" dirty="0">
                <a:solidFill>
                  <a:schemeClr val="tx1"/>
                </a:solidFill>
              </a:rPr>
              <a:t>1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3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4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smtClean="0">
                <a:solidFill>
                  <a:schemeClr val="tx1"/>
                </a:solidFill>
              </a:rPr>
              <a:t>e</a:t>
            </a:r>
            <a:r>
              <a:rPr lang="en-US" sz="4800" baseline="-25000" dirty="0" smtClean="0">
                <a:solidFill>
                  <a:schemeClr val="tx1"/>
                </a:solidFill>
              </a:rPr>
              <a:t>5</a:t>
            </a:r>
            <a:r>
              <a:rPr lang="en-US" sz="4800" dirty="0" smtClean="0">
                <a:solidFill>
                  <a:schemeClr val="tx1"/>
                </a:solidFill>
              </a:rPr>
              <a:t>]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3418322" y="1595428"/>
            <a:ext cx="54409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boundary of  e</a:t>
            </a:r>
            <a:r>
              <a:rPr lang="en-US" sz="3200" baseline="-25000" dirty="0"/>
              <a:t>1</a:t>
            </a:r>
            <a:r>
              <a:rPr lang="en-US" sz="3200" dirty="0" smtClean="0"/>
              <a:t> = </a:t>
            </a:r>
            <a:r>
              <a:rPr lang="en-US" sz="3200" dirty="0"/>
              <a:t> </a:t>
            </a:r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  <a:r>
              <a:rPr lang="en-US" sz="3200" dirty="0" smtClean="0"/>
              <a:t> +  v</a:t>
            </a:r>
            <a:r>
              <a:rPr lang="en-US" sz="3200" baseline="-25000" dirty="0" smtClean="0"/>
              <a:t>1</a:t>
            </a:r>
          </a:p>
          <a:p>
            <a:endParaRPr lang="en-US" sz="3200" baseline="-25000" dirty="0"/>
          </a:p>
          <a:p>
            <a:r>
              <a:rPr lang="en-US" sz="3200" dirty="0"/>
              <a:t>The boundary of  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= 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+  v</a:t>
            </a:r>
            <a:r>
              <a:rPr lang="en-US" sz="3200" baseline="-25000" dirty="0"/>
              <a:t>2</a:t>
            </a:r>
            <a:endParaRPr lang="en-US" sz="3200" baseline="-25000" dirty="0" smtClean="0"/>
          </a:p>
          <a:p>
            <a:endParaRPr lang="en-US" sz="3200" baseline="-25000" dirty="0"/>
          </a:p>
          <a:p>
            <a:r>
              <a:rPr lang="en-US" sz="3200" dirty="0"/>
              <a:t>The boundary of  </a:t>
            </a:r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  <a:r>
              <a:rPr lang="en-US" sz="3200" dirty="0" smtClean="0"/>
              <a:t> </a:t>
            </a:r>
            <a:r>
              <a:rPr lang="en-US" sz="3200" dirty="0"/>
              <a:t>= 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</a:t>
            </a:r>
            <a:r>
              <a:rPr lang="en-US" sz="3200" dirty="0" smtClean="0"/>
              <a:t>  v</a:t>
            </a:r>
            <a:r>
              <a:rPr lang="en-US" sz="3200" baseline="-25000" dirty="0" smtClean="0"/>
              <a:t>3</a:t>
            </a:r>
            <a:endParaRPr lang="en-US" sz="3200" baseline="-25000" dirty="0"/>
          </a:p>
          <a:p>
            <a:endParaRPr lang="en-US" sz="3200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4782" y="761955"/>
            <a:ext cx="2932737" cy="3950527"/>
            <a:chOff x="643130" y="534604"/>
            <a:chExt cx="2932737" cy="3950527"/>
          </a:xfrm>
        </p:grpSpPr>
        <p:sp>
          <p:nvSpPr>
            <p:cNvPr id="101" name="Isosceles Triangle 100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Isosceles Triangle 106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4782" y="4918880"/>
            <a:ext cx="89192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boundary of  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r>
              <a:rPr lang="en-US" sz="3200" dirty="0" smtClean="0"/>
              <a:t> </a:t>
            </a:r>
          </a:p>
          <a:p>
            <a:endParaRPr lang="en-US" sz="2000" dirty="0"/>
          </a:p>
          <a:p>
            <a:r>
              <a:rPr lang="en-US" sz="3200" dirty="0" smtClean="0"/>
              <a:t> </a:t>
            </a:r>
            <a:r>
              <a:rPr lang="en-US" sz="3200" dirty="0" smtClean="0"/>
              <a:t>= 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</a:t>
            </a:r>
            <a:r>
              <a:rPr lang="en-US" sz="3200" dirty="0" smtClean="0"/>
              <a:t>  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 </a:t>
            </a:r>
            <a:r>
              <a:rPr lang="en-US" sz="3200" dirty="0"/>
              <a:t>v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r>
              <a:rPr lang="en-US" sz="3200" dirty="0" smtClean="0"/>
              <a:t>+ 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 </a:t>
            </a:r>
            <a:r>
              <a:rPr lang="en-US" sz="3200" dirty="0"/>
              <a:t>v</a:t>
            </a:r>
            <a:r>
              <a:rPr lang="en-US" sz="3200" baseline="-25000" dirty="0"/>
              <a:t>1</a:t>
            </a:r>
            <a:r>
              <a:rPr lang="en-US" sz="3200" dirty="0"/>
              <a:t> </a:t>
            </a:r>
            <a:r>
              <a:rPr lang="en-US" sz="3200" dirty="0" smtClean="0"/>
              <a:t>+  v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 </a:t>
            </a:r>
            <a:r>
              <a:rPr lang="en-US" sz="3200" dirty="0"/>
              <a:t>=  </a:t>
            </a:r>
            <a:r>
              <a:rPr lang="en-US" sz="3200" dirty="0" smtClean="0"/>
              <a:t>2v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 </a:t>
            </a:r>
            <a:r>
              <a:rPr lang="en-US" sz="3200" dirty="0" smtClean="0"/>
              <a:t>2v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 </a:t>
            </a:r>
            <a:r>
              <a:rPr lang="en-US" sz="3200" dirty="0" smtClean="0"/>
              <a:t>2v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=  0</a:t>
            </a:r>
            <a:endParaRPr lang="en-US" sz="3200" baseline="-25000" dirty="0"/>
          </a:p>
          <a:p>
            <a:endParaRPr lang="en-US" sz="3200" dirty="0" smtClean="0"/>
          </a:p>
        </p:txBody>
      </p:sp>
      <p:grpSp>
        <p:nvGrpSpPr>
          <p:cNvPr id="42" name="Group 41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43" name="Rectangle 42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20817" y="-2533"/>
            <a:ext cx="9144000" cy="93695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In</a:t>
            </a:r>
            <a:r>
              <a:rPr lang="en-US" sz="4800" b="1" dirty="0">
                <a:solidFill>
                  <a:schemeClr val="tx1"/>
                </a:solidFill>
              </a:rPr>
              <a:t>   Z</a:t>
            </a:r>
            <a:r>
              <a:rPr lang="en-US" sz="4800" b="1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[e</a:t>
            </a:r>
            <a:r>
              <a:rPr lang="en-US" sz="4800" baseline="-25000" dirty="0">
                <a:solidFill>
                  <a:schemeClr val="tx1"/>
                </a:solidFill>
              </a:rPr>
              <a:t>1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2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3</a:t>
            </a:r>
            <a:r>
              <a:rPr lang="en-US" sz="4800" dirty="0">
                <a:solidFill>
                  <a:schemeClr val="tx1"/>
                </a:solidFill>
              </a:rPr>
              <a:t>, e</a:t>
            </a:r>
            <a:r>
              <a:rPr lang="en-US" sz="4800" baseline="-25000" dirty="0">
                <a:solidFill>
                  <a:schemeClr val="tx1"/>
                </a:solidFill>
              </a:rPr>
              <a:t>4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smtClean="0">
                <a:solidFill>
                  <a:schemeClr val="tx1"/>
                </a:solidFill>
              </a:rPr>
              <a:t>e</a:t>
            </a:r>
            <a:r>
              <a:rPr lang="en-US" sz="4800" baseline="-25000" dirty="0" smtClean="0">
                <a:solidFill>
                  <a:schemeClr val="tx1"/>
                </a:solidFill>
              </a:rPr>
              <a:t>5</a:t>
            </a:r>
            <a:r>
              <a:rPr lang="en-US" sz="4800" dirty="0" smtClean="0">
                <a:solidFill>
                  <a:schemeClr val="tx1"/>
                </a:solidFill>
              </a:rPr>
              <a:t>]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130" y="1707255"/>
            <a:ext cx="2932737" cy="3950527"/>
            <a:chOff x="643130" y="534604"/>
            <a:chExt cx="2932737" cy="3950527"/>
          </a:xfrm>
        </p:grpSpPr>
        <p:sp>
          <p:nvSpPr>
            <p:cNvPr id="101" name="Isosceles Triangle 100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Isosceles Triangle 106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" name="Isosceles Triangle 4"/>
            <p:cNvSpPr>
              <a:spLocks noChangeAspect="1"/>
            </p:cNvSpPr>
            <p:nvPr/>
          </p:nvSpPr>
          <p:spPr>
            <a:xfrm rot="16200000" flipH="1">
              <a:off x="1474835" y="244144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/>
            <p:cNvSpPr>
              <a:spLocks noChangeAspect="1"/>
            </p:cNvSpPr>
            <p:nvPr/>
          </p:nvSpPr>
          <p:spPr>
            <a:xfrm rot="5400000">
              <a:off x="2152950" y="331512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Isosceles Triangle 33"/>
            <p:cNvSpPr>
              <a:spLocks noChangeAspect="1"/>
            </p:cNvSpPr>
            <p:nvPr/>
          </p:nvSpPr>
          <p:spPr>
            <a:xfrm rot="5400000">
              <a:off x="1337753" y="2885262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Isosceles Triangle 34"/>
            <p:cNvSpPr>
              <a:spLocks noChangeAspect="1"/>
            </p:cNvSpPr>
            <p:nvPr/>
          </p:nvSpPr>
          <p:spPr>
            <a:xfrm rot="16200000">
              <a:off x="2404872" y="2093976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16200000">
              <a:off x="1517904" y="1554480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783080" y="1797662"/>
              <a:ext cx="492862" cy="496003"/>
            </a:xfrm>
            <a:prstGeom prst="ellipse">
              <a:avLst/>
            </a:prstGeom>
            <a:noFill/>
            <a:ln w="76200" cap="flat">
              <a:solidFill>
                <a:srgbClr val="FFFF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Isosceles Triangle 37"/>
            <p:cNvSpPr>
              <a:spLocks noChangeAspect="1"/>
            </p:cNvSpPr>
            <p:nvPr/>
          </p:nvSpPr>
          <p:spPr>
            <a:xfrm rot="16200000">
              <a:off x="2027724" y="1810512"/>
              <a:ext cx="291509" cy="238893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948210" y="1952853"/>
              <a:ext cx="455723" cy="303259"/>
            </a:xfrm>
            <a:prstGeom prst="line">
              <a:avLst/>
            </a:prstGeom>
            <a:ln w="174625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2306293" y="1822750"/>
              <a:ext cx="13368" cy="25960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12636" y="1122479"/>
            <a:ext cx="43273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Add an oriented face</a:t>
            </a:r>
          </a:p>
        </p:txBody>
      </p:sp>
      <p:sp>
        <p:nvSpPr>
          <p:cNvPr id="40" name="Isosceles Triangle 39"/>
          <p:cNvSpPr/>
          <p:nvPr/>
        </p:nvSpPr>
        <p:spPr>
          <a:xfrm rot="10800000">
            <a:off x="5281635" y="3711160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rot="14400000" flipV="1">
            <a:off x="5009703" y="4433536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7200000" flipV="1">
            <a:off x="5779437" y="4441962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5458715" y="3770596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rot="10800000">
            <a:off x="6767535" y="361057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 rot="10800000">
            <a:off x="5213055" y="361057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Isosceles Triangle 45"/>
          <p:cNvSpPr/>
          <p:nvPr/>
        </p:nvSpPr>
        <p:spPr>
          <a:xfrm>
            <a:off x="5327355" y="2359264"/>
            <a:ext cx="1600200" cy="1385316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5213055" y="3615148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767535" y="361057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993807" y="2266408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203444" y="3613747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 rot="10800000">
            <a:off x="5971476" y="495931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971476" y="495931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5220078" y="361057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509481" y="2693097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86952" y="2693097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09481" y="4156690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86952" y="4156690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92270" y="3632873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48678" y="3373272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34329" y="1707255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30163" y="3373272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34329" y="5073006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4</a:t>
            </a:r>
          </a:p>
        </p:txBody>
      </p:sp>
      <p:sp>
        <p:nvSpPr>
          <p:cNvPr id="63" name="Isosceles Triangle 62"/>
          <p:cNvSpPr>
            <a:spLocks noChangeAspect="1"/>
          </p:cNvSpPr>
          <p:nvPr/>
        </p:nvSpPr>
        <p:spPr>
          <a:xfrm rot="16200000" flipH="1">
            <a:off x="5580383" y="3614100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Isosceles Triangle 63"/>
          <p:cNvSpPr>
            <a:spLocks noChangeAspect="1"/>
          </p:cNvSpPr>
          <p:nvPr/>
        </p:nvSpPr>
        <p:spPr>
          <a:xfrm rot="5400000">
            <a:off x="6258498" y="4487780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64"/>
          <p:cNvSpPr>
            <a:spLocks noChangeAspect="1"/>
          </p:cNvSpPr>
          <p:nvPr/>
        </p:nvSpPr>
        <p:spPr>
          <a:xfrm rot="5400000">
            <a:off x="5443301" y="4057913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Isosceles Triangle 65"/>
          <p:cNvSpPr>
            <a:spLocks noChangeAspect="1"/>
          </p:cNvSpPr>
          <p:nvPr/>
        </p:nvSpPr>
        <p:spPr>
          <a:xfrm rot="16200000">
            <a:off x="6510420" y="3266627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Isosceles Triangle 66"/>
          <p:cNvSpPr>
            <a:spLocks noChangeAspect="1"/>
          </p:cNvSpPr>
          <p:nvPr/>
        </p:nvSpPr>
        <p:spPr>
          <a:xfrm rot="16200000">
            <a:off x="5623452" y="2727131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0800000" flipH="1">
            <a:off x="5879392" y="3039979"/>
            <a:ext cx="620853" cy="509461"/>
            <a:chOff x="5888628" y="2217493"/>
            <a:chExt cx="620853" cy="509461"/>
          </a:xfrm>
        </p:grpSpPr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5888628" y="2230951"/>
              <a:ext cx="492862" cy="496003"/>
            </a:xfrm>
            <a:prstGeom prst="ellipse">
              <a:avLst/>
            </a:prstGeom>
            <a:noFill/>
            <a:ln w="76200" cap="flat">
              <a:solidFill>
                <a:srgbClr val="FFFF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Isosceles Triangle 68"/>
            <p:cNvSpPr>
              <a:spLocks noChangeAspect="1"/>
            </p:cNvSpPr>
            <p:nvPr/>
          </p:nvSpPr>
          <p:spPr>
            <a:xfrm rot="16200000">
              <a:off x="6133272" y="2243801"/>
              <a:ext cx="291509" cy="238893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6053758" y="2386142"/>
              <a:ext cx="455723" cy="303259"/>
            </a:xfrm>
            <a:prstGeom prst="line">
              <a:avLst/>
            </a:prstGeom>
            <a:ln w="174625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6411841" y="2256039"/>
              <a:ext cx="13368" cy="25960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78" name="Rectangle 7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20817" y="-2533"/>
            <a:ext cx="9144000" cy="936956"/>
          </a:xfrm>
          <a:prstGeom prst="rect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In</a:t>
            </a:r>
            <a:r>
              <a:rPr lang="en-US" sz="4800" b="1" dirty="0">
                <a:solidFill>
                  <a:schemeClr val="tx1"/>
                </a:solidFill>
              </a:rPr>
              <a:t>   </a:t>
            </a:r>
            <a:r>
              <a:rPr lang="en-US" sz="4800" b="1" dirty="0" smtClean="0">
                <a:solidFill>
                  <a:schemeClr val="tx1"/>
                </a:solidFill>
              </a:rPr>
              <a:t>Z</a:t>
            </a:r>
            <a:r>
              <a:rPr lang="en-US" sz="4800" dirty="0" smtClean="0">
                <a:solidFill>
                  <a:schemeClr val="tx1"/>
                </a:solidFill>
              </a:rPr>
              <a:t>[f]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130" y="967893"/>
            <a:ext cx="2932737" cy="3950527"/>
            <a:chOff x="643130" y="534604"/>
            <a:chExt cx="2932737" cy="3950527"/>
          </a:xfrm>
        </p:grpSpPr>
        <p:sp>
          <p:nvSpPr>
            <p:cNvPr id="101" name="Isosceles Triangle 100"/>
            <p:cNvSpPr/>
            <p:nvPr/>
          </p:nvSpPr>
          <p:spPr>
            <a:xfrm rot="10800000">
              <a:off x="1176087" y="2538509"/>
              <a:ext cx="1600200" cy="1385316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/>
            <p:cNvCxnSpPr/>
            <p:nvPr/>
          </p:nvCxnSpPr>
          <p:spPr>
            <a:xfrm rot="14400000" flipV="1">
              <a:off x="904155" y="326088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7200000" flipV="1">
              <a:off x="1673889" y="3269311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0800000" flipV="1">
              <a:off x="1353167" y="2597945"/>
              <a:ext cx="1392072" cy="0"/>
            </a:xfrm>
            <a:prstGeom prst="line">
              <a:avLst/>
            </a:prstGeom>
            <a:ln w="635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 rot="10800000"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 rot="10800000">
              <a:off x="110750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Isosceles Triangle 106"/>
            <p:cNvSpPr/>
            <p:nvPr/>
          </p:nvSpPr>
          <p:spPr>
            <a:xfrm>
              <a:off x="1221807" y="1186613"/>
              <a:ext cx="1600200" cy="1385316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1107507" y="244249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2661987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1888259" y="1093757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97896" y="2441096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/>
            <p:cNvSpPr/>
            <p:nvPr/>
          </p:nvSpPr>
          <p:spPr>
            <a:xfrm rot="10800000"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865928" y="378666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 113"/>
            <p:cNvSpPr/>
            <p:nvPr/>
          </p:nvSpPr>
          <p:spPr>
            <a:xfrm>
              <a:off x="1114530" y="2437925"/>
              <a:ext cx="274320" cy="274320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403933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81404" y="152044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403933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81404" y="2984039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86722" y="2460222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3130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28781" y="53460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24615" y="22006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28781" y="3900355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" name="Isosceles Triangle 4"/>
            <p:cNvSpPr>
              <a:spLocks noChangeAspect="1"/>
            </p:cNvSpPr>
            <p:nvPr/>
          </p:nvSpPr>
          <p:spPr>
            <a:xfrm rot="16200000" flipH="1">
              <a:off x="1474835" y="244144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/>
            <p:cNvSpPr>
              <a:spLocks noChangeAspect="1"/>
            </p:cNvSpPr>
            <p:nvPr/>
          </p:nvSpPr>
          <p:spPr>
            <a:xfrm rot="5400000">
              <a:off x="2152950" y="3315129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Isosceles Triangle 33"/>
            <p:cNvSpPr>
              <a:spLocks noChangeAspect="1"/>
            </p:cNvSpPr>
            <p:nvPr/>
          </p:nvSpPr>
          <p:spPr>
            <a:xfrm rot="5400000">
              <a:off x="1337753" y="2885262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Isosceles Triangle 34"/>
            <p:cNvSpPr>
              <a:spLocks noChangeAspect="1"/>
            </p:cNvSpPr>
            <p:nvPr/>
          </p:nvSpPr>
          <p:spPr>
            <a:xfrm rot="16200000">
              <a:off x="2404872" y="2093976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16200000">
              <a:off x="1517904" y="1554480"/>
              <a:ext cx="338964" cy="277783"/>
            </a:xfrm>
            <a:prstGeom prst="triangl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783080" y="1797662"/>
              <a:ext cx="492862" cy="496003"/>
            </a:xfrm>
            <a:prstGeom prst="ellipse">
              <a:avLst/>
            </a:prstGeom>
            <a:noFill/>
            <a:ln w="76200" cap="flat">
              <a:solidFill>
                <a:srgbClr val="FFFF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Isosceles Triangle 37"/>
            <p:cNvSpPr>
              <a:spLocks noChangeAspect="1"/>
            </p:cNvSpPr>
            <p:nvPr/>
          </p:nvSpPr>
          <p:spPr>
            <a:xfrm rot="16200000">
              <a:off x="2027724" y="1810512"/>
              <a:ext cx="291509" cy="238893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948210" y="1952853"/>
              <a:ext cx="455723" cy="303259"/>
            </a:xfrm>
            <a:prstGeom prst="line">
              <a:avLst/>
            </a:prstGeom>
            <a:ln w="174625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2306293" y="1822750"/>
              <a:ext cx="13368" cy="25960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12636" y="383117"/>
            <a:ext cx="43273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Add an oriented face</a:t>
            </a:r>
          </a:p>
        </p:txBody>
      </p:sp>
      <p:sp>
        <p:nvSpPr>
          <p:cNvPr id="40" name="Isosceles Triangle 39"/>
          <p:cNvSpPr/>
          <p:nvPr/>
        </p:nvSpPr>
        <p:spPr>
          <a:xfrm rot="10800000">
            <a:off x="5281635" y="2971798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rot="14400000" flipV="1">
            <a:off x="5009703" y="3694174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7200000" flipV="1">
            <a:off x="5779437" y="3702600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5458715" y="3031234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 rot="10800000">
            <a:off x="6767535" y="287121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 rot="10800000">
            <a:off x="5213055" y="287121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Isosceles Triangle 45"/>
          <p:cNvSpPr/>
          <p:nvPr/>
        </p:nvSpPr>
        <p:spPr>
          <a:xfrm>
            <a:off x="5327355" y="1619902"/>
            <a:ext cx="1600200" cy="1385316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5213055" y="287578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767535" y="287121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993807" y="152704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203444" y="2874385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 rot="10800000">
            <a:off x="5971476" y="421995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5971476" y="421995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5220078" y="287121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509481" y="1953735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86952" y="1953735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09481" y="3417328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86952" y="3417328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92270" y="2893511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48678" y="2633910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34329" y="967893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30163" y="2633910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34329" y="4333644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4</a:t>
            </a:r>
          </a:p>
        </p:txBody>
      </p:sp>
      <p:sp>
        <p:nvSpPr>
          <p:cNvPr id="63" name="Isosceles Triangle 62"/>
          <p:cNvSpPr>
            <a:spLocks noChangeAspect="1"/>
          </p:cNvSpPr>
          <p:nvPr/>
        </p:nvSpPr>
        <p:spPr>
          <a:xfrm rot="16200000" flipH="1">
            <a:off x="5580383" y="2874738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Isosceles Triangle 63"/>
          <p:cNvSpPr>
            <a:spLocks noChangeAspect="1"/>
          </p:cNvSpPr>
          <p:nvPr/>
        </p:nvSpPr>
        <p:spPr>
          <a:xfrm rot="5400000">
            <a:off x="6258498" y="3748418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Isosceles Triangle 64"/>
          <p:cNvSpPr>
            <a:spLocks noChangeAspect="1"/>
          </p:cNvSpPr>
          <p:nvPr/>
        </p:nvSpPr>
        <p:spPr>
          <a:xfrm rot="5400000">
            <a:off x="5443301" y="3318551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Isosceles Triangle 65"/>
          <p:cNvSpPr>
            <a:spLocks noChangeAspect="1"/>
          </p:cNvSpPr>
          <p:nvPr/>
        </p:nvSpPr>
        <p:spPr>
          <a:xfrm rot="16200000">
            <a:off x="6510420" y="2527265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Isosceles Triangle 66"/>
          <p:cNvSpPr>
            <a:spLocks noChangeAspect="1"/>
          </p:cNvSpPr>
          <p:nvPr/>
        </p:nvSpPr>
        <p:spPr>
          <a:xfrm rot="16200000">
            <a:off x="5623452" y="1987769"/>
            <a:ext cx="338964" cy="277783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0800000" flipH="1">
            <a:off x="5879392" y="2300617"/>
            <a:ext cx="620853" cy="509461"/>
            <a:chOff x="5888628" y="2217493"/>
            <a:chExt cx="620853" cy="509461"/>
          </a:xfrm>
        </p:grpSpPr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5888628" y="2230951"/>
              <a:ext cx="492862" cy="496003"/>
            </a:xfrm>
            <a:prstGeom prst="ellipse">
              <a:avLst/>
            </a:prstGeom>
            <a:noFill/>
            <a:ln w="76200" cap="flat">
              <a:solidFill>
                <a:srgbClr val="FFFF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Isosceles Triangle 68"/>
            <p:cNvSpPr>
              <a:spLocks noChangeAspect="1"/>
            </p:cNvSpPr>
            <p:nvPr/>
          </p:nvSpPr>
          <p:spPr>
            <a:xfrm rot="16200000">
              <a:off x="6133272" y="2243801"/>
              <a:ext cx="291509" cy="238893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6053758" y="2386142"/>
              <a:ext cx="455723" cy="303259"/>
            </a:xfrm>
            <a:prstGeom prst="line">
              <a:avLst/>
            </a:prstGeom>
            <a:ln w="174625"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6411841" y="2256039"/>
              <a:ext cx="13368" cy="25960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3854" y="13854"/>
            <a:ext cx="9144000" cy="6858000"/>
          </a:xfrm>
          <a:prstGeom prst="line">
            <a:avLst/>
          </a:prstGeom>
          <a:ln w="254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79345" y="5149330"/>
            <a:ext cx="3880371" cy="1569660"/>
          </a:xfrm>
          <a:prstGeom prst="rect">
            <a:avLst/>
          </a:prstGeom>
          <a:solidFill>
            <a:srgbClr val="000022"/>
          </a:solidFill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But with </a:t>
            </a:r>
            <a:r>
              <a:rPr lang="en-US" sz="3200" b="1" dirty="0" smtClean="0">
                <a:solidFill>
                  <a:srgbClr val="FFFF00"/>
                </a:solidFill>
              </a:rPr>
              <a:t>Z</a:t>
            </a:r>
            <a:r>
              <a:rPr lang="en-US" sz="32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3200" baseline="-250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coefficients +1  =  -1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so  f  =  -f   </a:t>
            </a:r>
            <a:r>
              <a:rPr lang="en-US" sz="3200" dirty="0" smtClean="0">
                <a:solidFill>
                  <a:srgbClr val="000090"/>
                </a:solidFill>
              </a:rPr>
              <a:t>.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78" name="Rectangle 7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78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3805950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2" name="Straight Connector 101"/>
          <p:cNvCxnSpPr/>
          <p:nvPr/>
        </p:nvCxnSpPr>
        <p:spPr>
          <a:xfrm rot="14400000" flipV="1">
            <a:off x="904155" y="4528326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7200000" flipV="1">
            <a:off x="1673889" y="4536752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 flipV="1">
            <a:off x="1353167" y="3865386"/>
            <a:ext cx="1392072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 rot="10800000">
            <a:off x="2661987" y="370536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 rot="10800000">
            <a:off x="1107507" y="370536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Isosceles Triangle 106"/>
          <p:cNvSpPr/>
          <p:nvPr/>
        </p:nvSpPr>
        <p:spPr>
          <a:xfrm>
            <a:off x="1221807" y="2454054"/>
            <a:ext cx="1600200" cy="1385316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1107507" y="3709938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2661987" y="370536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1888259" y="2361198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1097896" y="3708537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 rot="10800000">
            <a:off x="1865928" y="505410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1865928" y="505410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1114530" y="3705366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2403933" y="2787887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081404" y="2787887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1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403933" y="4251480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5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81404" y="4251480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786722" y="3727663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43130" y="3468062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1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828781" y="1802045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24615" y="3468062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3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828781" y="5167796"/>
            <a:ext cx="651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4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2306293" y="3090191"/>
            <a:ext cx="13368" cy="25960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2636" y="1217269"/>
            <a:ext cx="43273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Add a face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47" name="Rectangle 46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817" y="-2533"/>
            <a:ext cx="9144000" cy="93695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In</a:t>
            </a:r>
            <a:r>
              <a:rPr lang="en-US" sz="4800" b="1" dirty="0">
                <a:solidFill>
                  <a:schemeClr val="tx1"/>
                </a:solidFill>
              </a:rPr>
              <a:t>   Z</a:t>
            </a:r>
            <a:r>
              <a:rPr lang="en-US" sz="4800" b="1" baseline="-25000" dirty="0">
                <a:solidFill>
                  <a:schemeClr val="tx1"/>
                </a:solidFill>
              </a:rPr>
              <a:t>2</a:t>
            </a:r>
            <a:r>
              <a:rPr lang="en-US" sz="4800" dirty="0" smtClean="0">
                <a:solidFill>
                  <a:schemeClr val="tx1"/>
                </a:solidFill>
              </a:rPr>
              <a:t>[</a:t>
            </a:r>
            <a:r>
              <a:rPr lang="en-US" sz="4800" dirty="0">
                <a:solidFill>
                  <a:schemeClr val="tx1"/>
                </a:solidFill>
              </a:rPr>
              <a:t>f</a:t>
            </a:r>
            <a:r>
              <a:rPr lang="en-US" sz="4800" dirty="0" smtClean="0">
                <a:solidFill>
                  <a:schemeClr val="tx1"/>
                </a:solidFill>
              </a:rPr>
              <a:t>]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41410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face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5889" y="4392946"/>
            <a:ext cx="4554733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</a:t>
            </a:r>
          </a:p>
          <a:p>
            <a:r>
              <a:rPr lang="en-US" sz="3200" dirty="0" smtClean="0"/>
              <a:t>of this face is the cycle</a:t>
            </a:r>
          </a:p>
          <a:p>
            <a:pPr algn="ctr">
              <a:lnSpc>
                <a:spcPct val="130000"/>
              </a:lnSpc>
            </a:pP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} + {v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 +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75890" y="2555306"/>
            <a:ext cx="433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of this edge is v</a:t>
            </a:r>
            <a:r>
              <a:rPr lang="en-US" sz="3200" baseline="-25000" dirty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</a:t>
            </a:r>
            <a:r>
              <a:rPr lang="en-US" sz="3200" dirty="0" smtClean="0"/>
              <a:t>  v</a:t>
            </a:r>
            <a:r>
              <a:rPr lang="en-US" sz="3200" baseline="-25000" dirty="0"/>
              <a:t>1</a:t>
            </a:r>
            <a:r>
              <a:rPr lang="en-US" sz="3200" dirty="0" smtClean="0"/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7273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12297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 using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 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coefficients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687" y="1083482"/>
            <a:ext cx="78178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3-simplex = {v</a:t>
            </a:r>
            <a:r>
              <a:rPr lang="en-US" sz="3200" baseline="-25000" dirty="0" smtClean="0"/>
              <a:t>1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4</a:t>
            </a:r>
            <a:r>
              <a:rPr lang="en-US" sz="3200" dirty="0"/>
              <a:t>}</a:t>
            </a:r>
            <a:r>
              <a:rPr lang="en-US" sz="3200" dirty="0" smtClean="0"/>
              <a:t> = tetrahedron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boundary of {v</a:t>
            </a:r>
            <a:r>
              <a:rPr lang="en-US" sz="3200" baseline="-25000" dirty="0" smtClean="0"/>
              <a:t>1</a:t>
            </a:r>
            <a:r>
              <a:rPr lang="en-US" sz="3200" dirty="0"/>
              <a:t>, v</a:t>
            </a:r>
            <a:r>
              <a:rPr lang="en-US" sz="3200" baseline="-25000" dirty="0"/>
              <a:t>2</a:t>
            </a:r>
            <a:r>
              <a:rPr lang="en-US" sz="3200" dirty="0"/>
              <a:t>, v</a:t>
            </a:r>
            <a:r>
              <a:rPr lang="en-US" sz="3200" baseline="-25000" dirty="0"/>
              <a:t>3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4</a:t>
            </a:r>
            <a:r>
              <a:rPr lang="en-US" sz="3200" dirty="0"/>
              <a:t>}</a:t>
            </a:r>
            <a:r>
              <a:rPr lang="en-US" sz="3200" dirty="0" smtClean="0"/>
              <a:t> =</a:t>
            </a:r>
          </a:p>
          <a:p>
            <a:r>
              <a:rPr lang="en-US" sz="3200" dirty="0"/>
              <a:t>{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/>
              <a:t>, v</a:t>
            </a:r>
            <a:r>
              <a:rPr lang="en-US" sz="3200" baseline="-25000" dirty="0"/>
              <a:t>2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3</a:t>
            </a:r>
            <a:r>
              <a:rPr lang="en-US" sz="3200" dirty="0"/>
              <a:t>}</a:t>
            </a:r>
            <a:r>
              <a:rPr lang="en-US" sz="3200" dirty="0" smtClean="0"/>
              <a:t> + </a:t>
            </a:r>
            <a:r>
              <a:rPr lang="en-US" sz="3200" dirty="0"/>
              <a:t>{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/>
              <a:t>, v</a:t>
            </a:r>
            <a:r>
              <a:rPr lang="en-US" sz="3200" baseline="-25000" dirty="0"/>
              <a:t>2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4</a:t>
            </a:r>
            <a:r>
              <a:rPr lang="en-US" sz="3200" dirty="0"/>
              <a:t>}</a:t>
            </a:r>
            <a:r>
              <a:rPr lang="en-US" sz="3200" dirty="0" smtClean="0"/>
              <a:t> + </a:t>
            </a:r>
            <a:r>
              <a:rPr lang="en-US" sz="3200" dirty="0"/>
              <a:t>{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</a:t>
            </a:r>
            <a:r>
              <a:rPr lang="en-US" sz="3200" dirty="0"/>
              <a:t>v</a:t>
            </a:r>
            <a:r>
              <a:rPr lang="en-US" sz="3200" baseline="-25000" dirty="0"/>
              <a:t>3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4</a:t>
            </a:r>
            <a:r>
              <a:rPr lang="en-US" sz="3200" dirty="0"/>
              <a:t>}</a:t>
            </a:r>
            <a:r>
              <a:rPr lang="en-US" sz="3200" dirty="0" smtClean="0"/>
              <a:t> + {v</a:t>
            </a:r>
            <a:r>
              <a:rPr lang="en-US" sz="3200" baseline="-25000" dirty="0" smtClean="0"/>
              <a:t>2</a:t>
            </a:r>
            <a:r>
              <a:rPr lang="en-US" sz="3200" dirty="0"/>
              <a:t>, v</a:t>
            </a:r>
            <a:r>
              <a:rPr lang="en-US" sz="3200" baseline="-25000" dirty="0"/>
              <a:t>3</a:t>
            </a:r>
            <a:r>
              <a:rPr lang="en-US" sz="3200" dirty="0"/>
              <a:t>,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4</a:t>
            </a:r>
            <a:r>
              <a:rPr lang="en-US" sz="3200" dirty="0"/>
              <a:t>}</a:t>
            </a:r>
            <a:r>
              <a:rPr lang="en-US" sz="3200" dirty="0" smtClean="0"/>
              <a:t> </a:t>
            </a:r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n-simplex </a:t>
            </a:r>
            <a:r>
              <a:rPr lang="en-US" sz="3200" dirty="0"/>
              <a:t>= {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/>
              <a:t>, v</a:t>
            </a:r>
            <a:r>
              <a:rPr lang="en-US" sz="3200" baseline="-25000" dirty="0"/>
              <a:t>2</a:t>
            </a:r>
            <a:r>
              <a:rPr lang="en-US" sz="3200" dirty="0"/>
              <a:t>, </a:t>
            </a:r>
            <a:r>
              <a:rPr lang="en-US" sz="3200" dirty="0" smtClean="0"/>
              <a:t>…, v</a:t>
            </a:r>
            <a:r>
              <a:rPr lang="en-US" sz="3200" baseline="-25000" dirty="0" smtClean="0"/>
              <a:t>n+1</a:t>
            </a:r>
            <a:r>
              <a:rPr lang="en-US" sz="3200" dirty="0"/>
              <a:t>}</a:t>
            </a:r>
          </a:p>
          <a:p>
            <a:endParaRPr lang="en-US" sz="3200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3097613" y="1582875"/>
            <a:ext cx="2766573" cy="2619976"/>
            <a:chOff x="2665211" y="1139596"/>
            <a:chExt cx="2766573" cy="2619976"/>
          </a:xfrm>
        </p:grpSpPr>
        <p:grpSp>
          <p:nvGrpSpPr>
            <p:cNvPr id="32" name="Group 31"/>
            <p:cNvGrpSpPr/>
            <p:nvPr/>
          </p:nvGrpSpPr>
          <p:grpSpPr>
            <a:xfrm>
              <a:off x="2706070" y="1619902"/>
              <a:ext cx="2079510" cy="1687067"/>
              <a:chOff x="1097896" y="1481328"/>
              <a:chExt cx="2079510" cy="1687067"/>
            </a:xfrm>
          </p:grpSpPr>
          <p:sp>
            <p:nvSpPr>
              <p:cNvPr id="8" name="Isosceles Triangle 7"/>
              <p:cNvSpPr/>
              <p:nvPr/>
            </p:nvSpPr>
            <p:spPr>
              <a:xfrm>
                <a:off x="1221807" y="1619902"/>
                <a:ext cx="1352547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19380000">
                <a:off x="2103120" y="1481328"/>
                <a:ext cx="540276" cy="14996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1958326" y="1623291"/>
                <a:ext cx="914400" cy="914400"/>
              </a:xfrm>
              <a:prstGeom prst="line">
                <a:avLst/>
              </a:prstGeom>
              <a:ln w="69850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 rot="10800000" flipV="1">
                <a:off x="1353167" y="3031234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 rot="10800000">
                <a:off x="2470919" y="2894075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 rot="10800000">
                <a:off x="1107507" y="287121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107507" y="2875786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774883" y="148274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097896" y="2874385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1280160" y="2606040"/>
                <a:ext cx="1737360" cy="365760"/>
              </a:xfrm>
              <a:prstGeom prst="line">
                <a:avLst/>
              </a:prstGeom>
              <a:ln w="63500">
                <a:solidFill>
                  <a:srgbClr val="008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114530" y="2871214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903086" y="2520006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780532" y="249702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79093" y="317479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65211" y="317479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56819" y="1139596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810000" y="5697621"/>
            <a:ext cx="7817806" cy="435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38" name="Rectangle 3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 using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 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coefficients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9333" y="198480"/>
            <a:ext cx="9160934" cy="780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abelian group generated by the elements </a:t>
            </a:r>
          </a:p>
          <a:p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/>
              <a:t>k</a:t>
            </a:r>
            <a:r>
              <a:rPr lang="en-US" sz="3200" dirty="0" smtClean="0"/>
              <a:t> consists of all elements of the form</a:t>
            </a:r>
          </a:p>
          <a:p>
            <a:endParaRPr lang="en-US" sz="800" dirty="0"/>
          </a:p>
          <a:p>
            <a:pPr algn="ctr"/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endParaRPr lang="en-US" sz="800" baseline="-25000" dirty="0" smtClean="0"/>
          </a:p>
          <a:p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are integers.</a:t>
            </a:r>
          </a:p>
          <a:p>
            <a:endParaRPr lang="en-US" sz="3200" dirty="0"/>
          </a:p>
          <a:p>
            <a:r>
              <a:rPr lang="en-US" sz="3200" b="1" dirty="0" smtClean="0"/>
              <a:t>Z</a:t>
            </a:r>
            <a:r>
              <a:rPr lang="en-US" sz="3200" dirty="0" smtClean="0"/>
              <a:t> = The set of integers = { …, -2, -1, 0, 1, 2, …}</a:t>
            </a:r>
          </a:p>
          <a:p>
            <a:r>
              <a:rPr lang="en-US" sz="3200" dirty="0" smtClean="0"/>
              <a:t> = the set of all whole numbers (positive, negative, 0)</a:t>
            </a:r>
          </a:p>
          <a:p>
            <a:endParaRPr lang="en-US" sz="3200" dirty="0" smtClean="0"/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313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781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Examples of a field:  </a:t>
            </a:r>
            <a:r>
              <a:rPr lang="en-US" sz="3200" b="1" dirty="0" smtClean="0"/>
              <a:t>R</a:t>
            </a:r>
            <a:r>
              <a:rPr lang="en-US" sz="3200" dirty="0" smtClean="0"/>
              <a:t> = set of real numbers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					  </a:t>
            </a:r>
            <a:r>
              <a:rPr lang="en-US" sz="3200" b="1" dirty="0" smtClean="0"/>
              <a:t>Q</a:t>
            </a:r>
            <a:r>
              <a:rPr lang="en-US" sz="3200" dirty="0" smtClean="0"/>
              <a:t> = set of rational numbers</a:t>
            </a:r>
          </a:p>
          <a:p>
            <a:r>
              <a:rPr lang="en-US" sz="3200" b="1" dirty="0" smtClean="0"/>
              <a:t>							 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 = {0, 1} </a:t>
            </a:r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14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85439"/>
            <a:ext cx="9160934" cy="793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1600" dirty="0"/>
          </a:p>
          <a:p>
            <a:r>
              <a:rPr lang="en-US" sz="3200" dirty="0" smtClean="0"/>
              <a:t>Examples of a field:  </a:t>
            </a:r>
          </a:p>
          <a:p>
            <a:endParaRPr lang="en-US" sz="1600" b="1" dirty="0"/>
          </a:p>
          <a:p>
            <a:r>
              <a:rPr lang="en-US" sz="3200" b="1" dirty="0" smtClean="0"/>
              <a:t>R</a:t>
            </a:r>
            <a:r>
              <a:rPr lang="en-US" sz="3200" dirty="0" smtClean="0"/>
              <a:t> = set of real numbers:</a:t>
            </a:r>
          </a:p>
          <a:p>
            <a:pPr algn="ctr"/>
            <a:r>
              <a:rPr lang="en-US" sz="3200" dirty="0" smtClean="0"/>
              <a:t>πx + √2 y + 3z  is in  </a:t>
            </a:r>
            <a:r>
              <a:rPr lang="en-US" sz="3200" b="1" dirty="0" smtClean="0"/>
              <a:t>R</a:t>
            </a:r>
            <a:r>
              <a:rPr lang="en-US" sz="3200" dirty="0" smtClean="0"/>
              <a:t>[x, y, z]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					  </a:t>
            </a:r>
          </a:p>
          <a:p>
            <a:r>
              <a:rPr lang="en-US" sz="3200" b="1" dirty="0" smtClean="0"/>
              <a:t>Q</a:t>
            </a:r>
            <a:r>
              <a:rPr lang="en-US" sz="3200" dirty="0" smtClean="0"/>
              <a:t> = set of rational numbers (i.e. fractions):</a:t>
            </a:r>
          </a:p>
          <a:p>
            <a:pPr algn="ctr"/>
            <a:r>
              <a:rPr lang="en-US" sz="3200" dirty="0" smtClean="0"/>
              <a:t>(½)x + 4y is in  </a:t>
            </a:r>
            <a:r>
              <a:rPr lang="en-US" sz="3200" b="1" dirty="0" smtClean="0"/>
              <a:t>Q</a:t>
            </a:r>
            <a:r>
              <a:rPr lang="en-US" sz="3200" dirty="0" smtClean="0"/>
              <a:t>[x, y]</a:t>
            </a:r>
          </a:p>
          <a:p>
            <a:endParaRPr lang="en-US" sz="2400" b="1" dirty="0"/>
          </a:p>
          <a:p>
            <a:r>
              <a:rPr lang="en-US" sz="3200" b="1" dirty="0" smtClean="0">
                <a:solidFill>
                  <a:srgbClr val="00009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 = {0, 1}:    0x + 1y + 1w + 0z  is in  </a:t>
            </a:r>
            <a:r>
              <a:rPr lang="en-US" sz="3200" b="1" dirty="0" smtClean="0">
                <a:solidFill>
                  <a:srgbClr val="00009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[x, y, z, w] 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3392424" y="3952260"/>
            <a:ext cx="263144" cy="91440"/>
            <a:chOff x="3392424" y="4187952"/>
            <a:chExt cx="263144" cy="914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401568" y="4197096"/>
              <a:ext cx="25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3392424" y="4187952"/>
              <a:ext cx="27432" cy="9144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2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821427"/>
              </p:ext>
            </p:extLst>
          </p:nvPr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43396"/>
              </p:ext>
            </p:extLst>
          </p:nvPr>
        </p:nvGraphicFramePr>
        <p:xfrm>
          <a:off x="710698" y="283447"/>
          <a:ext cx="7760517" cy="2895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4627"/>
                <a:gridCol w="51158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Group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Closure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x, y in G implies x + y is in G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Associative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(x + y) + z = x + (y</a:t>
                      </a:r>
                      <a:r>
                        <a:rPr lang="en-US" sz="3200" baseline="0" dirty="0" smtClean="0"/>
                        <a:t> + z)</a:t>
                      </a:r>
                      <a:r>
                        <a:rPr lang="en-US" sz="320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Identity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0 + x = x = x + 0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Inverses</a:t>
                      </a:r>
                      <a:r>
                        <a:rPr lang="en-US" sz="3200" dirty="0" smtClean="0"/>
                        <a:t>	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</a:t>
                      </a:r>
                      <a:r>
                        <a:rPr lang="en-US" sz="3200" dirty="0" smtClean="0"/>
                        <a:t>x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smtClean="0"/>
                        <a:t>+ (-x) = 0 = (-x) + x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461293" y="4491482"/>
            <a:ext cx="5580823" cy="219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2800" dirty="0"/>
              <a:t>Examples of a group under </a:t>
            </a:r>
            <a:r>
              <a:rPr lang="en-US" sz="2800" dirty="0" smtClean="0"/>
              <a:t>addition: </a:t>
            </a:r>
            <a:endParaRPr lang="en-US" sz="2800" dirty="0"/>
          </a:p>
          <a:p>
            <a:pPr>
              <a:lnSpc>
                <a:spcPct val="11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	</a:t>
            </a:r>
            <a:r>
              <a:rPr lang="en-US" sz="2800" b="1" dirty="0" smtClean="0"/>
              <a:t>R</a:t>
            </a:r>
            <a:r>
              <a:rPr lang="en-US" sz="2800" dirty="0" smtClean="0"/>
              <a:t> = </a:t>
            </a:r>
            <a:r>
              <a:rPr lang="en-US" sz="2800" dirty="0"/>
              <a:t>set of real </a:t>
            </a:r>
            <a:r>
              <a:rPr lang="en-US" sz="2800" dirty="0" smtClean="0"/>
              <a:t>numbers</a:t>
            </a:r>
            <a:endParaRPr lang="en-US" sz="2800" b="1" dirty="0"/>
          </a:p>
          <a:p>
            <a:pPr>
              <a:lnSpc>
                <a:spcPct val="110000"/>
              </a:lnSpc>
            </a:pPr>
            <a:r>
              <a:rPr lang="en-US" sz="2800" b="1" dirty="0"/>
              <a:t> </a:t>
            </a:r>
            <a:r>
              <a:rPr lang="en-US" sz="2800" b="1" dirty="0" smtClean="0"/>
              <a:t>	Q</a:t>
            </a:r>
            <a:r>
              <a:rPr lang="en-US" sz="2800" dirty="0" smtClean="0"/>
              <a:t> = </a:t>
            </a:r>
            <a:r>
              <a:rPr lang="en-US" sz="2800" dirty="0"/>
              <a:t>set of rational </a:t>
            </a:r>
            <a:r>
              <a:rPr lang="en-US" sz="2800" dirty="0" smtClean="0"/>
              <a:t>numbers.</a:t>
            </a:r>
            <a:endParaRPr lang="en-US" sz="2800" b="1" dirty="0" smtClean="0"/>
          </a:p>
          <a:p>
            <a:pPr>
              <a:lnSpc>
                <a:spcPct val="110000"/>
              </a:lnSpc>
            </a:pPr>
            <a:r>
              <a:rPr lang="en-US" sz="2800" b="1" dirty="0" smtClean="0"/>
              <a:t> 	Z</a:t>
            </a:r>
            <a:r>
              <a:rPr lang="en-US" sz="2800" dirty="0" smtClean="0"/>
              <a:t> </a:t>
            </a:r>
            <a:r>
              <a:rPr lang="en-US" sz="2800" dirty="0"/>
              <a:t>= set of </a:t>
            </a:r>
            <a:r>
              <a:rPr lang="en-US" sz="2800" dirty="0" smtClean="0"/>
              <a:t>integers.</a:t>
            </a:r>
            <a:r>
              <a:rPr lang="en-US" sz="2800" b="1" dirty="0">
                <a:solidFill>
                  <a:srgbClr val="000090"/>
                </a:solidFill>
              </a:rPr>
              <a:t>	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>
                <a:solidFill>
                  <a:srgbClr val="000090"/>
                </a:solidFill>
              </a:rPr>
              <a:t>	Z</a:t>
            </a:r>
            <a:r>
              <a:rPr lang="en-US" sz="28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</a:rPr>
              <a:t>= </a:t>
            </a:r>
            <a:r>
              <a:rPr lang="en-US" sz="2800" dirty="0" smtClean="0">
                <a:solidFill>
                  <a:srgbClr val="000090"/>
                </a:solidFill>
              </a:rPr>
              <a:t>{0, 1</a:t>
            </a:r>
            <a:r>
              <a:rPr lang="en-US" sz="2800" dirty="0">
                <a:solidFill>
                  <a:srgbClr val="000090"/>
                </a:solidFill>
              </a:rPr>
              <a:t>}</a:t>
            </a:r>
          </a:p>
        </p:txBody>
      </p:sp>
      <p:sp>
        <p:nvSpPr>
          <p:cNvPr id="21" name="Rectangle 20"/>
          <p:cNvSpPr/>
          <p:nvPr/>
        </p:nvSpPr>
        <p:spPr>
          <a:xfrm flipH="1">
            <a:off x="3313347" y="4284472"/>
            <a:ext cx="147946" cy="2573527"/>
          </a:xfrm>
          <a:prstGeom prst="rect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313348" y="4270433"/>
            <a:ext cx="5851470" cy="182880"/>
          </a:xfrm>
          <a:prstGeom prst="rect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53900"/>
              </p:ext>
            </p:extLst>
          </p:nvPr>
        </p:nvGraphicFramePr>
        <p:xfrm>
          <a:off x="727015" y="263569"/>
          <a:ext cx="7760517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4627"/>
                <a:gridCol w="51158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Group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Closure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</a:t>
                      </a:r>
                      <a:r>
                        <a:rPr lang="en-US" sz="3000" dirty="0" smtClean="0"/>
                        <a:t>x</a:t>
                      </a:r>
                      <a:r>
                        <a:rPr lang="en-US" sz="3000" dirty="0" smtClean="0"/>
                        <a:t>, y in G implies x + y is in G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Associative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(x + y) + z = x + (y</a:t>
                      </a:r>
                      <a:r>
                        <a:rPr lang="en-US" sz="3000" baseline="0" dirty="0" smtClean="0"/>
                        <a:t> + z)</a:t>
                      </a:r>
                      <a:r>
                        <a:rPr lang="en-US" sz="3000" dirty="0" smtClean="0"/>
                        <a:t> 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Identity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0 + x = x = x + 0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Inverses	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</a:t>
                      </a:r>
                      <a:r>
                        <a:rPr lang="en-US" sz="3000" dirty="0" smtClean="0"/>
                        <a:t>x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baseline="0" dirty="0" smtClean="0"/>
                        <a:t>+ (-x) = 0 = (-x) + x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651"/>
              </p:ext>
            </p:extLst>
          </p:nvPr>
        </p:nvGraphicFramePr>
        <p:xfrm>
          <a:off x="797273" y="3268499"/>
          <a:ext cx="7620000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5182"/>
                <a:gridCol w="48348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Abelian Group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Closure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</a:t>
                      </a:r>
                      <a:r>
                        <a:rPr lang="en-US" sz="3000" dirty="0" smtClean="0"/>
                        <a:t> x</a:t>
                      </a:r>
                      <a:r>
                        <a:rPr lang="en-US" sz="3000" dirty="0" smtClean="0"/>
                        <a:t>, y in G implies x + y is in G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Associative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(x + y) + z = x + (y</a:t>
                      </a:r>
                      <a:r>
                        <a:rPr lang="en-US" sz="3000" baseline="0" dirty="0" smtClean="0"/>
                        <a:t> + z)</a:t>
                      </a:r>
                      <a:r>
                        <a:rPr lang="en-US" sz="3000" dirty="0" smtClean="0"/>
                        <a:t> 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Identity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0 + x = x = x + 0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Inverses	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x</a:t>
                      </a:r>
                      <a:r>
                        <a:rPr lang="en-US" sz="3000" baseline="0" dirty="0" smtClean="0"/>
                        <a:t> + (-x) = 0 = (-x) + x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Commutative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x</a:t>
                      </a:r>
                      <a:r>
                        <a:rPr lang="en-US" sz="3000" baseline="0" dirty="0" smtClean="0"/>
                        <a:t> + y = y + x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58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78208" y="3617113"/>
            <a:ext cx="8298671" cy="303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Examples of </a:t>
            </a:r>
            <a:r>
              <a:rPr lang="en-US" sz="3200" dirty="0" smtClean="0"/>
              <a:t>an abelian </a:t>
            </a:r>
            <a:r>
              <a:rPr lang="en-US" sz="3200" dirty="0"/>
              <a:t>group under </a:t>
            </a:r>
            <a:r>
              <a:rPr lang="en-US" sz="3200" dirty="0" smtClean="0"/>
              <a:t>addition: </a:t>
            </a:r>
            <a:endParaRPr lang="en-US" sz="3200" dirty="0"/>
          </a:p>
          <a:p>
            <a:pPr>
              <a:lnSpc>
                <a:spcPct val="120000"/>
              </a:lnSpc>
            </a:pPr>
            <a:r>
              <a:rPr lang="en-US" sz="3200" dirty="0"/>
              <a:t> </a:t>
            </a:r>
            <a:r>
              <a:rPr lang="en-US" sz="3200" dirty="0" smtClean="0"/>
              <a:t>	</a:t>
            </a:r>
            <a:r>
              <a:rPr lang="en-US" sz="3200" b="1" dirty="0" smtClean="0"/>
              <a:t>R</a:t>
            </a:r>
            <a:r>
              <a:rPr lang="en-US" sz="3200" dirty="0" smtClean="0"/>
              <a:t> = </a:t>
            </a:r>
            <a:r>
              <a:rPr lang="en-US" sz="3200" dirty="0"/>
              <a:t>set of real </a:t>
            </a:r>
            <a:r>
              <a:rPr lang="en-US" sz="3200" dirty="0" smtClean="0"/>
              <a:t>numbers</a:t>
            </a:r>
            <a:r>
              <a:rPr lang="en-US" sz="3200" b="1" dirty="0"/>
              <a:t>							</a:t>
            </a:r>
          </a:p>
          <a:p>
            <a:pPr>
              <a:lnSpc>
                <a:spcPct val="120000"/>
              </a:lnSpc>
            </a:pPr>
            <a:r>
              <a:rPr lang="en-US" sz="3200" b="1" dirty="0"/>
              <a:t> </a:t>
            </a:r>
            <a:r>
              <a:rPr lang="en-US" sz="3200" b="1" dirty="0" smtClean="0"/>
              <a:t>	Q</a:t>
            </a:r>
            <a:r>
              <a:rPr lang="en-US" sz="3200" dirty="0" smtClean="0"/>
              <a:t> = </a:t>
            </a:r>
            <a:r>
              <a:rPr lang="en-US" sz="3200" dirty="0"/>
              <a:t>set of rational </a:t>
            </a:r>
            <a:r>
              <a:rPr lang="en-US" sz="3200" dirty="0" smtClean="0"/>
              <a:t>numbers.</a:t>
            </a:r>
            <a:endParaRPr lang="en-US" sz="3200" b="1" dirty="0" smtClean="0"/>
          </a:p>
          <a:p>
            <a:pPr>
              <a:lnSpc>
                <a:spcPct val="120000"/>
              </a:lnSpc>
            </a:pPr>
            <a:r>
              <a:rPr lang="en-US" sz="3200" b="1" dirty="0" smtClean="0"/>
              <a:t> 	Z</a:t>
            </a:r>
            <a:r>
              <a:rPr lang="en-US" sz="3200" dirty="0" smtClean="0"/>
              <a:t> </a:t>
            </a:r>
            <a:r>
              <a:rPr lang="en-US" sz="3200" dirty="0"/>
              <a:t>= set of </a:t>
            </a:r>
            <a:r>
              <a:rPr lang="en-US" sz="3200" dirty="0" smtClean="0"/>
              <a:t>integers.</a:t>
            </a:r>
            <a:r>
              <a:rPr lang="en-US" sz="3200" b="1" dirty="0">
                <a:solidFill>
                  <a:srgbClr val="000090"/>
                </a:solidFill>
              </a:rPr>
              <a:t>							  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0090"/>
                </a:solidFill>
              </a:rPr>
              <a:t>	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= </a:t>
            </a:r>
            <a:r>
              <a:rPr lang="en-US" sz="3200" dirty="0" smtClean="0">
                <a:solidFill>
                  <a:srgbClr val="000090"/>
                </a:solidFill>
              </a:rPr>
              <a:t>{0, 1</a:t>
            </a:r>
            <a:r>
              <a:rPr lang="en-US" sz="3200" dirty="0">
                <a:solidFill>
                  <a:srgbClr val="000090"/>
                </a:solidFill>
              </a:rPr>
              <a:t>}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502846"/>
              </p:ext>
            </p:extLst>
          </p:nvPr>
        </p:nvGraphicFramePr>
        <p:xfrm>
          <a:off x="678208" y="285517"/>
          <a:ext cx="7620000" cy="329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5182"/>
                <a:gridCol w="48348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Abelian Group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Closure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</a:t>
                      </a:r>
                      <a:r>
                        <a:rPr lang="en-US" sz="3000" dirty="0" smtClean="0"/>
                        <a:t> x</a:t>
                      </a:r>
                      <a:r>
                        <a:rPr lang="en-US" sz="3000" dirty="0" smtClean="0"/>
                        <a:t>, y in G implies x + y is in G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Associative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(x + y) + z = x + (y</a:t>
                      </a:r>
                      <a:r>
                        <a:rPr lang="en-US" sz="3000" baseline="0" dirty="0" smtClean="0"/>
                        <a:t> + z)</a:t>
                      </a:r>
                      <a:r>
                        <a:rPr lang="en-US" sz="3000" dirty="0" smtClean="0"/>
                        <a:t> 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Identity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0 + x = x = x + 0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Inverses	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x</a:t>
                      </a:r>
                      <a:r>
                        <a:rPr lang="en-US" sz="3000" baseline="0" dirty="0" smtClean="0"/>
                        <a:t> + (-x) = 0 = (-x) + x</a:t>
                      </a:r>
                      <a:endParaRPr lang="en-US" sz="3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Commutative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  x</a:t>
                      </a:r>
                      <a:r>
                        <a:rPr lang="en-US" sz="3000" baseline="0" dirty="0" smtClean="0"/>
                        <a:t> + y = y + x</a:t>
                      </a:r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2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15492</TotalTime>
  <Words>4131</Words>
  <Application>Microsoft Office PowerPoint</Application>
  <PresentationFormat>On-screen Show (4:3)</PresentationFormat>
  <Paragraphs>662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 Darcy</dc:creator>
  <cp:keywords/>
  <dc:description/>
  <cp:lastModifiedBy>University of Iowa</cp:lastModifiedBy>
  <cp:revision>279</cp:revision>
  <dcterms:created xsi:type="dcterms:W3CDTF">2013-07-21T14:20:07Z</dcterms:created>
  <dcterms:modified xsi:type="dcterms:W3CDTF">2013-08-12T17:31:33Z</dcterms:modified>
  <cp:category/>
</cp:coreProperties>
</file>