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3"/>
  </p:notesMasterIdLst>
  <p:sldIdLst>
    <p:sldId id="303" r:id="rId4"/>
    <p:sldId id="258" r:id="rId5"/>
    <p:sldId id="260" r:id="rId6"/>
    <p:sldId id="278" r:id="rId7"/>
    <p:sldId id="279" r:id="rId8"/>
    <p:sldId id="280" r:id="rId9"/>
    <p:sldId id="288" r:id="rId10"/>
    <p:sldId id="287" r:id="rId11"/>
    <p:sldId id="285" r:id="rId12"/>
    <p:sldId id="286" r:id="rId13"/>
    <p:sldId id="262" r:id="rId14"/>
    <p:sldId id="264" r:id="rId15"/>
    <p:sldId id="289" r:id="rId16"/>
    <p:sldId id="290" r:id="rId17"/>
    <p:sldId id="263" r:id="rId18"/>
    <p:sldId id="259" r:id="rId19"/>
    <p:sldId id="291" r:id="rId20"/>
    <p:sldId id="292" r:id="rId21"/>
    <p:sldId id="275" r:id="rId22"/>
    <p:sldId id="284" r:id="rId23"/>
    <p:sldId id="293" r:id="rId24"/>
    <p:sldId id="281" r:id="rId25"/>
    <p:sldId id="276" r:id="rId26"/>
    <p:sldId id="302" r:id="rId27"/>
    <p:sldId id="299" r:id="rId28"/>
    <p:sldId id="300" r:id="rId29"/>
    <p:sldId id="301" r:id="rId30"/>
    <p:sldId id="294" r:id="rId31"/>
    <p:sldId id="295" r:id="rId32"/>
    <p:sldId id="274" r:id="rId33"/>
    <p:sldId id="273" r:id="rId34"/>
    <p:sldId id="298" r:id="rId35"/>
    <p:sldId id="297" r:id="rId36"/>
    <p:sldId id="309" r:id="rId37"/>
    <p:sldId id="272" r:id="rId38"/>
    <p:sldId id="305" r:id="rId39"/>
    <p:sldId id="306" r:id="rId40"/>
    <p:sldId id="307" r:id="rId41"/>
    <p:sldId id="30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0200"/>
    <a:srgbClr val="AB082A"/>
    <a:srgbClr val="9D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322" autoAdjust="0"/>
  </p:normalViewPr>
  <p:slideViewPr>
    <p:cSldViewPr snapToGrid="0" snapToObjects="1">
      <p:cViewPr varScale="1">
        <p:scale>
          <a:sx n="40" d="100"/>
          <a:sy n="40" d="100"/>
        </p:scale>
        <p:origin x="-2152" y="-96"/>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3BE6E2-E2B6-0F45-8B39-9C711D235FE1}" type="datetimeFigureOut">
              <a:rPr lang="en-US" smtClean="0"/>
              <a:t>9/9/13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050A5-86CE-9C4B-8FC0-3DE8E1AE3443}" type="slidenum">
              <a:rPr lang="en-US" smtClean="0"/>
              <a:t>‹#›</a:t>
            </a:fld>
            <a:endParaRPr lang="en-US"/>
          </a:p>
        </p:txBody>
      </p:sp>
    </p:spTree>
    <p:extLst>
      <p:ext uri="{BB962C8B-B14F-4D97-AF65-F5344CB8AC3E}">
        <p14:creationId xmlns:p14="http://schemas.microsoft.com/office/powerpoint/2010/main" val="11702924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2</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2967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  t^2vi  1t^2vi</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2967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16</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17</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19</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solidFill>
                  <a:schemeClr val="tx1"/>
                </a:solidFill>
              </a:rPr>
              <a:t>If I use Z</a:t>
            </a:r>
            <a:r>
              <a:rPr lang="en-US" sz="1200" b="1" baseline="-25000" dirty="0" smtClean="0">
                <a:solidFill>
                  <a:schemeClr val="tx1"/>
                </a:solidFill>
              </a:rPr>
              <a:t>2</a:t>
            </a:r>
            <a:r>
              <a:rPr lang="en-US" sz="1200" dirty="0" smtClean="0">
                <a:solidFill>
                  <a:schemeClr val="tx1"/>
                </a:solidFill>
              </a:rPr>
              <a:t> coefficients,</a:t>
            </a:r>
            <a:r>
              <a:rPr lang="en-US" baseline="0" dirty="0" smtClean="0"/>
              <a:t> the </a:t>
            </a:r>
            <a:r>
              <a:rPr lang="en-US" sz="1200" dirty="0" smtClean="0">
                <a:solidFill>
                  <a:schemeClr val="tx1"/>
                </a:solidFill>
              </a:rPr>
              <a:t>Building blocks for a simplicial complex using</a:t>
            </a:r>
            <a:r>
              <a:rPr lang="en-US" sz="1200" b="1" baseline="0" dirty="0" smtClean="0">
                <a:solidFill>
                  <a:schemeClr val="tx1"/>
                </a:solidFill>
              </a:rPr>
              <a:t> </a:t>
            </a:r>
            <a:r>
              <a:rPr lang="en-US" sz="1200" dirty="0" smtClean="0">
                <a:solidFill>
                  <a:schemeClr val="tx1"/>
                </a:solidFill>
              </a:rPr>
              <a:t>are unoriented</a:t>
            </a:r>
          </a:p>
          <a:p>
            <a:pPr algn="l"/>
            <a:r>
              <a:rPr lang="en-US" baseline="0" dirty="0" smtClean="0"/>
              <a:t>Since my complexes are </a:t>
            </a:r>
            <a:r>
              <a:rPr lang="en-US" baseline="0" dirty="0" err="1" smtClean="0"/>
              <a:t>unoriented</a:t>
            </a:r>
            <a:r>
              <a:rPr lang="en-US" baseline="0" dirty="0" smtClean="0"/>
              <a:t>, we now use set notation to indicate our complexes.  So an edge can be denoted by the unordered set v1v2, while a face is denoted by the unordered set v1v2v3.  Since orientation doesn’t matter with Z2 coefficients, the order of the vertices in my set also does not matter.</a:t>
            </a:r>
          </a:p>
          <a:p>
            <a:pPr algn="l"/>
            <a:endParaRPr lang="en-US" baseline="0" dirty="0" smtClean="0"/>
          </a:p>
          <a:p>
            <a:pPr algn="l"/>
            <a:r>
              <a:rPr lang="en-US" baseline="0" dirty="0" smtClean="0"/>
              <a:t>Since 1 = -1 mod 2, I don’t need minus signs and thus we can calculate boundary using only addition and no subtraction.   Thus to calculate the boundary of a face, I can remove v3 to get the boundary edge v1v2, remove v1 to get</a:t>
            </a:r>
          </a:p>
          <a:p>
            <a:pPr algn="l"/>
            <a:r>
              <a:rPr lang="en-US" baseline="0" dirty="0" smtClean="0"/>
              <a:t>The sum of these 3 edges is the boundary of this face.  I don’t have alternating signs since 1 = -1.</a:t>
            </a:r>
          </a:p>
          <a:p>
            <a:pPr algn="l"/>
            <a:endParaRPr lang="en-US" baseline="0" dirty="0" smtClean="0"/>
          </a:p>
          <a:p>
            <a:pPr algn="l"/>
            <a:r>
              <a:rPr lang="en-US" baseline="0" dirty="0" smtClean="0"/>
              <a:t>Similarly the boundary of an edge, remove v1, I get v2, remove v2, I get v1 so the boundary of the edge v1v2 is the sum v2 + v1</a:t>
            </a:r>
          </a:p>
          <a:p>
            <a:pPr algn="l"/>
            <a:endParaRPr lang="en-US" baseline="0" dirty="0" smtClean="0"/>
          </a:p>
          <a:p>
            <a:pPr algn="l"/>
            <a:r>
              <a:rPr lang="en-US" baseline="0" dirty="0" smtClean="0"/>
              <a:t>As before the  boundary of a vertex is 0 since if I remove the vertex, I have the empty set.</a:t>
            </a:r>
          </a:p>
        </p:txBody>
      </p:sp>
      <p:sp>
        <p:nvSpPr>
          <p:cNvPr id="4" name="Slide Number Placeholder 3"/>
          <p:cNvSpPr>
            <a:spLocks noGrp="1"/>
          </p:cNvSpPr>
          <p:nvPr>
            <p:ph type="sldNum" sz="quarter" idx="10"/>
          </p:nvPr>
        </p:nvSpPr>
        <p:spPr/>
        <p:txBody>
          <a:bodyPr/>
          <a:lstStyle/>
          <a:p>
            <a:fld id="{DB6FC4B9-A07B-9549-B62E-78439FDB3B71}" type="slidenum">
              <a:rPr lang="en-US" smtClean="0"/>
              <a:t>20</a:t>
            </a:fld>
            <a:endParaRPr lang="en-US" dirty="0"/>
          </a:p>
        </p:txBody>
      </p:sp>
    </p:spTree>
    <p:extLst>
      <p:ext uri="{BB962C8B-B14F-4D97-AF65-F5344CB8AC3E}">
        <p14:creationId xmlns:p14="http://schemas.microsoft.com/office/powerpoint/2010/main" val="71553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that the boundary of the 2-dimensional face is the 1-dimensional cycle </a:t>
            </a:r>
            <a:r>
              <a:rPr lang="en-US" sz="1200" dirty="0" smtClean="0"/>
              <a:t>e</a:t>
            </a:r>
            <a:r>
              <a:rPr lang="en-US" sz="1200" baseline="-25000" dirty="0" smtClean="0"/>
              <a:t>1</a:t>
            </a:r>
            <a:r>
              <a:rPr lang="en-US" sz="1200" dirty="0" smtClean="0"/>
              <a:t> + e</a:t>
            </a:r>
            <a:r>
              <a:rPr lang="en-US" sz="1200" baseline="-25000" dirty="0" smtClean="0"/>
              <a:t>2</a:t>
            </a:r>
            <a:r>
              <a:rPr lang="en-US" sz="1200" dirty="0" smtClean="0"/>
              <a:t> +  e</a:t>
            </a:r>
            <a:r>
              <a:rPr lang="en-US" sz="1200" baseline="-25000" dirty="0" smtClean="0"/>
              <a:t>3</a:t>
            </a:r>
            <a:r>
              <a:rPr lang="en-US" baseline="0" dirty="0" smtClean="0"/>
              <a:t>.  While the boundary of the 1-dimensional  edge is the difference between it 0-dimensional boundary vertices </a:t>
            </a:r>
            <a:r>
              <a:rPr lang="en-US" sz="1200" dirty="0" smtClean="0"/>
              <a:t>v</a:t>
            </a:r>
            <a:r>
              <a:rPr lang="en-US" sz="1200" baseline="-25000" dirty="0" smtClean="0"/>
              <a:t>2</a:t>
            </a:r>
            <a:r>
              <a:rPr lang="en-US" sz="1200" dirty="0" smtClean="0"/>
              <a:t> –  v</a:t>
            </a:r>
            <a:r>
              <a:rPr lang="en-US" sz="1200" baseline="-25000" dirty="0" smtClean="0"/>
              <a:t>1</a:t>
            </a:r>
            <a:r>
              <a:rPr lang="en-US" sz="1200" dirty="0" smtClean="0"/>
              <a:t> </a:t>
            </a:r>
            <a:r>
              <a:rPr lang="en-US" baseline="0" dirty="0" smtClean="0"/>
              <a:t>. A zero dimensional vertex does not have boundary.  Boundary v = 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that when we use an ordered triple to represent a face, we can calculate its boundary via an alternating sum of  its two dimensional boundary edges.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I remove vertex v3, I get the edge v1v2.  If I remove the edge v2, I  get the edge minus v1 v3. removing the vertex v1, I get the edge V2 V3</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that when I remove a vertex with an odd subscript, the resulting edge is added, while if I remove a vertex with an even subscript we subtract the resulting edge.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and 3 are both odd, so Removing v3 results in plus v1 v2, and removing v1 results in plus v2 v3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while removing v2 results in minus v1 v3 since 2 is even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Similarly when calculating the boundary of the edge v1v2,  removing v1 results in plus v2 since 1 is odd while removing v2 results in minus v1 since 2 is even.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boundary of a vertex is zero since if we remove the vertex we have nothing, zero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this also means that the dimension of the boundary of an object is 1 less than that of the original object.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boundary of the 2dim face is a 1 dimensional cycle, while the boundary of 1 dimensional edge is 0-dimensional.  The boundary of a 0 dimensional vertex is empty.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21</a:t>
            </a:fld>
            <a:endParaRPr lang="en-US" dirty="0"/>
          </a:p>
        </p:txBody>
      </p:sp>
    </p:spTree>
    <p:extLst>
      <p:ext uri="{BB962C8B-B14F-4D97-AF65-F5344CB8AC3E}">
        <p14:creationId xmlns:p14="http://schemas.microsoft.com/office/powerpoint/2010/main" val="71553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Thus the building blocks are basically</a:t>
            </a:r>
            <a:r>
              <a:rPr lang="en-US" baseline="0" dirty="0" smtClean="0"/>
              <a:t> the same for both simplicial and cell complexes.  But the rules for building cell complexes are much more lax than those for building simplicial complexes.  We will illustrate with a couple of examples</a:t>
            </a:r>
            <a:endParaRPr lang="en-US" dirty="0" smtClean="0"/>
          </a:p>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22</a:t>
            </a:fld>
            <a:endParaRPr lang="en-US"/>
          </a:p>
        </p:txBody>
      </p:sp>
    </p:spTree>
    <p:extLst>
      <p:ext uri="{BB962C8B-B14F-4D97-AF65-F5344CB8AC3E}">
        <p14:creationId xmlns:p14="http://schemas.microsoft.com/office/powerpoint/2010/main" val="2756315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23</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again by adding our 0-simplices,</a:t>
            </a:r>
            <a:r>
              <a:rPr lang="en-US" baseline="0" dirty="0" smtClean="0"/>
              <a:t> our data points.  I can indicate the threshold using a ball centered at my data point.  The diameter of the ball will be my threshold, so if two balls intersect then the distance between the vertices is less than the threshold,  so we connect the pair of vertices with an edge if and only if the balls intersect, so we can get edges after which we can then add all possible higher dimensional simplices.</a:t>
            </a:r>
          </a:p>
          <a:p>
            <a:endParaRPr lang="en-US" baseline="0" dirty="0" smtClean="0"/>
          </a:p>
          <a:p>
            <a:r>
              <a:rPr lang="en-US" baseline="0" dirty="0" smtClean="0"/>
              <a:t>Note how I grew my balls.  As the diameter increases, my threshold which is equal to my diameter increases.</a:t>
            </a:r>
          </a:p>
        </p:txBody>
      </p:sp>
      <p:sp>
        <p:nvSpPr>
          <p:cNvPr id="4" name="Slide Number Placeholder 3"/>
          <p:cNvSpPr>
            <a:spLocks noGrp="1"/>
          </p:cNvSpPr>
          <p:nvPr>
            <p:ph type="sldNum" sz="quarter" idx="10"/>
          </p:nvPr>
        </p:nvSpPr>
        <p:spPr/>
        <p:txBody>
          <a:bodyPr/>
          <a:lstStyle/>
          <a:p>
            <a:fld id="{D69E9DB7-993A-C643-9AA4-1235EAC7C65C}" type="slidenum">
              <a:rPr lang="en-US" smtClean="0"/>
              <a:t>24</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sz="1200" baseline="0" dirty="0" smtClean="0">
                <a:solidFill>
                  <a:schemeClr val="tx1"/>
                </a:solidFill>
              </a:rPr>
              <a:t>b</a:t>
            </a:r>
            <a:r>
              <a:rPr lang="en-US" sz="1200" dirty="0" smtClean="0">
                <a:solidFill>
                  <a:schemeClr val="tx1"/>
                </a:solidFill>
              </a:rPr>
              <a:t>uilding blocks for a</a:t>
            </a:r>
            <a:r>
              <a:rPr lang="en-US" sz="1200" baseline="0" dirty="0" smtClean="0">
                <a:solidFill>
                  <a:schemeClr val="tx1"/>
                </a:solidFill>
              </a:rPr>
              <a:t> </a:t>
            </a:r>
            <a:r>
              <a:rPr lang="en-US" sz="1200" dirty="0" smtClean="0">
                <a:solidFill>
                  <a:schemeClr val="tx1"/>
                </a:solidFill>
              </a:rPr>
              <a:t>simplicial complex consist of zero simplices which are zero dimensional vertices, one simplices which are one-dimensional edges, and 2-simplices which are two dimensional triangles,</a:t>
            </a:r>
          </a:p>
          <a:p>
            <a:pPr algn="l"/>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4</a:t>
            </a:fld>
            <a:endParaRPr lang="en-US" dirty="0"/>
          </a:p>
        </p:txBody>
      </p:sp>
    </p:spTree>
    <p:extLst>
      <p:ext uri="{BB962C8B-B14F-4D97-AF65-F5344CB8AC3E}">
        <p14:creationId xmlns:p14="http://schemas.microsoft.com/office/powerpoint/2010/main" val="715539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A63240-6D85-6A49-B3C6-01B0D5F3BBBA}" type="slidenum">
              <a:rPr lang="en-US" smtClean="0"/>
              <a:t>25</a:t>
            </a:fld>
            <a:endParaRPr lang="en-US"/>
          </a:p>
        </p:txBody>
      </p:sp>
    </p:spTree>
    <p:extLst>
      <p:ext uri="{BB962C8B-B14F-4D97-AF65-F5344CB8AC3E}">
        <p14:creationId xmlns:p14="http://schemas.microsoft.com/office/powerpoint/2010/main" val="110888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again by adding our 0-simplices,</a:t>
            </a:r>
            <a:r>
              <a:rPr lang="en-US" baseline="0" dirty="0" smtClean="0"/>
              <a:t> our data points.  I can indicate the threshold using a ball centered at my data point.  The diameter of the ball will be my threshold, so if two balls intersect then the distance between the vertices is less than the threshold,  so we connect the pair of vertices with an edge if and only if the balls intersect, so we can get edges after which we can then add all possible higher dimensional simplices.</a:t>
            </a:r>
          </a:p>
          <a:p>
            <a:endParaRPr lang="en-US" baseline="0" dirty="0" smtClean="0"/>
          </a:p>
          <a:p>
            <a:r>
              <a:rPr lang="en-US" baseline="0" dirty="0" smtClean="0"/>
              <a:t>Note how I grew my balls.  As the diameter increases, my threshold which is equal to my diameter increases.</a:t>
            </a:r>
          </a:p>
        </p:txBody>
      </p:sp>
      <p:sp>
        <p:nvSpPr>
          <p:cNvPr id="4" name="Slide Number Placeholder 3"/>
          <p:cNvSpPr>
            <a:spLocks noGrp="1"/>
          </p:cNvSpPr>
          <p:nvPr>
            <p:ph type="sldNum" sz="quarter" idx="10"/>
          </p:nvPr>
        </p:nvSpPr>
        <p:spPr/>
        <p:txBody>
          <a:bodyPr/>
          <a:lstStyle/>
          <a:p>
            <a:fld id="{D69E9DB7-993A-C643-9AA4-1235EAC7C65C}" type="slidenum">
              <a:rPr lang="en-US" smtClean="0"/>
              <a:t>27</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6387" name="Text Box 2"/>
          <p:cNvSpPr txBox="1">
            <a:spLocks noGrp="1" noChangeArrowheads="1"/>
          </p:cNvSpPr>
          <p:nvPr>
            <p:ph type="body"/>
          </p:nvPr>
        </p:nvSpPr>
        <p:spPr>
          <a:xfrm>
            <a:off x="1046350" y="4352637"/>
            <a:ext cx="4770904" cy="347806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Betti numbers provide a signature of the underlying topology. Illustrated in the figure are five simple objects (topological spaces) together with their Betti number signatures: (a) a point, (b) a circle, (c) a hollow torus, (d) a Klein bottle, and (e) a hollow sphere. For the case of the torus (c), the figure shows three loops on its surface. The red loops are </a:t>
            </a:r>
            <a:r>
              <a:rPr lang="ja-JP" altLang="en-GB">
                <a:latin typeface="Arial" charset="0"/>
                <a:cs typeface="msgothic" charset="0"/>
              </a:rPr>
              <a:t>“</a:t>
            </a:r>
            <a:r>
              <a:rPr lang="en-GB">
                <a:latin typeface="Arial" charset="0"/>
                <a:cs typeface="msgothic" charset="0"/>
              </a:rPr>
              <a:t>essential</a:t>
            </a:r>
            <a:r>
              <a:rPr lang="ja-JP" altLang="en-GB">
                <a:latin typeface="Arial" charset="0"/>
                <a:cs typeface="msgothic" charset="0"/>
              </a:rPr>
              <a:t>”</a:t>
            </a:r>
            <a:r>
              <a:rPr lang="en-GB">
                <a:latin typeface="Arial" charset="0"/>
                <a:cs typeface="msgothic" charset="0"/>
              </a:rPr>
              <a:t> in that they cannot be shrunk to a point, nor can they be deformed one into the other without tearing the loop. The green loop, on the other hand, can be deformed to a point without any obstruction. For the torus, therefore, we have b 1 = 2. For the case of the sphere, the loops shown (and actually all loops on the sphere) can be contracted to points, which is reflected by the fact that b 1 = 0. Both the sphere and the torus have b 2 = 1, this is due to the fact both surfaces enclose a part of space (a void).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30</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31</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lvl1pPr eaLnBrk="0">
              <a:defRPr sz="2400">
                <a:solidFill>
                  <a:schemeClr val="tx1"/>
                </a:solidFill>
                <a:latin typeface="Times New Roman" charset="0"/>
                <a:ea typeface="ＭＳ Ｐゴシック" charset="0"/>
                <a:cs typeface="msgothic" charset="0"/>
              </a:defRPr>
            </a:lvl1pPr>
            <a:lvl2pPr marL="742950" indent="-285750" eaLnBrk="0">
              <a:defRPr sz="2400">
                <a:solidFill>
                  <a:schemeClr val="tx1"/>
                </a:solidFill>
                <a:latin typeface="Times New Roman" charset="0"/>
                <a:ea typeface="msgothic" charset="0"/>
                <a:cs typeface="msgothic" charset="0"/>
              </a:defRPr>
            </a:lvl2pPr>
            <a:lvl3pPr marL="1143000" indent="-228600" eaLnBrk="0">
              <a:defRPr sz="2400">
                <a:solidFill>
                  <a:schemeClr val="tx1"/>
                </a:solidFill>
                <a:latin typeface="Times New Roman" charset="0"/>
                <a:ea typeface="msgothic" charset="0"/>
                <a:cs typeface="msgothic" charset="0"/>
              </a:defRPr>
            </a:lvl3pPr>
            <a:lvl4pPr marL="1600200" indent="-228600" eaLnBrk="0">
              <a:defRPr sz="2400">
                <a:solidFill>
                  <a:schemeClr val="tx1"/>
                </a:solidFill>
                <a:latin typeface="Times New Roman" charset="0"/>
                <a:ea typeface="msgothic" charset="0"/>
                <a:cs typeface="msgothic" charset="0"/>
              </a:defRPr>
            </a:lvl4pPr>
            <a:lvl5pPr marL="2057400" indent="-228600" eaLnBrk="0">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msgothic" charset="0"/>
                <a:cs typeface="msgothic" charset="0"/>
              </a:defRPr>
            </a:lvl9pPr>
          </a:lstStyle>
          <a:p>
            <a:pPr eaLnBrk="1"/>
            <a:endParaRPr lang="en-US"/>
          </a:p>
        </p:txBody>
      </p:sp>
      <p:sp>
        <p:nvSpPr>
          <p:cNvPr id="16387" name="Text Box 2"/>
          <p:cNvSpPr txBox="1">
            <a:spLocks noGrp="1" noChangeArrowheads="1"/>
          </p:cNvSpPr>
          <p:nvPr>
            <p:ph type="body"/>
          </p:nvPr>
        </p:nvSpPr>
        <p:spPr>
          <a:xfrm>
            <a:off x="1046350" y="4352637"/>
            <a:ext cx="4770904" cy="347806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Betti numbers provide a signature of the underlying topology. Illustrated in the figure are five simple objects (topological spaces) together with their Betti number signatures: (a) a point, (b) a circle, (c) a hollow torus, (d) a Klein bottle, and (e) a hollow sphere. For the case of the torus (c), the figure shows three loops on its surface. The red loops are </a:t>
            </a:r>
            <a:r>
              <a:rPr lang="ja-JP" altLang="en-GB">
                <a:latin typeface="Arial" charset="0"/>
                <a:cs typeface="msgothic" charset="0"/>
              </a:rPr>
              <a:t>“</a:t>
            </a:r>
            <a:r>
              <a:rPr lang="en-GB">
                <a:latin typeface="Arial" charset="0"/>
                <a:cs typeface="msgothic" charset="0"/>
              </a:rPr>
              <a:t>essential</a:t>
            </a:r>
            <a:r>
              <a:rPr lang="ja-JP" altLang="en-GB">
                <a:latin typeface="Arial" charset="0"/>
                <a:cs typeface="msgothic" charset="0"/>
              </a:rPr>
              <a:t>”</a:t>
            </a:r>
            <a:r>
              <a:rPr lang="en-GB">
                <a:latin typeface="Arial" charset="0"/>
                <a:cs typeface="msgothic" charset="0"/>
              </a:rPr>
              <a:t> in that they cannot be shrunk to a point, nor can they be deformed one into the other without tearing the loop. The green loop, on the other hand, can be deformed to a point without any obstruction. For the torus, therefore, we have b 1 = 2. For the case of the sphere, the loops shown (and actually all loops on the sphere) can be contracted to points, which is reflected by the fact that b 1 = 0. Both the sphere and the torus have b 2 = 1, this is due to the fact both surfaces enclose a part of space (a void).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34</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35</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36</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37</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sz="1200" baseline="0" dirty="0" smtClean="0">
                <a:solidFill>
                  <a:schemeClr val="tx1"/>
                </a:solidFill>
              </a:rPr>
              <a:t>b</a:t>
            </a:r>
            <a:r>
              <a:rPr lang="en-US" sz="1200" dirty="0" smtClean="0">
                <a:solidFill>
                  <a:schemeClr val="tx1"/>
                </a:solidFill>
              </a:rPr>
              <a:t>uilding blocks for a</a:t>
            </a:r>
            <a:r>
              <a:rPr lang="en-US" sz="1200" baseline="0" dirty="0" smtClean="0">
                <a:solidFill>
                  <a:schemeClr val="tx1"/>
                </a:solidFill>
              </a:rPr>
              <a:t> </a:t>
            </a:r>
            <a:r>
              <a:rPr lang="en-US" sz="1200" dirty="0" smtClean="0">
                <a:solidFill>
                  <a:schemeClr val="tx1"/>
                </a:solidFill>
              </a:rPr>
              <a:t>simplicial complex consist of zero simplices which are zero dimensional vertices, one simplices which are one-dimensional edges, and 2-simplices which are two dimensional triangles,</a:t>
            </a:r>
          </a:p>
          <a:p>
            <a:pPr algn="l"/>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5</a:t>
            </a:fld>
            <a:endParaRPr lang="en-US" dirty="0"/>
          </a:p>
        </p:txBody>
      </p:sp>
    </p:spTree>
    <p:extLst>
      <p:ext uri="{BB962C8B-B14F-4D97-AF65-F5344CB8AC3E}">
        <p14:creationId xmlns:p14="http://schemas.microsoft.com/office/powerpoint/2010/main" val="715539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38</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sz="1200" baseline="0" dirty="0" smtClean="0">
                <a:solidFill>
                  <a:schemeClr val="tx1"/>
                </a:solidFill>
              </a:rPr>
              <a:t>b</a:t>
            </a:r>
            <a:r>
              <a:rPr lang="en-US" sz="1200" dirty="0" smtClean="0">
                <a:solidFill>
                  <a:schemeClr val="tx1"/>
                </a:solidFill>
              </a:rPr>
              <a:t>uilding blocks for a</a:t>
            </a:r>
            <a:r>
              <a:rPr lang="en-US" sz="1200" baseline="0" dirty="0" smtClean="0">
                <a:solidFill>
                  <a:schemeClr val="tx1"/>
                </a:solidFill>
              </a:rPr>
              <a:t> </a:t>
            </a:r>
            <a:r>
              <a:rPr lang="en-US" sz="1200" dirty="0" smtClean="0">
                <a:solidFill>
                  <a:schemeClr val="tx1"/>
                </a:solidFill>
              </a:rPr>
              <a:t>simplicial complex consist of zero simplices which are zero dimensional vertices, one simplices which are one-dimensional edges, and 2-simplices which are two dimensional triangles,</a:t>
            </a:r>
          </a:p>
          <a:p>
            <a:pPr algn="l"/>
            <a:endParaRPr lang="en-US" baseline="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6</a:t>
            </a:fld>
            <a:endParaRPr lang="en-US" dirty="0"/>
          </a:p>
        </p:txBody>
      </p:sp>
    </p:spTree>
    <p:extLst>
      <p:ext uri="{BB962C8B-B14F-4D97-AF65-F5344CB8AC3E}">
        <p14:creationId xmlns:p14="http://schemas.microsoft.com/office/powerpoint/2010/main" val="715539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C = R[x] </a:t>
            </a:r>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smtClean="0"/>
              <a:t>7</a:t>
            </a:fld>
            <a:endParaRPr lang="en-US"/>
          </a:p>
        </p:txBody>
      </p:sp>
    </p:spTree>
    <p:extLst>
      <p:ext uri="{BB962C8B-B14F-4D97-AF65-F5344CB8AC3E}">
        <p14:creationId xmlns:p14="http://schemas.microsoft.com/office/powerpoint/2010/main" val="32967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now define free vector space.  Note</a:t>
            </a:r>
            <a:r>
              <a:rPr lang="en-US" baseline="0" dirty="0" smtClean="0"/>
              <a:t> that the only difference between a free vector space and free abelian group is that our coefficients need not be integers.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8</a:t>
            </a:fld>
            <a:endParaRPr lang="en-US" dirty="0"/>
          </a:p>
        </p:txBody>
      </p:sp>
    </p:spTree>
    <p:extLst>
      <p:ext uri="{BB962C8B-B14F-4D97-AF65-F5344CB8AC3E}">
        <p14:creationId xmlns:p14="http://schemas.microsoft.com/office/powerpoint/2010/main" val="327595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our coefficients could be real numbers such as pi, sqrt 2 or 3</a:t>
            </a:r>
          </a:p>
          <a:p>
            <a:endParaRPr lang="en-US" baseline="0" dirty="0" smtClean="0"/>
          </a:p>
          <a:p>
            <a:r>
              <a:rPr lang="en-US" baseline="0" dirty="0" smtClean="0"/>
              <a:t>Or they could be rational numbers, fractions like ½ or 4</a:t>
            </a:r>
            <a:endParaRPr lang="en-US" dirty="0" smtClean="0"/>
          </a:p>
          <a:p>
            <a:endParaRPr lang="en-US" dirty="0" smtClean="0"/>
          </a:p>
          <a:p>
            <a:r>
              <a:rPr lang="en-US" dirty="0" smtClean="0"/>
              <a:t>We will focus on Z mod 2 coefficients.</a:t>
            </a:r>
            <a:r>
              <a:rPr lang="en-US" baseline="0" dirty="0" smtClean="0"/>
              <a:t>  In this case our coefficients are either 0 or 1</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actually need to know the</a:t>
            </a:r>
            <a:r>
              <a:rPr lang="en-US" baseline="0" dirty="0" smtClean="0"/>
              <a:t> formal</a:t>
            </a:r>
            <a:r>
              <a:rPr lang="en-US" dirty="0" smtClean="0"/>
              <a:t> definition</a:t>
            </a:r>
            <a:r>
              <a:rPr lang="en-US" baseline="0" dirty="0" smtClean="0"/>
              <a:t> </a:t>
            </a:r>
            <a:r>
              <a:rPr lang="en-US" dirty="0" smtClean="0"/>
              <a:t>of a field since we will stick with Z mod 2 coefficients, but for completeness, I will quickly summarize a</a:t>
            </a:r>
            <a:r>
              <a:rPr lang="en-US" baseline="0" dirty="0" smtClean="0"/>
              <a:t> few definitions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9</a:t>
            </a:fld>
            <a:endParaRPr lang="en-US" dirty="0"/>
          </a:p>
        </p:txBody>
      </p:sp>
    </p:spTree>
    <p:extLst>
      <p:ext uri="{BB962C8B-B14F-4D97-AF65-F5344CB8AC3E}">
        <p14:creationId xmlns:p14="http://schemas.microsoft.com/office/powerpoint/2010/main" val="327595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Note generators can be anything.  This is a very important point.  </a:t>
            </a:r>
          </a:p>
          <a:p>
            <a:r>
              <a:rPr lang="en-US" sz="1400" baseline="0" dirty="0" smtClean="0"/>
              <a:t>Mathematical objects may be the most obvious, but what if the generators could be neurons or genes or your own discovery</a:t>
            </a:r>
          </a:p>
          <a:p>
            <a:r>
              <a:rPr lang="en-US" sz="1400" baseline="0" dirty="0" smtClean="0"/>
              <a:t>Algebraic topology is a very rich large field.  It you notice that some real life objects satisfy the properties needed to create a homology, then all the tools from algebraic topology become available and that could be a great discovery.  In other words a simple observation could bring great results.  </a:t>
            </a:r>
          </a:p>
          <a:p>
            <a:endParaRPr lang="en-US" sz="1400" baseline="0" dirty="0" smtClean="0"/>
          </a:p>
          <a:p>
            <a:r>
              <a:rPr lang="en-US" sz="1400" baseline="0" dirty="0" smtClean="0"/>
              <a:t>1tv</a:t>
            </a:r>
          </a:p>
          <a:p>
            <a:endParaRPr lang="en-US" sz="1400" baseline="0" dirty="0" smtClean="0"/>
          </a:p>
          <a:p>
            <a:r>
              <a:rPr lang="en-US" sz="1400" baseline="0" dirty="0" smtClean="0"/>
              <a:t>So what are the properties that we need.  In addition to objects, we need</a:t>
            </a:r>
          </a:p>
        </p:txBody>
      </p:sp>
      <p:sp>
        <p:nvSpPr>
          <p:cNvPr id="4" name="Slide Number Placeholder 3"/>
          <p:cNvSpPr>
            <a:spLocks noGrp="1"/>
          </p:cNvSpPr>
          <p:nvPr>
            <p:ph type="sldNum" sz="quarter" idx="10"/>
          </p:nvPr>
        </p:nvSpPr>
        <p:spPr/>
        <p:txBody>
          <a:bodyPr/>
          <a:lstStyle/>
          <a:p>
            <a:fld id="{DB6FC4B9-A07B-9549-B62E-78439FDB3B71}" type="slidenum">
              <a:rPr lang="en-US" smtClean="0"/>
              <a:t>10</a:t>
            </a:fld>
            <a:endParaRPr lang="en-US" dirty="0"/>
          </a:p>
        </p:txBody>
      </p:sp>
    </p:spTree>
    <p:extLst>
      <p:ext uri="{BB962C8B-B14F-4D97-AF65-F5344CB8AC3E}">
        <p14:creationId xmlns:p14="http://schemas.microsoft.com/office/powerpoint/2010/main" val="283219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9E9DB7-993A-C643-9AA4-1235EAC7C65C}" type="slidenum">
              <a:rPr lang="en-US">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2967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9303B-CABA-B240-9C26-0FEA854DAD6C}"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68362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53370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217329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11"/>
          </p:nvPr>
        </p:nvSpPr>
        <p:spPr bwMode="white"/>
        <p:txBody>
          <a:body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2255147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09932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val="298007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7" name="Slide Number Placeholder 6"/>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16818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8" name="Footer Placeholder 7"/>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9" name="Slide Number Placeholder 8"/>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400464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4" name="Footer Placeholder 3"/>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5" name="Slide Number Placeholder 4"/>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476404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7" name="Slide Number Placeholder 6"/>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3515048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7" name="Slide Number Placeholder 6"/>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326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2046411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aramond"/>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7" name="Slide Number Placeholder 6"/>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1555932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265381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12"/>
          </p:nvPr>
        </p:nvSpPr>
        <p:spPr/>
        <p:txBody>
          <a:body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351143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3691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7140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0717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2026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9765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566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176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9303B-CABA-B240-9C26-0FEA854DAD6C}"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52987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0606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00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0499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75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79303B-CABA-B240-9C26-0FEA854DAD6C}"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305646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79303B-CABA-B240-9C26-0FEA854DAD6C}" type="datetimeFigureOut">
              <a:rPr lang="en-US" smtClean="0"/>
              <a:t>9/9/13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51348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79303B-CABA-B240-9C26-0FEA854DAD6C}" type="datetimeFigureOut">
              <a:rPr lang="en-US" smtClean="0"/>
              <a:t>9/9/13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356142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79303B-CABA-B240-9C26-0FEA854DAD6C}" type="datetimeFigureOut">
              <a:rPr lang="en-US" smtClean="0"/>
              <a:t>9/9/13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613501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9303B-CABA-B240-9C26-0FEA854DAD6C}"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240684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9303B-CABA-B240-9C26-0FEA854DAD6C}"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88440-DD60-4F4F-B439-C205D7CC8B97}" type="slidenum">
              <a:rPr lang="en-US" smtClean="0"/>
              <a:t>‹#›</a:t>
            </a:fld>
            <a:endParaRPr lang="en-US"/>
          </a:p>
        </p:txBody>
      </p:sp>
    </p:spTree>
    <p:extLst>
      <p:ext uri="{BB962C8B-B14F-4D97-AF65-F5344CB8AC3E}">
        <p14:creationId xmlns:p14="http://schemas.microsoft.com/office/powerpoint/2010/main" val="36100976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9303B-CABA-B240-9C26-0FEA854DAD6C}" type="datetimeFigureOut">
              <a:rPr lang="en-US" smtClean="0"/>
              <a:t>9/9/13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88440-DD60-4F4F-B439-C205D7CC8B97}" type="slidenum">
              <a:rPr lang="en-US" smtClean="0"/>
              <a:t>‹#›</a:t>
            </a:fld>
            <a:endParaRPr lang="en-US"/>
          </a:p>
        </p:txBody>
      </p:sp>
    </p:spTree>
    <p:extLst>
      <p:ext uri="{BB962C8B-B14F-4D97-AF65-F5344CB8AC3E}">
        <p14:creationId xmlns:p14="http://schemas.microsoft.com/office/powerpoint/2010/main" val="2352455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E1100E8B-F92C-E443-A2D0-289C688E158F}" type="datetimeFigureOut">
              <a:rPr lang="en-US" smtClean="0">
                <a:solidFill>
                  <a:srgbClr val="9E8E5C">
                    <a:lumMod val="60000"/>
                    <a:lumOff val="40000"/>
                  </a:srgbClr>
                </a:solidFill>
                <a:latin typeface="Garamond"/>
              </a:rPr>
              <a:pPr/>
              <a:t>9/9/13</a:t>
            </a:fld>
            <a:endParaRPr lang="en-US">
              <a:solidFill>
                <a:srgbClr val="9E8E5C">
                  <a:lumMod val="60000"/>
                  <a:lumOff val="40000"/>
                </a:srgbClr>
              </a:solidFill>
              <a:latin typeface="Garamond"/>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130D2D56-6508-F345-BABD-D2DB239A0DEC}"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333502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79303B-CABA-B240-9C26-0FEA854DAD6C}" type="datetimeFigureOut">
              <a:rPr lang="en-US">
                <a:solidFill>
                  <a:prstClr val="black">
                    <a:tint val="75000"/>
                  </a:prstClr>
                </a:solidFill>
                <a:latin typeface="Calibri"/>
              </a:rPr>
              <a:pPr/>
              <a:t>9/9/13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88440-DD60-4F4F-B439-C205D7CC8B9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983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171" y="341056"/>
            <a:ext cx="8908049" cy="6247864"/>
          </a:xfrm>
          <a:prstGeom prst="rect">
            <a:avLst/>
          </a:prstGeom>
        </p:spPr>
        <p:txBody>
          <a:bodyPr wrap="square">
            <a:spAutoFit/>
          </a:bodyPr>
          <a:lstStyle/>
          <a:p>
            <a:pPr algn="ctr"/>
            <a:r>
              <a:rPr lang="en-US" sz="3200" dirty="0" smtClean="0">
                <a:solidFill>
                  <a:srgbClr val="000000"/>
                </a:solidFill>
              </a:rPr>
              <a:t>MATH:7450 (22M:305) Topics in Topology: Scientific and Engineering Applications of Algebraic Topology</a:t>
            </a:r>
          </a:p>
          <a:p>
            <a:pPr algn="ctr"/>
            <a:endParaRPr lang="en-US" sz="1200" dirty="0" smtClean="0">
              <a:solidFill>
                <a:srgbClr val="0000FF"/>
              </a:solidFill>
            </a:endParaRPr>
          </a:p>
          <a:p>
            <a:pPr algn="ctr"/>
            <a:r>
              <a:rPr lang="en-US" sz="3600" dirty="0" smtClean="0">
                <a:solidFill>
                  <a:srgbClr val="0000FF"/>
                </a:solidFill>
              </a:rPr>
              <a:t>Sept 9, 2013:  </a:t>
            </a:r>
            <a:r>
              <a:rPr lang="en-US" sz="3600" dirty="0">
                <a:solidFill>
                  <a:srgbClr val="0000FF"/>
                </a:solidFill>
              </a:rPr>
              <a:t>Create your own homology.  </a:t>
            </a:r>
          </a:p>
          <a:p>
            <a:pPr algn="ctr"/>
            <a:endParaRPr lang="en-US" sz="3600" dirty="0">
              <a:solidFill>
                <a:srgbClr val="0000FF"/>
              </a:solidFill>
            </a:endParaRPr>
          </a:p>
          <a:p>
            <a:pPr algn="ctr"/>
            <a:r>
              <a:rPr lang="en-US" sz="3200" dirty="0" smtClean="0"/>
              <a:t>Fall 2013 course offered through the </a:t>
            </a:r>
          </a:p>
          <a:p>
            <a:pPr algn="ctr"/>
            <a:r>
              <a:rPr lang="en-US" sz="3200" dirty="0" smtClean="0"/>
              <a:t>University of Iowa Division of Continuing Education</a:t>
            </a:r>
          </a:p>
          <a:p>
            <a:pPr algn="ctr"/>
            <a:endParaRPr lang="en-US" sz="3200" dirty="0"/>
          </a:p>
          <a:p>
            <a:pPr algn="ctr"/>
            <a:r>
              <a:rPr lang="en-US" sz="3200" dirty="0" smtClean="0"/>
              <a:t>Isabel K. Darcy, Department of Mathematics</a:t>
            </a:r>
          </a:p>
          <a:p>
            <a:pPr algn="ctr"/>
            <a:r>
              <a:rPr lang="en-US" sz="3200" dirty="0" smtClean="0"/>
              <a:t>Applied Mathematical and Computational Sciences, University of Iowa</a:t>
            </a:r>
          </a:p>
          <a:p>
            <a:pPr algn="ctr"/>
            <a:endParaRPr lang="en-US" sz="3200" dirty="0" smtClean="0"/>
          </a:p>
          <a:p>
            <a:pPr algn="ctr"/>
            <a:r>
              <a:rPr lang="en-US" sz="2800" dirty="0" smtClean="0">
                <a:solidFill>
                  <a:srgbClr val="FF0000"/>
                </a:solidFill>
              </a:rPr>
              <a:t>http://www.math.uiowa.edu/~idarcy/</a:t>
            </a:r>
            <a:r>
              <a:rPr lang="en-US" sz="2800" dirty="0" err="1" smtClean="0">
                <a:solidFill>
                  <a:srgbClr val="FF0000"/>
                </a:solidFill>
              </a:rPr>
              <a:t>AppliedTopology.html</a:t>
            </a:r>
            <a:endParaRPr lang="en-US" sz="2800" dirty="0" smtClean="0">
              <a:solidFill>
                <a:srgbClr val="FF0000"/>
              </a:solidFill>
            </a:endParaRPr>
          </a:p>
        </p:txBody>
      </p:sp>
    </p:spTree>
    <p:extLst>
      <p:ext uri="{BB962C8B-B14F-4D97-AF65-F5344CB8AC3E}">
        <p14:creationId xmlns:p14="http://schemas.microsoft.com/office/powerpoint/2010/main" val="34187132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6403804"/>
          </a:xfrm>
          <a:prstGeom prst="rect">
            <a:avLst/>
          </a:prstGeom>
          <a:noFill/>
        </p:spPr>
        <p:txBody>
          <a:bodyPr wrap="square" rtlCol="0">
            <a:spAutoFit/>
          </a:bodyPr>
          <a:lstStyle/>
          <a:p>
            <a:r>
              <a:rPr lang="en-US" sz="3200" dirty="0" smtClean="0"/>
              <a:t>A free abelian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x</a:t>
            </a:r>
            <a:r>
              <a:rPr lang="en-US" sz="3200" baseline="-25000" dirty="0"/>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n</a:t>
            </a:r>
            <a:r>
              <a:rPr lang="en-US" sz="3200" baseline="-25000" dirty="0" smtClean="0"/>
              <a:t>k</a:t>
            </a:r>
            <a:r>
              <a:rPr lang="en-US" sz="3200" dirty="0" smtClean="0"/>
              <a:t>x</a:t>
            </a:r>
            <a:r>
              <a:rPr lang="en-US" sz="3200" baseline="-25000" dirty="0" smtClean="0"/>
              <a:t>k</a:t>
            </a:r>
          </a:p>
          <a:p>
            <a:endParaRPr lang="en-US" sz="800" baseline="-25000" dirty="0" smtClean="0"/>
          </a:p>
          <a:p>
            <a:r>
              <a:rPr lang="en-US" sz="3200" dirty="0" smtClean="0"/>
              <a:t>where n</a:t>
            </a:r>
            <a:r>
              <a:rPr lang="en-US" sz="3200" baseline="-25000" dirty="0" smtClean="0"/>
              <a:t>i</a:t>
            </a:r>
            <a:r>
              <a:rPr lang="en-US" sz="3200" dirty="0" smtClean="0"/>
              <a:t> are integers.</a:t>
            </a:r>
          </a:p>
          <a:p>
            <a:endParaRPr lang="en-US" sz="800" dirty="0" smtClean="0"/>
          </a:p>
          <a:p>
            <a:r>
              <a:rPr lang="en-US" sz="3200" dirty="0" smtClean="0">
                <a:solidFill>
                  <a:srgbClr val="0000FF"/>
                </a:solidFill>
              </a:rPr>
              <a:t>                    Example:    </a:t>
            </a:r>
            <a:r>
              <a:rPr lang="en-US" sz="3200" b="1" dirty="0" smtClean="0">
                <a:solidFill>
                  <a:srgbClr val="0000FF"/>
                </a:solidFill>
              </a:rPr>
              <a:t>Z</a:t>
            </a:r>
            <a:r>
              <a:rPr lang="en-US" sz="3200" dirty="0" smtClean="0">
                <a:solidFill>
                  <a:srgbClr val="0000FF"/>
                </a:solidFill>
              </a:rPr>
              <a:t>[ x</a:t>
            </a:r>
            <a:r>
              <a:rPr lang="en-US" sz="3200" baseline="-25000" dirty="0" smtClean="0">
                <a:solidFill>
                  <a:srgbClr val="0000FF"/>
                </a:solidFill>
              </a:rPr>
              <a:t> </a:t>
            </a:r>
            <a:r>
              <a:rPr lang="en-US" sz="3200" dirty="0" smtClean="0">
                <a:solidFill>
                  <a:srgbClr val="0000FF"/>
                </a:solidFill>
              </a:rPr>
              <a:t> , x</a:t>
            </a:r>
            <a:r>
              <a:rPr lang="en-US" sz="3200" baseline="-25000" dirty="0">
                <a:solidFill>
                  <a:srgbClr val="0000FF"/>
                </a:solidFill>
              </a:rPr>
              <a:t> </a:t>
            </a:r>
            <a:r>
              <a:rPr lang="en-US" sz="3200" baseline="-25000" dirty="0" smtClean="0">
                <a:solidFill>
                  <a:srgbClr val="0000FF"/>
                </a:solidFill>
              </a:rPr>
              <a:t> </a:t>
            </a:r>
            <a:r>
              <a:rPr lang="en-US" sz="3200" dirty="0" smtClean="0">
                <a:solidFill>
                  <a:srgbClr val="0000FF"/>
                </a:solidFill>
              </a:rPr>
              <a:t> ]</a:t>
            </a:r>
            <a:endParaRPr lang="en-US" sz="1200" dirty="0" smtClean="0">
              <a:solidFill>
                <a:srgbClr val="0000FF"/>
              </a:solidFill>
            </a:endParaRPr>
          </a:p>
          <a:p>
            <a:pPr algn="ctr">
              <a:lnSpc>
                <a:spcPct val="200000"/>
              </a:lnSpc>
            </a:pPr>
            <a:r>
              <a:rPr lang="en-US" sz="3200" dirty="0" smtClean="0">
                <a:solidFill>
                  <a:srgbClr val="0000FF"/>
                </a:solidFill>
              </a:rPr>
              <a:t>4 ix </a:t>
            </a:r>
            <a:r>
              <a:rPr lang="en-US" sz="3200" dirty="0">
                <a:solidFill>
                  <a:srgbClr val="0000FF"/>
                </a:solidFill>
              </a:rPr>
              <a:t>+ </a:t>
            </a:r>
            <a:r>
              <a:rPr lang="en-US" sz="3200" dirty="0" smtClean="0">
                <a:solidFill>
                  <a:srgbClr val="0000FF"/>
                </a:solidFill>
              </a:rPr>
              <a:t>2   I</a:t>
            </a:r>
            <a:endParaRPr lang="en-US" sz="3200" baseline="-25000" dirty="0" smtClean="0">
              <a:solidFill>
                <a:srgbClr val="0000FF"/>
              </a:solidFill>
            </a:endParaRPr>
          </a:p>
          <a:p>
            <a:pPr algn="ctr">
              <a:lnSpc>
                <a:spcPct val="130000"/>
              </a:lnSpc>
            </a:pPr>
            <a:r>
              <a:rPr lang="en-US" sz="3200" dirty="0" smtClean="0">
                <a:solidFill>
                  <a:srgbClr val="0000FF"/>
                </a:solidFill>
              </a:rPr>
              <a:t>x  – 2   i</a:t>
            </a:r>
            <a:endParaRPr lang="en-US" sz="3200" baseline="-25000" dirty="0" smtClean="0">
              <a:solidFill>
                <a:srgbClr val="0000FF"/>
              </a:solidFill>
            </a:endParaRPr>
          </a:p>
          <a:p>
            <a:pPr algn="ctr">
              <a:lnSpc>
                <a:spcPct val="130000"/>
              </a:lnSpc>
            </a:pPr>
            <a:r>
              <a:rPr lang="en-US" sz="3200" dirty="0" smtClean="0">
                <a:solidFill>
                  <a:srgbClr val="0000FF"/>
                </a:solidFill>
              </a:rPr>
              <a:t>-3  x </a:t>
            </a:r>
            <a:endParaRPr lang="en-US" sz="3200" baseline="-25000" dirty="0" smtClean="0">
              <a:solidFill>
                <a:srgbClr val="0000FF"/>
              </a:solidFill>
            </a:endParaRPr>
          </a:p>
          <a:p>
            <a:pPr algn="ctr">
              <a:lnSpc>
                <a:spcPct val="130000"/>
              </a:lnSpc>
            </a:pPr>
            <a:r>
              <a:rPr lang="en-US" sz="3200" dirty="0" smtClean="0">
                <a:solidFill>
                  <a:srgbClr val="0000FF"/>
                </a:solidFill>
              </a:rPr>
              <a:t>k     </a:t>
            </a:r>
            <a:r>
              <a:rPr lang="en-US" sz="3200" dirty="0">
                <a:solidFill>
                  <a:srgbClr val="0000FF"/>
                </a:solidFill>
              </a:rPr>
              <a:t>+ </a:t>
            </a:r>
            <a:r>
              <a:rPr lang="en-US" sz="3200" dirty="0" smtClean="0">
                <a:solidFill>
                  <a:srgbClr val="0000FF"/>
                </a:solidFill>
              </a:rPr>
              <a:t>n iii </a:t>
            </a:r>
            <a:r>
              <a:rPr lang="en-US" sz="3200" baseline="-25000" dirty="0" smtClean="0">
                <a:solidFill>
                  <a:srgbClr val="0000FF"/>
                </a:solidFill>
              </a:rPr>
              <a:t>      </a:t>
            </a:r>
            <a:r>
              <a:rPr lang="en-US" sz="3200" dirty="0" smtClean="0">
                <a:solidFill>
                  <a:srgbClr val="0000FF"/>
                </a:solidFill>
              </a:rPr>
              <a:t> </a:t>
            </a:r>
            <a:endParaRPr lang="en-US" sz="3200" dirty="0">
              <a:solidFill>
                <a:srgbClr val="0000FF"/>
              </a:solidFill>
            </a:endParaRPr>
          </a:p>
          <a:p>
            <a:pPr>
              <a:lnSpc>
                <a:spcPct val="130000"/>
              </a:lnSpc>
            </a:pPr>
            <a:r>
              <a:rPr lang="en-US" sz="3200" b="1" dirty="0" smtClean="0"/>
              <a:t>Z</a:t>
            </a:r>
            <a:r>
              <a:rPr lang="en-US" sz="3200" dirty="0" smtClean="0"/>
              <a:t> = The set of integers = { …, -2, -1, 0, 1, 2, …}</a:t>
            </a:r>
          </a:p>
        </p:txBody>
      </p:sp>
      <p:pic>
        <p:nvPicPr>
          <p:cNvPr id="3" name="Picture 2"/>
          <p:cNvPicPr>
            <a:picLocks noChangeAspect="1"/>
          </p:cNvPicPr>
          <p:nvPr/>
        </p:nvPicPr>
        <p:blipFill>
          <a:blip r:embed="rId3"/>
          <a:stretch>
            <a:fillRect/>
          </a:stretch>
        </p:blipFill>
        <p:spPr>
          <a:xfrm>
            <a:off x="4315559" y="2614705"/>
            <a:ext cx="328168" cy="383286"/>
          </a:xfrm>
          <a:prstGeom prst="rect">
            <a:avLst/>
          </a:prstGeom>
        </p:spPr>
      </p:pic>
      <p:pic>
        <p:nvPicPr>
          <p:cNvPr id="4" name="Picture 3"/>
          <p:cNvPicPr>
            <a:picLocks noChangeAspect="1"/>
          </p:cNvPicPr>
          <p:nvPr/>
        </p:nvPicPr>
        <p:blipFill>
          <a:blip r:embed="rId3"/>
          <a:stretch>
            <a:fillRect/>
          </a:stretch>
        </p:blipFill>
        <p:spPr>
          <a:xfrm>
            <a:off x="4246821" y="3474756"/>
            <a:ext cx="328168" cy="383286"/>
          </a:xfrm>
          <a:prstGeom prst="rect">
            <a:avLst/>
          </a:prstGeom>
        </p:spPr>
      </p:pic>
      <p:pic>
        <p:nvPicPr>
          <p:cNvPr id="5" name="Picture 4"/>
          <p:cNvPicPr>
            <a:picLocks noChangeAspect="1"/>
          </p:cNvPicPr>
          <p:nvPr/>
        </p:nvPicPr>
        <p:blipFill>
          <a:blip r:embed="rId3"/>
          <a:stretch>
            <a:fillRect/>
          </a:stretch>
        </p:blipFill>
        <p:spPr>
          <a:xfrm>
            <a:off x="4112352" y="4159622"/>
            <a:ext cx="328168" cy="383286"/>
          </a:xfrm>
          <a:prstGeom prst="rect">
            <a:avLst/>
          </a:prstGeom>
        </p:spPr>
      </p:pic>
      <p:pic>
        <p:nvPicPr>
          <p:cNvPr id="6" name="Picture 5"/>
          <p:cNvPicPr>
            <a:picLocks noChangeAspect="1"/>
          </p:cNvPicPr>
          <p:nvPr/>
        </p:nvPicPr>
        <p:blipFill>
          <a:blip r:embed="rId3"/>
          <a:stretch>
            <a:fillRect/>
          </a:stretch>
        </p:blipFill>
        <p:spPr>
          <a:xfrm>
            <a:off x="4768149" y="4751839"/>
            <a:ext cx="328168" cy="383286"/>
          </a:xfrm>
          <a:prstGeom prst="rect">
            <a:avLst/>
          </a:prstGeom>
        </p:spPr>
      </p:pic>
      <p:pic>
        <p:nvPicPr>
          <p:cNvPr id="7" name="Picture 6"/>
          <p:cNvPicPr>
            <a:picLocks noChangeAspect="1"/>
          </p:cNvPicPr>
          <p:nvPr/>
        </p:nvPicPr>
        <p:blipFill>
          <a:blip r:embed="rId3"/>
          <a:stretch>
            <a:fillRect/>
          </a:stretch>
        </p:blipFill>
        <p:spPr>
          <a:xfrm>
            <a:off x="4231880" y="5385331"/>
            <a:ext cx="328168" cy="383286"/>
          </a:xfrm>
          <a:prstGeom prst="rect">
            <a:avLst/>
          </a:prstGeom>
        </p:spPr>
      </p:pic>
      <p:pic>
        <p:nvPicPr>
          <p:cNvPr id="8" name="Picture 7"/>
          <p:cNvPicPr>
            <a:picLocks noChangeAspect="1"/>
          </p:cNvPicPr>
          <p:nvPr/>
        </p:nvPicPr>
        <p:blipFill>
          <a:blip r:embed="rId4"/>
          <a:stretch>
            <a:fillRect/>
          </a:stretch>
        </p:blipFill>
        <p:spPr>
          <a:xfrm>
            <a:off x="5171023" y="5384950"/>
            <a:ext cx="380001" cy="384048"/>
          </a:xfrm>
          <a:prstGeom prst="rect">
            <a:avLst/>
          </a:prstGeom>
        </p:spPr>
      </p:pic>
      <p:pic>
        <p:nvPicPr>
          <p:cNvPr id="9" name="Picture 8"/>
          <p:cNvPicPr>
            <a:picLocks noChangeAspect="1"/>
          </p:cNvPicPr>
          <p:nvPr/>
        </p:nvPicPr>
        <p:blipFill>
          <a:blip r:embed="rId4"/>
          <a:stretch>
            <a:fillRect/>
          </a:stretch>
        </p:blipFill>
        <p:spPr>
          <a:xfrm>
            <a:off x="5011069" y="4158860"/>
            <a:ext cx="380001" cy="384048"/>
          </a:xfrm>
          <a:prstGeom prst="rect">
            <a:avLst/>
          </a:prstGeom>
        </p:spPr>
      </p:pic>
      <p:pic>
        <p:nvPicPr>
          <p:cNvPr id="10" name="Picture 9"/>
          <p:cNvPicPr>
            <a:picLocks noChangeAspect="1"/>
          </p:cNvPicPr>
          <p:nvPr/>
        </p:nvPicPr>
        <p:blipFill>
          <a:blip r:embed="rId4"/>
          <a:stretch>
            <a:fillRect/>
          </a:stretch>
        </p:blipFill>
        <p:spPr>
          <a:xfrm>
            <a:off x="5195176" y="3474375"/>
            <a:ext cx="380001" cy="384048"/>
          </a:xfrm>
          <a:prstGeom prst="rect">
            <a:avLst/>
          </a:prstGeom>
        </p:spPr>
      </p:pic>
      <p:pic>
        <p:nvPicPr>
          <p:cNvPr id="11" name="Picture 10"/>
          <p:cNvPicPr>
            <a:picLocks noChangeAspect="1"/>
          </p:cNvPicPr>
          <p:nvPr/>
        </p:nvPicPr>
        <p:blipFill>
          <a:blip r:embed="rId4"/>
          <a:stretch>
            <a:fillRect/>
          </a:stretch>
        </p:blipFill>
        <p:spPr>
          <a:xfrm>
            <a:off x="4874378" y="2614705"/>
            <a:ext cx="380001" cy="384048"/>
          </a:xfrm>
          <a:prstGeom prst="rect">
            <a:avLst/>
          </a:prstGeom>
        </p:spPr>
      </p:pic>
      <p:grpSp>
        <p:nvGrpSpPr>
          <p:cNvPr id="17" name="Group 16"/>
          <p:cNvGrpSpPr/>
          <p:nvPr/>
        </p:nvGrpSpPr>
        <p:grpSpPr>
          <a:xfrm>
            <a:off x="-6963" y="-1"/>
            <a:ext cx="9171780" cy="6860229"/>
            <a:chOff x="-6963" y="-1"/>
            <a:chExt cx="9171780" cy="6860229"/>
          </a:xfrm>
          <a:solidFill>
            <a:srgbClr val="CCC1DA"/>
          </a:solidFill>
        </p:grpSpPr>
        <p:sp>
          <p:nvSpPr>
            <p:cNvPr id="18" name="Rectangle 17"/>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06510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800"/>
        </a:solidFill>
        <a:effectLst/>
      </p:bgPr>
    </p:bg>
    <p:spTree>
      <p:nvGrpSpPr>
        <p:cNvPr id="1" name=""/>
        <p:cNvGrpSpPr/>
        <p:nvPr/>
      </p:nvGrpSpPr>
      <p:grpSpPr>
        <a:xfrm>
          <a:off x="0" y="0"/>
          <a:ext cx="0" cy="0"/>
          <a:chOff x="0" y="0"/>
          <a:chExt cx="0" cy="0"/>
        </a:xfrm>
      </p:grpSpPr>
      <p:sp>
        <p:nvSpPr>
          <p:cNvPr id="2" name="Rectangle 1"/>
          <p:cNvSpPr/>
          <p:nvPr/>
        </p:nvSpPr>
        <p:spPr>
          <a:xfrm>
            <a:off x="914400" y="2286000"/>
            <a:ext cx="7162799" cy="1107996"/>
          </a:xfrm>
          <a:prstGeom prst="rect">
            <a:avLst/>
          </a:prstGeom>
          <a:noFill/>
        </p:spPr>
        <p:txBody>
          <a:bodyPr wrap="square" lIns="91440" tIns="45720" rIns="91440" bIns="45720">
            <a:spAutoFit/>
          </a:bodyPr>
          <a:lstStyle/>
          <a:p>
            <a:pPr algn="ctr"/>
            <a:r>
              <a:rPr lang="en-US" sz="6600" b="1" dirty="0" smtClean="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rPr>
              <a:t>2.)  GRADING</a:t>
            </a:r>
            <a:endParaRPr lang="en-US" sz="6600" b="1" dirty="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endParaRPr>
          </a:p>
        </p:txBody>
      </p:sp>
    </p:spTree>
    <p:extLst>
      <p:ext uri="{BB962C8B-B14F-4D97-AF65-F5344CB8AC3E}">
        <p14:creationId xmlns:p14="http://schemas.microsoft.com/office/powerpoint/2010/main" val="5137565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prstClr val="black"/>
                  </a:solidFill>
                  <a:latin typeface="Calibri"/>
                </a:rPr>
                <a:t>Grading</a:t>
              </a:r>
              <a:endParaRPr lang="en-US" sz="4800" dirty="0">
                <a:solidFill>
                  <a:prstClr val="black"/>
                </a:solidFill>
                <a:latin typeface="Calibri"/>
              </a:endParaRPr>
            </a:p>
          </p:txBody>
        </p:sp>
      </p:grpSp>
      <p:sp>
        <p:nvSpPr>
          <p:cNvPr id="2" name="TextBox 1"/>
          <p:cNvSpPr txBox="1"/>
          <p:nvPr/>
        </p:nvSpPr>
        <p:spPr>
          <a:xfrm>
            <a:off x="371231" y="1065296"/>
            <a:ext cx="8421077" cy="1815882"/>
          </a:xfrm>
          <a:prstGeom prst="rect">
            <a:avLst/>
          </a:prstGeom>
          <a:noFill/>
        </p:spPr>
        <p:txBody>
          <a:bodyPr wrap="square" rtlCol="0">
            <a:spAutoFit/>
          </a:bodyPr>
          <a:lstStyle/>
          <a:p>
            <a:r>
              <a:rPr lang="en-US" sz="3200" dirty="0" smtClean="0">
                <a:solidFill>
                  <a:srgbClr val="B60200"/>
                </a:solidFill>
              </a:rPr>
              <a:t>Grading:   Each object is assigned a unique grade</a:t>
            </a:r>
          </a:p>
          <a:p>
            <a:r>
              <a:rPr lang="en-US" sz="3200" dirty="0">
                <a:solidFill>
                  <a:schemeClr val="accent3">
                    <a:lumMod val="50000"/>
                  </a:schemeClr>
                </a:solidFill>
              </a:rPr>
              <a:t>Grading = Partition of R[x</a:t>
            </a:r>
            <a:r>
              <a:rPr lang="en-US" sz="3200" dirty="0" smtClean="0">
                <a:solidFill>
                  <a:schemeClr val="accent3">
                    <a:lumMod val="50000"/>
                  </a:schemeClr>
                </a:solidFill>
              </a:rPr>
              <a:t>]</a:t>
            </a:r>
          </a:p>
          <a:p>
            <a:endParaRPr lang="en-US" sz="1600" dirty="0"/>
          </a:p>
          <a:p>
            <a:r>
              <a:rPr lang="en-US" sz="3200" u="sng" dirty="0"/>
              <a:t>Ex:  Grade = </a:t>
            </a:r>
            <a:r>
              <a:rPr lang="en-US" sz="3200" u="sng" dirty="0" smtClean="0"/>
              <a:t>dimension</a:t>
            </a:r>
            <a:endParaRPr lang="en-US" sz="3200" u="sng" dirty="0"/>
          </a:p>
        </p:txBody>
      </p:sp>
      <p:sp>
        <p:nvSpPr>
          <p:cNvPr id="30" name="TextBox 29"/>
          <p:cNvSpPr txBox="1"/>
          <p:nvPr/>
        </p:nvSpPr>
        <p:spPr>
          <a:xfrm>
            <a:off x="7708973" y="4539007"/>
            <a:ext cx="524441" cy="481927"/>
          </a:xfrm>
          <a:prstGeom prst="rect">
            <a:avLst/>
          </a:prstGeom>
          <a:noFill/>
        </p:spPr>
        <p:txBody>
          <a:bodyPr wrap="square" rtlCol="0">
            <a:spAutoFit/>
          </a:bodyPr>
          <a:lstStyle/>
          <a:p>
            <a:r>
              <a:rPr lang="en-US" sz="3200" dirty="0" smtClean="0"/>
              <a:t>v</a:t>
            </a:r>
            <a:r>
              <a:rPr lang="en-US" sz="3200" baseline="-25000" dirty="0"/>
              <a:t>2</a:t>
            </a:r>
          </a:p>
        </p:txBody>
      </p:sp>
      <p:cxnSp>
        <p:nvCxnSpPr>
          <p:cNvPr id="32" name="Straight Connector 31"/>
          <p:cNvCxnSpPr/>
          <p:nvPr/>
        </p:nvCxnSpPr>
        <p:spPr>
          <a:xfrm rot="10800000" flipV="1">
            <a:off x="7325970" y="6287679"/>
            <a:ext cx="1121010"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rot="10800000">
            <a:off x="8379938"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rot="10800000">
            <a:off x="7128144"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Isosceles Triangle 34"/>
          <p:cNvSpPr/>
          <p:nvPr/>
        </p:nvSpPr>
        <p:spPr>
          <a:xfrm>
            <a:off x="7220188" y="5124569"/>
            <a:ext cx="1288612" cy="1141670"/>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7128144" y="6159571"/>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8379938"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756869" y="5048044"/>
            <a:ext cx="220905" cy="226073"/>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7120405" y="6158416"/>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7133800" y="6155803"/>
            <a:ext cx="220905" cy="226073"/>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8172132" y="5287163"/>
            <a:ext cx="524441" cy="481927"/>
          </a:xfrm>
          <a:prstGeom prst="rect">
            <a:avLst/>
          </a:prstGeom>
          <a:noFill/>
        </p:spPr>
        <p:txBody>
          <a:bodyPr wrap="square" rtlCol="0">
            <a:spAutoFit/>
          </a:bodyPr>
          <a:lstStyle/>
          <a:p>
            <a:r>
              <a:rPr lang="en-US" sz="3200" dirty="0" smtClean="0"/>
              <a:t>e</a:t>
            </a:r>
            <a:r>
              <a:rPr lang="en-US" sz="3200" baseline="-25000" dirty="0"/>
              <a:t>2</a:t>
            </a:r>
          </a:p>
        </p:txBody>
      </p:sp>
      <p:sp>
        <p:nvSpPr>
          <p:cNvPr id="42" name="TextBox 41"/>
          <p:cNvSpPr txBox="1"/>
          <p:nvPr/>
        </p:nvSpPr>
        <p:spPr>
          <a:xfrm>
            <a:off x="7061398" y="5287163"/>
            <a:ext cx="524441" cy="481927"/>
          </a:xfrm>
          <a:prstGeom prst="rect">
            <a:avLst/>
          </a:prstGeom>
          <a:noFill/>
        </p:spPr>
        <p:txBody>
          <a:bodyPr wrap="square" rtlCol="0">
            <a:spAutoFit/>
          </a:bodyPr>
          <a:lstStyle/>
          <a:p>
            <a:r>
              <a:rPr lang="en-US" sz="3200" dirty="0" smtClean="0"/>
              <a:t>e</a:t>
            </a:r>
            <a:r>
              <a:rPr lang="en-US" sz="3200" baseline="-25000" dirty="0"/>
              <a:t>1</a:t>
            </a:r>
          </a:p>
        </p:txBody>
      </p:sp>
      <p:sp>
        <p:nvSpPr>
          <p:cNvPr id="43" name="TextBox 42"/>
          <p:cNvSpPr txBox="1"/>
          <p:nvPr/>
        </p:nvSpPr>
        <p:spPr>
          <a:xfrm>
            <a:off x="7675104" y="6109878"/>
            <a:ext cx="524441" cy="481927"/>
          </a:xfrm>
          <a:prstGeom prst="rect">
            <a:avLst/>
          </a:prstGeom>
          <a:noFill/>
        </p:spPr>
        <p:txBody>
          <a:bodyPr wrap="square" rtlCol="0">
            <a:spAutoFit/>
          </a:bodyPr>
          <a:lstStyle/>
          <a:p>
            <a:r>
              <a:rPr lang="en-US" sz="3200" dirty="0" smtClean="0"/>
              <a:t>e</a:t>
            </a:r>
            <a:r>
              <a:rPr lang="en-US" sz="3200" baseline="-25000" dirty="0"/>
              <a:t>3</a:t>
            </a:r>
          </a:p>
        </p:txBody>
      </p:sp>
      <p:grpSp>
        <p:nvGrpSpPr>
          <p:cNvPr id="44" name="Group 43"/>
          <p:cNvGrpSpPr/>
          <p:nvPr/>
        </p:nvGrpSpPr>
        <p:grpSpPr>
          <a:xfrm>
            <a:off x="6754190" y="5960235"/>
            <a:ext cx="2361679" cy="481927"/>
            <a:chOff x="643130" y="5427877"/>
            <a:chExt cx="2932737" cy="584776"/>
          </a:xfrm>
        </p:grpSpPr>
        <p:sp>
          <p:nvSpPr>
            <p:cNvPr id="45" name="TextBox 44"/>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46" name="TextBox 45"/>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sp>
        <p:nvSpPr>
          <p:cNvPr id="12" name="TextBox 11"/>
          <p:cNvSpPr txBox="1"/>
          <p:nvPr/>
        </p:nvSpPr>
        <p:spPr>
          <a:xfrm>
            <a:off x="514944" y="4687692"/>
            <a:ext cx="8277364" cy="1077218"/>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2:  </a:t>
            </a:r>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13" name="TextBox 12"/>
          <p:cNvSpPr txBox="1"/>
          <p:nvPr/>
        </p:nvSpPr>
        <p:spPr>
          <a:xfrm>
            <a:off x="514944" y="3855936"/>
            <a:ext cx="8277364" cy="584776"/>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1:  </a:t>
            </a:r>
            <a:r>
              <a:rPr lang="en-US" sz="3200" b="1" dirty="0" smtClean="0">
                <a:solidFill>
                  <a:srgbClr val="000000"/>
                </a:solidFill>
              </a:rPr>
              <a:t>1-simplex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smtClean="0">
                <a:solidFill>
                  <a:srgbClr val="000000"/>
                </a:solidFill>
              </a:rPr>
              <a:t>}</a:t>
            </a:r>
            <a:endParaRPr lang="en-US" sz="3200" baseline="-25000" dirty="0">
              <a:solidFill>
                <a:srgbClr val="000000"/>
              </a:solidFill>
            </a:endParaRPr>
          </a:p>
        </p:txBody>
      </p:sp>
      <p:grpSp>
        <p:nvGrpSpPr>
          <p:cNvPr id="14" name="Group 13"/>
          <p:cNvGrpSpPr/>
          <p:nvPr/>
        </p:nvGrpSpPr>
        <p:grpSpPr>
          <a:xfrm>
            <a:off x="6998778" y="3554594"/>
            <a:ext cx="2073254" cy="800097"/>
            <a:chOff x="975902" y="1890071"/>
            <a:chExt cx="2251635" cy="800097"/>
          </a:xfrm>
        </p:grpSpPr>
        <p:grpSp>
          <p:nvGrpSpPr>
            <p:cNvPr id="17" name="Group 16"/>
            <p:cNvGrpSpPr/>
            <p:nvPr/>
          </p:nvGrpSpPr>
          <p:grpSpPr>
            <a:xfrm>
              <a:off x="1042252" y="2048798"/>
              <a:ext cx="1838411" cy="641370"/>
              <a:chOff x="5835762" y="543611"/>
              <a:chExt cx="1838411" cy="641370"/>
            </a:xfrm>
          </p:grpSpPr>
          <p:cxnSp>
            <p:nvCxnSpPr>
              <p:cNvPr id="21" name="Straight Connector 20"/>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6524588" y="543611"/>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18" name="Group 17"/>
            <p:cNvGrpSpPr/>
            <p:nvPr/>
          </p:nvGrpSpPr>
          <p:grpSpPr>
            <a:xfrm>
              <a:off x="975902" y="1890071"/>
              <a:ext cx="2251635" cy="617998"/>
              <a:chOff x="1027409" y="5121380"/>
              <a:chExt cx="2251635" cy="617998"/>
            </a:xfrm>
          </p:grpSpPr>
          <p:sp>
            <p:nvSpPr>
              <p:cNvPr id="19" name="TextBox 18"/>
              <p:cNvSpPr txBox="1"/>
              <p:nvPr/>
            </p:nvSpPr>
            <p:spPr>
              <a:xfrm>
                <a:off x="1027409" y="5121380"/>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0" name="TextBox 19"/>
              <p:cNvSpPr txBox="1"/>
              <p:nvPr/>
            </p:nvSpPr>
            <p:spPr>
              <a:xfrm>
                <a:off x="2627791" y="5154602"/>
                <a:ext cx="651253"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15" name="TextBox 14"/>
          <p:cNvSpPr txBox="1"/>
          <p:nvPr/>
        </p:nvSpPr>
        <p:spPr>
          <a:xfrm>
            <a:off x="514944" y="3055002"/>
            <a:ext cx="8277364" cy="584776"/>
          </a:xfrm>
          <a:prstGeom prst="rect">
            <a:avLst/>
          </a:prstGeom>
          <a:noFill/>
        </p:spPr>
        <p:txBody>
          <a:bodyPr wrap="square" rtlCol="0">
            <a:spAutoFit/>
          </a:bodyPr>
          <a:lstStyle/>
          <a:p>
            <a:r>
              <a:rPr lang="en-US" sz="3200" dirty="0" smtClean="0">
                <a:solidFill>
                  <a:srgbClr val="000000"/>
                </a:solidFill>
              </a:rPr>
              <a:t>Grade 0:  </a:t>
            </a:r>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16" name="Oval 15"/>
          <p:cNvSpPr/>
          <p:nvPr/>
        </p:nvSpPr>
        <p:spPr>
          <a:xfrm>
            <a:off x="6169277" y="327232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86751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prstClr val="black"/>
                  </a:solidFill>
                  <a:latin typeface="Calibri"/>
                </a:rPr>
                <a:t>Grading</a:t>
              </a:r>
              <a:endParaRPr lang="en-US" sz="4800" dirty="0">
                <a:solidFill>
                  <a:prstClr val="black"/>
                </a:solidFill>
                <a:latin typeface="Calibri"/>
              </a:endParaRPr>
            </a:p>
          </p:txBody>
        </p:sp>
      </p:grpSp>
      <p:sp>
        <p:nvSpPr>
          <p:cNvPr id="2" name="TextBox 1"/>
          <p:cNvSpPr txBox="1"/>
          <p:nvPr/>
        </p:nvSpPr>
        <p:spPr>
          <a:xfrm>
            <a:off x="371231" y="1065296"/>
            <a:ext cx="8421077" cy="1815882"/>
          </a:xfrm>
          <a:prstGeom prst="rect">
            <a:avLst/>
          </a:prstGeom>
          <a:noFill/>
        </p:spPr>
        <p:txBody>
          <a:bodyPr wrap="square" rtlCol="0">
            <a:spAutoFit/>
          </a:bodyPr>
          <a:lstStyle/>
          <a:p>
            <a:r>
              <a:rPr lang="en-US" sz="3200" dirty="0" smtClean="0">
                <a:solidFill>
                  <a:srgbClr val="B60200"/>
                </a:solidFill>
              </a:rPr>
              <a:t>Grading:   Each object is assigned a unique grade</a:t>
            </a:r>
          </a:p>
          <a:p>
            <a:r>
              <a:rPr lang="en-US" sz="3200" dirty="0">
                <a:solidFill>
                  <a:schemeClr val="accent3">
                    <a:lumMod val="50000"/>
                  </a:schemeClr>
                </a:solidFill>
              </a:rPr>
              <a:t>Grading = Partition of R[x</a:t>
            </a:r>
            <a:r>
              <a:rPr lang="en-US" sz="3200" dirty="0" smtClean="0">
                <a:solidFill>
                  <a:schemeClr val="accent3">
                    <a:lumMod val="50000"/>
                  </a:schemeClr>
                </a:solidFill>
              </a:rPr>
              <a:t>]</a:t>
            </a:r>
          </a:p>
          <a:p>
            <a:endParaRPr lang="en-US" sz="1600" dirty="0"/>
          </a:p>
          <a:p>
            <a:r>
              <a:rPr lang="en-US" sz="3200" u="sng" dirty="0"/>
              <a:t>Ex:  </a:t>
            </a:r>
            <a:r>
              <a:rPr lang="en-US" sz="3200" u="sng" dirty="0" smtClean="0"/>
              <a:t>Grade:  Cardinality</a:t>
            </a:r>
            <a:endParaRPr lang="en-US" sz="3200" u="sng" dirty="0"/>
          </a:p>
        </p:txBody>
      </p:sp>
      <p:sp>
        <p:nvSpPr>
          <p:cNvPr id="47" name="TextBox 46"/>
          <p:cNvSpPr txBox="1"/>
          <p:nvPr/>
        </p:nvSpPr>
        <p:spPr>
          <a:xfrm>
            <a:off x="448285" y="4698902"/>
            <a:ext cx="8277364" cy="1980029"/>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2: </a:t>
            </a:r>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smtClean="0">
                <a:solidFill>
                  <a:srgbClr val="000000"/>
                </a:solidFill>
              </a:rPr>
              <a:t>}</a:t>
            </a:r>
          </a:p>
          <a:p>
            <a:endParaRPr lang="en-US" sz="4000" baseline="-25000" dirty="0">
              <a:solidFill>
                <a:srgbClr val="000000"/>
              </a:solidFill>
            </a:endParaRPr>
          </a:p>
          <a:p>
            <a:r>
              <a:rPr lang="en-US" sz="3200" dirty="0">
                <a:solidFill>
                  <a:srgbClr val="000000"/>
                </a:solidFill>
              </a:rPr>
              <a:t>Grade </a:t>
            </a:r>
            <a:r>
              <a:rPr lang="en-US" sz="3200" dirty="0" smtClean="0">
                <a:solidFill>
                  <a:srgbClr val="000000"/>
                </a:solidFill>
              </a:rPr>
              <a:t>3: </a:t>
            </a:r>
            <a:r>
              <a:rPr lang="en-US" sz="3200" b="1" dirty="0" smtClean="0">
                <a:solidFill>
                  <a:srgbClr val="000000"/>
                </a:solidFill>
              </a:rPr>
              <a:t>3-</a:t>
            </a:r>
            <a:r>
              <a:rPr lang="en-US" sz="3200" b="1" dirty="0">
                <a:solidFill>
                  <a:srgbClr val="000000"/>
                </a:solidFill>
              </a:rPr>
              <a:t>simplex = </a:t>
            </a:r>
            <a:r>
              <a:rPr lang="en-US" sz="3200" b="1" dirty="0" smtClean="0">
                <a:solidFill>
                  <a:srgbClr val="000000"/>
                </a:solidFill>
              </a:rPr>
              <a:t>tetrahedron </a:t>
            </a:r>
            <a:r>
              <a:rPr lang="en-US" sz="3200" dirty="0">
                <a:solidFill>
                  <a:srgbClr val="000000"/>
                </a:solidFill>
              </a:rPr>
              <a:t>= {v</a:t>
            </a:r>
            <a:r>
              <a:rPr lang="en-US" sz="3200" baseline="-25000" dirty="0">
                <a:solidFill>
                  <a:srgbClr val="000000"/>
                </a:solidFill>
              </a:rPr>
              <a:t>1</a:t>
            </a:r>
            <a:r>
              <a:rPr lang="en-US" sz="3200" dirty="0">
                <a:solidFill>
                  <a:srgbClr val="000000"/>
                </a:solidFill>
              </a:rPr>
              <a:t>, v</a:t>
            </a:r>
            <a:r>
              <a:rPr lang="en-US" sz="3200" baseline="-25000" dirty="0">
                <a:solidFill>
                  <a:srgbClr val="000000"/>
                </a:solidFill>
              </a:rPr>
              <a:t>2</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3</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4</a:t>
            </a:r>
            <a:r>
              <a:rPr lang="en-US" sz="3200" dirty="0" smtClean="0">
                <a:solidFill>
                  <a:srgbClr val="000000"/>
                </a:solidFill>
              </a:rPr>
              <a:t>}</a:t>
            </a:r>
            <a:endParaRPr lang="en-US" sz="3200" baseline="-25000" dirty="0">
              <a:solidFill>
                <a:srgbClr val="000000"/>
              </a:solidFill>
            </a:endParaRPr>
          </a:p>
          <a:p>
            <a:r>
              <a:rPr lang="en-US" sz="3200" dirty="0" smtClean="0"/>
              <a:t> </a:t>
            </a:r>
          </a:p>
        </p:txBody>
      </p:sp>
      <p:sp>
        <p:nvSpPr>
          <p:cNvPr id="48" name="TextBox 47"/>
          <p:cNvSpPr txBox="1"/>
          <p:nvPr/>
        </p:nvSpPr>
        <p:spPr>
          <a:xfrm>
            <a:off x="448285" y="3822734"/>
            <a:ext cx="8277364" cy="1077218"/>
          </a:xfrm>
          <a:prstGeom prst="rect">
            <a:avLst/>
          </a:prstGeom>
          <a:noFill/>
        </p:spPr>
        <p:txBody>
          <a:bodyPr wrap="square" rtlCol="0">
            <a:spAutoFit/>
          </a:bodyPr>
          <a:lstStyle/>
          <a:p>
            <a:r>
              <a:rPr lang="en-US" sz="3200" dirty="0">
                <a:solidFill>
                  <a:srgbClr val="000000"/>
                </a:solidFill>
              </a:rPr>
              <a:t>Grade </a:t>
            </a:r>
            <a:r>
              <a:rPr lang="en-US" sz="3200" dirty="0" smtClean="0">
                <a:solidFill>
                  <a:srgbClr val="000000"/>
                </a:solidFill>
              </a:rPr>
              <a:t>1: </a:t>
            </a:r>
            <a:r>
              <a:rPr lang="en-US" sz="3200" b="1" dirty="0" smtClean="0">
                <a:solidFill>
                  <a:srgbClr val="000000"/>
                </a:solidFill>
              </a:rPr>
              <a:t>1-simplex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49" name="TextBox 48"/>
          <p:cNvSpPr txBox="1"/>
          <p:nvPr/>
        </p:nvSpPr>
        <p:spPr>
          <a:xfrm>
            <a:off x="448285" y="3005725"/>
            <a:ext cx="8277364" cy="584776"/>
          </a:xfrm>
          <a:prstGeom prst="rect">
            <a:avLst/>
          </a:prstGeom>
          <a:noFill/>
        </p:spPr>
        <p:txBody>
          <a:bodyPr wrap="square" rtlCol="0">
            <a:spAutoFit/>
          </a:bodyPr>
          <a:lstStyle/>
          <a:p>
            <a:r>
              <a:rPr lang="en-US" sz="3200" dirty="0">
                <a:solidFill>
                  <a:srgbClr val="000000"/>
                </a:solidFill>
              </a:rPr>
              <a:t>Grade 0: </a:t>
            </a:r>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Tree>
    <p:extLst>
      <p:ext uri="{BB962C8B-B14F-4D97-AF65-F5344CB8AC3E}">
        <p14:creationId xmlns:p14="http://schemas.microsoft.com/office/powerpoint/2010/main" val="9191792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prstClr val="black"/>
                  </a:solidFill>
                  <a:latin typeface="Calibri"/>
                </a:rPr>
                <a:t>Grading</a:t>
              </a:r>
              <a:endParaRPr lang="en-US" sz="4800" dirty="0">
                <a:solidFill>
                  <a:prstClr val="black"/>
                </a:solidFill>
                <a:latin typeface="Calibri"/>
              </a:endParaRPr>
            </a:p>
          </p:txBody>
        </p:sp>
      </p:grpSp>
      <p:sp>
        <p:nvSpPr>
          <p:cNvPr id="2" name="TextBox 1"/>
          <p:cNvSpPr txBox="1"/>
          <p:nvPr/>
        </p:nvSpPr>
        <p:spPr>
          <a:xfrm>
            <a:off x="371231" y="1209971"/>
            <a:ext cx="8421077" cy="3785652"/>
          </a:xfrm>
          <a:prstGeom prst="rect">
            <a:avLst/>
          </a:prstGeom>
          <a:noFill/>
        </p:spPr>
        <p:txBody>
          <a:bodyPr wrap="square" rtlCol="0">
            <a:spAutoFit/>
          </a:bodyPr>
          <a:lstStyle/>
          <a:p>
            <a:r>
              <a:rPr lang="en-US" sz="3200" dirty="0" smtClean="0">
                <a:solidFill>
                  <a:srgbClr val="B60200"/>
                </a:solidFill>
              </a:rPr>
              <a:t>Grading:   Each object is assigned a unique grade.</a:t>
            </a:r>
          </a:p>
          <a:p>
            <a:endParaRPr lang="en-US" sz="3200" dirty="0" smtClean="0"/>
          </a:p>
          <a:p>
            <a:r>
              <a:rPr lang="en-US" sz="3200" dirty="0" smtClean="0"/>
              <a:t>Grading </a:t>
            </a:r>
            <a:r>
              <a:rPr lang="en-US" sz="3200" dirty="0"/>
              <a:t>= Partition of R[x</a:t>
            </a:r>
            <a:r>
              <a:rPr lang="en-US" sz="3200" dirty="0" smtClean="0"/>
              <a:t>].</a:t>
            </a:r>
          </a:p>
          <a:p>
            <a:endParaRPr lang="en-US" sz="3200" dirty="0"/>
          </a:p>
          <a:p>
            <a:r>
              <a:rPr lang="en-US" sz="3200" dirty="0" smtClean="0"/>
              <a:t>Let </a:t>
            </a:r>
            <a:r>
              <a:rPr lang="en-US" sz="3200" dirty="0" err="1" smtClean="0"/>
              <a:t>X</a:t>
            </a:r>
            <a:r>
              <a:rPr lang="en-US" sz="3200" baseline="-25000" dirty="0" err="1" smtClean="0"/>
              <a:t>n</a:t>
            </a:r>
            <a:r>
              <a:rPr lang="en-US" sz="3200" dirty="0" smtClean="0"/>
              <a:t> = {x</a:t>
            </a:r>
            <a:r>
              <a:rPr lang="en-US" sz="3200" baseline="-25000" dirty="0" smtClean="0"/>
              <a:t>1</a:t>
            </a:r>
            <a:r>
              <a:rPr lang="en-US" sz="3200" dirty="0" smtClean="0"/>
              <a:t>, …, </a:t>
            </a:r>
            <a:r>
              <a:rPr lang="en-US" sz="3200" dirty="0" err="1" smtClean="0"/>
              <a:t>x</a:t>
            </a:r>
            <a:r>
              <a:rPr lang="en-US" sz="3200" baseline="-25000" dirty="0" err="1" smtClean="0"/>
              <a:t>k</a:t>
            </a:r>
            <a:r>
              <a:rPr lang="en-US" sz="3200" dirty="0" smtClean="0"/>
              <a:t>} = generators of grade n.</a:t>
            </a:r>
          </a:p>
          <a:p>
            <a:endParaRPr lang="en-US" sz="3200" dirty="0"/>
          </a:p>
          <a:p>
            <a:r>
              <a:rPr lang="en-US" sz="3200" dirty="0" err="1" smtClean="0"/>
              <a:t>C</a:t>
            </a:r>
            <a:r>
              <a:rPr lang="en-US" sz="3200" baseline="-25000" dirty="0" err="1" smtClean="0"/>
              <a:t>n</a:t>
            </a:r>
            <a:r>
              <a:rPr lang="en-US" sz="3200" dirty="0" smtClean="0"/>
              <a:t> = set of n-chains = R[</a:t>
            </a:r>
            <a:r>
              <a:rPr lang="en-US" sz="3200" dirty="0" err="1" smtClean="0"/>
              <a:t>X</a:t>
            </a:r>
            <a:r>
              <a:rPr lang="en-US" sz="3200" baseline="-25000" dirty="0" err="1" smtClean="0"/>
              <a:t>n</a:t>
            </a:r>
            <a:r>
              <a:rPr lang="en-US" sz="3200" dirty="0"/>
              <a:t>]</a:t>
            </a:r>
            <a:endParaRPr lang="en-US" sz="3200" dirty="0" smtClean="0"/>
          </a:p>
          <a:p>
            <a:endParaRPr lang="en-US" sz="1600" dirty="0"/>
          </a:p>
        </p:txBody>
      </p:sp>
    </p:spTree>
    <p:extLst>
      <p:ext uri="{BB962C8B-B14F-4D97-AF65-F5344CB8AC3E}">
        <p14:creationId xmlns:p14="http://schemas.microsoft.com/office/powerpoint/2010/main" val="36621694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800"/>
        </a:solidFill>
        <a:effectLst/>
      </p:bgPr>
    </p:bg>
    <p:spTree>
      <p:nvGrpSpPr>
        <p:cNvPr id="1" name=""/>
        <p:cNvGrpSpPr/>
        <p:nvPr/>
      </p:nvGrpSpPr>
      <p:grpSpPr>
        <a:xfrm>
          <a:off x="0" y="0"/>
          <a:ext cx="0" cy="0"/>
          <a:chOff x="0" y="0"/>
          <a:chExt cx="0" cy="0"/>
        </a:xfrm>
      </p:grpSpPr>
      <p:sp>
        <p:nvSpPr>
          <p:cNvPr id="2" name="Rectangle 1"/>
          <p:cNvSpPr/>
          <p:nvPr/>
        </p:nvSpPr>
        <p:spPr>
          <a:xfrm>
            <a:off x="914400" y="2286000"/>
            <a:ext cx="7162799" cy="2123658"/>
          </a:xfrm>
          <a:prstGeom prst="rect">
            <a:avLst/>
          </a:prstGeom>
          <a:noFill/>
        </p:spPr>
        <p:txBody>
          <a:bodyPr wrap="square" lIns="91440" tIns="45720" rIns="91440" bIns="45720">
            <a:spAutoFit/>
          </a:bodyPr>
          <a:lstStyle/>
          <a:p>
            <a:pPr algn="ctr"/>
            <a:r>
              <a:rPr lang="en-US" sz="6600" b="1" dirty="0" smtClean="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rPr>
              <a:t>3.)  BOUNDARY MAP</a:t>
            </a:r>
            <a:endParaRPr lang="en-US" sz="6600" b="1" dirty="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endParaRPr>
          </a:p>
        </p:txBody>
      </p:sp>
    </p:spTree>
    <p:extLst>
      <p:ext uri="{BB962C8B-B14F-4D97-AF65-F5344CB8AC3E}">
        <p14:creationId xmlns:p14="http://schemas.microsoft.com/office/powerpoint/2010/main" val="5137565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TextBox 1"/>
          <p:cNvSpPr txBox="1"/>
          <p:nvPr/>
        </p:nvSpPr>
        <p:spPr>
          <a:xfrm>
            <a:off x="2396532" y="86429"/>
            <a:ext cx="4350936" cy="830997"/>
          </a:xfrm>
          <a:prstGeom prst="rect">
            <a:avLst/>
          </a:prstGeom>
          <a:noFill/>
        </p:spPr>
        <p:txBody>
          <a:bodyPr wrap="square" rtlCol="0">
            <a:spAutoFit/>
          </a:bodyPr>
          <a:lstStyle/>
          <a:p>
            <a:r>
              <a:rPr lang="en-US" sz="4800" dirty="0" smtClean="0"/>
              <a:t>Boundary Map   </a:t>
            </a:r>
            <a:r>
              <a:rPr lang="en-US" sz="4400" dirty="0" smtClean="0"/>
              <a:t> </a:t>
            </a:r>
          </a:p>
        </p:txBody>
      </p:sp>
      <p:grpSp>
        <p:nvGrpSpPr>
          <p:cNvPr id="65" name="Group 64"/>
          <p:cNvGrpSpPr/>
          <p:nvPr/>
        </p:nvGrpSpPr>
        <p:grpSpPr>
          <a:xfrm>
            <a:off x="450175" y="1218976"/>
            <a:ext cx="8521002" cy="850099"/>
            <a:chOff x="450175" y="1444026"/>
            <a:chExt cx="8521002" cy="850099"/>
          </a:xfrm>
        </p:grpSpPr>
        <p:grpSp>
          <p:nvGrpSpPr>
            <p:cNvPr id="13" name="Group 12"/>
            <p:cNvGrpSpPr/>
            <p:nvPr/>
          </p:nvGrpSpPr>
          <p:grpSpPr>
            <a:xfrm>
              <a:off x="450175" y="1444026"/>
              <a:ext cx="8521002" cy="832917"/>
              <a:chOff x="3593592" y="100584"/>
              <a:chExt cx="8521002" cy="832917"/>
            </a:xfrm>
            <a:noFill/>
          </p:grpSpPr>
          <p:pic>
            <p:nvPicPr>
              <p:cNvPr id="14" name="Picture 13"/>
              <p:cNvPicPr>
                <a:picLocks noChangeAspect="1"/>
              </p:cNvPicPr>
              <p:nvPr/>
            </p:nvPicPr>
            <p:blipFill rotWithShape="1">
              <a:blip r:embed="rId3"/>
              <a:srcRect l="-22826" t="-31574" r="-24015" b="-15269"/>
              <a:stretch/>
            </p:blipFill>
            <p:spPr>
              <a:xfrm>
                <a:off x="3593592" y="100584"/>
                <a:ext cx="554736" cy="832104"/>
              </a:xfrm>
              <a:prstGeom prst="rect">
                <a:avLst/>
              </a:prstGeom>
              <a:grpFill/>
            </p:spPr>
          </p:pic>
          <p:sp>
            <p:nvSpPr>
              <p:cNvPr id="15" name="TextBox 14"/>
              <p:cNvSpPr txBox="1"/>
              <p:nvPr/>
            </p:nvSpPr>
            <p:spPr>
              <a:xfrm>
                <a:off x="3949673" y="102504"/>
                <a:ext cx="8164921" cy="830997"/>
              </a:xfrm>
              <a:prstGeom prst="rect">
                <a:avLst/>
              </a:prstGeom>
              <a:grpFill/>
            </p:spPr>
            <p:txBody>
              <a:bodyPr wrap="square" rtlCol="0">
                <a:spAutoFit/>
              </a:bodyPr>
              <a:lstStyle/>
              <a:p>
                <a:r>
                  <a:rPr lang="en-US" sz="4800" baseline="-25000" dirty="0" smtClean="0"/>
                  <a:t>n</a:t>
                </a:r>
                <a:r>
                  <a:rPr lang="en-US" sz="4800" dirty="0" smtClean="0"/>
                  <a:t> :  </a:t>
                </a:r>
                <a:r>
                  <a:rPr lang="en-US" sz="4800" dirty="0" err="1" smtClean="0"/>
                  <a:t>C</a:t>
                </a:r>
                <a:r>
                  <a:rPr lang="en-US" sz="4800" baseline="-25000" dirty="0" err="1" smtClean="0"/>
                  <a:t>n</a:t>
                </a:r>
                <a:r>
                  <a:rPr lang="en-US" sz="4800" baseline="-25000" dirty="0" smtClean="0"/>
                  <a:t>  </a:t>
                </a:r>
                <a:r>
                  <a:rPr lang="en-US" sz="4800" dirty="0" smtClean="0">
                    <a:sym typeface="Wingdings"/>
                  </a:rPr>
                  <a:t></a:t>
                </a:r>
                <a:r>
                  <a:rPr lang="en-US" sz="4800" dirty="0" smtClean="0"/>
                  <a:t>  C</a:t>
                </a:r>
                <a:r>
                  <a:rPr lang="en-US" sz="4800" baseline="-25000" dirty="0" smtClean="0"/>
                  <a:t>n-1</a:t>
                </a:r>
                <a:r>
                  <a:rPr lang="en-US" sz="4800" dirty="0" smtClean="0"/>
                  <a:t>  such that     </a:t>
                </a:r>
                <a:r>
                  <a:rPr lang="en-US" sz="4800" baseline="30000" dirty="0" smtClean="0"/>
                  <a:t>2</a:t>
                </a:r>
                <a:r>
                  <a:rPr lang="en-US" sz="4800" dirty="0" smtClean="0"/>
                  <a:t>  = 0</a:t>
                </a:r>
                <a:endParaRPr lang="en-US" sz="4800" baseline="-25000" dirty="0" smtClean="0"/>
              </a:p>
            </p:txBody>
          </p:sp>
        </p:grpSp>
        <p:pic>
          <p:nvPicPr>
            <p:cNvPr id="16" name="Picture 15"/>
            <p:cNvPicPr>
              <a:picLocks noChangeAspect="1"/>
            </p:cNvPicPr>
            <p:nvPr/>
          </p:nvPicPr>
          <p:blipFill rotWithShape="1">
            <a:blip r:embed="rId3"/>
            <a:srcRect l="-22826" t="-31574" r="-24015" b="-15269"/>
            <a:stretch/>
          </p:blipFill>
          <p:spPr>
            <a:xfrm>
              <a:off x="6920974" y="1462021"/>
              <a:ext cx="554736" cy="832104"/>
            </a:xfrm>
            <a:prstGeom prst="rect">
              <a:avLst/>
            </a:prstGeom>
            <a:noFill/>
          </p:spPr>
        </p:pic>
      </p:grpSp>
      <p:grpSp>
        <p:nvGrpSpPr>
          <p:cNvPr id="17" name="Group 16"/>
          <p:cNvGrpSpPr/>
          <p:nvPr/>
        </p:nvGrpSpPr>
        <p:grpSpPr>
          <a:xfrm>
            <a:off x="367982" y="4038238"/>
            <a:ext cx="2932737" cy="2510394"/>
            <a:chOff x="643130" y="3761860"/>
            <a:chExt cx="2932737" cy="2510394"/>
          </a:xfrm>
        </p:grpSpPr>
        <p:sp>
          <p:nvSpPr>
            <p:cNvPr id="18" name="TextBox 1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9" name="Group 18"/>
            <p:cNvGrpSpPr/>
            <p:nvPr/>
          </p:nvGrpSpPr>
          <p:grpSpPr>
            <a:xfrm>
              <a:off x="643130" y="4321013"/>
              <a:ext cx="2932737" cy="1951241"/>
              <a:chOff x="643130" y="4321013"/>
              <a:chExt cx="2932737" cy="1951241"/>
            </a:xfrm>
          </p:grpSpPr>
          <p:cxnSp>
            <p:nvCxnSpPr>
              <p:cNvPr id="20" name="Straight Connector 19"/>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Isosceles Triangle 23"/>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31" name="TextBox 30"/>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32" name="TextBox 31"/>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33" name="Group 32"/>
              <p:cNvGrpSpPr/>
              <p:nvPr/>
            </p:nvGrpSpPr>
            <p:grpSpPr>
              <a:xfrm>
                <a:off x="643130" y="5427877"/>
                <a:ext cx="2932737" cy="584776"/>
                <a:chOff x="643130" y="5427877"/>
                <a:chExt cx="2932737" cy="584776"/>
              </a:xfrm>
            </p:grpSpPr>
            <p:sp>
              <p:nvSpPr>
                <p:cNvPr id="34" name="TextBox 33"/>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35" name="TextBox 34"/>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36" name="Group 35"/>
          <p:cNvGrpSpPr/>
          <p:nvPr/>
        </p:nvGrpSpPr>
        <p:grpSpPr>
          <a:xfrm>
            <a:off x="367982" y="2828772"/>
            <a:ext cx="2932737" cy="903181"/>
            <a:chOff x="591623" y="2196568"/>
            <a:chExt cx="2932737" cy="903181"/>
          </a:xfrm>
        </p:grpSpPr>
        <p:grpSp>
          <p:nvGrpSpPr>
            <p:cNvPr id="37" name="Group 36"/>
            <p:cNvGrpSpPr/>
            <p:nvPr/>
          </p:nvGrpSpPr>
          <p:grpSpPr>
            <a:xfrm>
              <a:off x="1042252" y="2411276"/>
              <a:ext cx="1838411" cy="688473"/>
              <a:chOff x="5835762" y="906089"/>
              <a:chExt cx="1838411" cy="688473"/>
            </a:xfrm>
          </p:grpSpPr>
          <p:cxnSp>
            <p:nvCxnSpPr>
              <p:cNvPr id="41" name="Straight Connector 40"/>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38" name="Group 37"/>
            <p:cNvGrpSpPr/>
            <p:nvPr/>
          </p:nvGrpSpPr>
          <p:grpSpPr>
            <a:xfrm>
              <a:off x="591623" y="2196568"/>
              <a:ext cx="2932737" cy="584776"/>
              <a:chOff x="643130" y="5427877"/>
              <a:chExt cx="2932737" cy="584776"/>
            </a:xfrm>
          </p:grpSpPr>
          <p:sp>
            <p:nvSpPr>
              <p:cNvPr id="39" name="TextBox 38"/>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40" name="TextBox 39"/>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grpSp>
        <p:nvGrpSpPr>
          <p:cNvPr id="52" name="Group 51"/>
          <p:cNvGrpSpPr/>
          <p:nvPr/>
        </p:nvGrpSpPr>
        <p:grpSpPr>
          <a:xfrm>
            <a:off x="3416745" y="2450160"/>
            <a:ext cx="737351" cy="1096322"/>
            <a:chOff x="3657900" y="2390518"/>
            <a:chExt cx="737351" cy="1096322"/>
          </a:xfrm>
        </p:grpSpPr>
        <p:pic>
          <p:nvPicPr>
            <p:cNvPr id="51" name="Picture 50"/>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12" name="Rectangle 11"/>
            <p:cNvSpPr/>
            <p:nvPr/>
          </p:nvSpPr>
          <p:spPr>
            <a:xfrm>
              <a:off x="3657900" y="2717399"/>
              <a:ext cx="737351" cy="769441"/>
            </a:xfrm>
            <a:prstGeom prst="rect">
              <a:avLst/>
            </a:prstGeom>
          </p:spPr>
          <p:txBody>
            <a:bodyPr wrap="none">
              <a:spAutoFit/>
            </a:bodyPr>
            <a:lstStyle/>
            <a:p>
              <a:r>
                <a:rPr lang="en-US" sz="4400" dirty="0">
                  <a:sym typeface="Wingdings"/>
                </a:rPr>
                <a:t></a:t>
              </a:r>
              <a:endParaRPr lang="en-US" sz="4400" dirty="0"/>
            </a:p>
          </p:txBody>
        </p:sp>
      </p:grpSp>
      <p:grpSp>
        <p:nvGrpSpPr>
          <p:cNvPr id="56" name="Group 55"/>
          <p:cNvGrpSpPr/>
          <p:nvPr/>
        </p:nvGrpSpPr>
        <p:grpSpPr>
          <a:xfrm>
            <a:off x="3416745" y="4522782"/>
            <a:ext cx="737351" cy="1096322"/>
            <a:chOff x="3657900" y="2390518"/>
            <a:chExt cx="737351" cy="1096322"/>
          </a:xfrm>
        </p:grpSpPr>
        <p:pic>
          <p:nvPicPr>
            <p:cNvPr id="57" name="Picture 56"/>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58" name="Rectangle 57"/>
            <p:cNvSpPr/>
            <p:nvPr/>
          </p:nvSpPr>
          <p:spPr>
            <a:xfrm>
              <a:off x="3657900" y="2717399"/>
              <a:ext cx="737351" cy="769441"/>
            </a:xfrm>
            <a:prstGeom prst="rect">
              <a:avLst/>
            </a:prstGeom>
          </p:spPr>
          <p:txBody>
            <a:bodyPr wrap="none">
              <a:spAutoFit/>
            </a:bodyPr>
            <a:lstStyle/>
            <a:p>
              <a:r>
                <a:rPr lang="en-US" sz="4400" dirty="0">
                  <a:sym typeface="Wingdings"/>
                </a:rPr>
                <a:t></a:t>
              </a:r>
              <a:endParaRPr lang="en-US" sz="4400" dirty="0"/>
            </a:p>
          </p:txBody>
        </p:sp>
      </p:grpSp>
      <p:grpSp>
        <p:nvGrpSpPr>
          <p:cNvPr id="59" name="Group 58"/>
          <p:cNvGrpSpPr/>
          <p:nvPr/>
        </p:nvGrpSpPr>
        <p:grpSpPr>
          <a:xfrm>
            <a:off x="7346648" y="2450160"/>
            <a:ext cx="1278465" cy="1096322"/>
            <a:chOff x="3657900" y="2390518"/>
            <a:chExt cx="1278465" cy="1096322"/>
          </a:xfrm>
        </p:grpSpPr>
        <p:pic>
          <p:nvPicPr>
            <p:cNvPr id="60" name="Picture 59"/>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61" name="Rectangle 60"/>
            <p:cNvSpPr/>
            <p:nvPr/>
          </p:nvSpPr>
          <p:spPr>
            <a:xfrm>
              <a:off x="3657900" y="2717399"/>
              <a:ext cx="1278465" cy="769441"/>
            </a:xfrm>
            <a:prstGeom prst="rect">
              <a:avLst/>
            </a:prstGeom>
          </p:spPr>
          <p:txBody>
            <a:bodyPr wrap="none">
              <a:spAutoFit/>
            </a:bodyPr>
            <a:lstStyle/>
            <a:p>
              <a:r>
                <a:rPr lang="en-US" sz="4400" dirty="0" smtClean="0">
                  <a:sym typeface="Wingdings"/>
                </a:rPr>
                <a:t>  0</a:t>
              </a:r>
              <a:endParaRPr lang="en-US" sz="4400" dirty="0"/>
            </a:p>
          </p:txBody>
        </p:sp>
      </p:grpSp>
      <p:grpSp>
        <p:nvGrpSpPr>
          <p:cNvPr id="62" name="Group 61"/>
          <p:cNvGrpSpPr/>
          <p:nvPr/>
        </p:nvGrpSpPr>
        <p:grpSpPr>
          <a:xfrm>
            <a:off x="7346648" y="4522782"/>
            <a:ext cx="1278465" cy="1096322"/>
            <a:chOff x="3657900" y="2390518"/>
            <a:chExt cx="1278465" cy="1096322"/>
          </a:xfrm>
        </p:grpSpPr>
        <p:pic>
          <p:nvPicPr>
            <p:cNvPr id="63" name="Picture 62"/>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64" name="Rectangle 63"/>
            <p:cNvSpPr/>
            <p:nvPr/>
          </p:nvSpPr>
          <p:spPr>
            <a:xfrm>
              <a:off x="3657900" y="2717399"/>
              <a:ext cx="1278465" cy="769441"/>
            </a:xfrm>
            <a:prstGeom prst="rect">
              <a:avLst/>
            </a:prstGeom>
          </p:spPr>
          <p:txBody>
            <a:bodyPr wrap="none">
              <a:spAutoFit/>
            </a:bodyPr>
            <a:lstStyle/>
            <a:p>
              <a:r>
                <a:rPr lang="en-US" sz="4400" dirty="0" smtClean="0">
                  <a:sym typeface="Wingdings"/>
                </a:rPr>
                <a:t>  0</a:t>
              </a:r>
              <a:endParaRPr lang="en-US" sz="4400" dirty="0"/>
            </a:p>
          </p:txBody>
        </p:sp>
      </p:grpSp>
      <p:grpSp>
        <p:nvGrpSpPr>
          <p:cNvPr id="69" name="Group 68"/>
          <p:cNvGrpSpPr/>
          <p:nvPr/>
        </p:nvGrpSpPr>
        <p:grpSpPr>
          <a:xfrm>
            <a:off x="4321940" y="2828772"/>
            <a:ext cx="2932737" cy="584776"/>
            <a:chOff x="591623" y="2196568"/>
            <a:chExt cx="2932737" cy="584776"/>
          </a:xfrm>
        </p:grpSpPr>
        <p:grpSp>
          <p:nvGrpSpPr>
            <p:cNvPr id="70" name="Group 69"/>
            <p:cNvGrpSpPr/>
            <p:nvPr/>
          </p:nvGrpSpPr>
          <p:grpSpPr>
            <a:xfrm>
              <a:off x="1042252" y="2411276"/>
              <a:ext cx="1838411" cy="278892"/>
              <a:chOff x="5835762" y="906089"/>
              <a:chExt cx="1838411" cy="278892"/>
            </a:xfrm>
          </p:grpSpPr>
          <p:sp>
            <p:nvSpPr>
              <p:cNvPr id="75" name="Oval 74"/>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Oval 79"/>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1" name="Group 70"/>
            <p:cNvGrpSpPr/>
            <p:nvPr/>
          </p:nvGrpSpPr>
          <p:grpSpPr>
            <a:xfrm>
              <a:off x="591623" y="2196568"/>
              <a:ext cx="2932737" cy="584776"/>
              <a:chOff x="643130" y="5427877"/>
              <a:chExt cx="2932737" cy="584776"/>
            </a:xfrm>
          </p:grpSpPr>
          <p:sp>
            <p:nvSpPr>
              <p:cNvPr id="72" name="TextBox 71"/>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3" name="TextBox 72"/>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grpSp>
        <p:nvGrpSpPr>
          <p:cNvPr id="82" name="Group 81"/>
          <p:cNvGrpSpPr/>
          <p:nvPr/>
        </p:nvGrpSpPr>
        <p:grpSpPr>
          <a:xfrm>
            <a:off x="4322167" y="4038238"/>
            <a:ext cx="2932737" cy="2510394"/>
            <a:chOff x="643130" y="3761860"/>
            <a:chExt cx="2932737" cy="2510394"/>
          </a:xfrm>
        </p:grpSpPr>
        <p:sp>
          <p:nvSpPr>
            <p:cNvPr id="83" name="TextBox 82"/>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84" name="Group 83"/>
            <p:cNvGrpSpPr/>
            <p:nvPr/>
          </p:nvGrpSpPr>
          <p:grpSpPr>
            <a:xfrm>
              <a:off x="643130" y="4321013"/>
              <a:ext cx="2932737" cy="1951241"/>
              <a:chOff x="643130" y="4321013"/>
              <a:chExt cx="2932737" cy="1951241"/>
            </a:xfrm>
          </p:grpSpPr>
          <p:cxnSp>
            <p:nvCxnSpPr>
              <p:cNvPr id="85" name="Straight Connector 84"/>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86" name="Oval 85"/>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Isosceles Triangle 87"/>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Oval 91"/>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TextBox 93"/>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95" name="TextBox 94"/>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96" name="TextBox 95"/>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97" name="Group 96"/>
              <p:cNvGrpSpPr/>
              <p:nvPr/>
            </p:nvGrpSpPr>
            <p:grpSpPr>
              <a:xfrm>
                <a:off x="643130" y="5427877"/>
                <a:ext cx="2932737" cy="584776"/>
                <a:chOff x="643130" y="5427877"/>
                <a:chExt cx="2932737" cy="584776"/>
              </a:xfrm>
            </p:grpSpPr>
            <p:sp>
              <p:nvSpPr>
                <p:cNvPr id="98" name="TextBox 97"/>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Tree>
    <p:extLst>
      <p:ext uri="{BB962C8B-B14F-4D97-AF65-F5344CB8AC3E}">
        <p14:creationId xmlns:p14="http://schemas.microsoft.com/office/powerpoint/2010/main" val="12472738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grpSp>
        <p:nvGrpSpPr>
          <p:cNvPr id="52" name="Group 51"/>
          <p:cNvGrpSpPr/>
          <p:nvPr/>
        </p:nvGrpSpPr>
        <p:grpSpPr>
          <a:xfrm>
            <a:off x="1135968" y="2594835"/>
            <a:ext cx="5616531" cy="1096322"/>
            <a:chOff x="1795125" y="2390518"/>
            <a:chExt cx="5616531" cy="1096322"/>
          </a:xfrm>
        </p:grpSpPr>
        <p:pic>
          <p:nvPicPr>
            <p:cNvPr id="51" name="Picture 50"/>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12" name="Rectangle 11"/>
            <p:cNvSpPr/>
            <p:nvPr/>
          </p:nvSpPr>
          <p:spPr>
            <a:xfrm>
              <a:off x="1795125" y="2717399"/>
              <a:ext cx="5616531" cy="769441"/>
            </a:xfrm>
            <a:prstGeom prst="rect">
              <a:avLst/>
            </a:prstGeom>
          </p:spPr>
          <p:txBody>
            <a:bodyPr wrap="square">
              <a:spAutoFit/>
            </a:bodyPr>
            <a:lstStyle/>
            <a:p>
              <a:r>
                <a:rPr lang="en-US" sz="4400" dirty="0"/>
                <a:t>{v</a:t>
              </a:r>
              <a:r>
                <a:rPr lang="en-US" sz="4400" baseline="-25000" dirty="0"/>
                <a:t>1</a:t>
              </a:r>
              <a:r>
                <a:rPr lang="en-US" sz="4400" dirty="0"/>
                <a:t>, v</a:t>
              </a:r>
              <a:r>
                <a:rPr lang="en-US" sz="4400" baseline="-25000" dirty="0"/>
                <a:t>2</a:t>
              </a:r>
              <a:r>
                <a:rPr lang="en-US" sz="4400" dirty="0" smtClean="0"/>
                <a:t>}   </a:t>
              </a:r>
              <a:r>
                <a:rPr lang="en-US" sz="4400" dirty="0" smtClean="0">
                  <a:sym typeface="Wingdings"/>
                </a:rPr>
                <a:t>   </a:t>
              </a:r>
              <a:r>
                <a:rPr lang="en-US" sz="4400" dirty="0" smtClean="0"/>
                <a:t>{v</a:t>
              </a:r>
              <a:r>
                <a:rPr lang="en-US" sz="4400" baseline="-25000" dirty="0" smtClean="0"/>
                <a:t>1</a:t>
              </a:r>
              <a:r>
                <a:rPr lang="en-US" sz="4400" dirty="0" smtClean="0"/>
                <a:t>}  +  {v</a:t>
              </a:r>
              <a:r>
                <a:rPr lang="en-US" sz="4400" baseline="-25000" dirty="0" smtClean="0"/>
                <a:t>2</a:t>
              </a:r>
              <a:r>
                <a:rPr lang="en-US" sz="4400" dirty="0"/>
                <a:t>} </a:t>
              </a:r>
            </a:p>
          </p:txBody>
        </p:sp>
      </p:grpSp>
      <p:grpSp>
        <p:nvGrpSpPr>
          <p:cNvPr id="59" name="Group 58"/>
          <p:cNvGrpSpPr/>
          <p:nvPr/>
        </p:nvGrpSpPr>
        <p:grpSpPr>
          <a:xfrm>
            <a:off x="6928646" y="2594835"/>
            <a:ext cx="1278465" cy="1096322"/>
            <a:chOff x="3657900" y="2390518"/>
            <a:chExt cx="1278465" cy="1096322"/>
          </a:xfrm>
        </p:grpSpPr>
        <p:pic>
          <p:nvPicPr>
            <p:cNvPr id="60" name="Picture 59"/>
            <p:cNvPicPr>
              <a:picLocks noChangeAspect="1"/>
            </p:cNvPicPr>
            <p:nvPr/>
          </p:nvPicPr>
          <p:blipFill rotWithShape="1">
            <a:blip r:embed="rId3"/>
            <a:srcRect l="-22826" t="-31574" r="-24015" b="-15269"/>
            <a:stretch/>
          </p:blipFill>
          <p:spPr>
            <a:xfrm>
              <a:off x="3718149" y="2390518"/>
              <a:ext cx="432816" cy="649224"/>
            </a:xfrm>
            <a:prstGeom prst="rect">
              <a:avLst/>
            </a:prstGeom>
            <a:noFill/>
          </p:spPr>
        </p:pic>
        <p:sp>
          <p:nvSpPr>
            <p:cNvPr id="61" name="Rectangle 60"/>
            <p:cNvSpPr/>
            <p:nvPr/>
          </p:nvSpPr>
          <p:spPr>
            <a:xfrm>
              <a:off x="3657900" y="2717399"/>
              <a:ext cx="1278465" cy="769441"/>
            </a:xfrm>
            <a:prstGeom prst="rect">
              <a:avLst/>
            </a:prstGeom>
          </p:spPr>
          <p:txBody>
            <a:bodyPr wrap="none">
              <a:spAutoFit/>
            </a:bodyPr>
            <a:lstStyle/>
            <a:p>
              <a:r>
                <a:rPr lang="en-US" sz="4400" dirty="0" smtClean="0">
                  <a:sym typeface="Wingdings"/>
                </a:rPr>
                <a:t>  0</a:t>
              </a:r>
              <a:endParaRPr lang="en-US" sz="4400" dirty="0"/>
            </a:p>
          </p:txBody>
        </p:sp>
      </p:grpSp>
      <p:pic>
        <p:nvPicPr>
          <p:cNvPr id="63" name="Picture 62"/>
          <p:cNvPicPr>
            <a:picLocks noChangeAspect="1"/>
          </p:cNvPicPr>
          <p:nvPr/>
        </p:nvPicPr>
        <p:blipFill rotWithShape="1">
          <a:blip r:embed="rId3"/>
          <a:srcRect l="-22826" t="-31574" r="-24015" b="-15269"/>
          <a:stretch/>
        </p:blipFill>
        <p:spPr>
          <a:xfrm>
            <a:off x="7631975" y="4345385"/>
            <a:ext cx="432816" cy="649224"/>
          </a:xfrm>
          <a:prstGeom prst="rect">
            <a:avLst/>
          </a:prstGeom>
          <a:noFill/>
        </p:spPr>
      </p:pic>
      <p:sp>
        <p:nvSpPr>
          <p:cNvPr id="64" name="Rectangle 63"/>
          <p:cNvSpPr/>
          <p:nvPr/>
        </p:nvSpPr>
        <p:spPr>
          <a:xfrm>
            <a:off x="7571726" y="4626920"/>
            <a:ext cx="1278465" cy="769441"/>
          </a:xfrm>
          <a:prstGeom prst="rect">
            <a:avLst/>
          </a:prstGeom>
        </p:spPr>
        <p:txBody>
          <a:bodyPr wrap="none">
            <a:spAutoFit/>
          </a:bodyPr>
          <a:lstStyle/>
          <a:p>
            <a:r>
              <a:rPr lang="en-US" sz="4400" dirty="0" smtClean="0">
                <a:sym typeface="Wingdings"/>
              </a:rPr>
              <a:t>  0</a:t>
            </a:r>
            <a:endParaRPr lang="en-US" sz="4400" dirty="0"/>
          </a:p>
        </p:txBody>
      </p:sp>
      <p:pic>
        <p:nvPicPr>
          <p:cNvPr id="101" name="Picture 100"/>
          <p:cNvPicPr>
            <a:picLocks noChangeAspect="1"/>
          </p:cNvPicPr>
          <p:nvPr/>
        </p:nvPicPr>
        <p:blipFill rotWithShape="1">
          <a:blip r:embed="rId3"/>
          <a:srcRect l="-22826" t="-31574" r="-24015" b="-15269"/>
          <a:stretch/>
        </p:blipFill>
        <p:spPr>
          <a:xfrm>
            <a:off x="2663767" y="4345385"/>
            <a:ext cx="432816" cy="649224"/>
          </a:xfrm>
          <a:prstGeom prst="rect">
            <a:avLst/>
          </a:prstGeom>
          <a:noFill/>
        </p:spPr>
      </p:pic>
      <p:sp>
        <p:nvSpPr>
          <p:cNvPr id="102" name="Rectangle 101"/>
          <p:cNvSpPr/>
          <p:nvPr/>
        </p:nvSpPr>
        <p:spPr>
          <a:xfrm>
            <a:off x="181587" y="4626920"/>
            <a:ext cx="7664162" cy="1446550"/>
          </a:xfrm>
          <a:prstGeom prst="rect">
            <a:avLst/>
          </a:prstGeom>
        </p:spPr>
        <p:txBody>
          <a:bodyPr wrap="square">
            <a:spAutoFit/>
          </a:bodyPr>
          <a:lstStyle/>
          <a:p>
            <a:r>
              <a:rPr lang="en-US" sz="4400" dirty="0"/>
              <a:t>{v</a:t>
            </a:r>
            <a:r>
              <a:rPr lang="en-US" sz="4400" baseline="-25000" dirty="0"/>
              <a:t>1</a:t>
            </a:r>
            <a:r>
              <a:rPr lang="en-US" sz="4400" dirty="0"/>
              <a:t>, </a:t>
            </a:r>
            <a:r>
              <a:rPr lang="en-US" sz="4400" dirty="0" smtClean="0"/>
              <a:t>v</a:t>
            </a:r>
            <a:r>
              <a:rPr lang="en-US" sz="4400" baseline="-25000" dirty="0" smtClean="0"/>
              <a:t>2</a:t>
            </a:r>
            <a:r>
              <a:rPr lang="en-US" sz="4400" dirty="0"/>
              <a:t>, </a:t>
            </a:r>
            <a:r>
              <a:rPr lang="en-US" sz="4400" dirty="0" smtClean="0"/>
              <a:t>v</a:t>
            </a:r>
            <a:r>
              <a:rPr lang="en-US" sz="4400" baseline="-25000" dirty="0" smtClean="0"/>
              <a:t>3</a:t>
            </a:r>
            <a:r>
              <a:rPr lang="en-US" sz="4400" dirty="0" smtClean="0"/>
              <a:t>}  </a:t>
            </a:r>
            <a:r>
              <a:rPr lang="en-US" sz="4400" dirty="0" smtClean="0">
                <a:sym typeface="Wingdings"/>
              </a:rPr>
              <a:t>  </a:t>
            </a:r>
            <a:r>
              <a:rPr lang="en-US" sz="4400" dirty="0" smtClean="0"/>
              <a:t>{v</a:t>
            </a:r>
            <a:r>
              <a:rPr lang="en-US" sz="4400" baseline="-25000" dirty="0" smtClean="0"/>
              <a:t>1</a:t>
            </a:r>
            <a:r>
              <a:rPr lang="en-US" sz="4400" dirty="0"/>
              <a:t>, v</a:t>
            </a:r>
            <a:r>
              <a:rPr lang="en-US" sz="4400" baseline="-25000" dirty="0"/>
              <a:t>2</a:t>
            </a:r>
            <a:r>
              <a:rPr lang="en-US" sz="4400" dirty="0" smtClean="0"/>
              <a:t>}  +  {v</a:t>
            </a:r>
            <a:r>
              <a:rPr lang="en-US" sz="4400" baseline="-25000" dirty="0"/>
              <a:t>1</a:t>
            </a:r>
            <a:r>
              <a:rPr lang="en-US" sz="4400" dirty="0" smtClean="0"/>
              <a:t>, v</a:t>
            </a:r>
            <a:r>
              <a:rPr lang="en-US" sz="4400" baseline="-25000" dirty="0" smtClean="0"/>
              <a:t>3</a:t>
            </a:r>
            <a:r>
              <a:rPr lang="en-US" sz="4400" dirty="0" smtClean="0"/>
              <a:t>}          </a:t>
            </a:r>
          </a:p>
          <a:p>
            <a:r>
              <a:rPr lang="en-US" sz="4400" dirty="0"/>
              <a:t>	</a:t>
            </a:r>
            <a:r>
              <a:rPr lang="en-US" sz="4400" dirty="0" smtClean="0"/>
              <a:t>								+  {v</a:t>
            </a:r>
            <a:r>
              <a:rPr lang="en-US" sz="4400" baseline="-25000" dirty="0" smtClean="0"/>
              <a:t>2</a:t>
            </a:r>
            <a:r>
              <a:rPr lang="en-US" sz="4400" dirty="0" smtClean="0"/>
              <a:t>, v</a:t>
            </a:r>
            <a:r>
              <a:rPr lang="en-US" sz="4400" baseline="-25000" dirty="0" smtClean="0"/>
              <a:t>3</a:t>
            </a:r>
            <a:r>
              <a:rPr lang="en-US" sz="4400" dirty="0" smtClean="0"/>
              <a:t>}  </a:t>
            </a:r>
            <a:endParaRPr lang="en-US" sz="4400" dirty="0"/>
          </a:p>
        </p:txBody>
      </p:sp>
      <p:sp>
        <p:nvSpPr>
          <p:cNvPr id="103" name="TextBox 102"/>
          <p:cNvSpPr txBox="1"/>
          <p:nvPr/>
        </p:nvSpPr>
        <p:spPr>
          <a:xfrm>
            <a:off x="2396532" y="86429"/>
            <a:ext cx="4350936" cy="830997"/>
          </a:xfrm>
          <a:prstGeom prst="rect">
            <a:avLst/>
          </a:prstGeom>
          <a:noFill/>
        </p:spPr>
        <p:txBody>
          <a:bodyPr wrap="square" rtlCol="0">
            <a:spAutoFit/>
          </a:bodyPr>
          <a:lstStyle/>
          <a:p>
            <a:r>
              <a:rPr lang="en-US" sz="4800" dirty="0" smtClean="0"/>
              <a:t>Boundary Map   </a:t>
            </a:r>
            <a:r>
              <a:rPr lang="en-US" sz="4400" dirty="0" smtClean="0"/>
              <a:t> </a:t>
            </a:r>
          </a:p>
        </p:txBody>
      </p:sp>
      <p:grpSp>
        <p:nvGrpSpPr>
          <p:cNvPr id="104" name="Group 103"/>
          <p:cNvGrpSpPr/>
          <p:nvPr/>
        </p:nvGrpSpPr>
        <p:grpSpPr>
          <a:xfrm>
            <a:off x="450175" y="1218976"/>
            <a:ext cx="8521002" cy="850099"/>
            <a:chOff x="450175" y="1444026"/>
            <a:chExt cx="8521002" cy="850099"/>
          </a:xfrm>
        </p:grpSpPr>
        <p:grpSp>
          <p:nvGrpSpPr>
            <p:cNvPr id="105" name="Group 104"/>
            <p:cNvGrpSpPr/>
            <p:nvPr/>
          </p:nvGrpSpPr>
          <p:grpSpPr>
            <a:xfrm>
              <a:off x="450175" y="1444026"/>
              <a:ext cx="8521002" cy="832917"/>
              <a:chOff x="3593592" y="100584"/>
              <a:chExt cx="8521002" cy="832917"/>
            </a:xfrm>
            <a:noFill/>
          </p:grpSpPr>
          <p:pic>
            <p:nvPicPr>
              <p:cNvPr id="107" name="Picture 106"/>
              <p:cNvPicPr>
                <a:picLocks noChangeAspect="1"/>
              </p:cNvPicPr>
              <p:nvPr/>
            </p:nvPicPr>
            <p:blipFill rotWithShape="1">
              <a:blip r:embed="rId3"/>
              <a:srcRect l="-22826" t="-31574" r="-24015" b="-15269"/>
              <a:stretch/>
            </p:blipFill>
            <p:spPr>
              <a:xfrm>
                <a:off x="3593592" y="100584"/>
                <a:ext cx="554736" cy="832104"/>
              </a:xfrm>
              <a:prstGeom prst="rect">
                <a:avLst/>
              </a:prstGeom>
              <a:grpFill/>
            </p:spPr>
          </p:pic>
          <p:sp>
            <p:nvSpPr>
              <p:cNvPr id="108" name="TextBox 107"/>
              <p:cNvSpPr txBox="1"/>
              <p:nvPr/>
            </p:nvSpPr>
            <p:spPr>
              <a:xfrm>
                <a:off x="3949673" y="102504"/>
                <a:ext cx="8164921" cy="830997"/>
              </a:xfrm>
              <a:prstGeom prst="rect">
                <a:avLst/>
              </a:prstGeom>
              <a:grpFill/>
            </p:spPr>
            <p:txBody>
              <a:bodyPr wrap="square" rtlCol="0">
                <a:spAutoFit/>
              </a:bodyPr>
              <a:lstStyle/>
              <a:p>
                <a:r>
                  <a:rPr lang="en-US" sz="4800" baseline="-25000" dirty="0" smtClean="0"/>
                  <a:t>n</a:t>
                </a:r>
                <a:r>
                  <a:rPr lang="en-US" sz="4800" dirty="0" smtClean="0"/>
                  <a:t> :  </a:t>
                </a:r>
                <a:r>
                  <a:rPr lang="en-US" sz="4800" dirty="0" err="1" smtClean="0"/>
                  <a:t>C</a:t>
                </a:r>
                <a:r>
                  <a:rPr lang="en-US" sz="4800" baseline="-25000" dirty="0" err="1" smtClean="0"/>
                  <a:t>n</a:t>
                </a:r>
                <a:r>
                  <a:rPr lang="en-US" sz="4800" baseline="-25000" dirty="0" smtClean="0"/>
                  <a:t>  </a:t>
                </a:r>
                <a:r>
                  <a:rPr lang="en-US" sz="4800" dirty="0" smtClean="0">
                    <a:sym typeface="Wingdings"/>
                  </a:rPr>
                  <a:t></a:t>
                </a:r>
                <a:r>
                  <a:rPr lang="en-US" sz="4800" dirty="0" smtClean="0"/>
                  <a:t>  C</a:t>
                </a:r>
                <a:r>
                  <a:rPr lang="en-US" sz="4800" baseline="-25000" dirty="0" smtClean="0"/>
                  <a:t>n-1</a:t>
                </a:r>
                <a:r>
                  <a:rPr lang="en-US" sz="4800" dirty="0" smtClean="0"/>
                  <a:t>  such that     </a:t>
                </a:r>
                <a:r>
                  <a:rPr lang="en-US" sz="4800" baseline="30000" dirty="0" smtClean="0"/>
                  <a:t>2</a:t>
                </a:r>
                <a:r>
                  <a:rPr lang="en-US" sz="4800" dirty="0" smtClean="0"/>
                  <a:t>  = 0</a:t>
                </a:r>
                <a:endParaRPr lang="en-US" sz="4800" baseline="-25000" dirty="0" smtClean="0"/>
              </a:p>
            </p:txBody>
          </p:sp>
        </p:grpSp>
        <p:pic>
          <p:nvPicPr>
            <p:cNvPr id="106" name="Picture 105"/>
            <p:cNvPicPr>
              <a:picLocks noChangeAspect="1"/>
            </p:cNvPicPr>
            <p:nvPr/>
          </p:nvPicPr>
          <p:blipFill rotWithShape="1">
            <a:blip r:embed="rId3"/>
            <a:srcRect l="-22826" t="-31574" r="-24015" b="-15269"/>
            <a:stretch/>
          </p:blipFill>
          <p:spPr>
            <a:xfrm>
              <a:off x="6920974" y="1462021"/>
              <a:ext cx="554736" cy="832104"/>
            </a:xfrm>
            <a:prstGeom prst="rect">
              <a:avLst/>
            </a:prstGeom>
            <a:noFill/>
          </p:spPr>
        </p:pic>
      </p:grpSp>
    </p:spTree>
    <p:extLst>
      <p:ext uri="{BB962C8B-B14F-4D97-AF65-F5344CB8AC3E}">
        <p14:creationId xmlns:p14="http://schemas.microsoft.com/office/powerpoint/2010/main" val="19430007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93" y="996600"/>
            <a:ext cx="9289694" cy="584776"/>
          </a:xfrm>
          <a:prstGeom prst="rect">
            <a:avLst/>
          </a:prstGeom>
        </p:spPr>
        <p:txBody>
          <a:bodyPr wrap="square">
            <a:spAutoFit/>
          </a:bodyPr>
          <a:lstStyle/>
          <a:p>
            <a:r>
              <a:rPr lang="en-US" sz="3200" dirty="0" smtClean="0"/>
              <a:t>C</a:t>
            </a:r>
            <a:r>
              <a:rPr lang="en-US" sz="3200" baseline="-25000" dirty="0" smtClean="0"/>
              <a:t>n+1   </a:t>
            </a:r>
            <a:r>
              <a:rPr lang="en-US" sz="3200" dirty="0" smtClean="0">
                <a:sym typeface="Wingdings"/>
              </a:rPr>
              <a:t>   </a:t>
            </a:r>
            <a:r>
              <a:rPr lang="en-US" sz="3200" dirty="0" err="1" smtClean="0"/>
              <a:t>C</a:t>
            </a:r>
            <a:r>
              <a:rPr lang="en-US" sz="3200" baseline="-25000" dirty="0" err="1" smtClean="0"/>
              <a:t>n</a:t>
            </a:r>
            <a:r>
              <a:rPr lang="en-US" sz="3200" baseline="-25000" dirty="0" smtClean="0"/>
              <a:t>   </a:t>
            </a:r>
            <a:r>
              <a:rPr lang="en-US" sz="3200" dirty="0" smtClean="0">
                <a:sym typeface="Wingdings"/>
              </a:rPr>
              <a:t>   </a:t>
            </a:r>
            <a:r>
              <a:rPr lang="en-US" sz="3200" dirty="0" smtClean="0"/>
              <a:t>C</a:t>
            </a:r>
            <a:r>
              <a:rPr lang="en-US" sz="3200" baseline="-25000" dirty="0" smtClean="0"/>
              <a:t>n-1   </a:t>
            </a:r>
            <a:r>
              <a:rPr lang="en-US" sz="3200" dirty="0" smtClean="0">
                <a:sym typeface="Wingdings"/>
              </a:rPr>
              <a:t>. . .</a:t>
            </a:r>
            <a:r>
              <a:rPr lang="en-US" sz="3200" baseline="-25000" dirty="0" smtClean="0"/>
              <a:t> </a:t>
            </a:r>
            <a:r>
              <a:rPr lang="en-US" sz="3200" dirty="0" smtClean="0">
                <a:sym typeface="Wingdings"/>
              </a:rPr>
              <a:t>   </a:t>
            </a:r>
            <a:r>
              <a:rPr lang="en-US" sz="3200" dirty="0" smtClean="0"/>
              <a:t>C</a:t>
            </a:r>
            <a:r>
              <a:rPr lang="en-US" sz="3200" baseline="-25000" dirty="0"/>
              <a:t>2</a:t>
            </a:r>
            <a:r>
              <a:rPr lang="en-US" sz="3200" baseline="-25000" dirty="0" smtClean="0"/>
              <a:t>   </a:t>
            </a:r>
            <a:r>
              <a:rPr lang="en-US" sz="3200" dirty="0" smtClean="0">
                <a:sym typeface="Wingdings"/>
              </a:rPr>
              <a:t>   </a:t>
            </a:r>
            <a:r>
              <a:rPr lang="en-US" sz="3200" dirty="0" smtClean="0"/>
              <a:t>C</a:t>
            </a:r>
            <a:r>
              <a:rPr lang="en-US" sz="3200" baseline="-25000" dirty="0" smtClean="0"/>
              <a:t>1   </a:t>
            </a:r>
            <a:r>
              <a:rPr lang="en-US" sz="3200" dirty="0" smtClean="0">
                <a:sym typeface="Wingdings"/>
              </a:rPr>
              <a:t>   </a:t>
            </a:r>
            <a:r>
              <a:rPr lang="en-US" sz="3200" dirty="0" smtClean="0"/>
              <a:t>C</a:t>
            </a:r>
            <a:r>
              <a:rPr lang="en-US" sz="3200" baseline="-25000" dirty="0" smtClean="0"/>
              <a:t>0   </a:t>
            </a:r>
            <a:r>
              <a:rPr lang="en-US" sz="3200" dirty="0" smtClean="0">
                <a:sym typeface="Wingdings"/>
              </a:rPr>
              <a:t>   0</a:t>
            </a:r>
          </a:p>
        </p:txBody>
      </p:sp>
      <p:grpSp>
        <p:nvGrpSpPr>
          <p:cNvPr id="24" name="Group 23"/>
          <p:cNvGrpSpPr/>
          <p:nvPr/>
        </p:nvGrpSpPr>
        <p:grpSpPr>
          <a:xfrm>
            <a:off x="1026219" y="2367620"/>
            <a:ext cx="7576500" cy="3922441"/>
            <a:chOff x="112723" y="3602667"/>
            <a:chExt cx="7576500" cy="3922441"/>
          </a:xfrm>
        </p:grpSpPr>
        <p:sp>
          <p:nvSpPr>
            <p:cNvPr id="25" name="Rectangle 24"/>
            <p:cNvSpPr/>
            <p:nvPr/>
          </p:nvSpPr>
          <p:spPr>
            <a:xfrm>
              <a:off x="112723" y="3602667"/>
              <a:ext cx="7576500" cy="3922441"/>
            </a:xfrm>
            <a:prstGeom prst="rect">
              <a:avLst/>
            </a:prstGeom>
          </p:spPr>
          <p:txBody>
            <a:bodyPr wrap="square">
              <a:spAutoFit/>
            </a:bodyPr>
            <a:lstStyle/>
            <a:p>
              <a:r>
                <a:rPr lang="en-US" sz="3200" dirty="0" err="1" smtClean="0">
                  <a:sym typeface="Wingdings"/>
                </a:rPr>
                <a:t>H</a:t>
              </a:r>
              <a:r>
                <a:rPr lang="en-US" sz="3200" baseline="-25000" dirty="0" err="1">
                  <a:sym typeface="Wingdings"/>
                </a:rPr>
                <a:t>n</a:t>
              </a:r>
              <a:r>
                <a:rPr lang="en-US" sz="3200" dirty="0" smtClean="0">
                  <a:sym typeface="Wingdings"/>
                </a:rPr>
                <a:t> = Z</a:t>
              </a:r>
              <a:r>
                <a:rPr lang="en-US" sz="3200" baseline="-25000" dirty="0">
                  <a:sym typeface="Wingdings"/>
                </a:rPr>
                <a:t>n</a:t>
              </a:r>
              <a:r>
                <a:rPr lang="en-US" sz="3200" dirty="0" smtClean="0">
                  <a:sym typeface="Wingdings"/>
                </a:rPr>
                <a:t>/</a:t>
              </a:r>
              <a:r>
                <a:rPr lang="en-US" sz="3200" dirty="0" err="1" smtClean="0"/>
                <a:t>B</a:t>
              </a:r>
              <a:r>
                <a:rPr lang="en-US" sz="3200" baseline="-25000" dirty="0" err="1"/>
                <a:t>n</a:t>
              </a:r>
              <a:r>
                <a:rPr lang="en-US" sz="3200" dirty="0" smtClean="0"/>
                <a:t> = (kernel of      )/ (image of         )</a:t>
              </a:r>
            </a:p>
            <a:p>
              <a:endParaRPr lang="en-US" sz="3200" dirty="0"/>
            </a:p>
            <a:p>
              <a:r>
                <a:rPr lang="en-US" sz="3200" dirty="0" smtClean="0"/>
                <a:t>				     null space of </a:t>
              </a:r>
              <a:r>
                <a:rPr lang="en-US" sz="3200" dirty="0" err="1" smtClean="0"/>
                <a:t>M</a:t>
              </a:r>
              <a:r>
                <a:rPr lang="en-US" sz="3200" baseline="-25000" dirty="0" err="1" smtClean="0"/>
                <a:t>n</a:t>
              </a:r>
              <a:r>
                <a:rPr lang="en-US" sz="3200" baseline="-25000" dirty="0" smtClean="0"/>
                <a:t>        </a:t>
              </a:r>
            </a:p>
            <a:p>
              <a:pPr>
                <a:lnSpc>
                  <a:spcPct val="120000"/>
                </a:lnSpc>
              </a:pPr>
              <a:r>
                <a:rPr lang="en-US" sz="3200" dirty="0"/>
                <a:t>	</a:t>
              </a:r>
              <a:r>
                <a:rPr lang="en-US" sz="3200" dirty="0" smtClean="0"/>
                <a:t>			</a:t>
              </a:r>
              <a:r>
                <a:rPr lang="en-US" sz="3200" dirty="0"/>
                <a:t> </a:t>
              </a:r>
              <a:r>
                <a:rPr lang="en-US" sz="3200" dirty="0" smtClean="0"/>
                <a:t>  column space of M</a:t>
              </a:r>
              <a:r>
                <a:rPr lang="en-US" sz="3200" baseline="-25000" dirty="0" smtClean="0"/>
                <a:t>n+1</a:t>
              </a:r>
            </a:p>
            <a:p>
              <a:pPr>
                <a:lnSpc>
                  <a:spcPct val="120000"/>
                </a:lnSpc>
              </a:pPr>
              <a:endParaRPr lang="en-US" sz="3200" baseline="-25000" dirty="0"/>
            </a:p>
            <a:p>
              <a:pPr>
                <a:lnSpc>
                  <a:spcPct val="120000"/>
                </a:lnSpc>
              </a:pPr>
              <a:r>
                <a:rPr lang="en-US" sz="3200" dirty="0" smtClean="0"/>
                <a:t>Rank </a:t>
              </a:r>
              <a:r>
                <a:rPr lang="en-US" sz="3200" dirty="0" err="1" smtClean="0">
                  <a:sym typeface="Wingdings"/>
                </a:rPr>
                <a:t>H</a:t>
              </a:r>
              <a:r>
                <a:rPr lang="en-US" sz="3200" baseline="-25000" dirty="0" err="1">
                  <a:sym typeface="Wingdings"/>
                </a:rPr>
                <a:t>n</a:t>
              </a:r>
              <a:r>
                <a:rPr lang="en-US" sz="3200" dirty="0" smtClean="0">
                  <a:sym typeface="Wingdings"/>
                </a:rPr>
                <a:t> = Rank Z</a:t>
              </a:r>
              <a:r>
                <a:rPr lang="en-US" sz="3200" baseline="-25000" dirty="0">
                  <a:sym typeface="Wingdings"/>
                </a:rPr>
                <a:t>n</a:t>
              </a:r>
              <a:r>
                <a:rPr lang="en-US" sz="3200" dirty="0" smtClean="0">
                  <a:sym typeface="Wingdings"/>
                </a:rPr>
                <a:t> – Rank </a:t>
              </a:r>
              <a:r>
                <a:rPr lang="en-US" sz="3200" dirty="0" err="1" smtClean="0"/>
                <a:t>B</a:t>
              </a:r>
              <a:r>
                <a:rPr lang="en-US" sz="3200" baseline="-25000" dirty="0" err="1"/>
                <a:t>n</a:t>
              </a:r>
              <a:r>
                <a:rPr lang="en-US" sz="3200" dirty="0" smtClean="0"/>
                <a:t> </a:t>
              </a:r>
            </a:p>
            <a:p>
              <a:pPr>
                <a:lnSpc>
                  <a:spcPct val="120000"/>
                </a:lnSpc>
              </a:pPr>
              <a:endParaRPr lang="en-US" sz="3200" baseline="-25000" dirty="0" smtClean="0"/>
            </a:p>
            <a:p>
              <a:endParaRPr lang="en-US" sz="3200" baseline="-25000" dirty="0" smtClean="0"/>
            </a:p>
          </p:txBody>
        </p:sp>
        <p:cxnSp>
          <p:nvCxnSpPr>
            <p:cNvPr id="26" name="Straight Connector 25"/>
            <p:cNvCxnSpPr/>
            <p:nvPr/>
          </p:nvCxnSpPr>
          <p:spPr>
            <a:xfrm flipV="1">
              <a:off x="2313721" y="5201122"/>
              <a:ext cx="3318192"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2592050" y="3626632"/>
            <a:ext cx="521893" cy="584776"/>
          </a:xfrm>
          <a:prstGeom prst="rect">
            <a:avLst/>
          </a:prstGeom>
          <a:noFill/>
        </p:spPr>
        <p:txBody>
          <a:bodyPr wrap="square" rtlCol="0">
            <a:spAutoFit/>
          </a:bodyPr>
          <a:lstStyle/>
          <a:p>
            <a:r>
              <a:rPr lang="en-US" sz="3200" dirty="0" smtClean="0"/>
              <a:t>=</a:t>
            </a:r>
            <a:endParaRPr lang="en-US" sz="3200" dirty="0"/>
          </a:p>
        </p:txBody>
      </p:sp>
      <p:grpSp>
        <p:nvGrpSpPr>
          <p:cNvPr id="10" name="Group 9"/>
          <p:cNvGrpSpPr/>
          <p:nvPr/>
        </p:nvGrpSpPr>
        <p:grpSpPr>
          <a:xfrm>
            <a:off x="681195" y="564593"/>
            <a:ext cx="871219" cy="649224"/>
            <a:chOff x="793734" y="564593"/>
            <a:chExt cx="871219" cy="649224"/>
          </a:xfrm>
        </p:grpSpPr>
        <p:pic>
          <p:nvPicPr>
            <p:cNvPr id="33" name="Picture 32"/>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9" name="Rectangle 8"/>
            <p:cNvSpPr/>
            <p:nvPr/>
          </p:nvSpPr>
          <p:spPr>
            <a:xfrm>
              <a:off x="1061637" y="729500"/>
              <a:ext cx="603316" cy="420628"/>
            </a:xfrm>
            <a:prstGeom prst="rect">
              <a:avLst/>
            </a:prstGeom>
          </p:spPr>
          <p:txBody>
            <a:bodyPr wrap="none">
              <a:spAutoFit/>
            </a:bodyPr>
            <a:lstStyle/>
            <a:p>
              <a:r>
                <a:rPr lang="en-US" sz="3200" baseline="-25000" dirty="0"/>
                <a:t>n</a:t>
              </a:r>
              <a:r>
                <a:rPr lang="en-US" sz="3200" baseline="-25000" dirty="0" smtClean="0"/>
                <a:t>+1</a:t>
              </a:r>
              <a:endParaRPr lang="en-US" sz="3200" dirty="0"/>
            </a:p>
          </p:txBody>
        </p:sp>
      </p:grpSp>
      <p:grpSp>
        <p:nvGrpSpPr>
          <p:cNvPr id="35" name="Group 34"/>
          <p:cNvGrpSpPr/>
          <p:nvPr/>
        </p:nvGrpSpPr>
        <p:grpSpPr>
          <a:xfrm>
            <a:off x="7271992" y="2296779"/>
            <a:ext cx="871219" cy="649224"/>
            <a:chOff x="793734" y="564593"/>
            <a:chExt cx="871219" cy="649224"/>
          </a:xfrm>
        </p:grpSpPr>
        <p:pic>
          <p:nvPicPr>
            <p:cNvPr id="36" name="Picture 35"/>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37" name="Rectangle 36"/>
            <p:cNvSpPr/>
            <p:nvPr/>
          </p:nvSpPr>
          <p:spPr>
            <a:xfrm>
              <a:off x="1061637" y="729500"/>
              <a:ext cx="603316" cy="420628"/>
            </a:xfrm>
            <a:prstGeom prst="rect">
              <a:avLst/>
            </a:prstGeom>
          </p:spPr>
          <p:txBody>
            <a:bodyPr wrap="none">
              <a:spAutoFit/>
            </a:bodyPr>
            <a:lstStyle/>
            <a:p>
              <a:r>
                <a:rPr lang="en-US" sz="3200" baseline="-25000" dirty="0" smtClean="0"/>
                <a:t>n+1</a:t>
              </a:r>
              <a:endParaRPr lang="en-US" sz="3200" dirty="0"/>
            </a:p>
          </p:txBody>
        </p:sp>
      </p:grpSp>
      <p:grpSp>
        <p:nvGrpSpPr>
          <p:cNvPr id="38" name="Group 37"/>
          <p:cNvGrpSpPr/>
          <p:nvPr/>
        </p:nvGrpSpPr>
        <p:grpSpPr>
          <a:xfrm>
            <a:off x="4764171" y="2296779"/>
            <a:ext cx="596305" cy="649224"/>
            <a:chOff x="793734" y="564593"/>
            <a:chExt cx="596305" cy="649224"/>
          </a:xfrm>
        </p:grpSpPr>
        <p:pic>
          <p:nvPicPr>
            <p:cNvPr id="39" name="Picture 38"/>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0" name="Rectangle 39"/>
            <p:cNvSpPr/>
            <p:nvPr/>
          </p:nvSpPr>
          <p:spPr>
            <a:xfrm>
              <a:off x="1061637" y="729500"/>
              <a:ext cx="328402" cy="420628"/>
            </a:xfrm>
            <a:prstGeom prst="rect">
              <a:avLst/>
            </a:prstGeom>
          </p:spPr>
          <p:txBody>
            <a:bodyPr wrap="none">
              <a:spAutoFit/>
            </a:bodyPr>
            <a:lstStyle/>
            <a:p>
              <a:r>
                <a:rPr lang="en-US" sz="3200" baseline="-25000" dirty="0"/>
                <a:t>n</a:t>
              </a:r>
              <a:endParaRPr lang="en-US" sz="3200" dirty="0"/>
            </a:p>
          </p:txBody>
        </p:sp>
      </p:grpSp>
      <p:grpSp>
        <p:nvGrpSpPr>
          <p:cNvPr id="44" name="Group 43"/>
          <p:cNvGrpSpPr/>
          <p:nvPr/>
        </p:nvGrpSpPr>
        <p:grpSpPr>
          <a:xfrm>
            <a:off x="2043976" y="564593"/>
            <a:ext cx="596305" cy="649224"/>
            <a:chOff x="793734" y="564593"/>
            <a:chExt cx="596305" cy="649224"/>
          </a:xfrm>
        </p:grpSpPr>
        <p:pic>
          <p:nvPicPr>
            <p:cNvPr id="45" name="Picture 44"/>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6" name="Rectangle 45"/>
            <p:cNvSpPr/>
            <p:nvPr/>
          </p:nvSpPr>
          <p:spPr>
            <a:xfrm>
              <a:off x="1061637" y="729500"/>
              <a:ext cx="328402" cy="420628"/>
            </a:xfrm>
            <a:prstGeom prst="rect">
              <a:avLst/>
            </a:prstGeom>
          </p:spPr>
          <p:txBody>
            <a:bodyPr wrap="none">
              <a:spAutoFit/>
            </a:bodyPr>
            <a:lstStyle/>
            <a:p>
              <a:r>
                <a:rPr lang="en-US" sz="3200" baseline="-25000" dirty="0"/>
                <a:t>n</a:t>
              </a:r>
              <a:endParaRPr lang="en-US" sz="3200" dirty="0"/>
            </a:p>
          </p:txBody>
        </p:sp>
      </p:grpSp>
      <p:grpSp>
        <p:nvGrpSpPr>
          <p:cNvPr id="47" name="Group 46"/>
          <p:cNvGrpSpPr/>
          <p:nvPr/>
        </p:nvGrpSpPr>
        <p:grpSpPr>
          <a:xfrm>
            <a:off x="5639383" y="564593"/>
            <a:ext cx="591229" cy="649224"/>
            <a:chOff x="793734" y="564593"/>
            <a:chExt cx="591229" cy="649224"/>
          </a:xfrm>
        </p:grpSpPr>
        <p:pic>
          <p:nvPicPr>
            <p:cNvPr id="48" name="Picture 47"/>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49" name="Rectangle 48"/>
            <p:cNvSpPr/>
            <p:nvPr/>
          </p:nvSpPr>
          <p:spPr>
            <a:xfrm>
              <a:off x="1061637" y="729500"/>
              <a:ext cx="323326" cy="420628"/>
            </a:xfrm>
            <a:prstGeom prst="rect">
              <a:avLst/>
            </a:prstGeom>
          </p:spPr>
          <p:txBody>
            <a:bodyPr wrap="none">
              <a:spAutoFit/>
            </a:bodyPr>
            <a:lstStyle/>
            <a:p>
              <a:r>
                <a:rPr lang="en-US" sz="3200" baseline="-25000" dirty="0" smtClean="0"/>
                <a:t>2</a:t>
              </a:r>
              <a:endParaRPr lang="en-US" sz="3200" dirty="0"/>
            </a:p>
          </p:txBody>
        </p:sp>
      </p:grpSp>
      <p:grpSp>
        <p:nvGrpSpPr>
          <p:cNvPr id="50" name="Group 49"/>
          <p:cNvGrpSpPr/>
          <p:nvPr/>
        </p:nvGrpSpPr>
        <p:grpSpPr>
          <a:xfrm>
            <a:off x="6836812" y="564593"/>
            <a:ext cx="591229" cy="649224"/>
            <a:chOff x="793734" y="564593"/>
            <a:chExt cx="591229" cy="649224"/>
          </a:xfrm>
        </p:grpSpPr>
        <p:pic>
          <p:nvPicPr>
            <p:cNvPr id="51" name="Picture 50"/>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52" name="Rectangle 51"/>
            <p:cNvSpPr/>
            <p:nvPr/>
          </p:nvSpPr>
          <p:spPr>
            <a:xfrm>
              <a:off x="1061637" y="729500"/>
              <a:ext cx="323326" cy="420628"/>
            </a:xfrm>
            <a:prstGeom prst="rect">
              <a:avLst/>
            </a:prstGeom>
          </p:spPr>
          <p:txBody>
            <a:bodyPr wrap="none">
              <a:spAutoFit/>
            </a:bodyPr>
            <a:lstStyle/>
            <a:p>
              <a:r>
                <a:rPr lang="en-US" sz="3200" baseline="-25000" dirty="0" smtClean="0"/>
                <a:t>1</a:t>
              </a:r>
              <a:endParaRPr lang="en-US" sz="3200" dirty="0"/>
            </a:p>
          </p:txBody>
        </p:sp>
      </p:grpSp>
      <p:grpSp>
        <p:nvGrpSpPr>
          <p:cNvPr id="53" name="Group 52"/>
          <p:cNvGrpSpPr/>
          <p:nvPr/>
        </p:nvGrpSpPr>
        <p:grpSpPr>
          <a:xfrm>
            <a:off x="8028537" y="564593"/>
            <a:ext cx="591229" cy="649224"/>
            <a:chOff x="793734" y="564593"/>
            <a:chExt cx="591229" cy="649224"/>
          </a:xfrm>
        </p:grpSpPr>
        <p:pic>
          <p:nvPicPr>
            <p:cNvPr id="54" name="Picture 53"/>
            <p:cNvPicPr>
              <a:picLocks noChangeAspect="1"/>
            </p:cNvPicPr>
            <p:nvPr/>
          </p:nvPicPr>
          <p:blipFill rotWithShape="1">
            <a:blip r:embed="rId2"/>
            <a:srcRect l="-22826" t="-31574" r="-24015" b="-15269"/>
            <a:stretch/>
          </p:blipFill>
          <p:spPr>
            <a:xfrm>
              <a:off x="793734" y="564593"/>
              <a:ext cx="432816" cy="649224"/>
            </a:xfrm>
            <a:prstGeom prst="rect">
              <a:avLst/>
            </a:prstGeom>
            <a:noFill/>
          </p:spPr>
        </p:pic>
        <p:sp>
          <p:nvSpPr>
            <p:cNvPr id="55" name="Rectangle 54"/>
            <p:cNvSpPr/>
            <p:nvPr/>
          </p:nvSpPr>
          <p:spPr>
            <a:xfrm>
              <a:off x="1061637" y="729500"/>
              <a:ext cx="323326" cy="420628"/>
            </a:xfrm>
            <a:prstGeom prst="rect">
              <a:avLst/>
            </a:prstGeom>
          </p:spPr>
          <p:txBody>
            <a:bodyPr wrap="none">
              <a:spAutoFit/>
            </a:bodyPr>
            <a:lstStyle/>
            <a:p>
              <a:r>
                <a:rPr lang="en-US" sz="3200" baseline="-25000" dirty="0" smtClean="0"/>
                <a:t>0</a:t>
              </a:r>
              <a:endParaRPr lang="en-US" sz="3200" dirty="0"/>
            </a:p>
          </p:txBody>
        </p:sp>
      </p:grpSp>
    </p:spTree>
    <p:extLst>
      <p:ext uri="{BB962C8B-B14F-4D97-AF65-F5344CB8AC3E}">
        <p14:creationId xmlns:p14="http://schemas.microsoft.com/office/powerpoint/2010/main" val="22816280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TextBox 1"/>
          <p:cNvSpPr txBox="1"/>
          <p:nvPr/>
        </p:nvSpPr>
        <p:spPr>
          <a:xfrm>
            <a:off x="1110342" y="-24007"/>
            <a:ext cx="6923316" cy="1015663"/>
          </a:xfrm>
          <a:prstGeom prst="rect">
            <a:avLst/>
          </a:prstGeom>
          <a:noFill/>
        </p:spPr>
        <p:txBody>
          <a:bodyPr wrap="square" rtlCol="0">
            <a:spAutoFit/>
          </a:bodyPr>
          <a:lstStyle/>
          <a:p>
            <a:r>
              <a:rPr lang="en-US" sz="6000" dirty="0" smtClean="0"/>
              <a:t>Your name homology</a:t>
            </a:r>
          </a:p>
        </p:txBody>
      </p:sp>
      <p:sp>
        <p:nvSpPr>
          <p:cNvPr id="10" name="TextBox 9"/>
          <p:cNvSpPr txBox="1"/>
          <p:nvPr/>
        </p:nvSpPr>
        <p:spPr>
          <a:xfrm>
            <a:off x="1274532" y="1087199"/>
            <a:ext cx="6096000" cy="4579715"/>
          </a:xfrm>
          <a:prstGeom prst="rect">
            <a:avLst/>
          </a:prstGeom>
          <a:noFill/>
        </p:spPr>
        <p:txBody>
          <a:bodyPr wrap="square" rtlCol="0">
            <a:spAutoFit/>
          </a:bodyPr>
          <a:lstStyle/>
          <a:p>
            <a:r>
              <a:rPr lang="en-US" sz="5400" dirty="0" smtClean="0"/>
              <a:t>3 ingredients:</a:t>
            </a:r>
          </a:p>
          <a:p>
            <a:endParaRPr lang="en-US" sz="3600" dirty="0"/>
          </a:p>
          <a:p>
            <a:r>
              <a:rPr lang="en-US" sz="5400" dirty="0" smtClean="0"/>
              <a:t>1.)  Objects</a:t>
            </a:r>
          </a:p>
          <a:p>
            <a:pPr>
              <a:lnSpc>
                <a:spcPct val="140000"/>
              </a:lnSpc>
            </a:pPr>
            <a:r>
              <a:rPr lang="en-US" sz="5400" dirty="0" smtClean="0"/>
              <a:t>2.)  Grading</a:t>
            </a:r>
          </a:p>
          <a:p>
            <a:pPr>
              <a:lnSpc>
                <a:spcPct val="140000"/>
              </a:lnSpc>
            </a:pPr>
            <a:r>
              <a:rPr lang="en-US" sz="5400" dirty="0" smtClean="0"/>
              <a:t>3.)  Boundary map</a:t>
            </a:r>
            <a:endParaRPr lang="en-US" sz="5400" dirty="0"/>
          </a:p>
        </p:txBody>
      </p:sp>
    </p:spTree>
    <p:extLst>
      <p:ext uri="{BB962C8B-B14F-4D97-AF65-F5344CB8AC3E}">
        <p14:creationId xmlns:p14="http://schemas.microsoft.com/office/powerpoint/2010/main" val="37237635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solidFill>
                    <a:schemeClr val="tx1"/>
                  </a:solidFill>
                </a:rPr>
                <a:t>Homology</a:t>
              </a:r>
              <a:endParaRPr lang="en-US" sz="3200" dirty="0">
                <a:solidFill>
                  <a:schemeClr val="tx1"/>
                </a:solidFill>
              </a:endParaRPr>
            </a:p>
          </p:txBody>
        </p:sp>
      </p:grpSp>
      <p:sp>
        <p:nvSpPr>
          <p:cNvPr id="9" name="TextBox 8"/>
          <p:cNvSpPr txBox="1"/>
          <p:nvPr/>
        </p:nvSpPr>
        <p:spPr>
          <a:xfrm>
            <a:off x="1274532" y="1360474"/>
            <a:ext cx="6096000" cy="4579715"/>
          </a:xfrm>
          <a:prstGeom prst="rect">
            <a:avLst/>
          </a:prstGeom>
          <a:noFill/>
        </p:spPr>
        <p:txBody>
          <a:bodyPr wrap="square" rtlCol="0">
            <a:spAutoFit/>
          </a:bodyPr>
          <a:lstStyle/>
          <a:p>
            <a:r>
              <a:rPr lang="en-US" sz="5400" dirty="0" smtClean="0"/>
              <a:t>3 ingredients:</a:t>
            </a:r>
          </a:p>
          <a:p>
            <a:endParaRPr lang="en-US" sz="3600" dirty="0"/>
          </a:p>
          <a:p>
            <a:r>
              <a:rPr lang="en-US" sz="5400" dirty="0" smtClean="0"/>
              <a:t>1.)  Objects</a:t>
            </a:r>
          </a:p>
          <a:p>
            <a:pPr>
              <a:lnSpc>
                <a:spcPct val="140000"/>
              </a:lnSpc>
            </a:pPr>
            <a:r>
              <a:rPr lang="en-US" sz="5400" dirty="0" smtClean="0"/>
              <a:t>2.)  Grading</a:t>
            </a:r>
          </a:p>
          <a:p>
            <a:pPr>
              <a:lnSpc>
                <a:spcPct val="140000"/>
              </a:lnSpc>
            </a:pPr>
            <a:r>
              <a:rPr lang="en-US" sz="5400" dirty="0" smtClean="0"/>
              <a:t>3.)  Boundary map</a:t>
            </a:r>
            <a:endParaRPr lang="en-US" sz="5400" dirty="0"/>
          </a:p>
        </p:txBody>
      </p:sp>
    </p:spTree>
    <p:extLst>
      <p:ext uri="{BB962C8B-B14F-4D97-AF65-F5344CB8AC3E}">
        <p14:creationId xmlns:p14="http://schemas.microsoft.com/office/powerpoint/2010/main" val="42010731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95947" y="388382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3" name="TextBox 2"/>
          <p:cNvSpPr txBox="1"/>
          <p:nvPr/>
        </p:nvSpPr>
        <p:spPr>
          <a:xfrm>
            <a:off x="448285" y="3493277"/>
            <a:ext cx="8277364" cy="1077218"/>
          </a:xfrm>
          <a:prstGeom prst="rect">
            <a:avLst/>
          </a:prstGeom>
          <a:noFill/>
        </p:spPr>
        <p:txBody>
          <a:bodyPr wrap="square" rtlCol="0">
            <a:spAutoFit/>
          </a:bodyPr>
          <a:lstStyle/>
          <a:p>
            <a:r>
              <a:rPr lang="en-US" sz="3200" b="1" dirty="0" smtClean="0">
                <a:solidFill>
                  <a:srgbClr val="000000"/>
                </a:solidFill>
              </a:rPr>
              <a:t>2-simplex = face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 name="TextBox 5"/>
          <p:cNvSpPr txBox="1"/>
          <p:nvPr/>
        </p:nvSpPr>
        <p:spPr>
          <a:xfrm>
            <a:off x="4375889" y="4135746"/>
            <a:ext cx="4554733" cy="2332946"/>
          </a:xfrm>
          <a:prstGeom prst="rect">
            <a:avLst/>
          </a:prstGeom>
          <a:noFill/>
        </p:spPr>
        <p:txBody>
          <a:bodyPr wrap="square" rtlCol="0">
            <a:spAutoFit/>
          </a:bodyPr>
          <a:lstStyle/>
          <a:p>
            <a:r>
              <a:rPr lang="en-US" sz="3200" dirty="0" smtClean="0"/>
              <a:t>Note that the boundary </a:t>
            </a:r>
          </a:p>
          <a:p>
            <a:r>
              <a:rPr lang="en-US" sz="3200" dirty="0" smtClean="0"/>
              <a:t>of this face is the cycle</a:t>
            </a:r>
          </a:p>
          <a:p>
            <a:pPr algn="ctr">
              <a:lnSpc>
                <a:spcPct val="130000"/>
              </a:lnSpc>
            </a:pP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endParaRPr lang="en-US" sz="3200" dirty="0" smtClean="0"/>
          </a:p>
          <a:p>
            <a:pPr algn="ctr">
              <a:lnSpc>
                <a:spcPct val="130000"/>
              </a:lnSpc>
            </a:pPr>
            <a:r>
              <a:rPr lang="en-US" sz="3200" dirty="0" smtClean="0"/>
              <a:t>= {</a:t>
            </a:r>
            <a:r>
              <a:rPr lang="en-US" sz="3200" dirty="0">
                <a:solidFill>
                  <a:srgbClr val="000000"/>
                </a:solidFill>
              </a:rPr>
              <a:t>v</a:t>
            </a:r>
            <a:r>
              <a:rPr lang="en-US" sz="3200" baseline="-25000" dirty="0">
                <a:solidFill>
                  <a:srgbClr val="000000"/>
                </a:solidFill>
              </a:rPr>
              <a:t>1</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2</a:t>
            </a:r>
            <a:r>
              <a:rPr lang="en-US" sz="3200" dirty="0" smtClean="0">
                <a:solidFill>
                  <a:srgbClr val="000000"/>
                </a:solidFill>
              </a:rPr>
              <a:t>} + {v</a:t>
            </a:r>
            <a:r>
              <a:rPr lang="en-US" sz="3200" baseline="-25000" dirty="0" smtClean="0">
                <a:solidFill>
                  <a:srgbClr val="000000"/>
                </a:solidFill>
              </a:rPr>
              <a:t>2</a:t>
            </a:r>
            <a:r>
              <a:rPr lang="en-US" sz="3200" dirty="0">
                <a:solidFill>
                  <a:srgbClr val="000000"/>
                </a:solidFill>
              </a:rPr>
              <a:t>, v</a:t>
            </a:r>
            <a:r>
              <a:rPr lang="en-US" sz="3200" baseline="-25000" dirty="0">
                <a:solidFill>
                  <a:srgbClr val="000000"/>
                </a:solidFill>
              </a:rPr>
              <a:t>3</a:t>
            </a:r>
            <a:r>
              <a:rPr lang="en-US" sz="3200" dirty="0" smtClean="0">
                <a:solidFill>
                  <a:srgbClr val="000000"/>
                </a:solidFill>
              </a:rPr>
              <a:t>} +</a:t>
            </a:r>
            <a:r>
              <a:rPr lang="en-US" sz="3200" baseline="-25000" dirty="0" smtClean="0">
                <a:solidFill>
                  <a:srgbClr val="000000"/>
                </a:solidFill>
              </a:rPr>
              <a:t> </a:t>
            </a:r>
            <a:r>
              <a:rPr lang="en-US" sz="3200" dirty="0" smtClean="0"/>
              <a:t>{</a:t>
            </a:r>
            <a:r>
              <a:rPr lang="en-US" sz="3200" dirty="0">
                <a:solidFill>
                  <a:srgbClr val="000000"/>
                </a:solidFill>
              </a:rPr>
              <a:t>v</a:t>
            </a:r>
            <a:r>
              <a:rPr lang="en-US" sz="3200" baseline="-25000" dirty="0">
                <a:solidFill>
                  <a:srgbClr val="000000"/>
                </a:solidFill>
              </a:rPr>
              <a:t>1</a:t>
            </a:r>
            <a:r>
              <a:rPr lang="en-US" sz="3200" dirty="0" smtClean="0">
                <a:solidFill>
                  <a:srgbClr val="000000"/>
                </a:solidFill>
              </a:rPr>
              <a:t>, </a:t>
            </a:r>
            <a:r>
              <a:rPr lang="en-US" sz="3200" dirty="0">
                <a:solidFill>
                  <a:srgbClr val="000000"/>
                </a:solidFill>
              </a:rPr>
              <a:t>v</a:t>
            </a:r>
            <a:r>
              <a:rPr lang="en-US" sz="3200" baseline="-25000" dirty="0">
                <a:solidFill>
                  <a:srgbClr val="000000"/>
                </a:solidFill>
              </a:rPr>
              <a:t>3</a:t>
            </a:r>
            <a:r>
              <a:rPr lang="en-US" sz="3200" dirty="0" smtClean="0">
                <a:solidFill>
                  <a:srgbClr val="000000"/>
                </a:solidFill>
              </a:rPr>
              <a:t>}</a:t>
            </a:r>
            <a:endParaRPr lang="en-US" sz="3200" baseline="-25000" dirty="0">
              <a:solidFill>
                <a:srgbClr val="000000"/>
              </a:solidFill>
            </a:endParaRPr>
          </a:p>
        </p:txBody>
      </p:sp>
      <p:sp>
        <p:nvSpPr>
          <p:cNvPr id="62" name="TextBox 61"/>
          <p:cNvSpPr txBox="1"/>
          <p:nvPr/>
        </p:nvSpPr>
        <p:spPr>
          <a:xfrm>
            <a:off x="448285" y="15561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3" name="TextBox 62"/>
          <p:cNvSpPr txBox="1"/>
          <p:nvPr/>
        </p:nvSpPr>
        <p:spPr>
          <a:xfrm>
            <a:off x="4375890" y="2298106"/>
            <a:ext cx="4332942" cy="1077218"/>
          </a:xfrm>
          <a:prstGeom prst="rect">
            <a:avLst/>
          </a:prstGeom>
          <a:noFill/>
        </p:spPr>
        <p:txBody>
          <a:bodyPr wrap="square" rtlCol="0">
            <a:spAutoFit/>
          </a:bodyPr>
          <a:lstStyle/>
          <a:p>
            <a:r>
              <a:rPr lang="en-US" sz="3200" dirty="0" smtClean="0"/>
              <a:t>Note that the boundary of this edge is v</a:t>
            </a:r>
            <a:r>
              <a:rPr lang="en-US" sz="3200" baseline="-25000" dirty="0"/>
              <a:t>2</a:t>
            </a:r>
            <a:r>
              <a:rPr lang="en-US" sz="3200" dirty="0" smtClean="0"/>
              <a:t> </a:t>
            </a:r>
            <a:r>
              <a:rPr lang="en-US" sz="3200" dirty="0"/>
              <a:t>+</a:t>
            </a:r>
            <a:r>
              <a:rPr lang="en-US" sz="3200" dirty="0" smtClean="0"/>
              <a:t>  v</a:t>
            </a:r>
            <a:r>
              <a:rPr lang="en-US" sz="3200" baseline="-25000" dirty="0"/>
              <a:t>1</a:t>
            </a:r>
            <a:r>
              <a:rPr lang="en-US" sz="3200" dirty="0" smtClean="0"/>
              <a:t>  </a:t>
            </a:r>
          </a:p>
        </p:txBody>
      </p:sp>
      <p:grpSp>
        <p:nvGrpSpPr>
          <p:cNvPr id="9" name="Group 8"/>
          <p:cNvGrpSpPr/>
          <p:nvPr/>
        </p:nvGrpSpPr>
        <p:grpSpPr>
          <a:xfrm>
            <a:off x="1195947" y="2470192"/>
            <a:ext cx="2932737" cy="903181"/>
            <a:chOff x="591623" y="2196568"/>
            <a:chExt cx="2932737" cy="903181"/>
          </a:xfrm>
        </p:grpSpPr>
        <p:grpSp>
          <p:nvGrpSpPr>
            <p:cNvPr id="64" name="Group 63"/>
            <p:cNvGrpSpPr/>
            <p:nvPr/>
          </p:nvGrpSpPr>
          <p:grpSpPr>
            <a:xfrm>
              <a:off x="1042252" y="2411276"/>
              <a:ext cx="1838411" cy="688473"/>
              <a:chOff x="5835762" y="906089"/>
              <a:chExt cx="1838411" cy="688473"/>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448285" y="7552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97254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695318"/>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Unoriented simplicial complex using</a:t>
            </a:r>
            <a:r>
              <a:rPr lang="en-US" sz="3200" b="1" dirty="0" smtClean="0">
                <a:solidFill>
                  <a:schemeClr val="tx1"/>
                </a:solidFill>
              </a:rPr>
              <a:t> Z</a:t>
            </a:r>
            <a:r>
              <a:rPr lang="en-US" sz="3200" b="1" baseline="-25000" dirty="0" smtClean="0">
                <a:solidFill>
                  <a:schemeClr val="tx1"/>
                </a:solidFill>
              </a:rPr>
              <a:t>2</a:t>
            </a:r>
            <a:r>
              <a:rPr lang="en-US" sz="3200" dirty="0">
                <a:solidFill>
                  <a:schemeClr val="tx1"/>
                </a:solidFill>
              </a:rPr>
              <a:t> </a:t>
            </a:r>
            <a:r>
              <a:rPr lang="en-US" sz="3200" dirty="0" smtClean="0">
                <a:solidFill>
                  <a:schemeClr val="tx1"/>
                </a:solidFill>
              </a:rPr>
              <a:t>coefficients</a:t>
            </a:r>
            <a:endParaRPr lang="en-US" sz="3200" dirty="0">
              <a:solidFill>
                <a:schemeClr val="tx1"/>
              </a:solidFill>
            </a:endParaRPr>
          </a:p>
        </p:txBody>
      </p:sp>
      <p:sp>
        <p:nvSpPr>
          <p:cNvPr id="46" name="Rectangle 45"/>
          <p:cNvSpPr/>
          <p:nvPr/>
        </p:nvSpPr>
        <p:spPr>
          <a:xfrm>
            <a:off x="5340383" y="692783"/>
            <a:ext cx="3636495" cy="584776"/>
          </a:xfrm>
          <a:prstGeom prst="rect">
            <a:avLst/>
          </a:prstGeom>
          <a:ln w="28575" cmpd="sng">
            <a:solidFill>
              <a:srgbClr val="FF0000"/>
            </a:solidFill>
          </a:ln>
        </p:spPr>
        <p:txBody>
          <a:bodyPr wrap="square">
            <a:spAutoFit/>
          </a:bodyPr>
          <a:lstStyle/>
          <a:p>
            <a:r>
              <a:rPr lang="en-US" sz="3200" dirty="0">
                <a:solidFill>
                  <a:srgbClr val="FF0000"/>
                </a:solidFill>
              </a:rPr>
              <a:t>Grading = dimension </a:t>
            </a:r>
            <a:endParaRPr lang="en-US" sz="3200" baseline="-25000" dirty="0">
              <a:solidFill>
                <a:srgbClr val="FF0000"/>
              </a:solidFill>
            </a:endParaRPr>
          </a:p>
        </p:txBody>
      </p:sp>
    </p:spTree>
    <p:extLst>
      <p:ext uri="{BB962C8B-B14F-4D97-AF65-F5344CB8AC3E}">
        <p14:creationId xmlns:p14="http://schemas.microsoft.com/office/powerpoint/2010/main" val="5376167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57618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954792" y="3534364"/>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sp>
            <p:nvSpPr>
              <p:cNvPr id="5" name="Isosceles Triangle 4"/>
              <p:cNvSpPr>
                <a:spLocks noChangeAspect="1"/>
              </p:cNvSpPr>
              <p:nvPr/>
            </p:nvSpPr>
            <p:spPr>
              <a:xfrm rot="16200000" flipH="1">
                <a:off x="1474835" y="5668705"/>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Isosceles Triangle 34"/>
              <p:cNvSpPr>
                <a:spLocks noChangeAspect="1"/>
              </p:cNvSpPr>
              <p:nvPr/>
            </p:nvSpPr>
            <p:spPr>
              <a:xfrm rot="16200000">
                <a:off x="2404872" y="532123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Isosceles Triangle 35"/>
              <p:cNvSpPr>
                <a:spLocks noChangeAspect="1"/>
              </p:cNvSpPr>
              <p:nvPr/>
            </p:nvSpPr>
            <p:spPr>
              <a:xfrm rot="16200000">
                <a:off x="1517904" y="478173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a:spLocks noChangeAspect="1"/>
              </p:cNvSpPr>
              <p:nvPr/>
            </p:nvSpPr>
            <p:spPr>
              <a:xfrm>
                <a:off x="1783080" y="5024918"/>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Isosceles Triangle 37"/>
              <p:cNvSpPr>
                <a:spLocks noChangeAspect="1"/>
              </p:cNvSpPr>
              <p:nvPr/>
            </p:nvSpPr>
            <p:spPr>
              <a:xfrm rot="16200000">
                <a:off x="2027724" y="5037768"/>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1948210" y="5180109"/>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306293" y="5050006"/>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 name="TextBox 2"/>
          <p:cNvSpPr txBox="1"/>
          <p:nvPr/>
        </p:nvSpPr>
        <p:spPr>
          <a:xfrm>
            <a:off x="207130" y="3143821"/>
            <a:ext cx="8277364" cy="1077218"/>
          </a:xfrm>
          <a:prstGeom prst="rect">
            <a:avLst/>
          </a:prstGeom>
          <a:noFill/>
        </p:spPr>
        <p:txBody>
          <a:bodyPr wrap="square" rtlCol="0">
            <a:spAutoFit/>
          </a:bodyPr>
          <a:lstStyle/>
          <a:p>
            <a:r>
              <a:rPr lang="en-US" sz="3200" b="1" dirty="0" smtClean="0">
                <a:solidFill>
                  <a:srgbClr val="000000"/>
                </a:solidFill>
              </a:rPr>
              <a:t>2-simplex = oriented face </a:t>
            </a:r>
            <a:r>
              <a:rPr lang="en-US" sz="3200" dirty="0">
                <a:solidFill>
                  <a:srgbClr val="000000"/>
                </a:solidFill>
              </a:rPr>
              <a:t>= (</a:t>
            </a:r>
            <a:r>
              <a:rPr lang="en-US" sz="3200" dirty="0" smtClean="0">
                <a:solidFill>
                  <a:srgbClr val="000000"/>
                </a:solidFill>
              </a:rPr>
              <a:t>v</a:t>
            </a:r>
            <a:r>
              <a:rPr lang="en-US" sz="3200" baseline="-25000" dirty="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a:solidFill>
                  <a:srgbClr val="000000"/>
                </a:solidFill>
              </a:rPr>
              <a:t>3</a:t>
            </a:r>
            <a:r>
              <a:rPr lang="en-US" sz="3200" dirty="0" smtClean="0">
                <a:solidFill>
                  <a:srgbClr val="000000"/>
                </a:solidFill>
              </a:rPr>
              <a:t>)</a:t>
            </a:r>
            <a:endParaRPr lang="en-US" sz="3200" baseline="-25000" dirty="0">
              <a:solidFill>
                <a:srgbClr val="000000"/>
              </a:solidFill>
            </a:endParaRPr>
          </a:p>
          <a:p>
            <a:r>
              <a:rPr lang="en-US" sz="3200" dirty="0" smtClean="0"/>
              <a:t> </a:t>
            </a:r>
          </a:p>
        </p:txBody>
      </p:sp>
      <p:sp>
        <p:nvSpPr>
          <p:cNvPr id="62" name="TextBox 61"/>
          <p:cNvSpPr txBox="1"/>
          <p:nvPr/>
        </p:nvSpPr>
        <p:spPr>
          <a:xfrm>
            <a:off x="207130" y="124461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oriented edge </a:t>
            </a:r>
            <a:r>
              <a:rPr lang="en-US" sz="3200" dirty="0">
                <a:solidFill>
                  <a:srgbClr val="000000"/>
                </a:solidFill>
              </a:rPr>
              <a:t>= (</a:t>
            </a:r>
            <a:r>
              <a:rPr lang="en-US" sz="3200" dirty="0" smtClean="0">
                <a:solidFill>
                  <a:srgbClr val="000000"/>
                </a:solidFill>
              </a:rPr>
              <a:t>v</a:t>
            </a:r>
            <a:r>
              <a:rPr lang="en-US" sz="3200" baseline="-25000" dirty="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a:t>
            </a:r>
            <a:endParaRPr lang="en-US" sz="3200" baseline="-25000" dirty="0">
              <a:solidFill>
                <a:srgbClr val="000000"/>
              </a:solidFill>
            </a:endParaRPr>
          </a:p>
          <a:p>
            <a:r>
              <a:rPr lang="en-US" sz="3200" dirty="0" smtClean="0"/>
              <a:t> </a:t>
            </a:r>
          </a:p>
        </p:txBody>
      </p:sp>
      <p:sp>
        <p:nvSpPr>
          <p:cNvPr id="63" name="TextBox 62"/>
          <p:cNvSpPr txBox="1"/>
          <p:nvPr/>
        </p:nvSpPr>
        <p:spPr>
          <a:xfrm>
            <a:off x="4134735" y="1819998"/>
            <a:ext cx="4332942" cy="1077218"/>
          </a:xfrm>
          <a:prstGeom prst="rect">
            <a:avLst/>
          </a:prstGeom>
          <a:noFill/>
        </p:spPr>
        <p:txBody>
          <a:bodyPr wrap="square" rtlCol="0">
            <a:spAutoFit/>
          </a:bodyPr>
          <a:lstStyle/>
          <a:p>
            <a:r>
              <a:rPr lang="en-US" sz="3200" dirty="0" smtClean="0"/>
              <a:t>Note that the boundary of this edge is   v</a:t>
            </a:r>
            <a:r>
              <a:rPr lang="en-US" sz="3200" baseline="-25000" dirty="0" smtClean="0"/>
              <a:t>2</a:t>
            </a:r>
            <a:r>
              <a:rPr lang="en-US" sz="3200" dirty="0" smtClean="0"/>
              <a:t> –  v</a:t>
            </a:r>
            <a:r>
              <a:rPr lang="en-US" sz="3200" baseline="-25000" dirty="0"/>
              <a:t>1</a:t>
            </a:r>
            <a:r>
              <a:rPr lang="en-US" sz="3200" dirty="0" smtClean="0"/>
              <a:t>  </a:t>
            </a:r>
          </a:p>
        </p:txBody>
      </p:sp>
      <p:grpSp>
        <p:nvGrpSpPr>
          <p:cNvPr id="9" name="Group 8"/>
          <p:cNvGrpSpPr/>
          <p:nvPr/>
        </p:nvGrpSpPr>
        <p:grpSpPr>
          <a:xfrm>
            <a:off x="954792" y="2158652"/>
            <a:ext cx="2932737" cy="903181"/>
            <a:chOff x="591623" y="2196568"/>
            <a:chExt cx="2932737" cy="903181"/>
          </a:xfrm>
        </p:grpSpPr>
        <p:grpSp>
          <p:nvGrpSpPr>
            <p:cNvPr id="64" name="Group 63"/>
            <p:cNvGrpSpPr/>
            <p:nvPr/>
          </p:nvGrpSpPr>
          <p:grpSpPr>
            <a:xfrm>
              <a:off x="1042252" y="2384210"/>
              <a:ext cx="1838411" cy="715539"/>
              <a:chOff x="5835762" y="879023"/>
              <a:chExt cx="1838411" cy="715539"/>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sp>
            <p:nvSpPr>
              <p:cNvPr id="73" name="Isosceles Triangle 72"/>
              <p:cNvSpPr>
                <a:spLocks noChangeAspect="1"/>
              </p:cNvSpPr>
              <p:nvPr/>
            </p:nvSpPr>
            <p:spPr>
              <a:xfrm rot="5400000">
                <a:off x="6921205" y="909613"/>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207130" y="671181"/>
            <a:ext cx="3927605" cy="1077218"/>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	</a:t>
            </a:r>
            <a:endParaRPr lang="en-US" sz="3200" baseline="-25000" dirty="0">
              <a:solidFill>
                <a:srgbClr val="FF0000"/>
              </a:solidFill>
            </a:endParaRPr>
          </a:p>
        </p:txBody>
      </p:sp>
      <p:sp>
        <p:nvSpPr>
          <p:cNvPr id="79" name="Oval 78"/>
          <p:cNvSpPr/>
          <p:nvPr/>
        </p:nvSpPr>
        <p:spPr>
          <a:xfrm>
            <a:off x="4405548" y="88850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8" name="Group 47"/>
          <p:cNvGrpSpPr/>
          <p:nvPr/>
        </p:nvGrpSpPr>
        <p:grpSpPr>
          <a:xfrm>
            <a:off x="-6963" y="-1"/>
            <a:ext cx="9171780" cy="6860229"/>
            <a:chOff x="-6963" y="-1"/>
            <a:chExt cx="9171780" cy="6860229"/>
          </a:xfrm>
          <a:solidFill>
            <a:srgbClr val="CCC1DA"/>
          </a:solidFill>
        </p:grpSpPr>
        <p:sp>
          <p:nvSpPr>
            <p:cNvPr id="49" name="Rectangle 48"/>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4" name="TextBox 53"/>
          <p:cNvSpPr txBox="1"/>
          <p:nvPr/>
        </p:nvSpPr>
        <p:spPr>
          <a:xfrm>
            <a:off x="3830662" y="3672542"/>
            <a:ext cx="5093000" cy="2973122"/>
          </a:xfrm>
          <a:prstGeom prst="rect">
            <a:avLst/>
          </a:prstGeom>
          <a:noFill/>
        </p:spPr>
        <p:txBody>
          <a:bodyPr wrap="square" rtlCol="0">
            <a:spAutoFit/>
          </a:bodyPr>
          <a:lstStyle/>
          <a:p>
            <a:r>
              <a:rPr lang="en-US" sz="3200" dirty="0" smtClean="0"/>
              <a:t>Note that the boundary </a:t>
            </a:r>
          </a:p>
          <a:p>
            <a:r>
              <a:rPr lang="en-US" sz="3200" dirty="0" smtClean="0"/>
              <a:t>of this face is the cycle</a:t>
            </a:r>
          </a:p>
          <a:p>
            <a:pPr algn="ctr">
              <a:lnSpc>
                <a:spcPct val="130000"/>
              </a:lnSpc>
            </a:pP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endParaRPr lang="en-US" sz="3200" dirty="0" smtClean="0"/>
          </a:p>
          <a:p>
            <a:pPr algn="ctr">
              <a:lnSpc>
                <a:spcPct val="130000"/>
              </a:lnSpc>
            </a:pPr>
            <a:r>
              <a:rPr lang="en-US" sz="3200" dirty="0" smtClean="0"/>
              <a:t>=   (</a:t>
            </a:r>
            <a:r>
              <a:rPr lang="en-US" sz="3200" dirty="0" smtClean="0">
                <a:solidFill>
                  <a:srgbClr val="000000"/>
                </a:solidFill>
              </a:rPr>
              <a:t>v</a:t>
            </a:r>
            <a:r>
              <a:rPr lang="en-US" sz="3200" baseline="-25000" dirty="0" smtClean="0">
                <a:solidFill>
                  <a:srgbClr val="000000"/>
                </a:solidFill>
              </a:rPr>
              <a:t>1</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2</a:t>
            </a:r>
            <a:r>
              <a:rPr lang="en-US" sz="3200" dirty="0">
                <a:solidFill>
                  <a:srgbClr val="000000"/>
                </a:solidFill>
              </a:rPr>
              <a:t>)</a:t>
            </a:r>
            <a:r>
              <a:rPr lang="en-US" sz="3200" dirty="0" smtClean="0">
                <a:solidFill>
                  <a:srgbClr val="000000"/>
                </a:solidFill>
              </a:rPr>
              <a:t> + (v</a:t>
            </a:r>
            <a:r>
              <a:rPr lang="en-US" sz="3200" baseline="-25000" dirty="0" smtClean="0">
                <a:solidFill>
                  <a:srgbClr val="000000"/>
                </a:solidFill>
              </a:rPr>
              <a:t>2</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3</a:t>
            </a:r>
            <a:r>
              <a:rPr lang="en-US" sz="3200" dirty="0">
                <a:solidFill>
                  <a:srgbClr val="000000"/>
                </a:solidFill>
              </a:rPr>
              <a:t>)</a:t>
            </a:r>
            <a:r>
              <a:rPr lang="en-US" sz="3200" dirty="0" smtClean="0">
                <a:solidFill>
                  <a:srgbClr val="000000"/>
                </a:solidFill>
              </a:rPr>
              <a:t> –</a:t>
            </a:r>
            <a:r>
              <a:rPr lang="en-US" sz="3200" baseline="-25000" dirty="0" smtClean="0">
                <a:solidFill>
                  <a:srgbClr val="000000"/>
                </a:solidFill>
              </a:rPr>
              <a:t> </a:t>
            </a:r>
            <a:r>
              <a:rPr lang="en-US" sz="3200" dirty="0"/>
              <a:t>(</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3</a:t>
            </a:r>
            <a:r>
              <a:rPr lang="en-US" sz="3200" dirty="0" smtClean="0">
                <a:solidFill>
                  <a:srgbClr val="000000"/>
                </a:solidFill>
              </a:rPr>
              <a:t>)</a:t>
            </a:r>
          </a:p>
          <a:p>
            <a:pPr algn="ctr">
              <a:lnSpc>
                <a:spcPct val="130000"/>
              </a:lnSpc>
            </a:pPr>
            <a:r>
              <a:rPr lang="en-US" sz="3200" dirty="0" smtClean="0"/>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smtClean="0">
                <a:solidFill>
                  <a:srgbClr val="000000"/>
                </a:solidFill>
              </a:rPr>
              <a:t>) </a:t>
            </a:r>
            <a:r>
              <a:rPr lang="en-US" sz="3200" dirty="0">
                <a:solidFill>
                  <a:srgbClr val="000000"/>
                </a:solidFill>
              </a:rPr>
              <a:t>–</a:t>
            </a:r>
            <a:r>
              <a:rPr lang="en-US" sz="3200" baseline="-25000" dirty="0">
                <a:solidFill>
                  <a:srgbClr val="000000"/>
                </a:solidFill>
              </a:rPr>
              <a:t> </a:t>
            </a:r>
            <a:r>
              <a:rPr lang="en-US" sz="3200" dirty="0"/>
              <a:t>(</a:t>
            </a:r>
            <a:r>
              <a:rPr lang="en-US" sz="3200" dirty="0">
                <a:solidFill>
                  <a:srgbClr val="000000"/>
                </a:solidFill>
              </a:rPr>
              <a:t>v</a:t>
            </a:r>
            <a:r>
              <a:rPr lang="en-US" sz="3200" baseline="-25000" dirty="0">
                <a:solidFill>
                  <a:srgbClr val="000000"/>
                </a:solidFill>
              </a:rPr>
              <a:t>1</a:t>
            </a:r>
            <a:r>
              <a:rPr lang="en-US" sz="3200" dirty="0">
                <a:solidFill>
                  <a:srgbClr val="000000"/>
                </a:solidFill>
              </a:rPr>
              <a:t>, v</a:t>
            </a:r>
            <a:r>
              <a:rPr lang="en-US" sz="3200" baseline="-25000" dirty="0">
                <a:solidFill>
                  <a:srgbClr val="000000"/>
                </a:solidFill>
              </a:rPr>
              <a:t>3</a:t>
            </a:r>
            <a:r>
              <a:rPr lang="en-US" sz="3200" dirty="0" smtClean="0">
                <a:solidFill>
                  <a:srgbClr val="000000"/>
                </a:solidFill>
              </a:rPr>
              <a:t>)</a:t>
            </a:r>
            <a:r>
              <a:rPr lang="en-US" sz="3200" baseline="-25000" dirty="0" smtClean="0">
                <a:solidFill>
                  <a:srgbClr val="000000"/>
                </a:solidFill>
              </a:rPr>
              <a:t> </a:t>
            </a:r>
            <a:r>
              <a:rPr lang="en-US" sz="3200" dirty="0" smtClean="0">
                <a:solidFill>
                  <a:srgbClr val="000000"/>
                </a:solidFill>
              </a:rPr>
              <a:t>+ (v</a:t>
            </a:r>
            <a:r>
              <a:rPr lang="en-US" sz="3200" baseline="-25000" dirty="0" smtClean="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smtClean="0">
                <a:solidFill>
                  <a:srgbClr val="000000"/>
                </a:solidFill>
              </a:rPr>
              <a:t>)  </a:t>
            </a:r>
            <a:endParaRPr lang="en-US" sz="3200" baseline="-25000" dirty="0">
              <a:solidFill>
                <a:srgbClr val="000000"/>
              </a:solidFill>
            </a:endParaRPr>
          </a:p>
        </p:txBody>
      </p:sp>
      <p:sp>
        <p:nvSpPr>
          <p:cNvPr id="55" name="Rectangle 54"/>
          <p:cNvSpPr/>
          <p:nvPr/>
        </p:nvSpPr>
        <p:spPr>
          <a:xfrm>
            <a:off x="20817" y="-2534"/>
            <a:ext cx="9144000" cy="673716"/>
          </a:xfrm>
          <a:prstGeom prst="rect">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O</a:t>
            </a:r>
            <a:r>
              <a:rPr lang="en-US" sz="3200" dirty="0" smtClean="0">
                <a:solidFill>
                  <a:schemeClr val="tx1"/>
                </a:solidFill>
              </a:rPr>
              <a:t>riented simplicial complex</a:t>
            </a:r>
            <a:endParaRPr lang="en-US" sz="3200" dirty="0">
              <a:solidFill>
                <a:schemeClr val="tx1"/>
              </a:solidFill>
            </a:endParaRPr>
          </a:p>
        </p:txBody>
      </p:sp>
      <p:sp>
        <p:nvSpPr>
          <p:cNvPr id="2" name="Rectangle 1"/>
          <p:cNvSpPr/>
          <p:nvPr/>
        </p:nvSpPr>
        <p:spPr>
          <a:xfrm>
            <a:off x="5340383" y="692783"/>
            <a:ext cx="3636495" cy="584776"/>
          </a:xfrm>
          <a:prstGeom prst="rect">
            <a:avLst/>
          </a:prstGeom>
          <a:ln w="28575" cmpd="sng">
            <a:solidFill>
              <a:srgbClr val="FF0000"/>
            </a:solidFill>
          </a:ln>
        </p:spPr>
        <p:txBody>
          <a:bodyPr wrap="square">
            <a:spAutoFit/>
          </a:bodyPr>
          <a:lstStyle/>
          <a:p>
            <a:r>
              <a:rPr lang="en-US" sz="3200" dirty="0">
                <a:solidFill>
                  <a:srgbClr val="FF0000"/>
                </a:solidFill>
              </a:rPr>
              <a:t>Grading = dimension </a:t>
            </a:r>
            <a:endParaRPr lang="en-US" sz="3200" baseline="-25000" dirty="0">
              <a:solidFill>
                <a:srgbClr val="FF0000"/>
              </a:solidFill>
            </a:endParaRPr>
          </a:p>
        </p:txBody>
      </p:sp>
    </p:spTree>
    <p:extLst>
      <p:ext uri="{BB962C8B-B14F-4D97-AF65-F5344CB8AC3E}">
        <p14:creationId xmlns:p14="http://schemas.microsoft.com/office/powerpoint/2010/main" val="20546183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sp>
        <p:nvSpPr>
          <p:cNvPr id="9" name="Rectangle 8"/>
          <p:cNvSpPr/>
          <p:nvPr/>
        </p:nvSpPr>
        <p:spPr>
          <a:xfrm>
            <a:off x="20817" y="-2535"/>
            <a:ext cx="9144000" cy="695318"/>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C</a:t>
            </a:r>
            <a:r>
              <a:rPr lang="en-US" sz="3200" dirty="0" smtClean="0">
                <a:solidFill>
                  <a:schemeClr val="tx1"/>
                </a:solidFill>
              </a:rPr>
              <a:t>ell complex</a:t>
            </a:r>
            <a:endParaRPr lang="en-US" sz="3200" dirty="0">
              <a:solidFill>
                <a:schemeClr val="tx1"/>
              </a:solidFill>
            </a:endParaRPr>
          </a:p>
        </p:txBody>
      </p:sp>
      <p:sp>
        <p:nvSpPr>
          <p:cNvPr id="2" name="TextBox 1"/>
          <p:cNvSpPr txBox="1"/>
          <p:nvPr/>
        </p:nvSpPr>
        <p:spPr>
          <a:xfrm>
            <a:off x="478811" y="771237"/>
            <a:ext cx="8498067" cy="584776"/>
          </a:xfrm>
          <a:prstGeom prst="rect">
            <a:avLst/>
          </a:prstGeom>
          <a:noFill/>
        </p:spPr>
        <p:txBody>
          <a:bodyPr wrap="square" rtlCol="0">
            <a:spAutoFit/>
          </a:bodyPr>
          <a:lstStyle/>
          <a:p>
            <a:r>
              <a:rPr lang="en-US" sz="3200" b="1" dirty="0" smtClean="0"/>
              <a:t>Building block:  n-cells = { x in </a:t>
            </a:r>
            <a:r>
              <a:rPr lang="en-US" sz="3200" b="1" dirty="0" err="1" smtClean="0"/>
              <a:t>R</a:t>
            </a:r>
            <a:r>
              <a:rPr lang="en-US" sz="3200" b="1" baseline="30000" dirty="0" err="1" smtClean="0"/>
              <a:t>n</a:t>
            </a:r>
            <a:r>
              <a:rPr lang="en-US" sz="3200" b="1" dirty="0" smtClean="0"/>
              <a:t>  :  || x || ≤ 1  }  </a:t>
            </a:r>
          </a:p>
        </p:txBody>
      </p:sp>
      <p:sp>
        <p:nvSpPr>
          <p:cNvPr id="16" name="Oval 15"/>
          <p:cNvSpPr/>
          <p:nvPr/>
        </p:nvSpPr>
        <p:spPr>
          <a:xfrm>
            <a:off x="7543452" y="3072231"/>
            <a:ext cx="1188213" cy="1188213"/>
          </a:xfrm>
          <a:prstGeom prst="ellipse">
            <a:avLst/>
          </a:prstGeom>
          <a:solidFill>
            <a:schemeClr val="tx2">
              <a:lumMod val="40000"/>
              <a:lumOff val="60000"/>
            </a:schemeClr>
          </a:solidFill>
          <a:ln w="38100" cmpd="sng">
            <a:solidFill>
              <a:schemeClr val="tx2">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Rectangle 16"/>
          <p:cNvSpPr/>
          <p:nvPr/>
        </p:nvSpPr>
        <p:spPr>
          <a:xfrm>
            <a:off x="339488" y="3350706"/>
            <a:ext cx="8197025" cy="584776"/>
          </a:xfrm>
          <a:prstGeom prst="rect">
            <a:avLst/>
          </a:prstGeom>
          <a:ln>
            <a:noFill/>
          </a:ln>
        </p:spPr>
        <p:txBody>
          <a:bodyPr wrap="square">
            <a:spAutoFit/>
          </a:bodyPr>
          <a:lstStyle/>
          <a:p>
            <a:r>
              <a:rPr lang="en-US" sz="3200" dirty="0" smtClean="0">
                <a:solidFill>
                  <a:schemeClr val="tx2">
                    <a:lumMod val="60000"/>
                    <a:lumOff val="40000"/>
                  </a:schemeClr>
                </a:solidFill>
              </a:rPr>
              <a:t>2-cell = open disk = { x in R</a:t>
            </a:r>
            <a:r>
              <a:rPr lang="en-US" sz="3200" baseline="30000" dirty="0">
                <a:solidFill>
                  <a:schemeClr val="tx2">
                    <a:lumMod val="60000"/>
                    <a:lumOff val="40000"/>
                  </a:schemeClr>
                </a:solidFill>
              </a:rPr>
              <a:t>2</a:t>
            </a:r>
            <a:r>
              <a:rPr lang="en-US" sz="3200" dirty="0" smtClean="0">
                <a:solidFill>
                  <a:schemeClr val="tx2">
                    <a:lumMod val="60000"/>
                    <a:lumOff val="40000"/>
                  </a:schemeClr>
                </a:solidFill>
              </a:rPr>
              <a:t> :  ||x || &lt; 1 }</a:t>
            </a:r>
          </a:p>
        </p:txBody>
      </p:sp>
      <p:sp>
        <p:nvSpPr>
          <p:cNvPr id="3" name="Rectangle 2"/>
          <p:cNvSpPr/>
          <p:nvPr/>
        </p:nvSpPr>
        <p:spPr>
          <a:xfrm>
            <a:off x="339488" y="1500668"/>
            <a:ext cx="7725011" cy="584776"/>
          </a:xfrm>
          <a:prstGeom prst="rect">
            <a:avLst/>
          </a:prstGeom>
        </p:spPr>
        <p:txBody>
          <a:bodyPr wrap="square">
            <a:spAutoFit/>
          </a:bodyPr>
          <a:lstStyle/>
          <a:p>
            <a:r>
              <a:rPr lang="en-US" sz="3200" dirty="0" smtClean="0"/>
              <a:t>Examples:  </a:t>
            </a:r>
            <a:r>
              <a:rPr lang="en-US" sz="3200" dirty="0" smtClean="0">
                <a:solidFill>
                  <a:srgbClr val="660066"/>
                </a:solidFill>
              </a:rPr>
              <a:t>0-cell = { x in R</a:t>
            </a:r>
            <a:r>
              <a:rPr lang="en-US" sz="3200" baseline="30000" dirty="0" smtClean="0">
                <a:solidFill>
                  <a:srgbClr val="660066"/>
                </a:solidFill>
              </a:rPr>
              <a:t>0</a:t>
            </a:r>
            <a:r>
              <a:rPr lang="en-US" sz="3200" dirty="0" smtClean="0">
                <a:solidFill>
                  <a:srgbClr val="660066"/>
                </a:solidFill>
              </a:rPr>
              <a:t> :  ||x || &lt; 1 }</a:t>
            </a:r>
          </a:p>
        </p:txBody>
      </p:sp>
      <p:sp>
        <p:nvSpPr>
          <p:cNvPr id="21" name="Oval 20"/>
          <p:cNvSpPr>
            <a:spLocks noChangeAspect="1"/>
          </p:cNvSpPr>
          <p:nvPr/>
        </p:nvSpPr>
        <p:spPr>
          <a:xfrm>
            <a:off x="7589520" y="1735900"/>
            <a:ext cx="182880" cy="182880"/>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339488" y="2377769"/>
            <a:ext cx="8804513" cy="584776"/>
            <a:chOff x="404811" y="2583804"/>
            <a:chExt cx="8437563" cy="584776"/>
          </a:xfrm>
        </p:grpSpPr>
        <p:cxnSp>
          <p:nvCxnSpPr>
            <p:cNvPr id="22" name="Straight Connector 21"/>
            <p:cNvCxnSpPr/>
            <p:nvPr/>
          </p:nvCxnSpPr>
          <p:spPr>
            <a:xfrm rot="10800000" flipV="1">
              <a:off x="7598041" y="2941251"/>
              <a:ext cx="955156"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04811" y="2583804"/>
              <a:ext cx="8437563" cy="584776"/>
            </a:xfrm>
            <a:prstGeom prst="rect">
              <a:avLst/>
            </a:prstGeom>
          </p:spPr>
          <p:txBody>
            <a:bodyPr wrap="square">
              <a:spAutoFit/>
            </a:bodyPr>
            <a:lstStyle/>
            <a:p>
              <a:r>
                <a:rPr lang="en-US" sz="3200" dirty="0" smtClean="0">
                  <a:solidFill>
                    <a:srgbClr val="004E00"/>
                  </a:solidFill>
                </a:rPr>
                <a:t>1-cell =open interval ={ x in R :  ||x || &lt; 1 }    </a:t>
              </a:r>
              <a:r>
                <a:rPr lang="en-US" sz="3200" b="1" dirty="0" smtClean="0">
                  <a:solidFill>
                    <a:srgbClr val="008000"/>
                  </a:solidFill>
                </a:rPr>
                <a:t>(         )</a:t>
              </a:r>
              <a:endParaRPr lang="en-US" sz="3200" b="1" dirty="0" smtClean="0"/>
            </a:p>
          </p:txBody>
        </p:sp>
      </p:grpSp>
      <p:sp>
        <p:nvSpPr>
          <p:cNvPr id="20" name="Rectangle 19"/>
          <p:cNvSpPr/>
          <p:nvPr/>
        </p:nvSpPr>
        <p:spPr>
          <a:xfrm>
            <a:off x="2753753" y="4574174"/>
            <a:ext cx="3636495" cy="584776"/>
          </a:xfrm>
          <a:prstGeom prst="rect">
            <a:avLst/>
          </a:prstGeom>
          <a:ln w="28575" cmpd="sng">
            <a:solidFill>
              <a:srgbClr val="FF0000"/>
            </a:solidFill>
          </a:ln>
        </p:spPr>
        <p:txBody>
          <a:bodyPr wrap="square">
            <a:spAutoFit/>
          </a:bodyPr>
          <a:lstStyle/>
          <a:p>
            <a:r>
              <a:rPr lang="en-US" sz="3200" dirty="0">
                <a:solidFill>
                  <a:srgbClr val="FF0000"/>
                </a:solidFill>
              </a:rPr>
              <a:t>Grading = dimension </a:t>
            </a:r>
            <a:endParaRPr lang="en-US" sz="3200" baseline="-25000" dirty="0">
              <a:solidFill>
                <a:srgbClr val="FF0000"/>
              </a:solidFill>
            </a:endParaRPr>
          </a:p>
        </p:txBody>
      </p:sp>
      <p:grpSp>
        <p:nvGrpSpPr>
          <p:cNvPr id="14" name="Group 13"/>
          <p:cNvGrpSpPr/>
          <p:nvPr/>
        </p:nvGrpSpPr>
        <p:grpSpPr>
          <a:xfrm>
            <a:off x="1099708" y="5551596"/>
            <a:ext cx="6944585" cy="746661"/>
            <a:chOff x="752058" y="5286981"/>
            <a:chExt cx="6944585" cy="746661"/>
          </a:xfrm>
        </p:grpSpPr>
        <p:sp>
          <p:nvSpPr>
            <p:cNvPr id="13" name="Rectangle 12"/>
            <p:cNvSpPr/>
            <p:nvPr/>
          </p:nvSpPr>
          <p:spPr>
            <a:xfrm>
              <a:off x="1206765" y="5332420"/>
              <a:ext cx="6489878" cy="646331"/>
            </a:xfrm>
            <a:prstGeom prst="rect">
              <a:avLst/>
            </a:prstGeom>
          </p:spPr>
          <p:txBody>
            <a:bodyPr wrap="none">
              <a:spAutoFit/>
            </a:bodyPr>
            <a:lstStyle/>
            <a:p>
              <a:r>
                <a:rPr lang="en-US" sz="3600" b="1" dirty="0" smtClean="0"/>
                <a:t>(n</a:t>
              </a:r>
              <a:r>
                <a:rPr lang="en-US" sz="3600" b="1" dirty="0"/>
                <a:t>-</a:t>
              </a:r>
              <a:r>
                <a:rPr lang="en-US" sz="3600" b="1" dirty="0" smtClean="0"/>
                <a:t>cells) </a:t>
              </a:r>
              <a:r>
                <a:rPr lang="en-US" sz="3600" b="1" dirty="0"/>
                <a:t>= { x in </a:t>
              </a:r>
              <a:r>
                <a:rPr lang="en-US" sz="3600" b="1" dirty="0" err="1"/>
                <a:t>R</a:t>
              </a:r>
              <a:r>
                <a:rPr lang="en-US" sz="3600" b="1" baseline="30000" dirty="0" err="1"/>
                <a:t>n</a:t>
              </a:r>
              <a:r>
                <a:rPr lang="en-US" sz="3600" b="1" dirty="0"/>
                <a:t>  :  || x || </a:t>
              </a:r>
              <a:r>
                <a:rPr lang="en-US" sz="3600" b="1" dirty="0" smtClean="0"/>
                <a:t>= </a:t>
              </a:r>
              <a:r>
                <a:rPr lang="en-US" sz="3600" b="1" dirty="0"/>
                <a:t>1  }  </a:t>
              </a:r>
            </a:p>
          </p:txBody>
        </p:sp>
        <p:grpSp>
          <p:nvGrpSpPr>
            <p:cNvPr id="24" name="Group 23"/>
            <p:cNvGrpSpPr>
              <a:grpSpLocks noChangeAspect="1"/>
            </p:cNvGrpSpPr>
            <p:nvPr/>
          </p:nvGrpSpPr>
          <p:grpSpPr>
            <a:xfrm>
              <a:off x="752058" y="5286981"/>
              <a:ext cx="654480" cy="746661"/>
              <a:chOff x="793734" y="564593"/>
              <a:chExt cx="569072" cy="649224"/>
            </a:xfrm>
          </p:grpSpPr>
          <p:pic>
            <p:nvPicPr>
              <p:cNvPr id="25" name="Picture 24"/>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26" name="Rectangle 25"/>
              <p:cNvSpPr/>
              <p:nvPr/>
            </p:nvSpPr>
            <p:spPr>
              <a:xfrm>
                <a:off x="1061637" y="775517"/>
                <a:ext cx="301169" cy="401419"/>
              </a:xfrm>
              <a:prstGeom prst="rect">
                <a:avLst/>
              </a:prstGeom>
            </p:spPr>
            <p:txBody>
              <a:bodyPr wrap="none">
                <a:spAutoFit/>
              </a:bodyPr>
              <a:lstStyle/>
              <a:p>
                <a:r>
                  <a:rPr lang="en-US" sz="3600" baseline="-25000" dirty="0"/>
                  <a:t>n</a:t>
                </a:r>
                <a:endParaRPr lang="en-US" sz="3600" dirty="0"/>
              </a:p>
            </p:txBody>
          </p:sp>
        </p:grpSp>
      </p:grpSp>
    </p:spTree>
    <p:extLst>
      <p:ext uri="{BB962C8B-B14F-4D97-AF65-F5344CB8AC3E}">
        <p14:creationId xmlns:p14="http://schemas.microsoft.com/office/powerpoint/2010/main" val="3458166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78581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Rectangle 1"/>
          <p:cNvSpPr/>
          <p:nvPr/>
        </p:nvSpPr>
        <p:spPr>
          <a:xfrm>
            <a:off x="3033696" y="75394"/>
            <a:ext cx="3076608" cy="646331"/>
          </a:xfrm>
          <a:prstGeom prst="rect">
            <a:avLst/>
          </a:prstGeom>
        </p:spPr>
        <p:txBody>
          <a:bodyPr wrap="none">
            <a:spAutoFit/>
          </a:bodyPr>
          <a:lstStyle/>
          <a:p>
            <a:r>
              <a:rPr lang="en-US" sz="3600" dirty="0" err="1"/>
              <a:t>Čech</a:t>
            </a:r>
            <a:r>
              <a:rPr lang="en-US" sz="3600" dirty="0"/>
              <a:t> homology</a:t>
            </a:r>
          </a:p>
        </p:txBody>
      </p:sp>
      <p:sp>
        <p:nvSpPr>
          <p:cNvPr id="9" name="TextBox 8"/>
          <p:cNvSpPr txBox="1"/>
          <p:nvPr/>
        </p:nvSpPr>
        <p:spPr>
          <a:xfrm>
            <a:off x="529193" y="705650"/>
            <a:ext cx="8943347" cy="7253268"/>
          </a:xfrm>
          <a:prstGeom prst="rect">
            <a:avLst/>
          </a:prstGeom>
          <a:noFill/>
        </p:spPr>
        <p:txBody>
          <a:bodyPr wrap="square" rtlCol="0">
            <a:spAutoFit/>
          </a:bodyPr>
          <a:lstStyle/>
          <a:p>
            <a:r>
              <a:rPr lang="en-US" sz="3200" dirty="0" smtClean="0"/>
              <a:t>Given     U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 </a:t>
            </a:r>
            <a:r>
              <a:rPr lang="en-US" sz="3200" dirty="0" smtClean="0">
                <a:latin typeface="Symbol" charset="2"/>
                <a:cs typeface="Symbol" charset="2"/>
              </a:rPr>
              <a:t>   </a:t>
            </a:r>
            <a:r>
              <a:rPr lang="en-US" sz="3200" dirty="0" smtClean="0">
                <a:cs typeface="Symbol" charset="2"/>
              </a:rPr>
              <a:t>where</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a</a:t>
            </a:r>
            <a:r>
              <a:rPr lang="en-US" sz="3200" dirty="0" smtClean="0">
                <a:latin typeface="Symbol" charset="2"/>
                <a:cs typeface="Symbol" charset="2"/>
              </a:rPr>
              <a:t> </a:t>
            </a:r>
            <a:r>
              <a:rPr lang="en-US" sz="3200" dirty="0" smtClean="0">
                <a:cs typeface="Symbol" charset="2"/>
              </a:rPr>
              <a:t>open for all </a:t>
            </a:r>
            <a:r>
              <a:rPr lang="en-US" sz="3200" dirty="0" smtClean="0">
                <a:latin typeface="Symbol" charset="2"/>
                <a:cs typeface="Symbol" charset="2"/>
              </a:rPr>
              <a:t>a</a:t>
            </a:r>
            <a:r>
              <a:rPr lang="en-US" sz="3200" dirty="0" smtClean="0">
                <a:cs typeface="Symbol" charset="2"/>
              </a:rPr>
              <a:t> </a:t>
            </a:r>
            <a:r>
              <a:rPr lang="en-US" sz="3200" dirty="0">
                <a:cs typeface="Symbol" charset="2"/>
              </a:rPr>
              <a:t>in </a:t>
            </a:r>
            <a:r>
              <a:rPr lang="en-US" sz="3200" dirty="0" smtClean="0">
                <a:cs typeface="Symbol" charset="2"/>
              </a:rPr>
              <a:t>A.</a:t>
            </a:r>
            <a:endParaRPr lang="en-US" sz="3200" baseline="-25000" dirty="0" smtClean="0">
              <a:latin typeface="Symbol" charset="2"/>
              <a:cs typeface="Symbol" charset="2"/>
            </a:endParaRPr>
          </a:p>
          <a:p>
            <a:endParaRPr lang="en-US" sz="3200" dirty="0">
              <a:latin typeface="Symbol" charset="2"/>
              <a:cs typeface="Symbol" charset="2"/>
            </a:endParaRPr>
          </a:p>
          <a:p>
            <a:r>
              <a:rPr lang="en-US" sz="3200" dirty="0" smtClean="0"/>
              <a:t>Objects = finite intersections = {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3200" dirty="0" smtClean="0">
                <a:latin typeface="Symbol" charset="2"/>
                <a:cs typeface="Symbol" charset="2"/>
              </a:rPr>
              <a:t>:  </a:t>
            </a:r>
            <a:r>
              <a:rPr lang="en-US" sz="3200" dirty="0" err="1" smtClean="0">
                <a:latin typeface="Symbol" charset="2"/>
                <a:cs typeface="Symbol" charset="2"/>
              </a:rPr>
              <a:t>a</a:t>
            </a:r>
            <a:r>
              <a:rPr lang="en-US" sz="3200" baseline="-25000" dirty="0" err="1" smtClean="0">
                <a:cs typeface="Symbol" charset="2"/>
              </a:rPr>
              <a:t>i</a:t>
            </a:r>
            <a:r>
              <a:rPr lang="en-US" sz="3200" dirty="0" smtClean="0">
                <a:cs typeface="Symbol" charset="2"/>
              </a:rPr>
              <a:t> in A }</a:t>
            </a:r>
            <a:endParaRPr lang="en-US" sz="3200" baseline="-25000" dirty="0" smtClean="0">
              <a:latin typeface="Symbol" charset="2"/>
              <a:cs typeface="Symbol" charset="2"/>
            </a:endParaRPr>
          </a:p>
          <a:p>
            <a:endParaRPr lang="en-US" sz="3200" baseline="-25000" dirty="0">
              <a:latin typeface="Symbol" charset="2"/>
              <a:cs typeface="Symbol" charset="2"/>
            </a:endParaRPr>
          </a:p>
          <a:p>
            <a:endParaRPr lang="en-US" sz="800" baseline="-25000" dirty="0" smtClean="0">
              <a:latin typeface="Symbol" charset="2"/>
              <a:cs typeface="Symbol" charset="2"/>
            </a:endParaRPr>
          </a:p>
          <a:p>
            <a:r>
              <a:rPr lang="en-US" sz="3200" dirty="0" smtClean="0">
                <a:cs typeface="Symbol" charset="2"/>
              </a:rPr>
              <a:t>Grading  =  n = depth of intersection.</a:t>
            </a:r>
          </a:p>
          <a:p>
            <a:endParaRPr lang="en-US" sz="3200" dirty="0" smtClean="0">
              <a:cs typeface="Symbol" charset="2"/>
            </a:endParaRPr>
          </a:p>
          <a:p>
            <a:r>
              <a:rPr lang="en-US" sz="3200" dirty="0" smtClean="0">
                <a:cs typeface="Symbol" charset="2"/>
              </a:rPr>
              <a:t>          </a:t>
            </a:r>
            <a:r>
              <a:rPr lang="en-US" sz="4400" dirty="0" smtClean="0">
                <a:cs typeface="Symbol" charset="2"/>
              </a:rPr>
              <a:t>( </a:t>
            </a:r>
            <a:r>
              <a:rPr lang="en-US" sz="3200" dirty="0" smtClean="0">
                <a:cs typeface="Symbol" charset="2"/>
              </a:rPr>
              <a:t>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4400" dirty="0" smtClean="0">
                <a:latin typeface="Symbol" charset="2"/>
                <a:cs typeface="Symbol" charset="2"/>
              </a:rPr>
              <a:t>)  =  S        </a:t>
            </a:r>
            <a:r>
              <a:rPr lang="en-US" sz="3200" dirty="0" err="1" smtClean="0"/>
              <a:t>V</a:t>
            </a:r>
            <a:r>
              <a:rPr lang="en-US" sz="3200" baseline="-25000" dirty="0" err="1" smtClean="0">
                <a:latin typeface="Symbol" charset="2"/>
                <a:cs typeface="Symbol" charset="2"/>
              </a:rPr>
              <a:t>a</a:t>
            </a:r>
            <a:endParaRPr lang="en-US" sz="3200" baseline="-25000" dirty="0" smtClean="0">
              <a:latin typeface="Symbol" charset="2"/>
              <a:cs typeface="Symbol" charset="2"/>
            </a:endParaRPr>
          </a:p>
          <a:p>
            <a:endParaRPr lang="en-US" sz="3200" baseline="-25000" dirty="0">
              <a:latin typeface="Symbol" charset="2"/>
              <a:cs typeface="Symbol" charset="2"/>
            </a:endParaRPr>
          </a:p>
          <a:p>
            <a:endParaRPr lang="en-US" sz="3200" dirty="0" smtClean="0">
              <a:cs typeface="Symbol" charset="2"/>
            </a:endParaRPr>
          </a:p>
          <a:p>
            <a:r>
              <a:rPr lang="en-US" sz="3200" dirty="0" smtClean="0">
                <a:cs typeface="Symbol" charset="2"/>
              </a:rPr>
              <a:t>Ex: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0,       (</a:t>
            </a:r>
            <a:r>
              <a:rPr lang="en-US" sz="3200" dirty="0" err="1" smtClean="0"/>
              <a:t>V</a:t>
            </a:r>
            <a:r>
              <a:rPr lang="en-US" sz="3200" baseline="-25000" dirty="0" err="1" smtClean="0">
                <a:latin typeface="Symbol" charset="2"/>
                <a:cs typeface="Symbol" charset="2"/>
              </a:rPr>
              <a:t>a</a:t>
            </a:r>
            <a:r>
              <a:rPr lang="en-US" sz="3200" baseline="-250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dirty="0" smtClean="0">
                <a:latin typeface="Symbol" charset="2"/>
                <a:cs typeface="Symbol" charset="2"/>
              </a:rPr>
              <a:t>)  = </a:t>
            </a:r>
            <a:r>
              <a:rPr lang="en-US" sz="3200" dirty="0" err="1" smtClean="0"/>
              <a:t>V</a:t>
            </a:r>
            <a:r>
              <a:rPr lang="en-US" sz="3200" baseline="-25000" dirty="0" err="1" smtClean="0">
                <a:latin typeface="Symbol" charset="2"/>
                <a:cs typeface="Symbol" charset="2"/>
              </a:rPr>
              <a:t>a</a:t>
            </a:r>
            <a:r>
              <a:rPr lang="en-US" sz="3200" dirty="0">
                <a:latin typeface="Symbol" charset="2"/>
                <a:cs typeface="Symbol" charset="2"/>
              </a:rPr>
              <a:t> </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endParaRPr lang="en-US" sz="3200" baseline="-25000" dirty="0" smtClean="0">
              <a:latin typeface="Symbol" charset="2"/>
              <a:cs typeface="Symbol" charset="2"/>
            </a:endParaRPr>
          </a:p>
          <a:p>
            <a:endParaRPr lang="en-US" sz="3200" baseline="-25000" dirty="0">
              <a:latin typeface="Symbol" charset="2"/>
              <a:cs typeface="Symbol" charset="2"/>
            </a:endParaRPr>
          </a:p>
          <a:p>
            <a:r>
              <a:rPr lang="en-US" sz="3200" dirty="0" smtClean="0">
                <a:latin typeface="Symbol" charset="2"/>
                <a:cs typeface="Symbol" charset="2"/>
              </a:rPr>
              <a:t>  (</a:t>
            </a:r>
            <a:r>
              <a:rPr lang="en-US" sz="3200" dirty="0" err="1"/>
              <a:t>V</a:t>
            </a:r>
            <a:r>
              <a:rPr lang="en-US" sz="3200" baseline="-25000" dirty="0" err="1">
                <a:latin typeface="Symbol" charset="2"/>
                <a:cs typeface="Symbol" charset="2"/>
              </a:rPr>
              <a:t>a</a:t>
            </a:r>
            <a:r>
              <a:rPr lang="en-US" sz="3200" baseline="-25000" dirty="0">
                <a:latin typeface="Symbol" charset="2"/>
                <a:cs typeface="Symbol" charset="2"/>
              </a:rPr>
              <a:t> </a:t>
            </a:r>
            <a:r>
              <a:rPr lang="en-US" sz="3200" baseline="-250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baseline="-25000" dirty="0" smtClean="0">
                <a:latin typeface="Symbol" charset="2"/>
                <a:cs typeface="Symbol" charset="2"/>
              </a:rPr>
              <a:t>      </a:t>
            </a:r>
            <a:r>
              <a:rPr lang="en-US" sz="3200" dirty="0" smtClean="0">
                <a:cs typeface="Symbol" charset="2"/>
              </a:rPr>
              <a:t>V</a:t>
            </a:r>
            <a:r>
              <a:rPr lang="en-US" sz="3200" baseline="-25000" dirty="0" smtClean="0">
                <a:latin typeface="Symbol" charset="2"/>
                <a:cs typeface="Symbol" charset="2"/>
              </a:rPr>
              <a:t>g</a:t>
            </a:r>
            <a:r>
              <a:rPr lang="en-US" sz="3200" dirty="0" smtClean="0">
                <a:latin typeface="Symbol" charset="2"/>
                <a:cs typeface="Symbol" charset="2"/>
              </a:rPr>
              <a:t>)  </a:t>
            </a:r>
            <a:r>
              <a:rPr lang="en-US" sz="3200" dirty="0">
                <a:latin typeface="Symbol" charset="2"/>
                <a:cs typeface="Symbol" charset="2"/>
              </a:rPr>
              <a:t>= </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a</a:t>
            </a:r>
            <a:r>
              <a:rPr lang="en-US" sz="3200" dirty="0" smtClean="0">
                <a:latin typeface="Symbol" charset="2"/>
                <a:cs typeface="Symbol" charset="2"/>
              </a:rPr>
              <a:t>    </a:t>
            </a:r>
            <a:r>
              <a:rPr lang="en-US" sz="3200" dirty="0" err="1" smtClean="0"/>
              <a:t>V</a:t>
            </a:r>
            <a:r>
              <a:rPr lang="en-US" sz="3200" baseline="-25000" dirty="0" err="1" smtClean="0">
                <a:latin typeface="Symbol" charset="2"/>
                <a:cs typeface="Symbol" charset="2"/>
              </a:rPr>
              <a:t>b</a:t>
            </a:r>
            <a:r>
              <a:rPr lang="en-US" sz="3200" dirty="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a:t>
            </a:r>
            <a:r>
              <a:rPr lang="en-US" sz="3200" dirty="0">
                <a:latin typeface="Symbol" charset="2"/>
                <a:cs typeface="Symbol" charset="2"/>
              </a:rPr>
              <a:t>(</a:t>
            </a:r>
            <a:r>
              <a:rPr lang="en-US" sz="3200" dirty="0" err="1"/>
              <a:t>V</a:t>
            </a:r>
            <a:r>
              <a:rPr lang="en-US" sz="3200" baseline="-25000" dirty="0" err="1">
                <a:latin typeface="Symbol" charset="2"/>
                <a:cs typeface="Symbol" charset="2"/>
              </a:rPr>
              <a:t>a</a:t>
            </a:r>
            <a:r>
              <a:rPr lang="en-US" sz="3200" dirty="0">
                <a:latin typeface="Symbol" charset="2"/>
                <a:cs typeface="Symbol" charset="2"/>
              </a:rPr>
              <a:t>    </a:t>
            </a:r>
            <a:r>
              <a:rPr lang="en-US" sz="3200" dirty="0" smtClean="0"/>
              <a:t>V</a:t>
            </a:r>
            <a:r>
              <a:rPr lang="en-US" sz="3200" baseline="-25000" dirty="0" smtClean="0">
                <a:latin typeface="Symbol" charset="2"/>
                <a:cs typeface="Symbol" charset="2"/>
              </a:rPr>
              <a:t>g</a:t>
            </a:r>
            <a:r>
              <a:rPr lang="en-US" sz="3200" dirty="0" smtClean="0">
                <a:latin typeface="Symbol" charset="2"/>
                <a:cs typeface="Symbol" charset="2"/>
              </a:rPr>
              <a:t>)</a:t>
            </a:r>
            <a:r>
              <a:rPr lang="en-US" sz="3200" baseline="-25000" dirty="0" smtClean="0">
                <a:latin typeface="Symbol" charset="2"/>
                <a:cs typeface="Symbol" charset="2"/>
              </a:rPr>
              <a:t>  </a:t>
            </a:r>
            <a:r>
              <a:rPr lang="en-US" sz="3200" dirty="0" smtClean="0">
                <a:latin typeface="Symbol" charset="2"/>
                <a:cs typeface="Symbol" charset="2"/>
              </a:rPr>
              <a:t>+ </a:t>
            </a:r>
            <a:r>
              <a:rPr lang="en-US" sz="3200" dirty="0">
                <a:latin typeface="Symbol" charset="2"/>
                <a:cs typeface="Symbol" charset="2"/>
              </a:rPr>
              <a:t>(</a:t>
            </a:r>
            <a:r>
              <a:rPr lang="en-US" sz="3200" dirty="0" err="1" smtClean="0"/>
              <a:t>V</a:t>
            </a:r>
            <a:r>
              <a:rPr lang="en-US" sz="3200" baseline="-25000" dirty="0" err="1" smtClean="0">
                <a:latin typeface="Symbol" charset="2"/>
                <a:cs typeface="Symbol" charset="2"/>
              </a:rPr>
              <a:t>b</a:t>
            </a:r>
            <a:r>
              <a:rPr lang="en-US" sz="3200" dirty="0" smtClean="0">
                <a:latin typeface="Symbol" charset="2"/>
                <a:cs typeface="Symbol" charset="2"/>
              </a:rPr>
              <a:t>    </a:t>
            </a:r>
            <a:r>
              <a:rPr lang="en-US" sz="3200" dirty="0" smtClean="0"/>
              <a:t>V</a:t>
            </a:r>
            <a:r>
              <a:rPr lang="en-US" sz="3200" baseline="-25000" dirty="0" smtClean="0">
                <a:latin typeface="Symbol" charset="2"/>
                <a:cs typeface="Symbol" charset="2"/>
              </a:rPr>
              <a:t>g</a:t>
            </a:r>
            <a:r>
              <a:rPr lang="en-US" sz="3200" dirty="0" smtClean="0">
                <a:latin typeface="Symbol" charset="2"/>
                <a:cs typeface="Symbol" charset="2"/>
              </a:rPr>
              <a:t>)</a:t>
            </a:r>
            <a:r>
              <a:rPr lang="en-US" sz="3200" baseline="-25000" dirty="0" smtClean="0">
                <a:latin typeface="Symbol" charset="2"/>
                <a:cs typeface="Symbol" charset="2"/>
              </a:rPr>
              <a:t> </a:t>
            </a:r>
            <a:endParaRPr lang="en-US" sz="3200" dirty="0">
              <a:latin typeface="Symbol" charset="2"/>
              <a:cs typeface="Symbol" charset="2"/>
            </a:endParaRPr>
          </a:p>
          <a:p>
            <a:endParaRPr lang="en-US" sz="3200" dirty="0">
              <a:latin typeface="Symbol" charset="2"/>
              <a:cs typeface="Symbol" charset="2"/>
            </a:endParaRPr>
          </a:p>
          <a:p>
            <a:endParaRPr lang="en-US" sz="3200" dirty="0">
              <a:latin typeface="Symbol" charset="2"/>
              <a:cs typeface="Symbol" charset="2"/>
            </a:endParaRPr>
          </a:p>
          <a:p>
            <a:endParaRPr lang="en-US" sz="3200" dirty="0">
              <a:latin typeface="Symbol" charset="2"/>
              <a:cs typeface="Symbol" charset="2"/>
            </a:endParaRPr>
          </a:p>
        </p:txBody>
      </p:sp>
      <p:grpSp>
        <p:nvGrpSpPr>
          <p:cNvPr id="14" name="Group 13"/>
          <p:cNvGrpSpPr/>
          <p:nvPr/>
        </p:nvGrpSpPr>
        <p:grpSpPr>
          <a:xfrm>
            <a:off x="5819251" y="1428431"/>
            <a:ext cx="747823" cy="1080594"/>
            <a:chOff x="5783971" y="1869456"/>
            <a:chExt cx="747823" cy="1080594"/>
          </a:xfrm>
        </p:grpSpPr>
        <p:sp>
          <p:nvSpPr>
            <p:cNvPr id="10" name="Rectangle 9"/>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11" name="TextBox 10"/>
            <p:cNvSpPr txBox="1"/>
            <p:nvPr/>
          </p:nvSpPr>
          <p:spPr>
            <a:xfrm>
              <a:off x="5783971" y="2488385"/>
              <a:ext cx="747823" cy="461665"/>
            </a:xfrm>
            <a:prstGeom prst="rect">
              <a:avLst/>
            </a:prstGeom>
            <a:noFill/>
          </p:spPr>
          <p:txBody>
            <a:bodyPr wrap="square" rtlCol="0">
              <a:spAutoFit/>
            </a:bodyPr>
            <a:lstStyle/>
            <a:p>
              <a:r>
                <a:rPr lang="en-US" sz="2400" dirty="0" err="1" smtClean="0"/>
                <a:t>i</a:t>
              </a:r>
              <a:r>
                <a:rPr lang="en-US" sz="2400" dirty="0" smtClean="0"/>
                <a:t> = 1</a:t>
              </a:r>
              <a:endParaRPr lang="en-US" sz="2400" dirty="0"/>
            </a:p>
          </p:txBody>
        </p:sp>
        <p:sp>
          <p:nvSpPr>
            <p:cNvPr id="12" name="TextBox 11"/>
            <p:cNvSpPr txBox="1"/>
            <p:nvPr/>
          </p:nvSpPr>
          <p:spPr>
            <a:xfrm>
              <a:off x="5910929" y="1869456"/>
              <a:ext cx="440994" cy="461665"/>
            </a:xfrm>
            <a:prstGeom prst="rect">
              <a:avLst/>
            </a:prstGeom>
            <a:noFill/>
          </p:spPr>
          <p:txBody>
            <a:bodyPr wrap="square" rtlCol="0">
              <a:spAutoFit/>
            </a:bodyPr>
            <a:lstStyle/>
            <a:p>
              <a:r>
                <a:rPr lang="en-US" sz="2400" dirty="0" smtClean="0"/>
                <a:t>n</a:t>
              </a:r>
              <a:endParaRPr lang="en-US" sz="2400" dirty="0"/>
            </a:p>
          </p:txBody>
        </p:sp>
      </p:grpSp>
      <p:sp>
        <p:nvSpPr>
          <p:cNvPr id="13" name="TextBox 12"/>
          <p:cNvSpPr txBox="1"/>
          <p:nvPr/>
        </p:nvSpPr>
        <p:spPr>
          <a:xfrm>
            <a:off x="6738381" y="2021463"/>
            <a:ext cx="458633" cy="369332"/>
          </a:xfrm>
          <a:prstGeom prst="rect">
            <a:avLst/>
          </a:prstGeom>
          <a:noFill/>
        </p:spPr>
        <p:txBody>
          <a:bodyPr wrap="square" rtlCol="0">
            <a:spAutoFit/>
          </a:bodyPr>
          <a:lstStyle/>
          <a:p>
            <a:r>
              <a:rPr lang="en-US" dirty="0" err="1" smtClean="0"/>
              <a:t>i</a:t>
            </a:r>
            <a:endParaRPr lang="en-US" dirty="0"/>
          </a:p>
        </p:txBody>
      </p:sp>
      <p:sp>
        <p:nvSpPr>
          <p:cNvPr id="15" name="Rectangle 14"/>
          <p:cNvSpPr/>
          <p:nvPr/>
        </p:nvSpPr>
        <p:spPr>
          <a:xfrm>
            <a:off x="1722746" y="1074111"/>
            <a:ext cx="928459" cy="461665"/>
          </a:xfrm>
          <a:prstGeom prst="rect">
            <a:avLst/>
          </a:prstGeom>
        </p:spPr>
        <p:txBody>
          <a:bodyPr wrap="none">
            <a:spAutoFit/>
          </a:bodyPr>
          <a:lstStyle/>
          <a:p>
            <a:r>
              <a:rPr lang="en-US" sz="2400" dirty="0" smtClean="0">
                <a:latin typeface="Symbol" charset="2"/>
                <a:cs typeface="Symbol" charset="2"/>
              </a:rPr>
              <a:t>a</a:t>
            </a:r>
            <a:r>
              <a:rPr lang="en-US" sz="2400" dirty="0" smtClean="0">
                <a:cs typeface="Symbol" charset="2"/>
              </a:rPr>
              <a:t> </a:t>
            </a:r>
            <a:r>
              <a:rPr lang="en-US" sz="2400" dirty="0">
                <a:cs typeface="Symbol" charset="2"/>
              </a:rPr>
              <a:t>in A </a:t>
            </a:r>
            <a:endParaRPr lang="en-US" sz="2400" dirty="0"/>
          </a:p>
        </p:txBody>
      </p:sp>
      <p:grpSp>
        <p:nvGrpSpPr>
          <p:cNvPr id="17" name="Group 16"/>
          <p:cNvGrpSpPr>
            <a:grpSpLocks noChangeAspect="1"/>
          </p:cNvGrpSpPr>
          <p:nvPr/>
        </p:nvGrpSpPr>
        <p:grpSpPr>
          <a:xfrm>
            <a:off x="599752" y="3545957"/>
            <a:ext cx="993926" cy="740664"/>
            <a:chOff x="793734" y="564593"/>
            <a:chExt cx="871219" cy="649224"/>
          </a:xfrm>
        </p:grpSpPr>
        <p:pic>
          <p:nvPicPr>
            <p:cNvPr id="18" name="Picture 17"/>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19" name="Rectangle 18"/>
            <p:cNvSpPr/>
            <p:nvPr/>
          </p:nvSpPr>
          <p:spPr>
            <a:xfrm>
              <a:off x="1061637" y="729500"/>
              <a:ext cx="603316" cy="420628"/>
            </a:xfrm>
            <a:prstGeom prst="rect">
              <a:avLst/>
            </a:prstGeom>
          </p:spPr>
          <p:txBody>
            <a:bodyPr wrap="none">
              <a:spAutoFit/>
            </a:bodyPr>
            <a:lstStyle/>
            <a:p>
              <a:r>
                <a:rPr lang="en-US" sz="3200" baseline="-25000" dirty="0"/>
                <a:t>n</a:t>
              </a:r>
              <a:r>
                <a:rPr lang="en-US" sz="3200" baseline="-25000" dirty="0" smtClean="0"/>
                <a:t>+1</a:t>
              </a:r>
              <a:endParaRPr lang="en-US" sz="3200" dirty="0"/>
            </a:p>
          </p:txBody>
        </p:sp>
      </p:grpSp>
      <p:grpSp>
        <p:nvGrpSpPr>
          <p:cNvPr id="21" name="Group 20"/>
          <p:cNvGrpSpPr/>
          <p:nvPr/>
        </p:nvGrpSpPr>
        <p:grpSpPr>
          <a:xfrm>
            <a:off x="3814277" y="3338485"/>
            <a:ext cx="747823" cy="1186440"/>
            <a:chOff x="5783971" y="1763610"/>
            <a:chExt cx="747823" cy="1186440"/>
          </a:xfrm>
        </p:grpSpPr>
        <p:sp>
          <p:nvSpPr>
            <p:cNvPr id="24" name="TextBox 23"/>
            <p:cNvSpPr txBox="1"/>
            <p:nvPr/>
          </p:nvSpPr>
          <p:spPr>
            <a:xfrm>
              <a:off x="5783971" y="2488385"/>
              <a:ext cx="747823" cy="461665"/>
            </a:xfrm>
            <a:prstGeom prst="rect">
              <a:avLst/>
            </a:prstGeom>
            <a:noFill/>
          </p:spPr>
          <p:txBody>
            <a:bodyPr wrap="square" rtlCol="0">
              <a:spAutoFit/>
            </a:bodyPr>
            <a:lstStyle/>
            <a:p>
              <a:r>
                <a:rPr lang="en-US" sz="2400" dirty="0"/>
                <a:t>j</a:t>
              </a:r>
              <a:r>
                <a:rPr lang="en-US" sz="2400" dirty="0" smtClean="0"/>
                <a:t> = 1</a:t>
              </a:r>
              <a:endParaRPr lang="en-US" sz="2400" dirty="0"/>
            </a:p>
          </p:txBody>
        </p:sp>
        <p:sp>
          <p:nvSpPr>
            <p:cNvPr id="25" name="TextBox 24"/>
            <p:cNvSpPr txBox="1"/>
            <p:nvPr/>
          </p:nvSpPr>
          <p:spPr>
            <a:xfrm>
              <a:off x="5910929" y="1763610"/>
              <a:ext cx="440994" cy="461665"/>
            </a:xfrm>
            <a:prstGeom prst="rect">
              <a:avLst/>
            </a:prstGeom>
            <a:noFill/>
          </p:spPr>
          <p:txBody>
            <a:bodyPr wrap="square" rtlCol="0">
              <a:spAutoFit/>
            </a:bodyPr>
            <a:lstStyle/>
            <a:p>
              <a:r>
                <a:rPr lang="en-US" sz="2400" dirty="0" smtClean="0"/>
                <a:t>n</a:t>
              </a:r>
              <a:endParaRPr lang="en-US" sz="2400" dirty="0"/>
            </a:p>
          </p:txBody>
        </p:sp>
      </p:grpSp>
      <p:sp>
        <p:nvSpPr>
          <p:cNvPr id="26" name="TextBox 25"/>
          <p:cNvSpPr txBox="1"/>
          <p:nvPr/>
        </p:nvSpPr>
        <p:spPr>
          <a:xfrm>
            <a:off x="2733823" y="4066335"/>
            <a:ext cx="458633" cy="369332"/>
          </a:xfrm>
          <a:prstGeom prst="rect">
            <a:avLst/>
          </a:prstGeom>
          <a:noFill/>
        </p:spPr>
        <p:txBody>
          <a:bodyPr wrap="square" rtlCol="0">
            <a:spAutoFit/>
          </a:bodyPr>
          <a:lstStyle/>
          <a:p>
            <a:r>
              <a:rPr lang="en-US" dirty="0" err="1" smtClean="0"/>
              <a:t>i</a:t>
            </a:r>
            <a:endParaRPr lang="en-US" dirty="0"/>
          </a:p>
        </p:txBody>
      </p:sp>
      <p:sp>
        <p:nvSpPr>
          <p:cNvPr id="27" name="TextBox 26"/>
          <p:cNvSpPr txBox="1"/>
          <p:nvPr/>
        </p:nvSpPr>
        <p:spPr>
          <a:xfrm>
            <a:off x="5483425" y="4020851"/>
            <a:ext cx="458633" cy="369332"/>
          </a:xfrm>
          <a:prstGeom prst="rect">
            <a:avLst/>
          </a:prstGeom>
          <a:noFill/>
        </p:spPr>
        <p:txBody>
          <a:bodyPr wrap="square" rtlCol="0">
            <a:spAutoFit/>
          </a:bodyPr>
          <a:lstStyle/>
          <a:p>
            <a:r>
              <a:rPr lang="en-US" dirty="0" err="1" smtClean="0"/>
              <a:t>i</a:t>
            </a:r>
            <a:endParaRPr lang="en-US" dirty="0"/>
          </a:p>
        </p:txBody>
      </p:sp>
      <p:grpSp>
        <p:nvGrpSpPr>
          <p:cNvPr id="28" name="Group 27"/>
          <p:cNvGrpSpPr/>
          <p:nvPr/>
        </p:nvGrpSpPr>
        <p:grpSpPr>
          <a:xfrm>
            <a:off x="4758594" y="3362161"/>
            <a:ext cx="747823" cy="1413723"/>
            <a:chOff x="5783971" y="1977683"/>
            <a:chExt cx="747823" cy="1238986"/>
          </a:xfrm>
        </p:grpSpPr>
        <p:sp>
          <p:nvSpPr>
            <p:cNvPr id="29" name="Rectangle 28"/>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30" name="TextBox 29"/>
            <p:cNvSpPr txBox="1"/>
            <p:nvPr/>
          </p:nvSpPr>
          <p:spPr>
            <a:xfrm>
              <a:off x="5783971" y="2488385"/>
              <a:ext cx="747823" cy="728284"/>
            </a:xfrm>
            <a:prstGeom prst="rect">
              <a:avLst/>
            </a:prstGeom>
            <a:noFill/>
          </p:spPr>
          <p:txBody>
            <a:bodyPr wrap="square" rtlCol="0">
              <a:spAutoFit/>
            </a:bodyPr>
            <a:lstStyle/>
            <a:p>
              <a:r>
                <a:rPr lang="en-US" sz="2400" dirty="0" err="1" smtClean="0"/>
                <a:t>i</a:t>
              </a:r>
              <a:r>
                <a:rPr lang="en-US" sz="2400" dirty="0" smtClean="0"/>
                <a:t> = 1</a:t>
              </a:r>
            </a:p>
            <a:p>
              <a:r>
                <a:rPr lang="en-US" sz="2400" dirty="0" smtClean="0"/>
                <a:t> </a:t>
              </a:r>
              <a:r>
                <a:rPr lang="en-US" sz="2400" dirty="0" err="1" smtClean="0"/>
                <a:t>i</a:t>
              </a:r>
              <a:r>
                <a:rPr lang="en-US" sz="2400" dirty="0" smtClean="0"/>
                <a:t> ≠ j</a:t>
              </a:r>
              <a:endParaRPr lang="en-US" sz="2400" dirty="0"/>
            </a:p>
          </p:txBody>
        </p:sp>
        <p:sp>
          <p:nvSpPr>
            <p:cNvPr id="31" name="TextBox 30"/>
            <p:cNvSpPr txBox="1"/>
            <p:nvPr/>
          </p:nvSpPr>
          <p:spPr>
            <a:xfrm>
              <a:off x="5910929" y="1977683"/>
              <a:ext cx="440994" cy="461665"/>
            </a:xfrm>
            <a:prstGeom prst="rect">
              <a:avLst/>
            </a:prstGeom>
            <a:noFill/>
          </p:spPr>
          <p:txBody>
            <a:bodyPr wrap="square" rtlCol="0">
              <a:spAutoFit/>
            </a:bodyPr>
            <a:lstStyle/>
            <a:p>
              <a:r>
                <a:rPr lang="en-US" sz="2400" dirty="0" smtClean="0"/>
                <a:t>n</a:t>
              </a:r>
              <a:endParaRPr lang="en-US" sz="2400" dirty="0"/>
            </a:p>
          </p:txBody>
        </p:sp>
      </p:grpSp>
      <p:grpSp>
        <p:nvGrpSpPr>
          <p:cNvPr id="32" name="Group 31"/>
          <p:cNvGrpSpPr/>
          <p:nvPr/>
        </p:nvGrpSpPr>
        <p:grpSpPr>
          <a:xfrm>
            <a:off x="1722758" y="3421963"/>
            <a:ext cx="747823" cy="1080594"/>
            <a:chOff x="5783971" y="1869456"/>
            <a:chExt cx="747823" cy="1080594"/>
          </a:xfrm>
        </p:grpSpPr>
        <p:sp>
          <p:nvSpPr>
            <p:cNvPr id="33" name="Rectangle 32"/>
            <p:cNvSpPr/>
            <p:nvPr/>
          </p:nvSpPr>
          <p:spPr>
            <a:xfrm rot="10800000">
              <a:off x="5868684" y="2168224"/>
              <a:ext cx="447959" cy="584776"/>
            </a:xfrm>
            <a:prstGeom prst="rect">
              <a:avLst/>
            </a:prstGeom>
          </p:spPr>
          <p:txBody>
            <a:bodyPr wrap="none">
              <a:spAutoFit/>
            </a:bodyPr>
            <a:lstStyle/>
            <a:p>
              <a:r>
                <a:rPr lang="en-US" sz="3200" dirty="0"/>
                <a:t>U</a:t>
              </a:r>
              <a:r>
                <a:rPr lang="en-US" dirty="0"/>
                <a:t> </a:t>
              </a:r>
            </a:p>
          </p:txBody>
        </p:sp>
        <p:sp>
          <p:nvSpPr>
            <p:cNvPr id="34" name="TextBox 33"/>
            <p:cNvSpPr txBox="1"/>
            <p:nvPr/>
          </p:nvSpPr>
          <p:spPr>
            <a:xfrm>
              <a:off x="5783971" y="2488385"/>
              <a:ext cx="747823" cy="461665"/>
            </a:xfrm>
            <a:prstGeom prst="rect">
              <a:avLst/>
            </a:prstGeom>
            <a:noFill/>
          </p:spPr>
          <p:txBody>
            <a:bodyPr wrap="square" rtlCol="0">
              <a:spAutoFit/>
            </a:bodyPr>
            <a:lstStyle/>
            <a:p>
              <a:r>
                <a:rPr lang="en-US" sz="2400" dirty="0" err="1" smtClean="0"/>
                <a:t>i</a:t>
              </a:r>
              <a:r>
                <a:rPr lang="en-US" sz="2400" dirty="0" smtClean="0"/>
                <a:t> = 1</a:t>
              </a:r>
              <a:endParaRPr lang="en-US" sz="2400" dirty="0"/>
            </a:p>
          </p:txBody>
        </p:sp>
        <p:sp>
          <p:nvSpPr>
            <p:cNvPr id="35" name="TextBox 34"/>
            <p:cNvSpPr txBox="1"/>
            <p:nvPr/>
          </p:nvSpPr>
          <p:spPr>
            <a:xfrm>
              <a:off x="5910929" y="1869456"/>
              <a:ext cx="440994" cy="461665"/>
            </a:xfrm>
            <a:prstGeom prst="rect">
              <a:avLst/>
            </a:prstGeom>
            <a:noFill/>
          </p:spPr>
          <p:txBody>
            <a:bodyPr wrap="square" rtlCol="0">
              <a:spAutoFit/>
            </a:bodyPr>
            <a:lstStyle/>
            <a:p>
              <a:r>
                <a:rPr lang="en-US" sz="2400" dirty="0" smtClean="0"/>
                <a:t>n</a:t>
              </a:r>
              <a:endParaRPr lang="en-US" sz="2400" dirty="0"/>
            </a:p>
          </p:txBody>
        </p:sp>
      </p:grpSp>
      <p:sp>
        <p:nvSpPr>
          <p:cNvPr id="16" name="TextBox 15"/>
          <p:cNvSpPr txBox="1"/>
          <p:nvPr/>
        </p:nvSpPr>
        <p:spPr>
          <a:xfrm>
            <a:off x="4323352" y="3193138"/>
            <a:ext cx="2944221" cy="1569660"/>
          </a:xfrm>
          <a:prstGeom prst="rect">
            <a:avLst/>
          </a:prstGeom>
          <a:noFill/>
        </p:spPr>
        <p:txBody>
          <a:bodyPr wrap="square" rtlCol="0">
            <a:spAutoFit/>
          </a:bodyPr>
          <a:lstStyle/>
          <a:p>
            <a:r>
              <a:rPr lang="en-US" sz="9600" dirty="0" smtClean="0"/>
              <a:t>(    )</a:t>
            </a:r>
            <a:endParaRPr lang="en-US" sz="9600" dirty="0"/>
          </a:p>
        </p:txBody>
      </p:sp>
      <p:grpSp>
        <p:nvGrpSpPr>
          <p:cNvPr id="36" name="Group 35"/>
          <p:cNvGrpSpPr>
            <a:grpSpLocks noChangeAspect="1"/>
          </p:cNvGrpSpPr>
          <p:nvPr/>
        </p:nvGrpSpPr>
        <p:grpSpPr>
          <a:xfrm>
            <a:off x="1286970" y="5003083"/>
            <a:ext cx="539496" cy="635309"/>
            <a:chOff x="793734" y="564593"/>
            <a:chExt cx="551312" cy="649224"/>
          </a:xfrm>
        </p:grpSpPr>
        <p:pic>
          <p:nvPicPr>
            <p:cNvPr id="37" name="Picture 36"/>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38" name="Rectangle 37"/>
            <p:cNvSpPr/>
            <p:nvPr/>
          </p:nvSpPr>
          <p:spPr>
            <a:xfrm>
              <a:off x="1061637" y="806815"/>
              <a:ext cx="283409" cy="368699"/>
            </a:xfrm>
            <a:prstGeom prst="rect">
              <a:avLst/>
            </a:prstGeom>
          </p:spPr>
          <p:txBody>
            <a:bodyPr wrap="none">
              <a:spAutoFit/>
            </a:bodyPr>
            <a:lstStyle/>
            <a:p>
              <a:r>
                <a:rPr lang="en-US" sz="3200" baseline="-25000" dirty="0"/>
                <a:t>0</a:t>
              </a:r>
              <a:endParaRPr lang="en-US" sz="3200" dirty="0"/>
            </a:p>
          </p:txBody>
        </p:sp>
      </p:grpSp>
      <p:grpSp>
        <p:nvGrpSpPr>
          <p:cNvPr id="42" name="Group 41"/>
          <p:cNvGrpSpPr>
            <a:grpSpLocks noChangeAspect="1"/>
          </p:cNvGrpSpPr>
          <p:nvPr/>
        </p:nvGrpSpPr>
        <p:grpSpPr>
          <a:xfrm>
            <a:off x="3315937" y="5003083"/>
            <a:ext cx="585487" cy="657658"/>
            <a:chOff x="793734" y="564593"/>
            <a:chExt cx="598310" cy="672063"/>
          </a:xfrm>
        </p:grpSpPr>
        <p:pic>
          <p:nvPicPr>
            <p:cNvPr id="43" name="Picture 42"/>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44" name="Rectangle 43"/>
            <p:cNvSpPr/>
            <p:nvPr/>
          </p:nvSpPr>
          <p:spPr>
            <a:xfrm>
              <a:off x="1061637" y="806815"/>
              <a:ext cx="330407" cy="429841"/>
            </a:xfrm>
            <a:prstGeom prst="rect">
              <a:avLst/>
            </a:prstGeom>
          </p:spPr>
          <p:txBody>
            <a:bodyPr wrap="none">
              <a:spAutoFit/>
            </a:bodyPr>
            <a:lstStyle/>
            <a:p>
              <a:r>
                <a:rPr lang="en-US" sz="3200" baseline="-25000" dirty="0" smtClean="0"/>
                <a:t>1</a:t>
              </a:r>
              <a:endParaRPr lang="en-US" sz="3200" dirty="0"/>
            </a:p>
          </p:txBody>
        </p:sp>
      </p:grpSp>
      <p:sp>
        <p:nvSpPr>
          <p:cNvPr id="45" name="Rectangle 44"/>
          <p:cNvSpPr/>
          <p:nvPr/>
        </p:nvSpPr>
        <p:spPr>
          <a:xfrm rot="10800000">
            <a:off x="4250507" y="5075781"/>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6" name="Rectangle 45"/>
          <p:cNvSpPr/>
          <p:nvPr/>
        </p:nvSpPr>
        <p:spPr>
          <a:xfrm rot="10800000">
            <a:off x="41559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7" name="Rectangle 46"/>
          <p:cNvSpPr/>
          <p:nvPr/>
        </p:nvSpPr>
        <p:spPr>
          <a:xfrm rot="10800000">
            <a:off x="13095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8" name="Rectangle 47"/>
          <p:cNvSpPr/>
          <p:nvPr/>
        </p:nvSpPr>
        <p:spPr>
          <a:xfrm rot="10800000">
            <a:off x="211462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49" name="Rectangle 48"/>
          <p:cNvSpPr/>
          <p:nvPr/>
        </p:nvSpPr>
        <p:spPr>
          <a:xfrm rot="10800000">
            <a:off x="7964747" y="5898539"/>
            <a:ext cx="447959" cy="584776"/>
          </a:xfrm>
          <a:prstGeom prst="rect">
            <a:avLst/>
          </a:prstGeom>
        </p:spPr>
        <p:txBody>
          <a:bodyPr wrap="none">
            <a:spAutoFit/>
          </a:bodyPr>
          <a:lstStyle/>
          <a:p>
            <a:r>
              <a:rPr lang="en-US" sz="3200" dirty="0" smtClean="0"/>
              <a:t>U</a:t>
            </a:r>
            <a:r>
              <a:rPr lang="en-US" dirty="0" smtClean="0"/>
              <a:t> </a:t>
            </a:r>
            <a:endParaRPr lang="en-US" dirty="0"/>
          </a:p>
        </p:txBody>
      </p:sp>
      <p:sp>
        <p:nvSpPr>
          <p:cNvPr id="50" name="Rectangle 49"/>
          <p:cNvSpPr/>
          <p:nvPr/>
        </p:nvSpPr>
        <p:spPr>
          <a:xfrm rot="10800000">
            <a:off x="6123827" y="5898539"/>
            <a:ext cx="447959" cy="584776"/>
          </a:xfrm>
          <a:prstGeom prst="rect">
            <a:avLst/>
          </a:prstGeom>
        </p:spPr>
        <p:txBody>
          <a:bodyPr wrap="none">
            <a:spAutoFit/>
          </a:bodyPr>
          <a:lstStyle/>
          <a:p>
            <a:r>
              <a:rPr lang="en-US" sz="3200" dirty="0" smtClean="0"/>
              <a:t>U</a:t>
            </a:r>
            <a:r>
              <a:rPr lang="en-US" dirty="0" smtClean="0"/>
              <a:t> </a:t>
            </a:r>
            <a:endParaRPr lang="en-US" dirty="0"/>
          </a:p>
        </p:txBody>
      </p:sp>
      <p:grpSp>
        <p:nvGrpSpPr>
          <p:cNvPr id="51" name="Group 50"/>
          <p:cNvGrpSpPr>
            <a:grpSpLocks noChangeAspect="1"/>
          </p:cNvGrpSpPr>
          <p:nvPr/>
        </p:nvGrpSpPr>
        <p:grpSpPr>
          <a:xfrm>
            <a:off x="352793" y="5820969"/>
            <a:ext cx="585487" cy="657658"/>
            <a:chOff x="793734" y="564593"/>
            <a:chExt cx="598310" cy="672063"/>
          </a:xfrm>
        </p:grpSpPr>
        <p:pic>
          <p:nvPicPr>
            <p:cNvPr id="52" name="Picture 51"/>
            <p:cNvPicPr>
              <a:picLocks noChangeAspect="1"/>
            </p:cNvPicPr>
            <p:nvPr/>
          </p:nvPicPr>
          <p:blipFill rotWithShape="1">
            <a:blip r:embed="rId3"/>
            <a:srcRect l="-22826" t="-31574" r="-24015" b="-15269"/>
            <a:stretch/>
          </p:blipFill>
          <p:spPr>
            <a:xfrm>
              <a:off x="793734" y="564593"/>
              <a:ext cx="432816" cy="649224"/>
            </a:xfrm>
            <a:prstGeom prst="rect">
              <a:avLst/>
            </a:prstGeom>
            <a:noFill/>
          </p:spPr>
        </p:pic>
        <p:sp>
          <p:nvSpPr>
            <p:cNvPr id="53" name="Rectangle 52"/>
            <p:cNvSpPr/>
            <p:nvPr/>
          </p:nvSpPr>
          <p:spPr>
            <a:xfrm>
              <a:off x="1061637" y="806815"/>
              <a:ext cx="330407" cy="429841"/>
            </a:xfrm>
            <a:prstGeom prst="rect">
              <a:avLst/>
            </a:prstGeom>
          </p:spPr>
          <p:txBody>
            <a:bodyPr wrap="none">
              <a:spAutoFit/>
            </a:bodyPr>
            <a:lstStyle/>
            <a:p>
              <a:r>
                <a:rPr lang="en-US" sz="3200" baseline="-25000" dirty="0"/>
                <a:t>2</a:t>
              </a:r>
              <a:endParaRPr lang="en-US" sz="3200" dirty="0"/>
            </a:p>
          </p:txBody>
        </p:sp>
      </p:grpSp>
    </p:spTree>
    <p:extLst>
      <p:ext uri="{BB962C8B-B14F-4D97-AF65-F5344CB8AC3E}">
        <p14:creationId xmlns:p14="http://schemas.microsoft.com/office/powerpoint/2010/main" val="37237635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Čech</a:t>
            </a:r>
            <a:r>
              <a:rPr lang="en-US" sz="3200" dirty="0" smtClean="0">
                <a:solidFill>
                  <a:schemeClr val="tx1"/>
                </a:solidFill>
              </a:rPr>
              <a:t> simplicial complex</a:t>
            </a:r>
            <a:endParaRPr lang="en-US" sz="3200" dirty="0">
              <a:solidFill>
                <a:schemeClr val="tx1"/>
              </a:solidFill>
            </a:endParaRPr>
          </a:p>
        </p:txBody>
      </p:sp>
    </p:spTree>
    <p:extLst>
      <p:ext uri="{BB962C8B-B14F-4D97-AF65-F5344CB8AC3E}">
        <p14:creationId xmlns:p14="http://schemas.microsoft.com/office/powerpoint/2010/main" val="3587755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400000" y="400000"/>
                                    </p:animScale>
                                  </p:childTnLst>
                                </p:cTn>
                              </p:par>
                              <p:par>
                                <p:cTn id="7" presetID="6" presetClass="emph" presetSubtype="0" fill="hold" grpId="0" nodeType="withEffect">
                                  <p:stCondLst>
                                    <p:cond delay="0"/>
                                  </p:stCondLst>
                                  <p:childTnLst>
                                    <p:animScale>
                                      <p:cBhvr>
                                        <p:cTn id="8" dur="2000" fill="hold"/>
                                        <p:tgtEl>
                                          <p:spTgt spid="11"/>
                                        </p:tgtEl>
                                      </p:cBhvr>
                                      <p:by x="400000" y="400000"/>
                                    </p:animScale>
                                  </p:childTnLst>
                                </p:cTn>
                              </p:par>
                              <p:par>
                                <p:cTn id="9" presetID="6" presetClass="emph" presetSubtype="0" fill="hold" grpId="0" nodeType="withEffect">
                                  <p:stCondLst>
                                    <p:cond delay="0"/>
                                  </p:stCondLst>
                                  <p:childTnLst>
                                    <p:animScale>
                                      <p:cBhvr>
                                        <p:cTn id="10" dur="2000" fill="hold"/>
                                        <p:tgtEl>
                                          <p:spTgt spid="12"/>
                                        </p:tgtEl>
                                      </p:cBhvr>
                                      <p:by x="400000" y="400000"/>
                                    </p:animScale>
                                  </p:childTnLst>
                                </p:cTn>
                              </p:par>
                              <p:par>
                                <p:cTn id="11" presetID="6" presetClass="emph" presetSubtype="0" fill="hold" grpId="0" nodeType="withEffect">
                                  <p:stCondLst>
                                    <p:cond delay="0"/>
                                  </p:stCondLst>
                                  <p:childTnLst>
                                    <p:animScale>
                                      <p:cBhvr>
                                        <p:cTn id="12" dur="2000" fill="hold"/>
                                        <p:tgtEl>
                                          <p:spTgt spid="13"/>
                                        </p:tgtEl>
                                      </p:cBhvr>
                                      <p:by x="400000" y="400000"/>
                                    </p:animScale>
                                  </p:childTnLst>
                                </p:cTn>
                              </p:par>
                              <p:par>
                                <p:cTn id="13" presetID="6" presetClass="emph" presetSubtype="0" fill="hold" grpId="0" nodeType="withEffect">
                                  <p:stCondLst>
                                    <p:cond delay="0"/>
                                  </p:stCondLst>
                                  <p:childTnLst>
                                    <p:animScale>
                                      <p:cBhvr>
                                        <p:cTn id="14" dur="2000" fill="hold"/>
                                        <p:tgtEl>
                                          <p:spTgt spid="14"/>
                                        </p:tgtEl>
                                      </p:cBhvr>
                                      <p:by x="400000" y="400000"/>
                                    </p:animScale>
                                  </p:childTnLst>
                                </p:cTn>
                              </p:par>
                              <p:par>
                                <p:cTn id="15" presetID="6" presetClass="emph" presetSubtype="0" fill="hold" grpId="0" nodeType="withEffect">
                                  <p:stCondLst>
                                    <p:cond delay="0"/>
                                  </p:stCondLst>
                                  <p:childTnLst>
                                    <p:animScale>
                                      <p:cBhvr>
                                        <p:cTn id="16" dur="2000" fill="hold"/>
                                        <p:tgtEl>
                                          <p:spTgt spid="15"/>
                                        </p:tgtEl>
                                      </p:cBhvr>
                                      <p:by x="400000" y="400000"/>
                                    </p:animScale>
                                  </p:childTnLst>
                                </p:cTn>
                              </p:par>
                              <p:par>
                                <p:cTn id="17" presetID="6" presetClass="emph" presetSubtype="0" fill="hold" grpId="0" nodeType="withEffect">
                                  <p:stCondLst>
                                    <p:cond delay="0"/>
                                  </p:stCondLst>
                                  <p:childTnLst>
                                    <p:animScale>
                                      <p:cBhvr>
                                        <p:cTn id="18" dur="2000" fill="hold"/>
                                        <p:tgtEl>
                                          <p:spTgt spid="16"/>
                                        </p:tgtEl>
                                      </p:cBhvr>
                                      <p:by x="400000" y="400000"/>
                                    </p:animScale>
                                  </p:childTnLst>
                                </p:cTn>
                              </p:par>
                              <p:par>
                                <p:cTn id="19" presetID="6" presetClass="emph" presetSubtype="0" fill="hold" grpId="0" nodeType="withEffect">
                                  <p:stCondLst>
                                    <p:cond delay="0"/>
                                  </p:stCondLst>
                                  <p:childTnLst>
                                    <p:animScale>
                                      <p:cBhvr>
                                        <p:cTn id="20" dur="2000" fill="hold"/>
                                        <p:tgtEl>
                                          <p:spTgt spid="17"/>
                                        </p:tgtEl>
                                      </p:cBhvr>
                                      <p:by x="400000" y="400000"/>
                                    </p:animScale>
                                  </p:childTnLst>
                                </p:cTn>
                              </p:par>
                              <p:par>
                                <p:cTn id="21" presetID="6" presetClass="emph" presetSubtype="0" fill="hold" grpId="0" nodeType="withEffect">
                                  <p:stCondLst>
                                    <p:cond delay="0"/>
                                  </p:stCondLst>
                                  <p:childTnLst>
                                    <p:animScale>
                                      <p:cBhvr>
                                        <p:cTn id="22" dur="2000" fill="hold"/>
                                        <p:tgtEl>
                                          <p:spTgt spid="18"/>
                                        </p:tgtEl>
                                      </p:cBhvr>
                                      <p:by x="400000" y="400000"/>
                                    </p:animScale>
                                  </p:childTnLst>
                                </p:cTn>
                              </p:par>
                              <p:par>
                                <p:cTn id="23" presetID="6" presetClass="emph" presetSubtype="0" fill="hold" grpId="0" nodeType="withEffect">
                                  <p:stCondLst>
                                    <p:cond delay="0"/>
                                  </p:stCondLst>
                                  <p:childTnLst>
                                    <p:animScale>
                                      <p:cBhvr>
                                        <p:cTn id="24" dur="2000" fill="hold"/>
                                        <p:tgtEl>
                                          <p:spTgt spid="19"/>
                                        </p:tgtEl>
                                      </p:cBhvr>
                                      <p:by x="400000" y="400000"/>
                                    </p:animScale>
                                  </p:childTnLst>
                                </p:cTn>
                              </p:par>
                              <p:par>
                                <p:cTn id="25" presetID="6" presetClass="emph" presetSubtype="0" fill="hold" grpId="0" nodeType="withEffect">
                                  <p:stCondLst>
                                    <p:cond delay="0"/>
                                  </p:stCondLst>
                                  <p:childTnLst>
                                    <p:animScale>
                                      <p:cBhvr>
                                        <p:cTn id="26" dur="2000" fill="hold"/>
                                        <p:tgtEl>
                                          <p:spTgt spid="20"/>
                                        </p:tgtEl>
                                      </p:cBhvr>
                                      <p:by x="400000" y="400000"/>
                                    </p:animScale>
                                  </p:childTnLst>
                                </p:cTn>
                              </p:par>
                              <p:par>
                                <p:cTn id="27" presetID="6" presetClass="emph" presetSubtype="0" fill="hold" grpId="0" nodeType="withEffect">
                                  <p:stCondLst>
                                    <p:cond delay="0"/>
                                  </p:stCondLst>
                                  <p:childTnLst>
                                    <p:animScale>
                                      <p:cBhvr>
                                        <p:cTn id="28" dur="2000" fill="hold"/>
                                        <p:tgtEl>
                                          <p:spTgt spid="22"/>
                                        </p:tgtEl>
                                      </p:cBhvr>
                                      <p:by x="400000" y="400000"/>
                                    </p:animScale>
                                  </p:childTnLst>
                                </p:cTn>
                              </p:par>
                              <p:par>
                                <p:cTn id="29" presetID="6" presetClass="emph" presetSubtype="0" fill="hold" grpId="0" nodeType="withEffect">
                                  <p:stCondLst>
                                    <p:cond delay="0"/>
                                  </p:stCondLst>
                                  <p:childTnLst>
                                    <p:animScale>
                                      <p:cBhvr>
                                        <p:cTn id="30" dur="2000" fill="hold"/>
                                        <p:tgtEl>
                                          <p:spTgt spid="24"/>
                                        </p:tgtEl>
                                      </p:cBhvr>
                                      <p:by x="400000" y="400000"/>
                                    </p:animScale>
                                  </p:childTnLst>
                                </p:cTn>
                              </p:par>
                              <p:par>
                                <p:cTn id="31" presetID="6" presetClass="emph" presetSubtype="0" fill="hold" grpId="0" nodeType="withEffect">
                                  <p:stCondLst>
                                    <p:cond delay="0"/>
                                  </p:stCondLst>
                                  <p:childTnLst>
                                    <p:animScale>
                                      <p:cBhvr>
                                        <p:cTn id="32" dur="2000" fill="hold"/>
                                        <p:tgtEl>
                                          <p:spTgt spid="25"/>
                                        </p:tgtEl>
                                      </p:cBhvr>
                                      <p:by x="400000" y="400000"/>
                                    </p:animScale>
                                  </p:childTnLst>
                                </p:cTn>
                              </p:par>
                              <p:par>
                                <p:cTn id="33" presetID="6" presetClass="emph" presetSubtype="0" fill="hold" grpId="0" nodeType="withEffect">
                                  <p:stCondLst>
                                    <p:cond delay="0"/>
                                  </p:stCondLst>
                                  <p:childTnLst>
                                    <p:animScale>
                                      <p:cBhvr>
                                        <p:cTn id="34" dur="2000" fill="hold"/>
                                        <p:tgtEl>
                                          <p:spTgt spid="26"/>
                                        </p:tgtEl>
                                      </p:cBhvr>
                                      <p:by x="400000" y="400000"/>
                                    </p:animScale>
                                  </p:childTnLst>
                                </p:cTn>
                              </p:par>
                              <p:par>
                                <p:cTn id="35" presetID="6" presetClass="emph" presetSubtype="0" fill="hold" grpId="0" nodeType="withEffect">
                                  <p:stCondLst>
                                    <p:cond delay="0"/>
                                  </p:stCondLst>
                                  <p:childTnLst>
                                    <p:animScale>
                                      <p:cBhvr>
                                        <p:cTn id="36" dur="2000" fill="hold"/>
                                        <p:tgtEl>
                                          <p:spTgt spid="27"/>
                                        </p:tgtEl>
                                      </p:cBhvr>
                                      <p:by x="400000" y="400000"/>
                                    </p:animScale>
                                  </p:childTnLst>
                                </p:cTn>
                              </p:par>
                              <p:par>
                                <p:cTn id="37" presetID="6" presetClass="emph" presetSubtype="0" fill="hold" grpId="0" nodeType="withEffect">
                                  <p:stCondLst>
                                    <p:cond delay="0"/>
                                  </p:stCondLst>
                                  <p:childTnLst>
                                    <p:animScale>
                                      <p:cBhvr>
                                        <p:cTn id="38" dur="2000" fill="hold"/>
                                        <p:tgtEl>
                                          <p:spTgt spid="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5439" y="141128"/>
            <a:ext cx="8998561" cy="7540526"/>
          </a:xfrm>
          <a:prstGeom prst="rect">
            <a:avLst/>
          </a:prstGeom>
        </p:spPr>
        <p:txBody>
          <a:bodyPr wrap="square">
            <a:spAutoFit/>
          </a:bodyPr>
          <a:lstStyle/>
          <a:p>
            <a:r>
              <a:rPr lang="en-US" sz="3200" dirty="0" smtClean="0"/>
              <a:t>Consider </a:t>
            </a:r>
            <a:r>
              <a:rPr lang="en-US" sz="3200" dirty="0"/>
              <a:t>X  an arbitrary topological space. </a:t>
            </a:r>
            <a:endParaRPr lang="en-US" sz="3200" dirty="0" smtClean="0"/>
          </a:p>
          <a:p>
            <a:endParaRPr lang="en-US" sz="2400" dirty="0" smtClean="0"/>
          </a:p>
          <a:p>
            <a:r>
              <a:rPr lang="en-US" sz="3200" dirty="0" smtClean="0"/>
              <a:t>Let </a:t>
            </a:r>
            <a:r>
              <a:rPr lang="en-US" sz="3200" i="1" dirty="0"/>
              <a:t>V</a:t>
            </a:r>
            <a:r>
              <a:rPr lang="en-US" sz="3200" dirty="0" smtClean="0"/>
              <a:t> </a:t>
            </a:r>
            <a:r>
              <a:rPr lang="en-US" sz="3200" dirty="0"/>
              <a:t>= </a:t>
            </a:r>
            <a:r>
              <a:rPr lang="en-US" sz="3200" dirty="0" smtClean="0"/>
              <a:t>{</a:t>
            </a:r>
            <a:r>
              <a:rPr lang="en-US" sz="3200" dirty="0"/>
              <a:t>V</a:t>
            </a:r>
            <a:r>
              <a:rPr lang="en-US" sz="3200" baseline="-25000" dirty="0" smtClean="0"/>
              <a:t>i </a:t>
            </a:r>
            <a:r>
              <a:rPr lang="en-US" sz="3200" dirty="0"/>
              <a:t>| </a:t>
            </a:r>
            <a:r>
              <a:rPr lang="en-US" sz="3200" dirty="0" err="1"/>
              <a:t>i</a:t>
            </a:r>
            <a:r>
              <a:rPr lang="en-US" sz="3200" dirty="0"/>
              <a:t> = 1, …, n </a:t>
            </a:r>
            <a:r>
              <a:rPr lang="en-US" sz="3200" dirty="0" smtClean="0"/>
              <a:t>} </a:t>
            </a:r>
            <a:r>
              <a:rPr lang="en-US" sz="3200" dirty="0"/>
              <a:t> </a:t>
            </a:r>
            <a:r>
              <a:rPr lang="en-US" sz="3200" dirty="0" smtClean="0"/>
              <a:t>where V</a:t>
            </a:r>
            <a:r>
              <a:rPr lang="en-US" sz="3200" baseline="-25000" dirty="0" smtClean="0"/>
              <a:t>i</a:t>
            </a:r>
            <a:r>
              <a:rPr lang="en-US" sz="3200" dirty="0" smtClean="0"/>
              <a:t>     X </a:t>
            </a:r>
            <a:r>
              <a:rPr lang="en-US" sz="3200" dirty="0"/>
              <a:t>, </a:t>
            </a:r>
            <a:endParaRPr lang="en-US" sz="3200" dirty="0" smtClean="0"/>
          </a:p>
          <a:p>
            <a:endParaRPr lang="en-US" sz="2400" dirty="0"/>
          </a:p>
          <a:p>
            <a:r>
              <a:rPr lang="en-US" sz="3200" dirty="0"/>
              <a:t>T</a:t>
            </a:r>
            <a:r>
              <a:rPr lang="en-US" sz="3200" dirty="0" smtClean="0"/>
              <a:t>he nerve </a:t>
            </a:r>
            <a:r>
              <a:rPr lang="en-US" sz="3200" dirty="0"/>
              <a:t>of </a:t>
            </a:r>
            <a:r>
              <a:rPr lang="en-US" sz="3200" i="1" dirty="0"/>
              <a:t>V</a:t>
            </a:r>
            <a:r>
              <a:rPr lang="en-US" sz="3200" dirty="0" smtClean="0"/>
              <a:t> = </a:t>
            </a:r>
            <a:r>
              <a:rPr lang="en-US" sz="3200" i="1" dirty="0"/>
              <a:t>N</a:t>
            </a:r>
            <a:r>
              <a:rPr lang="en-US" sz="3200" dirty="0" smtClean="0"/>
              <a:t>(</a:t>
            </a:r>
            <a:r>
              <a:rPr lang="en-US" sz="3200" i="1" dirty="0"/>
              <a:t>V</a:t>
            </a:r>
            <a:r>
              <a:rPr lang="en-US" sz="3200" dirty="0" smtClean="0"/>
              <a:t>) where </a:t>
            </a:r>
          </a:p>
          <a:p>
            <a:endParaRPr lang="en-US" sz="2400" dirty="0"/>
          </a:p>
          <a:p>
            <a:r>
              <a:rPr lang="en-US" sz="3200" dirty="0" smtClean="0"/>
              <a:t>The </a:t>
            </a:r>
            <a:r>
              <a:rPr lang="en-US" sz="3200" dirty="0"/>
              <a:t>k -simplices of N</a:t>
            </a:r>
            <a:r>
              <a:rPr lang="en-US" sz="3200" dirty="0" smtClean="0"/>
              <a:t>(</a:t>
            </a:r>
            <a:r>
              <a:rPr lang="en-US" sz="3200" i="1" dirty="0" smtClean="0"/>
              <a:t>V</a:t>
            </a:r>
            <a:r>
              <a:rPr lang="en-US" sz="3200" dirty="0" smtClean="0"/>
              <a:t>)  = </a:t>
            </a:r>
          </a:p>
          <a:p>
            <a:r>
              <a:rPr lang="en-US" sz="3200" dirty="0" smtClean="0"/>
              <a:t>		nonempty </a:t>
            </a:r>
            <a:r>
              <a:rPr lang="en-US" sz="3200" dirty="0"/>
              <a:t>intersections of </a:t>
            </a:r>
            <a:endParaRPr lang="en-US" sz="3200" dirty="0" smtClean="0"/>
          </a:p>
          <a:p>
            <a:r>
              <a:rPr lang="en-US" sz="3200" dirty="0"/>
              <a:t>	</a:t>
            </a:r>
            <a:r>
              <a:rPr lang="en-US" sz="3200" dirty="0" smtClean="0"/>
              <a:t>	k </a:t>
            </a:r>
            <a:r>
              <a:rPr lang="en-US" sz="3200" dirty="0"/>
              <a:t>+1  distinct </a:t>
            </a:r>
            <a:r>
              <a:rPr lang="en-US" sz="3200" dirty="0" smtClean="0"/>
              <a:t>elements of </a:t>
            </a:r>
            <a:r>
              <a:rPr lang="en-US" sz="3200" i="1" dirty="0"/>
              <a:t>V</a:t>
            </a:r>
            <a:r>
              <a:rPr lang="en-US" sz="3200" dirty="0" smtClean="0"/>
              <a:t> </a:t>
            </a:r>
            <a:r>
              <a:rPr lang="en-US" sz="3200" dirty="0"/>
              <a:t>. </a:t>
            </a:r>
            <a:endParaRPr lang="en-US" sz="3200" dirty="0" smtClean="0"/>
          </a:p>
          <a:p>
            <a:endParaRPr lang="en-US" sz="2400" dirty="0"/>
          </a:p>
          <a:p>
            <a:r>
              <a:rPr lang="en-US" sz="2800" dirty="0" smtClean="0"/>
              <a:t>For </a:t>
            </a:r>
            <a:r>
              <a:rPr lang="en-US" sz="2800" dirty="0"/>
              <a:t>example, </a:t>
            </a:r>
            <a:endParaRPr lang="en-US" sz="2800" dirty="0" smtClean="0"/>
          </a:p>
          <a:p>
            <a:r>
              <a:rPr lang="en-US" sz="3200" dirty="0" smtClean="0"/>
              <a:t>Vertices = elements of </a:t>
            </a:r>
            <a:r>
              <a:rPr lang="en-US" sz="3200" i="1" dirty="0"/>
              <a:t>V</a:t>
            </a:r>
            <a:r>
              <a:rPr lang="en-US" sz="3200" dirty="0" smtClean="0"/>
              <a:t> </a:t>
            </a:r>
            <a:endParaRPr lang="en-US" sz="3200" dirty="0"/>
          </a:p>
          <a:p>
            <a:r>
              <a:rPr lang="en-US" sz="3200" dirty="0" smtClean="0"/>
              <a:t>Edges = </a:t>
            </a:r>
            <a:r>
              <a:rPr lang="en-US" sz="3200" dirty="0"/>
              <a:t>pairs in </a:t>
            </a:r>
            <a:r>
              <a:rPr lang="en-US" sz="3200" i="1" dirty="0"/>
              <a:t>V</a:t>
            </a:r>
            <a:r>
              <a:rPr lang="en-US" sz="3200" dirty="0" smtClean="0"/>
              <a:t>  </a:t>
            </a:r>
            <a:r>
              <a:rPr lang="en-US" sz="3200" dirty="0"/>
              <a:t>which </a:t>
            </a:r>
            <a:r>
              <a:rPr lang="en-US" sz="3200" dirty="0" smtClean="0"/>
              <a:t>intersect nontrivially.</a:t>
            </a:r>
          </a:p>
          <a:p>
            <a:r>
              <a:rPr lang="en-US" sz="3200" dirty="0" smtClean="0"/>
              <a:t>Triangle = triples </a:t>
            </a:r>
            <a:r>
              <a:rPr lang="en-US" sz="3200" dirty="0"/>
              <a:t>in </a:t>
            </a:r>
            <a:r>
              <a:rPr lang="en-US" sz="3200" i="1" dirty="0"/>
              <a:t>V</a:t>
            </a:r>
            <a:r>
              <a:rPr lang="en-US" sz="3200" dirty="0"/>
              <a:t>  which intersect nontrivially.</a:t>
            </a:r>
          </a:p>
          <a:p>
            <a:endParaRPr lang="en-US" sz="3200" dirty="0" smtClean="0"/>
          </a:p>
          <a:p>
            <a:endParaRPr lang="en-US" sz="2400" dirty="0"/>
          </a:p>
        </p:txBody>
      </p:sp>
      <p:pic>
        <p:nvPicPr>
          <p:cNvPr id="8" name="Picture 7"/>
          <p:cNvPicPr>
            <a:picLocks noChangeAspect="1"/>
          </p:cNvPicPr>
          <p:nvPr/>
        </p:nvPicPr>
        <p:blipFill>
          <a:blip r:embed="rId3"/>
          <a:stretch>
            <a:fillRect/>
          </a:stretch>
        </p:blipFill>
        <p:spPr>
          <a:xfrm>
            <a:off x="6009257" y="1983940"/>
            <a:ext cx="2992830" cy="3029552"/>
          </a:xfrm>
          <a:prstGeom prst="rect">
            <a:avLst/>
          </a:prstGeom>
        </p:spPr>
      </p:pic>
      <p:sp>
        <p:nvSpPr>
          <p:cNvPr id="4" name="Rectangle 3"/>
          <p:cNvSpPr/>
          <p:nvPr/>
        </p:nvSpPr>
        <p:spPr>
          <a:xfrm>
            <a:off x="2663641" y="6428320"/>
            <a:ext cx="6480360" cy="400110"/>
          </a:xfrm>
          <a:prstGeom prst="rect">
            <a:avLst/>
          </a:prstGeom>
        </p:spPr>
        <p:txBody>
          <a:bodyPr wrap="square">
            <a:spAutoFit/>
          </a:bodyPr>
          <a:lstStyle/>
          <a:p>
            <a:r>
              <a:rPr lang="en-US" sz="2000" dirty="0"/>
              <a:t>http://</a:t>
            </a:r>
            <a:r>
              <a:rPr lang="en-US" sz="2000" dirty="0" err="1"/>
              <a:t>www.math.upenn.edu</a:t>
            </a:r>
            <a:r>
              <a:rPr lang="en-US" sz="2000" dirty="0"/>
              <a:t>/~</a:t>
            </a:r>
            <a:r>
              <a:rPr lang="en-US" sz="2000" dirty="0" err="1"/>
              <a:t>ghrist</a:t>
            </a:r>
            <a:r>
              <a:rPr lang="en-US" sz="2000" dirty="0"/>
              <a:t>/EAT/EATchapter2.pdf</a:t>
            </a:r>
          </a:p>
        </p:txBody>
      </p:sp>
    </p:spTree>
    <p:extLst>
      <p:ext uri="{BB962C8B-B14F-4D97-AF65-F5344CB8AC3E}">
        <p14:creationId xmlns:p14="http://schemas.microsoft.com/office/powerpoint/2010/main" val="22669443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49546" y="2042170"/>
            <a:ext cx="4470307" cy="4525158"/>
          </a:xfrm>
          <a:prstGeom prst="rect">
            <a:avLst/>
          </a:prstGeom>
        </p:spPr>
      </p:pic>
      <p:sp>
        <p:nvSpPr>
          <p:cNvPr id="4" name="Rectangle 3"/>
          <p:cNvSpPr/>
          <p:nvPr/>
        </p:nvSpPr>
        <p:spPr>
          <a:xfrm>
            <a:off x="217493" y="119170"/>
            <a:ext cx="8855947" cy="2062103"/>
          </a:xfrm>
          <a:prstGeom prst="rect">
            <a:avLst/>
          </a:prstGeom>
        </p:spPr>
        <p:txBody>
          <a:bodyPr wrap="square">
            <a:spAutoFit/>
          </a:bodyPr>
          <a:lstStyle/>
          <a:p>
            <a:r>
              <a:rPr lang="en-US" sz="3200" dirty="0" smtClean="0"/>
              <a:t>Nerve Lemma</a:t>
            </a:r>
            <a:r>
              <a:rPr lang="en-US" sz="3200" dirty="0"/>
              <a:t>:</a:t>
            </a:r>
            <a:r>
              <a:rPr lang="en-US" sz="3200" dirty="0" smtClean="0"/>
              <a:t> </a:t>
            </a:r>
            <a:r>
              <a:rPr lang="en-US" sz="3200" dirty="0"/>
              <a:t>If </a:t>
            </a:r>
            <a:r>
              <a:rPr lang="en-US" sz="3200" i="1" dirty="0"/>
              <a:t>V</a:t>
            </a:r>
            <a:r>
              <a:rPr lang="en-US" sz="3200" dirty="0" smtClean="0"/>
              <a:t> </a:t>
            </a:r>
            <a:r>
              <a:rPr lang="en-US" sz="3200" dirty="0"/>
              <a:t>is </a:t>
            </a:r>
            <a:r>
              <a:rPr lang="en-US" sz="3200" dirty="0" smtClean="0"/>
              <a:t>a finite </a:t>
            </a:r>
            <a:r>
              <a:rPr lang="en-US" sz="3200" dirty="0"/>
              <a:t>collection of subsets of X with </a:t>
            </a:r>
            <a:r>
              <a:rPr lang="en-US" sz="3200" dirty="0" smtClean="0"/>
              <a:t>all non</a:t>
            </a:r>
            <a:r>
              <a:rPr lang="en-US" sz="3200" dirty="0"/>
              <a:t>-empty intersections of </a:t>
            </a:r>
            <a:r>
              <a:rPr lang="en-US" sz="3200" dirty="0" err="1"/>
              <a:t>subcollections</a:t>
            </a:r>
            <a:r>
              <a:rPr lang="en-US" sz="3200" dirty="0"/>
              <a:t> of </a:t>
            </a:r>
            <a:r>
              <a:rPr lang="en-US" sz="3200" i="1" dirty="0"/>
              <a:t>V</a:t>
            </a:r>
            <a:r>
              <a:rPr lang="en-US" sz="3200" dirty="0" smtClean="0"/>
              <a:t> </a:t>
            </a:r>
            <a:r>
              <a:rPr lang="en-US" sz="3200" dirty="0"/>
              <a:t>contractible, then </a:t>
            </a:r>
            <a:r>
              <a:rPr lang="en-US" sz="3200" dirty="0" smtClean="0"/>
              <a:t>N(V) is </a:t>
            </a:r>
            <a:r>
              <a:rPr lang="en-US" sz="3200" dirty="0" err="1"/>
              <a:t>homotopic</a:t>
            </a:r>
            <a:r>
              <a:rPr lang="en-US" sz="3200" dirty="0"/>
              <a:t> </a:t>
            </a:r>
            <a:r>
              <a:rPr lang="en-US" sz="3200" dirty="0" smtClean="0"/>
              <a:t>to the </a:t>
            </a:r>
            <a:r>
              <a:rPr lang="en-US" sz="3200" dirty="0"/>
              <a:t>union of elements of </a:t>
            </a:r>
            <a:r>
              <a:rPr lang="en-US" sz="3200" i="1" dirty="0"/>
              <a:t>V</a:t>
            </a:r>
            <a:r>
              <a:rPr lang="en-US" sz="3200" dirty="0" smtClean="0"/>
              <a:t>.</a:t>
            </a:r>
            <a:endParaRPr lang="en-US" sz="3200" dirty="0"/>
          </a:p>
        </p:txBody>
      </p:sp>
      <p:sp>
        <p:nvSpPr>
          <p:cNvPr id="2" name="Rectangle 1"/>
          <p:cNvSpPr/>
          <p:nvPr/>
        </p:nvSpPr>
        <p:spPr>
          <a:xfrm>
            <a:off x="176400" y="6340115"/>
            <a:ext cx="8855947" cy="523220"/>
          </a:xfrm>
          <a:prstGeom prst="rect">
            <a:avLst/>
          </a:prstGeom>
        </p:spPr>
        <p:txBody>
          <a:bodyPr wrap="square">
            <a:spAutoFit/>
          </a:bodyPr>
          <a:lstStyle/>
          <a:p>
            <a:r>
              <a:rPr lang="en-US" sz="2800" dirty="0"/>
              <a:t>http://</a:t>
            </a:r>
            <a:r>
              <a:rPr lang="en-US" sz="2800" dirty="0" err="1"/>
              <a:t>www.math.upenn.edu</a:t>
            </a:r>
            <a:r>
              <a:rPr lang="en-US" sz="2800" dirty="0"/>
              <a:t>/~</a:t>
            </a:r>
            <a:r>
              <a:rPr lang="en-US" sz="2800" dirty="0" err="1"/>
              <a:t>ghrist</a:t>
            </a:r>
            <a:r>
              <a:rPr lang="en-US" sz="2800" dirty="0"/>
              <a:t>/EAT/EATchapter2.pdf</a:t>
            </a:r>
          </a:p>
        </p:txBody>
      </p:sp>
    </p:spTree>
    <p:extLst>
      <p:ext uri="{BB962C8B-B14F-4D97-AF65-F5344CB8AC3E}">
        <p14:creationId xmlns:p14="http://schemas.microsoft.com/office/powerpoint/2010/main" val="28504836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3" y="-1"/>
            <a:ext cx="9171780" cy="6860229"/>
            <a:chOff x="-6963" y="-1"/>
            <a:chExt cx="9171780" cy="6860229"/>
          </a:xfrm>
          <a:solidFill>
            <a:srgbClr val="C6D9F1"/>
          </a:solid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Oval 2"/>
          <p:cNvSpPr>
            <a:spLocks noChangeAspect="1"/>
          </p:cNvSpPr>
          <p:nvPr/>
        </p:nvSpPr>
        <p:spPr>
          <a:xfrm>
            <a:off x="1122356" y="26536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1974839" y="207346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128227" y="1617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934466"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786962" y="124545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413794" y="151873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397653" y="20246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6178046" y="1722227"/>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7229764"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6579568" y="3219941"/>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7013481" y="136529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361376" y="394372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4182231" y="3754270"/>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983309" y="4387568"/>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6582534" y="390316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6993501" y="3546046"/>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229764" y="3904659"/>
            <a:ext cx="274320" cy="274320"/>
          </a:xfrm>
          <a:prstGeom prst="ellipse">
            <a:avLst/>
          </a:prstGeom>
          <a:solidFill>
            <a:srgbClr val="660066">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Creating the </a:t>
            </a:r>
            <a:r>
              <a:rPr lang="en-US" sz="3200" dirty="0" err="1" smtClean="0">
                <a:solidFill>
                  <a:schemeClr val="tx1"/>
                </a:solidFill>
              </a:rPr>
              <a:t>Vietoris</a:t>
            </a:r>
            <a:r>
              <a:rPr lang="en-US" sz="3200" dirty="0" smtClean="0">
                <a:solidFill>
                  <a:schemeClr val="tx1"/>
                </a:solidFill>
              </a:rPr>
              <a:t> Rips simplicial complex</a:t>
            </a:r>
            <a:endParaRPr lang="en-US" sz="3200" dirty="0">
              <a:solidFill>
                <a:schemeClr val="tx1"/>
              </a:solidFill>
            </a:endParaRPr>
          </a:p>
        </p:txBody>
      </p:sp>
    </p:spTree>
    <p:extLst>
      <p:ext uri="{BB962C8B-B14F-4D97-AF65-F5344CB8AC3E}">
        <p14:creationId xmlns:p14="http://schemas.microsoft.com/office/powerpoint/2010/main" val="35877557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400000" y="400000"/>
                                    </p:animScale>
                                  </p:childTnLst>
                                </p:cTn>
                              </p:par>
                              <p:par>
                                <p:cTn id="7" presetID="6" presetClass="emph" presetSubtype="0" fill="hold" grpId="0" nodeType="withEffect">
                                  <p:stCondLst>
                                    <p:cond delay="0"/>
                                  </p:stCondLst>
                                  <p:childTnLst>
                                    <p:animScale>
                                      <p:cBhvr>
                                        <p:cTn id="8" dur="2000" fill="hold"/>
                                        <p:tgtEl>
                                          <p:spTgt spid="11"/>
                                        </p:tgtEl>
                                      </p:cBhvr>
                                      <p:by x="400000" y="400000"/>
                                    </p:animScale>
                                  </p:childTnLst>
                                </p:cTn>
                              </p:par>
                              <p:par>
                                <p:cTn id="9" presetID="6" presetClass="emph" presetSubtype="0" fill="hold" grpId="0" nodeType="withEffect">
                                  <p:stCondLst>
                                    <p:cond delay="0"/>
                                  </p:stCondLst>
                                  <p:childTnLst>
                                    <p:animScale>
                                      <p:cBhvr>
                                        <p:cTn id="10" dur="2000" fill="hold"/>
                                        <p:tgtEl>
                                          <p:spTgt spid="12"/>
                                        </p:tgtEl>
                                      </p:cBhvr>
                                      <p:by x="400000" y="400000"/>
                                    </p:animScale>
                                  </p:childTnLst>
                                </p:cTn>
                              </p:par>
                              <p:par>
                                <p:cTn id="11" presetID="6" presetClass="emph" presetSubtype="0" fill="hold" grpId="0" nodeType="withEffect">
                                  <p:stCondLst>
                                    <p:cond delay="0"/>
                                  </p:stCondLst>
                                  <p:childTnLst>
                                    <p:animScale>
                                      <p:cBhvr>
                                        <p:cTn id="12" dur="2000" fill="hold"/>
                                        <p:tgtEl>
                                          <p:spTgt spid="13"/>
                                        </p:tgtEl>
                                      </p:cBhvr>
                                      <p:by x="400000" y="400000"/>
                                    </p:animScale>
                                  </p:childTnLst>
                                </p:cTn>
                              </p:par>
                              <p:par>
                                <p:cTn id="13" presetID="6" presetClass="emph" presetSubtype="0" fill="hold" grpId="0" nodeType="withEffect">
                                  <p:stCondLst>
                                    <p:cond delay="0"/>
                                  </p:stCondLst>
                                  <p:childTnLst>
                                    <p:animScale>
                                      <p:cBhvr>
                                        <p:cTn id="14" dur="2000" fill="hold"/>
                                        <p:tgtEl>
                                          <p:spTgt spid="14"/>
                                        </p:tgtEl>
                                      </p:cBhvr>
                                      <p:by x="400000" y="400000"/>
                                    </p:animScale>
                                  </p:childTnLst>
                                </p:cTn>
                              </p:par>
                              <p:par>
                                <p:cTn id="15" presetID="6" presetClass="emph" presetSubtype="0" fill="hold" grpId="0" nodeType="withEffect">
                                  <p:stCondLst>
                                    <p:cond delay="0"/>
                                  </p:stCondLst>
                                  <p:childTnLst>
                                    <p:animScale>
                                      <p:cBhvr>
                                        <p:cTn id="16" dur="2000" fill="hold"/>
                                        <p:tgtEl>
                                          <p:spTgt spid="15"/>
                                        </p:tgtEl>
                                      </p:cBhvr>
                                      <p:by x="400000" y="400000"/>
                                    </p:animScale>
                                  </p:childTnLst>
                                </p:cTn>
                              </p:par>
                              <p:par>
                                <p:cTn id="17" presetID="6" presetClass="emph" presetSubtype="0" fill="hold" grpId="0" nodeType="withEffect">
                                  <p:stCondLst>
                                    <p:cond delay="0"/>
                                  </p:stCondLst>
                                  <p:childTnLst>
                                    <p:animScale>
                                      <p:cBhvr>
                                        <p:cTn id="18" dur="2000" fill="hold"/>
                                        <p:tgtEl>
                                          <p:spTgt spid="16"/>
                                        </p:tgtEl>
                                      </p:cBhvr>
                                      <p:by x="400000" y="400000"/>
                                    </p:animScale>
                                  </p:childTnLst>
                                </p:cTn>
                              </p:par>
                              <p:par>
                                <p:cTn id="19" presetID="6" presetClass="emph" presetSubtype="0" fill="hold" grpId="0" nodeType="withEffect">
                                  <p:stCondLst>
                                    <p:cond delay="0"/>
                                  </p:stCondLst>
                                  <p:childTnLst>
                                    <p:animScale>
                                      <p:cBhvr>
                                        <p:cTn id="20" dur="2000" fill="hold"/>
                                        <p:tgtEl>
                                          <p:spTgt spid="17"/>
                                        </p:tgtEl>
                                      </p:cBhvr>
                                      <p:by x="400000" y="400000"/>
                                    </p:animScale>
                                  </p:childTnLst>
                                </p:cTn>
                              </p:par>
                              <p:par>
                                <p:cTn id="21" presetID="6" presetClass="emph" presetSubtype="0" fill="hold" grpId="0" nodeType="withEffect">
                                  <p:stCondLst>
                                    <p:cond delay="0"/>
                                  </p:stCondLst>
                                  <p:childTnLst>
                                    <p:animScale>
                                      <p:cBhvr>
                                        <p:cTn id="22" dur="2000" fill="hold"/>
                                        <p:tgtEl>
                                          <p:spTgt spid="18"/>
                                        </p:tgtEl>
                                      </p:cBhvr>
                                      <p:by x="400000" y="400000"/>
                                    </p:animScale>
                                  </p:childTnLst>
                                </p:cTn>
                              </p:par>
                              <p:par>
                                <p:cTn id="23" presetID="6" presetClass="emph" presetSubtype="0" fill="hold" grpId="0" nodeType="withEffect">
                                  <p:stCondLst>
                                    <p:cond delay="0"/>
                                  </p:stCondLst>
                                  <p:childTnLst>
                                    <p:animScale>
                                      <p:cBhvr>
                                        <p:cTn id="24" dur="2000" fill="hold"/>
                                        <p:tgtEl>
                                          <p:spTgt spid="19"/>
                                        </p:tgtEl>
                                      </p:cBhvr>
                                      <p:by x="400000" y="400000"/>
                                    </p:animScale>
                                  </p:childTnLst>
                                </p:cTn>
                              </p:par>
                              <p:par>
                                <p:cTn id="25" presetID="6" presetClass="emph" presetSubtype="0" fill="hold" grpId="0" nodeType="withEffect">
                                  <p:stCondLst>
                                    <p:cond delay="0"/>
                                  </p:stCondLst>
                                  <p:childTnLst>
                                    <p:animScale>
                                      <p:cBhvr>
                                        <p:cTn id="26" dur="2000" fill="hold"/>
                                        <p:tgtEl>
                                          <p:spTgt spid="20"/>
                                        </p:tgtEl>
                                      </p:cBhvr>
                                      <p:by x="400000" y="400000"/>
                                    </p:animScale>
                                  </p:childTnLst>
                                </p:cTn>
                              </p:par>
                              <p:par>
                                <p:cTn id="27" presetID="6" presetClass="emph" presetSubtype="0" fill="hold" grpId="0" nodeType="withEffect">
                                  <p:stCondLst>
                                    <p:cond delay="0"/>
                                  </p:stCondLst>
                                  <p:childTnLst>
                                    <p:animScale>
                                      <p:cBhvr>
                                        <p:cTn id="28" dur="2000" fill="hold"/>
                                        <p:tgtEl>
                                          <p:spTgt spid="22"/>
                                        </p:tgtEl>
                                      </p:cBhvr>
                                      <p:by x="400000" y="400000"/>
                                    </p:animScale>
                                  </p:childTnLst>
                                </p:cTn>
                              </p:par>
                              <p:par>
                                <p:cTn id="29" presetID="6" presetClass="emph" presetSubtype="0" fill="hold" grpId="0" nodeType="withEffect">
                                  <p:stCondLst>
                                    <p:cond delay="0"/>
                                  </p:stCondLst>
                                  <p:childTnLst>
                                    <p:animScale>
                                      <p:cBhvr>
                                        <p:cTn id="30" dur="2000" fill="hold"/>
                                        <p:tgtEl>
                                          <p:spTgt spid="24"/>
                                        </p:tgtEl>
                                      </p:cBhvr>
                                      <p:by x="400000" y="400000"/>
                                    </p:animScale>
                                  </p:childTnLst>
                                </p:cTn>
                              </p:par>
                              <p:par>
                                <p:cTn id="31" presetID="6" presetClass="emph" presetSubtype="0" fill="hold" grpId="0" nodeType="withEffect">
                                  <p:stCondLst>
                                    <p:cond delay="0"/>
                                  </p:stCondLst>
                                  <p:childTnLst>
                                    <p:animScale>
                                      <p:cBhvr>
                                        <p:cTn id="32" dur="2000" fill="hold"/>
                                        <p:tgtEl>
                                          <p:spTgt spid="25"/>
                                        </p:tgtEl>
                                      </p:cBhvr>
                                      <p:by x="400000" y="400000"/>
                                    </p:animScale>
                                  </p:childTnLst>
                                </p:cTn>
                              </p:par>
                              <p:par>
                                <p:cTn id="33" presetID="6" presetClass="emph" presetSubtype="0" fill="hold" grpId="0" nodeType="withEffect">
                                  <p:stCondLst>
                                    <p:cond delay="0"/>
                                  </p:stCondLst>
                                  <p:childTnLst>
                                    <p:animScale>
                                      <p:cBhvr>
                                        <p:cTn id="34" dur="2000" fill="hold"/>
                                        <p:tgtEl>
                                          <p:spTgt spid="26"/>
                                        </p:tgtEl>
                                      </p:cBhvr>
                                      <p:by x="400000" y="400000"/>
                                    </p:animScale>
                                  </p:childTnLst>
                                </p:cTn>
                              </p:par>
                              <p:par>
                                <p:cTn id="35" presetID="6" presetClass="emph" presetSubtype="0" fill="hold" grpId="0" nodeType="withEffect">
                                  <p:stCondLst>
                                    <p:cond delay="0"/>
                                  </p:stCondLst>
                                  <p:childTnLst>
                                    <p:animScale>
                                      <p:cBhvr>
                                        <p:cTn id="36" dur="2000" fill="hold"/>
                                        <p:tgtEl>
                                          <p:spTgt spid="27"/>
                                        </p:tgtEl>
                                      </p:cBhvr>
                                      <p:by x="400000" y="400000"/>
                                    </p:animScale>
                                  </p:childTnLst>
                                </p:cTn>
                              </p:par>
                              <p:par>
                                <p:cTn id="37" presetID="6" presetClass="emph" presetSubtype="0" fill="hold" grpId="0" nodeType="withEffect">
                                  <p:stCondLst>
                                    <p:cond delay="0"/>
                                  </p:stCondLst>
                                  <p:childTnLst>
                                    <p:animScale>
                                      <p:cBhvr>
                                        <p:cTn id="38" dur="2000" fill="hold"/>
                                        <p:tgtEl>
                                          <p:spTgt spid="28"/>
                                        </p:tgtEl>
                                      </p:cBhvr>
                                      <p:by x="400000" y="400000"/>
                                    </p:animScale>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3"/>
                                        </p:tgtEl>
                                      </p:cBhvr>
                                      <p:by x="150000" y="150000"/>
                                    </p:animScale>
                                  </p:childTnLst>
                                </p:cTn>
                              </p:par>
                              <p:par>
                                <p:cTn id="43" presetID="6" presetClass="emph" presetSubtype="0" fill="hold" grpId="1" nodeType="withEffect">
                                  <p:stCondLst>
                                    <p:cond delay="0"/>
                                  </p:stCondLst>
                                  <p:childTnLst>
                                    <p:animScale>
                                      <p:cBhvr>
                                        <p:cTn id="44" dur="2000" fill="hold"/>
                                        <p:tgtEl>
                                          <p:spTgt spid="11"/>
                                        </p:tgtEl>
                                      </p:cBhvr>
                                      <p:by x="150000" y="150000"/>
                                    </p:animScale>
                                  </p:childTnLst>
                                </p:cTn>
                              </p:par>
                              <p:par>
                                <p:cTn id="45" presetID="6" presetClass="emph" presetSubtype="0" fill="hold" grpId="1" nodeType="withEffect">
                                  <p:stCondLst>
                                    <p:cond delay="0"/>
                                  </p:stCondLst>
                                  <p:childTnLst>
                                    <p:animScale>
                                      <p:cBhvr>
                                        <p:cTn id="46" dur="2000" fill="hold"/>
                                        <p:tgtEl>
                                          <p:spTgt spid="12"/>
                                        </p:tgtEl>
                                      </p:cBhvr>
                                      <p:by x="150000" y="150000"/>
                                    </p:animScale>
                                  </p:childTnLst>
                                </p:cTn>
                              </p:par>
                              <p:par>
                                <p:cTn id="47" presetID="6" presetClass="emph" presetSubtype="0" fill="hold" grpId="1" nodeType="withEffect">
                                  <p:stCondLst>
                                    <p:cond delay="0"/>
                                  </p:stCondLst>
                                  <p:childTnLst>
                                    <p:animScale>
                                      <p:cBhvr>
                                        <p:cTn id="48" dur="2000" fill="hold"/>
                                        <p:tgtEl>
                                          <p:spTgt spid="13"/>
                                        </p:tgtEl>
                                      </p:cBhvr>
                                      <p:by x="150000" y="150000"/>
                                    </p:animScale>
                                  </p:childTnLst>
                                </p:cTn>
                              </p:par>
                              <p:par>
                                <p:cTn id="49" presetID="6" presetClass="emph" presetSubtype="0" fill="hold" grpId="1" nodeType="withEffect">
                                  <p:stCondLst>
                                    <p:cond delay="0"/>
                                  </p:stCondLst>
                                  <p:childTnLst>
                                    <p:animScale>
                                      <p:cBhvr>
                                        <p:cTn id="50" dur="2000" fill="hold"/>
                                        <p:tgtEl>
                                          <p:spTgt spid="14"/>
                                        </p:tgtEl>
                                      </p:cBhvr>
                                      <p:by x="150000" y="150000"/>
                                    </p:animScale>
                                  </p:childTnLst>
                                </p:cTn>
                              </p:par>
                              <p:par>
                                <p:cTn id="51" presetID="6" presetClass="emph" presetSubtype="0" fill="hold" grpId="1" nodeType="withEffect">
                                  <p:stCondLst>
                                    <p:cond delay="0"/>
                                  </p:stCondLst>
                                  <p:childTnLst>
                                    <p:animScale>
                                      <p:cBhvr>
                                        <p:cTn id="52" dur="2000" fill="hold"/>
                                        <p:tgtEl>
                                          <p:spTgt spid="15"/>
                                        </p:tgtEl>
                                      </p:cBhvr>
                                      <p:by x="150000" y="150000"/>
                                    </p:animScale>
                                  </p:childTnLst>
                                </p:cTn>
                              </p:par>
                              <p:par>
                                <p:cTn id="53" presetID="6" presetClass="emph" presetSubtype="0" fill="hold" grpId="1" nodeType="withEffect">
                                  <p:stCondLst>
                                    <p:cond delay="0"/>
                                  </p:stCondLst>
                                  <p:childTnLst>
                                    <p:animScale>
                                      <p:cBhvr>
                                        <p:cTn id="54" dur="2000" fill="hold"/>
                                        <p:tgtEl>
                                          <p:spTgt spid="16"/>
                                        </p:tgtEl>
                                      </p:cBhvr>
                                      <p:by x="150000" y="150000"/>
                                    </p:animScale>
                                  </p:childTnLst>
                                </p:cTn>
                              </p:par>
                              <p:par>
                                <p:cTn id="55" presetID="6" presetClass="emph" presetSubtype="0" fill="hold" grpId="1" nodeType="withEffect">
                                  <p:stCondLst>
                                    <p:cond delay="0"/>
                                  </p:stCondLst>
                                  <p:childTnLst>
                                    <p:animScale>
                                      <p:cBhvr>
                                        <p:cTn id="56" dur="2000" fill="hold"/>
                                        <p:tgtEl>
                                          <p:spTgt spid="17"/>
                                        </p:tgtEl>
                                      </p:cBhvr>
                                      <p:by x="150000" y="150000"/>
                                    </p:animScale>
                                  </p:childTnLst>
                                </p:cTn>
                              </p:par>
                              <p:par>
                                <p:cTn id="57" presetID="6" presetClass="emph" presetSubtype="0" fill="hold" grpId="1" nodeType="withEffect">
                                  <p:stCondLst>
                                    <p:cond delay="0"/>
                                  </p:stCondLst>
                                  <p:childTnLst>
                                    <p:animScale>
                                      <p:cBhvr>
                                        <p:cTn id="58" dur="2000" fill="hold"/>
                                        <p:tgtEl>
                                          <p:spTgt spid="18"/>
                                        </p:tgtEl>
                                      </p:cBhvr>
                                      <p:by x="150000" y="150000"/>
                                    </p:animScale>
                                  </p:childTnLst>
                                </p:cTn>
                              </p:par>
                              <p:par>
                                <p:cTn id="59" presetID="6" presetClass="emph" presetSubtype="0" fill="hold" grpId="1" nodeType="withEffect">
                                  <p:stCondLst>
                                    <p:cond delay="0"/>
                                  </p:stCondLst>
                                  <p:childTnLst>
                                    <p:animScale>
                                      <p:cBhvr>
                                        <p:cTn id="60" dur="2000" fill="hold"/>
                                        <p:tgtEl>
                                          <p:spTgt spid="19"/>
                                        </p:tgtEl>
                                      </p:cBhvr>
                                      <p:by x="150000" y="150000"/>
                                    </p:animScale>
                                  </p:childTnLst>
                                </p:cTn>
                              </p:par>
                              <p:par>
                                <p:cTn id="61" presetID="6" presetClass="emph" presetSubtype="0" fill="hold" grpId="1" nodeType="withEffect">
                                  <p:stCondLst>
                                    <p:cond delay="0"/>
                                  </p:stCondLst>
                                  <p:childTnLst>
                                    <p:animScale>
                                      <p:cBhvr>
                                        <p:cTn id="62" dur="2000" fill="hold"/>
                                        <p:tgtEl>
                                          <p:spTgt spid="20"/>
                                        </p:tgtEl>
                                      </p:cBhvr>
                                      <p:by x="150000" y="150000"/>
                                    </p:animScale>
                                  </p:childTnLst>
                                </p:cTn>
                              </p:par>
                              <p:par>
                                <p:cTn id="63" presetID="6" presetClass="emph" presetSubtype="0" fill="hold" grpId="1" nodeType="withEffect">
                                  <p:stCondLst>
                                    <p:cond delay="0"/>
                                  </p:stCondLst>
                                  <p:childTnLst>
                                    <p:animScale>
                                      <p:cBhvr>
                                        <p:cTn id="64" dur="2000" fill="hold"/>
                                        <p:tgtEl>
                                          <p:spTgt spid="22"/>
                                        </p:tgtEl>
                                      </p:cBhvr>
                                      <p:by x="150000" y="150000"/>
                                    </p:animScale>
                                  </p:childTnLst>
                                </p:cTn>
                              </p:par>
                              <p:par>
                                <p:cTn id="65" presetID="6" presetClass="emph" presetSubtype="0" fill="hold" grpId="1" nodeType="withEffect">
                                  <p:stCondLst>
                                    <p:cond delay="0"/>
                                  </p:stCondLst>
                                  <p:childTnLst>
                                    <p:animScale>
                                      <p:cBhvr>
                                        <p:cTn id="66" dur="2000" fill="hold"/>
                                        <p:tgtEl>
                                          <p:spTgt spid="24"/>
                                        </p:tgtEl>
                                      </p:cBhvr>
                                      <p:by x="150000" y="150000"/>
                                    </p:animScale>
                                  </p:childTnLst>
                                </p:cTn>
                              </p:par>
                              <p:par>
                                <p:cTn id="67" presetID="6" presetClass="emph" presetSubtype="0" fill="hold" grpId="1" nodeType="withEffect">
                                  <p:stCondLst>
                                    <p:cond delay="0"/>
                                  </p:stCondLst>
                                  <p:childTnLst>
                                    <p:animScale>
                                      <p:cBhvr>
                                        <p:cTn id="68" dur="2000" fill="hold"/>
                                        <p:tgtEl>
                                          <p:spTgt spid="25"/>
                                        </p:tgtEl>
                                      </p:cBhvr>
                                      <p:by x="150000" y="150000"/>
                                    </p:animScale>
                                  </p:childTnLst>
                                </p:cTn>
                              </p:par>
                              <p:par>
                                <p:cTn id="69" presetID="6" presetClass="emph" presetSubtype="0" fill="hold" grpId="1" nodeType="withEffect">
                                  <p:stCondLst>
                                    <p:cond delay="0"/>
                                  </p:stCondLst>
                                  <p:childTnLst>
                                    <p:animScale>
                                      <p:cBhvr>
                                        <p:cTn id="70" dur="2000" fill="hold"/>
                                        <p:tgtEl>
                                          <p:spTgt spid="26"/>
                                        </p:tgtEl>
                                      </p:cBhvr>
                                      <p:by x="150000" y="150000"/>
                                    </p:animScale>
                                  </p:childTnLst>
                                </p:cTn>
                              </p:par>
                              <p:par>
                                <p:cTn id="71" presetID="6" presetClass="emph" presetSubtype="0" fill="hold" grpId="1" nodeType="withEffect">
                                  <p:stCondLst>
                                    <p:cond delay="0"/>
                                  </p:stCondLst>
                                  <p:childTnLst>
                                    <p:animScale>
                                      <p:cBhvr>
                                        <p:cTn id="72" dur="2000" fill="hold"/>
                                        <p:tgtEl>
                                          <p:spTgt spid="27"/>
                                        </p:tgtEl>
                                      </p:cBhvr>
                                      <p:by x="150000" y="150000"/>
                                    </p:animScale>
                                  </p:childTnLst>
                                </p:cTn>
                              </p:par>
                              <p:par>
                                <p:cTn id="73" presetID="6" presetClass="emph" presetSubtype="0" fill="hold" grpId="1" nodeType="withEffect">
                                  <p:stCondLst>
                                    <p:cond delay="0"/>
                                  </p:stCondLst>
                                  <p:childTnLst>
                                    <p:animScale>
                                      <p:cBhvr>
                                        <p:cTn id="74"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90669"/>
          </a:xfrm>
          <a:prstGeom prst="rect">
            <a:avLst/>
          </a:prstGeom>
        </p:spPr>
      </p:pic>
    </p:spTree>
    <p:extLst>
      <p:ext uri="{BB962C8B-B14F-4D97-AF65-F5344CB8AC3E}">
        <p14:creationId xmlns:p14="http://schemas.microsoft.com/office/powerpoint/2010/main" val="1675307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Betti numbers provide a signature of the underlying topology. </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88668"/>
            <a:ext cx="7804800" cy="32749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5"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512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Tree>
    <p:extLst>
      <p:ext uri="{BB962C8B-B14F-4D97-AF65-F5344CB8AC3E}">
        <p14:creationId xmlns:p14="http://schemas.microsoft.com/office/powerpoint/2010/main" val="15680458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800"/>
        </a:solidFill>
        <a:effectLst/>
      </p:bgPr>
    </p:bg>
    <p:spTree>
      <p:nvGrpSpPr>
        <p:cNvPr id="1" name=""/>
        <p:cNvGrpSpPr/>
        <p:nvPr/>
      </p:nvGrpSpPr>
      <p:grpSpPr>
        <a:xfrm>
          <a:off x="0" y="0"/>
          <a:ext cx="0" cy="0"/>
          <a:chOff x="0" y="0"/>
          <a:chExt cx="0" cy="0"/>
        </a:xfrm>
      </p:grpSpPr>
      <p:sp>
        <p:nvSpPr>
          <p:cNvPr id="2" name="Rectangle 1"/>
          <p:cNvSpPr/>
          <p:nvPr/>
        </p:nvSpPr>
        <p:spPr>
          <a:xfrm>
            <a:off x="914400" y="2286000"/>
            <a:ext cx="7162799" cy="1107996"/>
          </a:xfrm>
          <a:prstGeom prst="rect">
            <a:avLst/>
          </a:prstGeom>
          <a:noFill/>
        </p:spPr>
        <p:txBody>
          <a:bodyPr wrap="square" lIns="91440" tIns="45720" rIns="91440" bIns="45720">
            <a:spAutoFit/>
          </a:bodyPr>
          <a:lstStyle/>
          <a:p>
            <a:pPr algn="ctr"/>
            <a:r>
              <a:rPr lang="en-US" sz="6600" b="1" dirty="0" smtClean="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rPr>
              <a:t>1.)  OBJECTS</a:t>
            </a:r>
            <a:endParaRPr lang="en-US" sz="6600" b="1" dirty="0">
              <a:ln w="12700">
                <a:solidFill>
                  <a:srgbClr val="37302A">
                    <a:satMod val="155000"/>
                  </a:srgbClr>
                </a:solidFill>
                <a:prstDash val="solid"/>
              </a:ln>
              <a:solidFill>
                <a:prstClr val="white"/>
              </a:solidFill>
              <a:effectLst>
                <a:outerShdw blurRad="41275" dist="20320" dir="1800000" algn="tl" rotWithShape="0">
                  <a:srgbClr val="000000">
                    <a:alpha val="40000"/>
                  </a:srgbClr>
                </a:outerShdw>
              </a:effectLst>
              <a:latin typeface="Garamond"/>
            </a:endParaRPr>
          </a:p>
        </p:txBody>
      </p:sp>
    </p:spTree>
    <p:extLst>
      <p:ext uri="{BB962C8B-B14F-4D97-AF65-F5344CB8AC3E}">
        <p14:creationId xmlns:p14="http://schemas.microsoft.com/office/powerpoint/2010/main" val="24666087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320" y="189767"/>
            <a:ext cx="8826500" cy="6007100"/>
          </a:xfrm>
          <a:prstGeom prst="rect">
            <a:avLst/>
          </a:prstGeom>
        </p:spPr>
      </p:pic>
      <p:sp>
        <p:nvSpPr>
          <p:cNvPr id="9" name="Rectangle 8"/>
          <p:cNvSpPr/>
          <p:nvPr/>
        </p:nvSpPr>
        <p:spPr>
          <a:xfrm>
            <a:off x="123480" y="6276816"/>
            <a:ext cx="8956061" cy="446276"/>
          </a:xfrm>
          <a:prstGeom prst="rect">
            <a:avLst/>
          </a:prstGeom>
        </p:spPr>
        <p:txBody>
          <a:bodyPr wrap="square">
            <a:spAutoFit/>
          </a:bodyPr>
          <a:lstStyle/>
          <a:p>
            <a:r>
              <a:rPr lang="en-US" sz="2300" dirty="0" smtClean="0"/>
              <a:t>From: http</a:t>
            </a:r>
            <a:r>
              <a:rPr lang="en-US" sz="2300" dirty="0"/>
              <a:t>://</a:t>
            </a:r>
            <a:r>
              <a:rPr lang="en-US" sz="2300" dirty="0" err="1"/>
              <a:t>www.math.cornell.edu</a:t>
            </a:r>
            <a:r>
              <a:rPr lang="en-US" sz="2300" dirty="0"/>
              <a:t>/~</a:t>
            </a:r>
            <a:r>
              <a:rPr lang="en-US" sz="2300" dirty="0" err="1"/>
              <a:t>mec</a:t>
            </a:r>
            <a:r>
              <a:rPr lang="en-US" sz="2300" dirty="0"/>
              <a:t>/Winter2009/Victor/part1.htm</a:t>
            </a:r>
          </a:p>
        </p:txBody>
      </p:sp>
    </p:spTree>
    <p:extLst>
      <p:ext uri="{BB962C8B-B14F-4D97-AF65-F5344CB8AC3E}">
        <p14:creationId xmlns:p14="http://schemas.microsoft.com/office/powerpoint/2010/main" val="3017318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5400000">
            <a:off x="-481180" y="639941"/>
            <a:ext cx="3606800" cy="2362200"/>
          </a:xfrm>
          <a:prstGeom prst="rect">
            <a:avLst/>
          </a:prstGeom>
        </p:spPr>
      </p:pic>
      <p:pic>
        <p:nvPicPr>
          <p:cNvPr id="9" name="Picture 8"/>
          <p:cNvPicPr>
            <a:picLocks noChangeAspect="1"/>
          </p:cNvPicPr>
          <p:nvPr/>
        </p:nvPicPr>
        <p:blipFill>
          <a:blip r:embed="rId4"/>
          <a:stretch>
            <a:fillRect/>
          </a:stretch>
        </p:blipFill>
        <p:spPr>
          <a:xfrm>
            <a:off x="769060" y="3169478"/>
            <a:ext cx="7747000" cy="2552700"/>
          </a:xfrm>
          <a:prstGeom prst="rect">
            <a:avLst/>
          </a:prstGeom>
        </p:spPr>
      </p:pic>
      <p:sp>
        <p:nvSpPr>
          <p:cNvPr id="10" name="Rectangle 9"/>
          <p:cNvSpPr/>
          <p:nvPr/>
        </p:nvSpPr>
        <p:spPr>
          <a:xfrm>
            <a:off x="194040" y="5681444"/>
            <a:ext cx="9144000" cy="892552"/>
          </a:xfrm>
          <a:prstGeom prst="rect">
            <a:avLst/>
          </a:prstGeom>
        </p:spPr>
        <p:txBody>
          <a:bodyPr wrap="square">
            <a:spAutoFit/>
          </a:bodyPr>
          <a:lstStyle/>
          <a:p>
            <a:r>
              <a:rPr lang="en-US" sz="2600" dirty="0" smtClean="0"/>
              <a:t>From:</a:t>
            </a:r>
          </a:p>
          <a:p>
            <a:r>
              <a:rPr lang="en-US" sz="2600" dirty="0" smtClean="0"/>
              <a:t>http</a:t>
            </a:r>
            <a:r>
              <a:rPr lang="en-US" sz="2600" dirty="0"/>
              <a:t>://</a:t>
            </a:r>
            <a:r>
              <a:rPr lang="en-US" sz="2600" dirty="0" err="1"/>
              <a:t>plus.maths.org</a:t>
            </a:r>
            <a:r>
              <a:rPr lang="en-US" sz="2600" dirty="0"/>
              <a:t>/content/imaging-</a:t>
            </a:r>
            <a:r>
              <a:rPr lang="en-US" sz="2600" dirty="0" err="1"/>
              <a:t>maths</a:t>
            </a:r>
            <a:r>
              <a:rPr lang="en-US" sz="2600" dirty="0"/>
              <a:t>-inside-</a:t>
            </a:r>
            <a:r>
              <a:rPr lang="en-US" sz="2600" dirty="0" err="1"/>
              <a:t>klein</a:t>
            </a:r>
            <a:r>
              <a:rPr lang="en-US" sz="2600" dirty="0"/>
              <a:t>-bottle</a:t>
            </a:r>
          </a:p>
        </p:txBody>
      </p:sp>
      <p:sp>
        <p:nvSpPr>
          <p:cNvPr id="12" name="Rectangle 11"/>
          <p:cNvSpPr/>
          <p:nvPr/>
        </p:nvSpPr>
        <p:spPr>
          <a:xfrm>
            <a:off x="133948" y="-70564"/>
            <a:ext cx="8297844" cy="369332"/>
          </a:xfrm>
          <a:prstGeom prst="rect">
            <a:avLst/>
          </a:prstGeom>
        </p:spPr>
        <p:txBody>
          <a:bodyPr wrap="square">
            <a:spAutoFit/>
          </a:bodyPr>
          <a:lstStyle/>
          <a:p>
            <a:r>
              <a:rPr lang="en-US" dirty="0" smtClean="0"/>
              <a:t>From:  http</a:t>
            </a:r>
            <a:r>
              <a:rPr lang="en-US" dirty="0"/>
              <a:t>://</a:t>
            </a:r>
            <a:r>
              <a:rPr lang="en-US" dirty="0" err="1"/>
              <a:t>www.math.osu.edu</a:t>
            </a:r>
            <a:r>
              <a:rPr lang="en-US" dirty="0"/>
              <a:t>/~fiedorowicz.1/math655/Klein2.html</a:t>
            </a:r>
          </a:p>
        </p:txBody>
      </p:sp>
      <p:sp>
        <p:nvSpPr>
          <p:cNvPr id="13" name="TextBox 12"/>
          <p:cNvSpPr txBox="1"/>
          <p:nvPr/>
        </p:nvSpPr>
        <p:spPr>
          <a:xfrm>
            <a:off x="4568693" y="1262652"/>
            <a:ext cx="2504843" cy="584776"/>
          </a:xfrm>
          <a:prstGeom prst="rect">
            <a:avLst/>
          </a:prstGeom>
          <a:noFill/>
        </p:spPr>
        <p:txBody>
          <a:bodyPr wrap="square" rtlCol="0">
            <a:spAutoFit/>
          </a:bodyPr>
          <a:lstStyle/>
          <a:p>
            <a:r>
              <a:rPr lang="en-US" sz="3200" dirty="0" smtClean="0"/>
              <a:t>Klein Bottle</a:t>
            </a:r>
          </a:p>
        </p:txBody>
      </p:sp>
    </p:spTree>
    <p:extLst>
      <p:ext uri="{BB962C8B-B14F-4D97-AF65-F5344CB8AC3E}">
        <p14:creationId xmlns:p14="http://schemas.microsoft.com/office/powerpoint/2010/main" val="3017318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charset="0"/>
                <a:ea typeface="msgothic" charset="0"/>
                <a:cs typeface="msgothic" charset="0"/>
              </a:defRPr>
            </a:lvl9pPr>
          </a:lstStyle>
          <a:p>
            <a:pPr algn="ctr" eaLnBrk="1"/>
            <a:r>
              <a:rPr lang="en-GB" sz="1500" b="1">
                <a:solidFill>
                  <a:srgbClr val="000000"/>
                </a:solidFill>
                <a:latin typeface="Arial" charset="0"/>
              </a:rPr>
              <a:t>Betti numbers provide a signature of the underlying topology. </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6231535"/>
            <a:ext cx="1071360" cy="404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88668"/>
            <a:ext cx="7804800" cy="32749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5"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chemeClr val="tx1"/>
                </a:solidFill>
                <a:latin typeface="Times New Roman" charset="0"/>
                <a:ea typeface="msgothic" charset="0"/>
                <a:cs typeface="msgothic" charset="0"/>
              </a:defRPr>
            </a:lvl9pPr>
          </a:lstStyle>
          <a:p>
            <a:pPr eaLnBrk="1"/>
            <a:r>
              <a:rPr lang="en-GB" sz="1100" b="1">
                <a:solidFill>
                  <a:srgbClr val="000000"/>
                </a:solidFill>
                <a:latin typeface="Arial" charset="0"/>
              </a:rPr>
              <a:t>Singh G et al. J Vis 2008;8:11</a:t>
            </a:r>
          </a:p>
        </p:txBody>
      </p:sp>
      <p:sp>
        <p:nvSpPr>
          <p:cNvPr id="5126"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ＭＳ Ｐゴシック" charset="0"/>
                <a:cs typeface="msgothic" charset="0"/>
              </a:defRPr>
            </a:lvl1pPr>
            <a:lvl2pPr marL="742950" indent="-28575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2pPr>
            <a:lvl3pPr marL="11430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3pPr>
            <a:lvl4pPr marL="16002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4pPr>
            <a:lvl5pPr marL="2057400" indent="-228600" eaLnBrk="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5pPr>
            <a:lvl6pPr marL="25146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6pPr>
            <a:lvl7pPr marL="29718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7pPr>
            <a:lvl8pPr marL="34290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8pPr>
            <a:lvl9pPr marL="3886200" indent="-228600" eaLnBrk="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chemeClr val="tx1"/>
                </a:solidFill>
                <a:latin typeface="Times New Roman" charset="0"/>
                <a:ea typeface="msgothic" charset="0"/>
                <a:cs typeface="msgothic" charset="0"/>
              </a:defRPr>
            </a:lvl9pPr>
          </a:lstStyle>
          <a:p>
            <a:pPr eaLnBrk="1"/>
            <a:r>
              <a:rPr lang="en-GB" sz="900">
                <a:solidFill>
                  <a:srgbClr val="000000"/>
                </a:solidFill>
                <a:latin typeface="Arial" charset="0"/>
              </a:rPr>
              <a:t>©2008 by Association for Research in Vision and Ophthalmology</a:t>
            </a:r>
          </a:p>
        </p:txBody>
      </p:sp>
    </p:spTree>
    <p:extLst>
      <p:ext uri="{BB962C8B-B14F-4D97-AF65-F5344CB8AC3E}">
        <p14:creationId xmlns:p14="http://schemas.microsoft.com/office/powerpoint/2010/main" val="19989339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80" y="41764"/>
            <a:ext cx="6645308" cy="6858000"/>
          </a:xfrm>
          <a:prstGeom prst="rect">
            <a:avLst/>
          </a:prstGeom>
        </p:spPr>
      </p:pic>
      <p:sp>
        <p:nvSpPr>
          <p:cNvPr id="2" name="Rectangle 1"/>
          <p:cNvSpPr/>
          <p:nvPr/>
        </p:nvSpPr>
        <p:spPr>
          <a:xfrm>
            <a:off x="5322240" y="318273"/>
            <a:ext cx="4157280" cy="1191752"/>
          </a:xfrm>
          <a:prstGeom prst="rect">
            <a:avLst/>
          </a:prstGeom>
        </p:spPr>
        <p:txBody>
          <a:bodyPr wrap="square" lIns="82945" tIns="41473" rIns="82945" bIns="41473">
            <a:spAutoFit/>
          </a:bodyPr>
          <a:lstStyle/>
          <a:p>
            <a:r>
              <a:rPr lang="en-US" dirty="0" smtClean="0">
                <a:hlinkClick r:id=""/>
              </a:rPr>
              <a:t>http://www.journalofvision.org/</a:t>
            </a:r>
          </a:p>
          <a:p>
            <a:r>
              <a:rPr lang="en-US" dirty="0" smtClean="0">
                <a:hlinkClick r:id=""/>
              </a:rPr>
              <a:t>content/8/8/11.full</a:t>
            </a:r>
            <a:endParaRPr lang="en-US" dirty="0" smtClean="0"/>
          </a:p>
          <a:p>
            <a:pPr algn="ctr"/>
            <a:endParaRPr lang="en-US" dirty="0"/>
          </a:p>
          <a:p>
            <a:r>
              <a:rPr lang="en-US" dirty="0" smtClean="0"/>
              <a:t>Figure 4 animation</a:t>
            </a:r>
            <a:endParaRPr lang="en-US" dirty="0"/>
          </a:p>
        </p:txBody>
      </p:sp>
    </p:spTree>
    <p:extLst>
      <p:ext uri="{BB962C8B-B14F-4D97-AF65-F5344CB8AC3E}">
        <p14:creationId xmlns:p14="http://schemas.microsoft.com/office/powerpoint/2010/main" val="39554655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8541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8" name="Rectangle 27"/>
          <p:cNvSpPr/>
          <p:nvPr/>
        </p:nvSpPr>
        <p:spPr>
          <a:xfrm>
            <a:off x="122415" y="5489161"/>
            <a:ext cx="9108459" cy="892552"/>
          </a:xfrm>
          <a:prstGeom prst="rect">
            <a:avLst/>
          </a:prstGeom>
        </p:spPr>
        <p:txBody>
          <a:bodyPr wrap="square">
            <a:spAutoFit/>
          </a:bodyPr>
          <a:lstStyle/>
          <a:p>
            <a:pPr algn="ctr"/>
            <a:r>
              <a:rPr lang="en-US" sz="2600" dirty="0">
                <a:solidFill>
                  <a:srgbClr val="0000FF"/>
                </a:solidFill>
              </a:rPr>
              <a:t>Topology and Data. Gunnar </a:t>
            </a:r>
            <a:r>
              <a:rPr lang="en-US" sz="2600" dirty="0" err="1">
                <a:solidFill>
                  <a:srgbClr val="0000FF"/>
                </a:solidFill>
              </a:rPr>
              <a:t>Carlsson</a:t>
            </a:r>
            <a:endParaRPr lang="en-US" sz="2600" dirty="0">
              <a:solidFill>
                <a:srgbClr val="0000FF"/>
              </a:solidFill>
            </a:endParaRPr>
          </a:p>
          <a:p>
            <a:r>
              <a:rPr lang="en-US" sz="2600" dirty="0" err="1" smtClean="0"/>
              <a:t>www.ams.org</a:t>
            </a:r>
            <a:r>
              <a:rPr lang="en-US" sz="2600" dirty="0" smtClean="0"/>
              <a:t>/journals/bull/2009-46-02/S0273-0979-09-01249-X</a:t>
            </a:r>
            <a:endParaRPr lang="en-US" sz="2600" dirty="0"/>
          </a:p>
        </p:txBody>
      </p:sp>
      <p:grpSp>
        <p:nvGrpSpPr>
          <p:cNvPr id="32" name="Group 31"/>
          <p:cNvGrpSpPr>
            <a:grpSpLocks noChangeAspect="1"/>
          </p:cNvGrpSpPr>
          <p:nvPr/>
        </p:nvGrpSpPr>
        <p:grpSpPr>
          <a:xfrm>
            <a:off x="194753" y="592667"/>
            <a:ext cx="8757509" cy="4023360"/>
            <a:chOff x="381014" y="592667"/>
            <a:chExt cx="9354613" cy="4297680"/>
          </a:xfrm>
        </p:grpSpPr>
        <p:sp>
          <p:nvSpPr>
            <p:cNvPr id="29" name="TextBox 28"/>
            <p:cNvSpPr txBox="1">
              <a:spLocks noChangeAspect="1"/>
            </p:cNvSpPr>
            <p:nvPr/>
          </p:nvSpPr>
          <p:spPr>
            <a:xfrm>
              <a:off x="1676400" y="3708400"/>
              <a:ext cx="91440" cy="182880"/>
            </a:xfrm>
            <a:prstGeom prst="rect">
              <a:avLst/>
            </a:prstGeom>
            <a:noFill/>
          </p:spPr>
          <p:txBody>
            <a:bodyPr wrap="none" rtlCol="0">
              <a:spAutoFit/>
            </a:bodyPr>
            <a:lstStyle/>
            <a:p>
              <a:endParaRPr lang="en-US" dirty="0"/>
            </a:p>
          </p:txBody>
        </p:sp>
        <p:pic>
          <p:nvPicPr>
            <p:cNvPr id="30" name="Picture 29"/>
            <p:cNvPicPr>
              <a:picLocks noChangeAspect="1"/>
            </p:cNvPicPr>
            <p:nvPr/>
          </p:nvPicPr>
          <p:blipFill>
            <a:blip r:embed="rId3"/>
            <a:stretch>
              <a:fillRect/>
            </a:stretch>
          </p:blipFill>
          <p:spPr>
            <a:xfrm>
              <a:off x="381014" y="592667"/>
              <a:ext cx="4544759" cy="4297680"/>
            </a:xfrm>
            <a:prstGeom prst="rect">
              <a:avLst/>
            </a:prstGeom>
          </p:spPr>
        </p:pic>
        <p:pic>
          <p:nvPicPr>
            <p:cNvPr id="31" name="Picture 30"/>
            <p:cNvPicPr>
              <a:picLocks noChangeAspect="1"/>
            </p:cNvPicPr>
            <p:nvPr/>
          </p:nvPicPr>
          <p:blipFill>
            <a:blip r:embed="rId4"/>
            <a:stretch>
              <a:fillRect/>
            </a:stretch>
          </p:blipFill>
          <p:spPr>
            <a:xfrm>
              <a:off x="5382194" y="664000"/>
              <a:ext cx="4353433" cy="4158614"/>
            </a:xfrm>
            <a:prstGeom prst="rect">
              <a:avLst/>
            </a:prstGeom>
          </p:spPr>
        </p:pic>
      </p:grpSp>
    </p:spTree>
    <p:extLst>
      <p:ext uri="{BB962C8B-B14F-4D97-AF65-F5344CB8AC3E}">
        <p14:creationId xmlns:p14="http://schemas.microsoft.com/office/powerpoint/2010/main" val="15546921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8541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grpSp>
        <p:nvGrpSpPr>
          <p:cNvPr id="64" name="Group 63"/>
          <p:cNvGrpSpPr>
            <a:grpSpLocks noChangeAspect="1"/>
          </p:cNvGrpSpPr>
          <p:nvPr/>
        </p:nvGrpSpPr>
        <p:grpSpPr>
          <a:xfrm>
            <a:off x="1300304" y="-33593"/>
            <a:ext cx="6543393" cy="2532888"/>
            <a:chOff x="786506" y="17206"/>
            <a:chExt cx="7726192" cy="2990738"/>
          </a:xfrm>
        </p:grpSpPr>
        <p:grpSp>
          <p:nvGrpSpPr>
            <p:cNvPr id="9" name="Group 8"/>
            <p:cNvGrpSpPr>
              <a:grpSpLocks noChangeAspect="1"/>
            </p:cNvGrpSpPr>
            <p:nvPr/>
          </p:nvGrpSpPr>
          <p:grpSpPr>
            <a:xfrm>
              <a:off x="786506" y="36144"/>
              <a:ext cx="3471770" cy="2971800"/>
              <a:chOff x="643130" y="3761860"/>
              <a:chExt cx="2932737" cy="2510394"/>
            </a:xfrm>
          </p:grpSpPr>
          <p:sp>
            <p:nvSpPr>
              <p:cNvPr id="10" name="TextBox 9"/>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smtClean="0"/>
                  <a:t>2</a:t>
                </a:r>
                <a:endParaRPr lang="en-US" sz="3200" baseline="-25000" dirty="0"/>
              </a:p>
            </p:txBody>
          </p:sp>
          <p:grpSp>
            <p:nvGrpSpPr>
              <p:cNvPr id="11" name="Group 10"/>
              <p:cNvGrpSpPr/>
              <p:nvPr/>
            </p:nvGrpSpPr>
            <p:grpSpPr>
              <a:xfrm>
                <a:off x="643130" y="4321013"/>
                <a:ext cx="2932737" cy="1951241"/>
                <a:chOff x="643130" y="4321013"/>
                <a:chExt cx="2932737" cy="1951241"/>
              </a:xfrm>
            </p:grpSpPr>
            <p:cxnSp>
              <p:nvCxnSpPr>
                <p:cNvPr id="12" name="Straight Connector 11"/>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22" name="TextBox 21"/>
                <p:cNvSpPr txBox="1"/>
                <p:nvPr/>
              </p:nvSpPr>
              <p:spPr>
                <a:xfrm>
                  <a:off x="1047625" y="4747702"/>
                  <a:ext cx="651252" cy="584776"/>
                </a:xfrm>
                <a:prstGeom prst="rect">
                  <a:avLst/>
                </a:prstGeom>
                <a:noFill/>
              </p:spPr>
              <p:txBody>
                <a:bodyPr wrap="square" rtlCol="0">
                  <a:spAutoFit/>
                </a:bodyPr>
                <a:lstStyle/>
                <a:p>
                  <a:r>
                    <a:rPr lang="en-US" sz="3200" dirty="0" smtClean="0"/>
                    <a:t>e</a:t>
                  </a:r>
                  <a:r>
                    <a:rPr lang="en-US" sz="3200" baseline="-25000" dirty="0" smtClean="0"/>
                    <a:t>1</a:t>
                  </a:r>
                  <a:endParaRPr lang="en-US" sz="3200" baseline="-25000" dirty="0"/>
                </a:p>
              </p:txBody>
            </p:sp>
            <p:sp>
              <p:nvSpPr>
                <p:cNvPr id="24" name="TextBox 23"/>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25" name="Group 24"/>
                <p:cNvGrpSpPr/>
                <p:nvPr/>
              </p:nvGrpSpPr>
              <p:grpSpPr>
                <a:xfrm>
                  <a:off x="643130" y="5427877"/>
                  <a:ext cx="2932737" cy="584776"/>
                  <a:chOff x="643130" y="5427877"/>
                  <a:chExt cx="2932737" cy="584776"/>
                </a:xfrm>
              </p:grpSpPr>
              <p:sp>
                <p:nvSpPr>
                  <p:cNvPr id="26" name="TextBox 2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7" name="TextBox 2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46" name="Group 45"/>
            <p:cNvGrpSpPr/>
            <p:nvPr/>
          </p:nvGrpSpPr>
          <p:grpSpPr>
            <a:xfrm>
              <a:off x="5130454" y="17206"/>
              <a:ext cx="3382244" cy="2975810"/>
              <a:chOff x="793381" y="1412950"/>
              <a:chExt cx="3382244" cy="2975810"/>
            </a:xfrm>
          </p:grpSpPr>
          <p:grpSp>
            <p:nvGrpSpPr>
              <p:cNvPr id="47" name="Group 46"/>
              <p:cNvGrpSpPr/>
              <p:nvPr/>
            </p:nvGrpSpPr>
            <p:grpSpPr>
              <a:xfrm>
                <a:off x="1284670" y="2021707"/>
                <a:ext cx="2239703" cy="1987736"/>
                <a:chOff x="1088696" y="3397905"/>
                <a:chExt cx="2239703" cy="1987736"/>
              </a:xfrm>
            </p:grpSpPr>
            <p:sp>
              <p:nvSpPr>
                <p:cNvPr id="54" name="Isosceles Triangle 53"/>
                <p:cNvSpPr/>
                <p:nvPr/>
              </p:nvSpPr>
              <p:spPr>
                <a:xfrm>
                  <a:off x="1284670" y="3565883"/>
                  <a:ext cx="1959740" cy="1696575"/>
                </a:xfrm>
                <a:prstGeom prst="triangle">
                  <a:avLst/>
                </a:prstGeom>
                <a:solidFill>
                  <a:schemeClr val="tx2">
                    <a:lumMod val="40000"/>
                    <a:lumOff val="60000"/>
                  </a:schemeClr>
                </a:solid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088696" y="5049686"/>
                  <a:ext cx="2239703" cy="335955"/>
                  <a:chOff x="2971800" y="2819400"/>
                  <a:chExt cx="1021080" cy="182880"/>
                </a:xfrm>
              </p:grpSpPr>
              <p:sp>
                <p:nvSpPr>
                  <p:cNvPr id="57" name="Oval 5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Oval 55"/>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3524373" y="3463651"/>
                <a:ext cx="651252" cy="584776"/>
              </a:xfrm>
              <a:prstGeom prst="rect">
                <a:avLst/>
              </a:prstGeom>
              <a:noFill/>
            </p:spPr>
            <p:txBody>
              <a:bodyPr wrap="square" rtlCol="0">
                <a:spAutoFit/>
              </a:bodyPr>
              <a:lstStyle/>
              <a:p>
                <a:r>
                  <a:rPr lang="en-US" sz="3200" dirty="0" smtClean="0"/>
                  <a:t>v</a:t>
                </a:r>
                <a:r>
                  <a:rPr lang="en-US" sz="3200" baseline="-25000" dirty="0"/>
                  <a:t>6</a:t>
                </a:r>
              </a:p>
            </p:txBody>
          </p:sp>
          <p:sp>
            <p:nvSpPr>
              <p:cNvPr id="49" name="TextBox 48"/>
              <p:cNvSpPr txBox="1"/>
              <p:nvPr/>
            </p:nvSpPr>
            <p:spPr>
              <a:xfrm>
                <a:off x="793381" y="3463651"/>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0" name="TextBox 49"/>
              <p:cNvSpPr txBox="1"/>
              <p:nvPr/>
            </p:nvSpPr>
            <p:spPr>
              <a:xfrm>
                <a:off x="2263487" y="1412950"/>
                <a:ext cx="651252" cy="584776"/>
              </a:xfrm>
              <a:prstGeom prst="rect">
                <a:avLst/>
              </a:prstGeom>
              <a:noFill/>
            </p:spPr>
            <p:txBody>
              <a:bodyPr wrap="square" rtlCol="0">
                <a:spAutoFit/>
              </a:bodyPr>
              <a:lstStyle/>
              <a:p>
                <a:r>
                  <a:rPr lang="en-US" sz="3200" dirty="0" smtClean="0"/>
                  <a:t>v</a:t>
                </a:r>
                <a:r>
                  <a:rPr lang="en-US" sz="3200" baseline="-25000" dirty="0"/>
                  <a:t>5</a:t>
                </a:r>
              </a:p>
            </p:txBody>
          </p:sp>
          <p:sp>
            <p:nvSpPr>
              <p:cNvPr id="51" name="TextBox 50"/>
              <p:cNvSpPr txBox="1"/>
              <p:nvPr/>
            </p:nvSpPr>
            <p:spPr>
              <a:xfrm>
                <a:off x="1263790" y="2588847"/>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2" name="TextBox 51"/>
              <p:cNvSpPr txBox="1"/>
              <p:nvPr/>
            </p:nvSpPr>
            <p:spPr>
              <a:xfrm>
                <a:off x="2263487" y="3803984"/>
                <a:ext cx="651252" cy="584776"/>
              </a:xfrm>
              <a:prstGeom prst="rect">
                <a:avLst/>
              </a:prstGeom>
              <a:noFill/>
            </p:spPr>
            <p:txBody>
              <a:bodyPr wrap="square" rtlCol="0">
                <a:spAutoFit/>
              </a:bodyPr>
              <a:lstStyle/>
              <a:p>
                <a:r>
                  <a:rPr lang="en-US" sz="3200" dirty="0" smtClean="0"/>
                  <a:t>e</a:t>
                </a:r>
                <a:r>
                  <a:rPr lang="en-US" sz="3200" baseline="-25000" dirty="0"/>
                  <a:t>6</a:t>
                </a:r>
              </a:p>
            </p:txBody>
          </p:sp>
          <p:sp>
            <p:nvSpPr>
              <p:cNvPr id="53" name="TextBox 52"/>
              <p:cNvSpPr txBox="1"/>
              <p:nvPr/>
            </p:nvSpPr>
            <p:spPr>
              <a:xfrm>
                <a:off x="2989958" y="2588847"/>
                <a:ext cx="651252" cy="584776"/>
              </a:xfrm>
              <a:prstGeom prst="rect">
                <a:avLst/>
              </a:prstGeom>
              <a:noFill/>
            </p:spPr>
            <p:txBody>
              <a:bodyPr wrap="square" rtlCol="0">
                <a:spAutoFit/>
              </a:bodyPr>
              <a:lstStyle/>
              <a:p>
                <a:r>
                  <a:rPr lang="en-US" sz="3200" dirty="0" smtClean="0"/>
                  <a:t>e</a:t>
                </a:r>
                <a:r>
                  <a:rPr lang="en-US" sz="3200" baseline="-25000" dirty="0"/>
                  <a:t>5</a:t>
                </a:r>
              </a:p>
            </p:txBody>
          </p:sp>
        </p:grpSp>
      </p:grpSp>
      <p:pic>
        <p:nvPicPr>
          <p:cNvPr id="2" name="Picture 1"/>
          <p:cNvPicPr>
            <a:picLocks noChangeAspect="1"/>
          </p:cNvPicPr>
          <p:nvPr/>
        </p:nvPicPr>
        <p:blipFill>
          <a:blip r:embed="rId3"/>
          <a:stretch>
            <a:fillRect/>
          </a:stretch>
        </p:blipFill>
        <p:spPr>
          <a:xfrm>
            <a:off x="1499870" y="2690597"/>
            <a:ext cx="6144260" cy="3946906"/>
          </a:xfrm>
          <a:prstGeom prst="rect">
            <a:avLst/>
          </a:prstGeom>
        </p:spPr>
      </p:pic>
    </p:spTree>
    <p:extLst>
      <p:ext uri="{BB962C8B-B14F-4D97-AF65-F5344CB8AC3E}">
        <p14:creationId xmlns:p14="http://schemas.microsoft.com/office/powerpoint/2010/main" val="3017318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8541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grpSp>
        <p:nvGrpSpPr>
          <p:cNvPr id="64" name="Group 63"/>
          <p:cNvGrpSpPr>
            <a:grpSpLocks noChangeAspect="1"/>
          </p:cNvGrpSpPr>
          <p:nvPr/>
        </p:nvGrpSpPr>
        <p:grpSpPr>
          <a:xfrm>
            <a:off x="1300304" y="-33593"/>
            <a:ext cx="6543393" cy="2532888"/>
            <a:chOff x="786506" y="17206"/>
            <a:chExt cx="7726192" cy="2990738"/>
          </a:xfrm>
        </p:grpSpPr>
        <p:grpSp>
          <p:nvGrpSpPr>
            <p:cNvPr id="9" name="Group 8"/>
            <p:cNvGrpSpPr>
              <a:grpSpLocks noChangeAspect="1"/>
            </p:cNvGrpSpPr>
            <p:nvPr/>
          </p:nvGrpSpPr>
          <p:grpSpPr>
            <a:xfrm>
              <a:off x="786506" y="36144"/>
              <a:ext cx="3471770" cy="2971800"/>
              <a:chOff x="643130" y="3761860"/>
              <a:chExt cx="2932737" cy="2510394"/>
            </a:xfrm>
          </p:grpSpPr>
          <p:sp>
            <p:nvSpPr>
              <p:cNvPr id="10" name="TextBox 9"/>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smtClean="0"/>
                  <a:t>2</a:t>
                </a:r>
                <a:endParaRPr lang="en-US" sz="3200" baseline="-25000" dirty="0"/>
              </a:p>
            </p:txBody>
          </p:sp>
          <p:grpSp>
            <p:nvGrpSpPr>
              <p:cNvPr id="11" name="Group 10"/>
              <p:cNvGrpSpPr/>
              <p:nvPr/>
            </p:nvGrpSpPr>
            <p:grpSpPr>
              <a:xfrm>
                <a:off x="643130" y="4321013"/>
                <a:ext cx="2932737" cy="1951241"/>
                <a:chOff x="643130" y="4321013"/>
                <a:chExt cx="2932737" cy="1951241"/>
              </a:xfrm>
            </p:grpSpPr>
            <p:cxnSp>
              <p:nvCxnSpPr>
                <p:cNvPr id="12" name="Straight Connector 11"/>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22" name="TextBox 21"/>
                <p:cNvSpPr txBox="1"/>
                <p:nvPr/>
              </p:nvSpPr>
              <p:spPr>
                <a:xfrm>
                  <a:off x="1047625" y="4747702"/>
                  <a:ext cx="651252" cy="584776"/>
                </a:xfrm>
                <a:prstGeom prst="rect">
                  <a:avLst/>
                </a:prstGeom>
                <a:noFill/>
              </p:spPr>
              <p:txBody>
                <a:bodyPr wrap="square" rtlCol="0">
                  <a:spAutoFit/>
                </a:bodyPr>
                <a:lstStyle/>
                <a:p>
                  <a:r>
                    <a:rPr lang="en-US" sz="3200" dirty="0" smtClean="0"/>
                    <a:t>e</a:t>
                  </a:r>
                  <a:r>
                    <a:rPr lang="en-US" sz="3200" baseline="-25000" dirty="0" smtClean="0"/>
                    <a:t>1</a:t>
                  </a:r>
                  <a:endParaRPr lang="en-US" sz="3200" baseline="-25000" dirty="0"/>
                </a:p>
              </p:txBody>
            </p:sp>
            <p:sp>
              <p:nvSpPr>
                <p:cNvPr id="24" name="TextBox 23"/>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25" name="Group 24"/>
                <p:cNvGrpSpPr/>
                <p:nvPr/>
              </p:nvGrpSpPr>
              <p:grpSpPr>
                <a:xfrm>
                  <a:off x="643130" y="5427877"/>
                  <a:ext cx="2932737" cy="584776"/>
                  <a:chOff x="643130" y="5427877"/>
                  <a:chExt cx="2932737" cy="584776"/>
                </a:xfrm>
              </p:grpSpPr>
              <p:sp>
                <p:nvSpPr>
                  <p:cNvPr id="26" name="TextBox 2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7" name="TextBox 2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46" name="Group 45"/>
            <p:cNvGrpSpPr/>
            <p:nvPr/>
          </p:nvGrpSpPr>
          <p:grpSpPr>
            <a:xfrm>
              <a:off x="5130454" y="17206"/>
              <a:ext cx="3382244" cy="2975810"/>
              <a:chOff x="793381" y="1412950"/>
              <a:chExt cx="3382244" cy="2975810"/>
            </a:xfrm>
          </p:grpSpPr>
          <p:grpSp>
            <p:nvGrpSpPr>
              <p:cNvPr id="47" name="Group 46"/>
              <p:cNvGrpSpPr/>
              <p:nvPr/>
            </p:nvGrpSpPr>
            <p:grpSpPr>
              <a:xfrm>
                <a:off x="1284670" y="2021707"/>
                <a:ext cx="2239703" cy="1987736"/>
                <a:chOff x="1088696" y="3397905"/>
                <a:chExt cx="2239703" cy="1987736"/>
              </a:xfrm>
            </p:grpSpPr>
            <p:sp>
              <p:nvSpPr>
                <p:cNvPr id="54" name="Isosceles Triangle 53"/>
                <p:cNvSpPr/>
                <p:nvPr/>
              </p:nvSpPr>
              <p:spPr>
                <a:xfrm>
                  <a:off x="1284670" y="3565883"/>
                  <a:ext cx="1959740" cy="1696575"/>
                </a:xfrm>
                <a:prstGeom prst="triangle">
                  <a:avLst/>
                </a:prstGeom>
                <a:solidFill>
                  <a:schemeClr val="tx2">
                    <a:lumMod val="40000"/>
                    <a:lumOff val="60000"/>
                  </a:schemeClr>
                </a:solid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088696" y="5049686"/>
                  <a:ext cx="2239703" cy="335955"/>
                  <a:chOff x="2971800" y="2819400"/>
                  <a:chExt cx="1021080" cy="182880"/>
                </a:xfrm>
              </p:grpSpPr>
              <p:sp>
                <p:nvSpPr>
                  <p:cNvPr id="57" name="Oval 5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Oval 55"/>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3524373" y="3463651"/>
                <a:ext cx="651252" cy="584776"/>
              </a:xfrm>
              <a:prstGeom prst="rect">
                <a:avLst/>
              </a:prstGeom>
              <a:noFill/>
            </p:spPr>
            <p:txBody>
              <a:bodyPr wrap="square" rtlCol="0">
                <a:spAutoFit/>
              </a:bodyPr>
              <a:lstStyle/>
              <a:p>
                <a:r>
                  <a:rPr lang="en-US" sz="3200" dirty="0" smtClean="0"/>
                  <a:t>v</a:t>
                </a:r>
                <a:r>
                  <a:rPr lang="en-US" sz="3200" baseline="-25000" dirty="0"/>
                  <a:t>6</a:t>
                </a:r>
              </a:p>
            </p:txBody>
          </p:sp>
          <p:sp>
            <p:nvSpPr>
              <p:cNvPr id="49" name="TextBox 48"/>
              <p:cNvSpPr txBox="1"/>
              <p:nvPr/>
            </p:nvSpPr>
            <p:spPr>
              <a:xfrm>
                <a:off x="793381" y="3463651"/>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0" name="TextBox 49"/>
              <p:cNvSpPr txBox="1"/>
              <p:nvPr/>
            </p:nvSpPr>
            <p:spPr>
              <a:xfrm>
                <a:off x="2263487" y="1412950"/>
                <a:ext cx="651252" cy="584776"/>
              </a:xfrm>
              <a:prstGeom prst="rect">
                <a:avLst/>
              </a:prstGeom>
              <a:noFill/>
            </p:spPr>
            <p:txBody>
              <a:bodyPr wrap="square" rtlCol="0">
                <a:spAutoFit/>
              </a:bodyPr>
              <a:lstStyle/>
              <a:p>
                <a:r>
                  <a:rPr lang="en-US" sz="3200" dirty="0" smtClean="0"/>
                  <a:t>v</a:t>
                </a:r>
                <a:r>
                  <a:rPr lang="en-US" sz="3200" baseline="-25000" dirty="0"/>
                  <a:t>5</a:t>
                </a:r>
              </a:p>
            </p:txBody>
          </p:sp>
          <p:sp>
            <p:nvSpPr>
              <p:cNvPr id="51" name="TextBox 50"/>
              <p:cNvSpPr txBox="1"/>
              <p:nvPr/>
            </p:nvSpPr>
            <p:spPr>
              <a:xfrm>
                <a:off x="1263790" y="2588847"/>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2" name="TextBox 51"/>
              <p:cNvSpPr txBox="1"/>
              <p:nvPr/>
            </p:nvSpPr>
            <p:spPr>
              <a:xfrm>
                <a:off x="2263487" y="3803984"/>
                <a:ext cx="651252" cy="584776"/>
              </a:xfrm>
              <a:prstGeom prst="rect">
                <a:avLst/>
              </a:prstGeom>
              <a:noFill/>
            </p:spPr>
            <p:txBody>
              <a:bodyPr wrap="square" rtlCol="0">
                <a:spAutoFit/>
              </a:bodyPr>
              <a:lstStyle/>
              <a:p>
                <a:r>
                  <a:rPr lang="en-US" sz="3200" dirty="0" smtClean="0"/>
                  <a:t>e</a:t>
                </a:r>
                <a:r>
                  <a:rPr lang="en-US" sz="3200" baseline="-25000" dirty="0"/>
                  <a:t>6</a:t>
                </a:r>
              </a:p>
            </p:txBody>
          </p:sp>
          <p:sp>
            <p:nvSpPr>
              <p:cNvPr id="53" name="TextBox 52"/>
              <p:cNvSpPr txBox="1"/>
              <p:nvPr/>
            </p:nvSpPr>
            <p:spPr>
              <a:xfrm>
                <a:off x="2989958" y="2588847"/>
                <a:ext cx="651252" cy="584776"/>
              </a:xfrm>
              <a:prstGeom prst="rect">
                <a:avLst/>
              </a:prstGeom>
              <a:noFill/>
            </p:spPr>
            <p:txBody>
              <a:bodyPr wrap="square" rtlCol="0">
                <a:spAutoFit/>
              </a:bodyPr>
              <a:lstStyle/>
              <a:p>
                <a:r>
                  <a:rPr lang="en-US" sz="3200" dirty="0" smtClean="0"/>
                  <a:t>e</a:t>
                </a:r>
                <a:r>
                  <a:rPr lang="en-US" sz="3200" baseline="-25000" dirty="0"/>
                  <a:t>5</a:t>
                </a:r>
              </a:p>
            </p:txBody>
          </p:sp>
        </p:grpSp>
      </p:grpSp>
      <p:pic>
        <p:nvPicPr>
          <p:cNvPr id="28" name="Picture 27"/>
          <p:cNvPicPr>
            <a:picLocks noChangeAspect="1"/>
          </p:cNvPicPr>
          <p:nvPr/>
        </p:nvPicPr>
        <p:blipFill>
          <a:blip r:embed="rId3"/>
          <a:stretch>
            <a:fillRect/>
          </a:stretch>
        </p:blipFill>
        <p:spPr>
          <a:xfrm>
            <a:off x="185090" y="2622059"/>
            <a:ext cx="8805672" cy="3474720"/>
          </a:xfrm>
          <a:prstGeom prst="rect">
            <a:avLst/>
          </a:prstGeom>
        </p:spPr>
      </p:pic>
    </p:spTree>
    <p:extLst>
      <p:ext uri="{BB962C8B-B14F-4D97-AF65-F5344CB8AC3E}">
        <p14:creationId xmlns:p14="http://schemas.microsoft.com/office/powerpoint/2010/main" val="123253142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8541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grpSp>
        <p:nvGrpSpPr>
          <p:cNvPr id="2" name="Group 1"/>
          <p:cNvGrpSpPr>
            <a:grpSpLocks noChangeAspect="1"/>
          </p:cNvGrpSpPr>
          <p:nvPr/>
        </p:nvGrpSpPr>
        <p:grpSpPr>
          <a:xfrm>
            <a:off x="434648" y="-50526"/>
            <a:ext cx="8274704" cy="5760720"/>
            <a:chOff x="185090" y="-33593"/>
            <a:chExt cx="8805672" cy="6130372"/>
          </a:xfrm>
        </p:grpSpPr>
        <p:grpSp>
          <p:nvGrpSpPr>
            <p:cNvPr id="64" name="Group 63"/>
            <p:cNvGrpSpPr>
              <a:grpSpLocks noChangeAspect="1"/>
            </p:cNvGrpSpPr>
            <p:nvPr/>
          </p:nvGrpSpPr>
          <p:grpSpPr>
            <a:xfrm>
              <a:off x="1300304" y="-33593"/>
              <a:ext cx="6543393" cy="2532888"/>
              <a:chOff x="786506" y="17206"/>
              <a:chExt cx="7726192" cy="2990738"/>
            </a:xfrm>
          </p:grpSpPr>
          <p:grpSp>
            <p:nvGrpSpPr>
              <p:cNvPr id="9" name="Group 8"/>
              <p:cNvGrpSpPr>
                <a:grpSpLocks noChangeAspect="1"/>
              </p:cNvGrpSpPr>
              <p:nvPr/>
            </p:nvGrpSpPr>
            <p:grpSpPr>
              <a:xfrm>
                <a:off x="786506" y="36144"/>
                <a:ext cx="3471770" cy="2971800"/>
                <a:chOff x="643130" y="3761860"/>
                <a:chExt cx="2932737" cy="2510394"/>
              </a:xfrm>
            </p:grpSpPr>
            <p:sp>
              <p:nvSpPr>
                <p:cNvPr id="10" name="TextBox 9"/>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smtClean="0"/>
                    <a:t>2</a:t>
                  </a:r>
                  <a:endParaRPr lang="en-US" sz="3200" baseline="-25000" dirty="0"/>
                </a:p>
              </p:txBody>
            </p:sp>
            <p:grpSp>
              <p:nvGrpSpPr>
                <p:cNvPr id="11" name="Group 10"/>
                <p:cNvGrpSpPr/>
                <p:nvPr/>
              </p:nvGrpSpPr>
              <p:grpSpPr>
                <a:xfrm>
                  <a:off x="643130" y="4321013"/>
                  <a:ext cx="2932737" cy="1951241"/>
                  <a:chOff x="643130" y="4321013"/>
                  <a:chExt cx="2932737" cy="1951241"/>
                </a:xfrm>
              </p:grpSpPr>
              <p:cxnSp>
                <p:nvCxnSpPr>
                  <p:cNvPr id="12" name="Straight Connector 11"/>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22" name="TextBox 21"/>
                  <p:cNvSpPr txBox="1"/>
                  <p:nvPr/>
                </p:nvSpPr>
                <p:spPr>
                  <a:xfrm>
                    <a:off x="1047625" y="4747702"/>
                    <a:ext cx="651252" cy="584776"/>
                  </a:xfrm>
                  <a:prstGeom prst="rect">
                    <a:avLst/>
                  </a:prstGeom>
                  <a:noFill/>
                </p:spPr>
                <p:txBody>
                  <a:bodyPr wrap="square" rtlCol="0">
                    <a:spAutoFit/>
                  </a:bodyPr>
                  <a:lstStyle/>
                  <a:p>
                    <a:r>
                      <a:rPr lang="en-US" sz="3200" dirty="0" smtClean="0"/>
                      <a:t>e</a:t>
                    </a:r>
                    <a:r>
                      <a:rPr lang="en-US" sz="3200" baseline="-25000" dirty="0" smtClean="0"/>
                      <a:t>1</a:t>
                    </a:r>
                    <a:endParaRPr lang="en-US" sz="3200" baseline="-25000" dirty="0"/>
                  </a:p>
                </p:txBody>
              </p:sp>
              <p:sp>
                <p:nvSpPr>
                  <p:cNvPr id="24" name="TextBox 23"/>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25" name="Group 24"/>
                  <p:cNvGrpSpPr/>
                  <p:nvPr/>
                </p:nvGrpSpPr>
                <p:grpSpPr>
                  <a:xfrm>
                    <a:off x="643130" y="5427877"/>
                    <a:ext cx="2932737" cy="584776"/>
                    <a:chOff x="643130" y="5427877"/>
                    <a:chExt cx="2932737" cy="584776"/>
                  </a:xfrm>
                </p:grpSpPr>
                <p:sp>
                  <p:nvSpPr>
                    <p:cNvPr id="26" name="TextBox 2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7" name="TextBox 2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46" name="Group 45"/>
              <p:cNvGrpSpPr/>
              <p:nvPr/>
            </p:nvGrpSpPr>
            <p:grpSpPr>
              <a:xfrm>
                <a:off x="5130454" y="17206"/>
                <a:ext cx="3382244" cy="2975810"/>
                <a:chOff x="793381" y="1412950"/>
                <a:chExt cx="3382244" cy="2975810"/>
              </a:xfrm>
            </p:grpSpPr>
            <p:grpSp>
              <p:nvGrpSpPr>
                <p:cNvPr id="47" name="Group 46"/>
                <p:cNvGrpSpPr/>
                <p:nvPr/>
              </p:nvGrpSpPr>
              <p:grpSpPr>
                <a:xfrm>
                  <a:off x="1284670" y="2021707"/>
                  <a:ext cx="2239703" cy="1987736"/>
                  <a:chOff x="1088696" y="3397905"/>
                  <a:chExt cx="2239703" cy="1987736"/>
                </a:xfrm>
              </p:grpSpPr>
              <p:sp>
                <p:nvSpPr>
                  <p:cNvPr id="54" name="Isosceles Triangle 53"/>
                  <p:cNvSpPr/>
                  <p:nvPr/>
                </p:nvSpPr>
                <p:spPr>
                  <a:xfrm>
                    <a:off x="1284670" y="3565883"/>
                    <a:ext cx="1959740" cy="1696575"/>
                  </a:xfrm>
                  <a:prstGeom prst="triangle">
                    <a:avLst/>
                  </a:prstGeom>
                  <a:solidFill>
                    <a:schemeClr val="tx2">
                      <a:lumMod val="40000"/>
                      <a:lumOff val="60000"/>
                    </a:schemeClr>
                  </a:solid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088696" y="5049686"/>
                    <a:ext cx="2239703" cy="335955"/>
                    <a:chOff x="2971800" y="2819400"/>
                    <a:chExt cx="1021080" cy="182880"/>
                  </a:xfrm>
                </p:grpSpPr>
                <p:sp>
                  <p:nvSpPr>
                    <p:cNvPr id="57" name="Oval 5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Oval 55"/>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3524373" y="3463651"/>
                  <a:ext cx="651252" cy="584776"/>
                </a:xfrm>
                <a:prstGeom prst="rect">
                  <a:avLst/>
                </a:prstGeom>
                <a:noFill/>
              </p:spPr>
              <p:txBody>
                <a:bodyPr wrap="square" rtlCol="0">
                  <a:spAutoFit/>
                </a:bodyPr>
                <a:lstStyle/>
                <a:p>
                  <a:r>
                    <a:rPr lang="en-US" sz="3200" dirty="0" smtClean="0"/>
                    <a:t>v</a:t>
                  </a:r>
                  <a:r>
                    <a:rPr lang="en-US" sz="3200" baseline="-25000" dirty="0"/>
                    <a:t>6</a:t>
                  </a:r>
                </a:p>
              </p:txBody>
            </p:sp>
            <p:sp>
              <p:nvSpPr>
                <p:cNvPr id="49" name="TextBox 48"/>
                <p:cNvSpPr txBox="1"/>
                <p:nvPr/>
              </p:nvSpPr>
              <p:spPr>
                <a:xfrm>
                  <a:off x="793381" y="3463651"/>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0" name="TextBox 49"/>
                <p:cNvSpPr txBox="1"/>
                <p:nvPr/>
              </p:nvSpPr>
              <p:spPr>
                <a:xfrm>
                  <a:off x="2263487" y="1412950"/>
                  <a:ext cx="651252" cy="584776"/>
                </a:xfrm>
                <a:prstGeom prst="rect">
                  <a:avLst/>
                </a:prstGeom>
                <a:noFill/>
              </p:spPr>
              <p:txBody>
                <a:bodyPr wrap="square" rtlCol="0">
                  <a:spAutoFit/>
                </a:bodyPr>
                <a:lstStyle/>
                <a:p>
                  <a:r>
                    <a:rPr lang="en-US" sz="3200" dirty="0" smtClean="0"/>
                    <a:t>v</a:t>
                  </a:r>
                  <a:r>
                    <a:rPr lang="en-US" sz="3200" baseline="-25000" dirty="0"/>
                    <a:t>5</a:t>
                  </a:r>
                </a:p>
              </p:txBody>
            </p:sp>
            <p:sp>
              <p:nvSpPr>
                <p:cNvPr id="51" name="TextBox 50"/>
                <p:cNvSpPr txBox="1"/>
                <p:nvPr/>
              </p:nvSpPr>
              <p:spPr>
                <a:xfrm>
                  <a:off x="1263790" y="2588847"/>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2" name="TextBox 51"/>
                <p:cNvSpPr txBox="1"/>
                <p:nvPr/>
              </p:nvSpPr>
              <p:spPr>
                <a:xfrm>
                  <a:off x="2263487" y="3803984"/>
                  <a:ext cx="651252" cy="584776"/>
                </a:xfrm>
                <a:prstGeom prst="rect">
                  <a:avLst/>
                </a:prstGeom>
                <a:noFill/>
              </p:spPr>
              <p:txBody>
                <a:bodyPr wrap="square" rtlCol="0">
                  <a:spAutoFit/>
                </a:bodyPr>
                <a:lstStyle/>
                <a:p>
                  <a:r>
                    <a:rPr lang="en-US" sz="3200" dirty="0" smtClean="0"/>
                    <a:t>e</a:t>
                  </a:r>
                  <a:r>
                    <a:rPr lang="en-US" sz="3200" baseline="-25000" dirty="0"/>
                    <a:t>6</a:t>
                  </a:r>
                </a:p>
              </p:txBody>
            </p:sp>
            <p:sp>
              <p:nvSpPr>
                <p:cNvPr id="53" name="TextBox 52"/>
                <p:cNvSpPr txBox="1"/>
                <p:nvPr/>
              </p:nvSpPr>
              <p:spPr>
                <a:xfrm>
                  <a:off x="2989958" y="2588847"/>
                  <a:ext cx="651252" cy="584776"/>
                </a:xfrm>
                <a:prstGeom prst="rect">
                  <a:avLst/>
                </a:prstGeom>
                <a:noFill/>
              </p:spPr>
              <p:txBody>
                <a:bodyPr wrap="square" rtlCol="0">
                  <a:spAutoFit/>
                </a:bodyPr>
                <a:lstStyle/>
                <a:p>
                  <a:r>
                    <a:rPr lang="en-US" sz="3200" dirty="0" smtClean="0"/>
                    <a:t>e</a:t>
                  </a:r>
                  <a:r>
                    <a:rPr lang="en-US" sz="3200" baseline="-25000" dirty="0"/>
                    <a:t>5</a:t>
                  </a:r>
                </a:p>
              </p:txBody>
            </p:sp>
          </p:grpSp>
        </p:grpSp>
        <p:pic>
          <p:nvPicPr>
            <p:cNvPr id="28" name="Picture 27"/>
            <p:cNvPicPr>
              <a:picLocks noChangeAspect="1"/>
            </p:cNvPicPr>
            <p:nvPr/>
          </p:nvPicPr>
          <p:blipFill>
            <a:blip r:embed="rId3"/>
            <a:stretch>
              <a:fillRect/>
            </a:stretch>
          </p:blipFill>
          <p:spPr>
            <a:xfrm>
              <a:off x="185090" y="2622059"/>
              <a:ext cx="8805672" cy="3474720"/>
            </a:xfrm>
            <a:prstGeom prst="rect">
              <a:avLst/>
            </a:prstGeom>
          </p:spPr>
        </p:pic>
      </p:grpSp>
      <p:grpSp>
        <p:nvGrpSpPr>
          <p:cNvPr id="42" name="Group 41"/>
          <p:cNvGrpSpPr/>
          <p:nvPr/>
        </p:nvGrpSpPr>
        <p:grpSpPr>
          <a:xfrm>
            <a:off x="981953" y="5623033"/>
            <a:ext cx="7576500" cy="1077218"/>
            <a:chOff x="1032752" y="5576854"/>
            <a:chExt cx="7576500" cy="1077218"/>
          </a:xfrm>
        </p:grpSpPr>
        <p:sp>
          <p:nvSpPr>
            <p:cNvPr id="43" name="Rectangle 42"/>
            <p:cNvSpPr/>
            <p:nvPr/>
          </p:nvSpPr>
          <p:spPr>
            <a:xfrm>
              <a:off x="1032752" y="5576854"/>
              <a:ext cx="7576500" cy="1077218"/>
            </a:xfrm>
            <a:prstGeom prst="rect">
              <a:avLst/>
            </a:prstGeom>
          </p:spPr>
          <p:txBody>
            <a:bodyPr wrap="square">
              <a:spAutoFit/>
            </a:bodyPr>
            <a:lstStyle/>
            <a:p>
              <a:r>
                <a:rPr lang="en-US" sz="3200" dirty="0" smtClean="0">
                  <a:sym typeface="Wingdings"/>
                </a:rPr>
                <a:t>Z</a:t>
              </a:r>
              <a:r>
                <a:rPr lang="en-US" sz="3200" baseline="-25000" dirty="0" smtClean="0">
                  <a:sym typeface="Wingdings"/>
                </a:rPr>
                <a:t>1 </a:t>
              </a:r>
              <a:r>
                <a:rPr lang="en-US" sz="3200" dirty="0" smtClean="0">
                  <a:sym typeface="Wingdings"/>
                </a:rPr>
                <a:t> </a:t>
              </a:r>
              <a:r>
                <a:rPr lang="en-US" sz="3200" dirty="0" smtClean="0"/>
                <a:t>= </a:t>
              </a:r>
              <a:r>
                <a:rPr lang="en-US" sz="3200" dirty="0"/>
                <a:t> </a:t>
              </a:r>
              <a:r>
                <a:rPr lang="en-US" sz="3200" dirty="0" smtClean="0"/>
                <a:t>kernel of        =   null space of M</a:t>
              </a:r>
              <a:r>
                <a:rPr lang="en-US" sz="3200" baseline="-25000" dirty="0" smtClean="0"/>
                <a:t>1</a:t>
              </a:r>
            </a:p>
            <a:p>
              <a:r>
                <a:rPr lang="en-US" sz="3200" dirty="0" smtClean="0"/>
                <a:t>					      = &lt;e</a:t>
              </a:r>
              <a:r>
                <a:rPr lang="en-US" sz="3200" baseline="-25000" dirty="0"/>
                <a:t>1</a:t>
              </a:r>
              <a:r>
                <a:rPr lang="en-US" sz="3200" dirty="0" smtClean="0"/>
                <a:t> + e</a:t>
              </a:r>
              <a:r>
                <a:rPr lang="en-US" sz="3200" baseline="-25000" dirty="0"/>
                <a:t>2</a:t>
              </a:r>
              <a:r>
                <a:rPr lang="en-US" sz="3200" dirty="0" smtClean="0"/>
                <a:t> + e</a:t>
              </a:r>
              <a:r>
                <a:rPr lang="en-US" sz="3200" baseline="-25000" dirty="0" smtClean="0"/>
                <a:t>3</a:t>
              </a:r>
              <a:r>
                <a:rPr lang="en-US" sz="3200" dirty="0"/>
                <a:t>,</a:t>
              </a:r>
              <a:r>
                <a:rPr lang="en-US" sz="3200" baseline="-25000" dirty="0" smtClean="0"/>
                <a:t>  </a:t>
              </a:r>
              <a:r>
                <a:rPr lang="en-US" sz="3200" dirty="0" smtClean="0"/>
                <a:t>e</a:t>
              </a:r>
              <a:r>
                <a:rPr lang="en-US" sz="3200" baseline="-25000" dirty="0"/>
                <a:t>4</a:t>
              </a:r>
              <a:r>
                <a:rPr lang="en-US" sz="3200" dirty="0" smtClean="0"/>
                <a:t> </a:t>
              </a:r>
              <a:r>
                <a:rPr lang="en-US" sz="3200" dirty="0"/>
                <a:t>+ </a:t>
              </a:r>
              <a:r>
                <a:rPr lang="en-US" sz="3200" dirty="0" smtClean="0"/>
                <a:t>e</a:t>
              </a:r>
              <a:r>
                <a:rPr lang="en-US" sz="3200" baseline="-25000" dirty="0" smtClean="0"/>
                <a:t>5</a:t>
              </a:r>
              <a:r>
                <a:rPr lang="en-US" sz="3200" dirty="0" smtClean="0"/>
                <a:t> </a:t>
              </a:r>
              <a:r>
                <a:rPr lang="en-US" sz="3200" dirty="0"/>
                <a:t>+ </a:t>
              </a:r>
              <a:r>
                <a:rPr lang="en-US" sz="3200" dirty="0" smtClean="0"/>
                <a:t>e</a:t>
              </a:r>
              <a:r>
                <a:rPr lang="en-US" sz="3200" baseline="-25000" dirty="0" smtClean="0"/>
                <a:t>6</a:t>
              </a:r>
              <a:r>
                <a:rPr lang="en-US" sz="3200" dirty="0" smtClean="0"/>
                <a:t>&gt;</a:t>
              </a:r>
              <a:r>
                <a:rPr lang="en-US" sz="3200" baseline="-25000" dirty="0" smtClean="0"/>
                <a:t>        </a:t>
              </a:r>
            </a:p>
          </p:txBody>
        </p:sp>
        <p:grpSp>
          <p:nvGrpSpPr>
            <p:cNvPr id="44" name="Group 43"/>
            <p:cNvGrpSpPr/>
            <p:nvPr/>
          </p:nvGrpSpPr>
          <p:grpSpPr>
            <a:xfrm>
              <a:off x="3462227" y="5576854"/>
              <a:ext cx="961338" cy="676656"/>
              <a:chOff x="658368" y="5669280"/>
              <a:chExt cx="961338" cy="676656"/>
            </a:xfrm>
          </p:grpSpPr>
          <p:sp>
            <p:nvSpPr>
              <p:cNvPr id="45" name="Arc 44"/>
              <p:cNvSpPr/>
              <p:nvPr/>
            </p:nvSpPr>
            <p:spPr>
              <a:xfrm rot="240000">
                <a:off x="658368" y="5779008"/>
                <a:ext cx="374904" cy="566928"/>
              </a:xfrm>
              <a:prstGeom prst="arc">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p:cNvSpPr txBox="1"/>
              <p:nvPr/>
            </p:nvSpPr>
            <p:spPr>
              <a:xfrm>
                <a:off x="768096" y="5669280"/>
                <a:ext cx="851610" cy="584776"/>
              </a:xfrm>
              <a:prstGeom prst="rect">
                <a:avLst/>
              </a:prstGeom>
              <a:noFill/>
            </p:spPr>
            <p:txBody>
              <a:bodyPr wrap="square" rtlCol="0">
                <a:spAutoFit/>
              </a:bodyPr>
              <a:lstStyle/>
              <a:p>
                <a:r>
                  <a:rPr lang="en-US" sz="3200" dirty="0" smtClean="0"/>
                  <a:t>o</a:t>
                </a:r>
                <a:r>
                  <a:rPr lang="en-US" sz="3200" baseline="-25000" dirty="0" smtClean="0"/>
                  <a:t>1</a:t>
                </a:r>
                <a:r>
                  <a:rPr lang="en-US" sz="3200" dirty="0" smtClean="0"/>
                  <a:t> </a:t>
                </a:r>
              </a:p>
            </p:txBody>
          </p:sp>
        </p:grpSp>
      </p:grpSp>
    </p:spTree>
    <p:extLst>
      <p:ext uri="{BB962C8B-B14F-4D97-AF65-F5344CB8AC3E}">
        <p14:creationId xmlns:p14="http://schemas.microsoft.com/office/powerpoint/2010/main" val="14871089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8541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pic>
        <p:nvPicPr>
          <p:cNvPr id="42" name="Picture 41"/>
          <p:cNvPicPr>
            <a:picLocks noChangeAspect="1"/>
          </p:cNvPicPr>
          <p:nvPr/>
        </p:nvPicPr>
        <p:blipFill>
          <a:blip r:embed="rId3"/>
          <a:stretch>
            <a:fillRect/>
          </a:stretch>
        </p:blipFill>
        <p:spPr>
          <a:xfrm>
            <a:off x="3283713" y="1880881"/>
            <a:ext cx="5588000" cy="4902200"/>
          </a:xfrm>
          <a:prstGeom prst="rect">
            <a:avLst/>
          </a:prstGeom>
        </p:spPr>
      </p:pic>
      <p:grpSp>
        <p:nvGrpSpPr>
          <p:cNvPr id="9" name="Group 8"/>
          <p:cNvGrpSpPr>
            <a:grpSpLocks noChangeAspect="1"/>
          </p:cNvGrpSpPr>
          <p:nvPr/>
        </p:nvGrpSpPr>
        <p:grpSpPr>
          <a:xfrm>
            <a:off x="148860" y="-17554"/>
            <a:ext cx="2940278" cy="2516849"/>
            <a:chOff x="643130" y="3761860"/>
            <a:chExt cx="2932737" cy="2510394"/>
          </a:xfrm>
        </p:grpSpPr>
        <p:sp>
          <p:nvSpPr>
            <p:cNvPr id="10" name="TextBox 9"/>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smtClean="0"/>
                <a:t>2</a:t>
              </a:r>
              <a:endParaRPr lang="en-US" sz="3200" baseline="-25000" dirty="0"/>
            </a:p>
          </p:txBody>
        </p:sp>
        <p:grpSp>
          <p:nvGrpSpPr>
            <p:cNvPr id="11" name="Group 10"/>
            <p:cNvGrpSpPr/>
            <p:nvPr/>
          </p:nvGrpSpPr>
          <p:grpSpPr>
            <a:xfrm>
              <a:off x="643130" y="4321013"/>
              <a:ext cx="2932737" cy="1951241"/>
              <a:chOff x="643130" y="4321013"/>
              <a:chExt cx="2932737" cy="1951241"/>
            </a:xfrm>
          </p:grpSpPr>
          <p:cxnSp>
            <p:nvCxnSpPr>
              <p:cNvPr id="12" name="Straight Connector 11"/>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Isosceles Triangle 14"/>
              <p:cNvSpPr/>
              <p:nvPr/>
            </p:nvSpPr>
            <p:spPr>
              <a:xfrm>
                <a:off x="1221807" y="4413869"/>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22" name="TextBox 21"/>
              <p:cNvSpPr txBox="1"/>
              <p:nvPr/>
            </p:nvSpPr>
            <p:spPr>
              <a:xfrm>
                <a:off x="1047625" y="4747702"/>
                <a:ext cx="651252" cy="584776"/>
              </a:xfrm>
              <a:prstGeom prst="rect">
                <a:avLst/>
              </a:prstGeom>
              <a:noFill/>
            </p:spPr>
            <p:txBody>
              <a:bodyPr wrap="square" rtlCol="0">
                <a:spAutoFit/>
              </a:bodyPr>
              <a:lstStyle/>
              <a:p>
                <a:r>
                  <a:rPr lang="en-US" sz="3200" dirty="0" smtClean="0"/>
                  <a:t>e</a:t>
                </a:r>
                <a:r>
                  <a:rPr lang="en-US" sz="3200" baseline="-25000" dirty="0" smtClean="0"/>
                  <a:t>1</a:t>
                </a:r>
                <a:endParaRPr lang="en-US" sz="3200" baseline="-25000" dirty="0"/>
              </a:p>
            </p:txBody>
          </p:sp>
          <p:sp>
            <p:nvSpPr>
              <p:cNvPr id="24" name="TextBox 23"/>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25" name="Group 24"/>
              <p:cNvGrpSpPr/>
              <p:nvPr/>
            </p:nvGrpSpPr>
            <p:grpSpPr>
              <a:xfrm>
                <a:off x="643130" y="5427877"/>
                <a:ext cx="2932737" cy="584776"/>
                <a:chOff x="643130" y="5427877"/>
                <a:chExt cx="2932737" cy="584776"/>
              </a:xfrm>
            </p:grpSpPr>
            <p:sp>
              <p:nvSpPr>
                <p:cNvPr id="26" name="TextBox 2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7" name="TextBox 2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grpSp>
        <p:nvGrpSpPr>
          <p:cNvPr id="46" name="Group 45"/>
          <p:cNvGrpSpPr/>
          <p:nvPr/>
        </p:nvGrpSpPr>
        <p:grpSpPr>
          <a:xfrm>
            <a:off x="2981145" y="-67459"/>
            <a:ext cx="2864458" cy="2520245"/>
            <a:chOff x="793381" y="1412950"/>
            <a:chExt cx="3382244" cy="2975810"/>
          </a:xfrm>
        </p:grpSpPr>
        <p:grpSp>
          <p:nvGrpSpPr>
            <p:cNvPr id="47" name="Group 46"/>
            <p:cNvGrpSpPr/>
            <p:nvPr/>
          </p:nvGrpSpPr>
          <p:grpSpPr>
            <a:xfrm>
              <a:off x="1284670" y="2021707"/>
              <a:ext cx="2239703" cy="1987736"/>
              <a:chOff x="1088696" y="3397905"/>
              <a:chExt cx="2239703" cy="1987736"/>
            </a:xfrm>
          </p:grpSpPr>
          <p:sp>
            <p:nvSpPr>
              <p:cNvPr id="54" name="Isosceles Triangle 53"/>
              <p:cNvSpPr/>
              <p:nvPr/>
            </p:nvSpPr>
            <p:spPr>
              <a:xfrm>
                <a:off x="1284670" y="3565883"/>
                <a:ext cx="1959740" cy="1696575"/>
              </a:xfrm>
              <a:prstGeom prst="triangle">
                <a:avLst/>
              </a:prstGeom>
              <a:solidFill>
                <a:schemeClr val="tx2">
                  <a:lumMod val="40000"/>
                  <a:lumOff val="60000"/>
                </a:schemeClr>
              </a:solid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1088696" y="5049686"/>
                <a:ext cx="2239703" cy="335955"/>
                <a:chOff x="2971800" y="2819400"/>
                <a:chExt cx="1021080" cy="182880"/>
              </a:xfrm>
            </p:grpSpPr>
            <p:sp>
              <p:nvSpPr>
                <p:cNvPr id="57" name="Oval 5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6" name="Oval 55"/>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3524373" y="3463651"/>
              <a:ext cx="651252" cy="584776"/>
            </a:xfrm>
            <a:prstGeom prst="rect">
              <a:avLst/>
            </a:prstGeom>
            <a:noFill/>
          </p:spPr>
          <p:txBody>
            <a:bodyPr wrap="square" rtlCol="0">
              <a:spAutoFit/>
            </a:bodyPr>
            <a:lstStyle/>
            <a:p>
              <a:r>
                <a:rPr lang="en-US" sz="3200" dirty="0" smtClean="0"/>
                <a:t>v</a:t>
              </a:r>
              <a:r>
                <a:rPr lang="en-US" sz="3200" baseline="-25000" dirty="0"/>
                <a:t>6</a:t>
              </a:r>
            </a:p>
          </p:txBody>
        </p:sp>
        <p:sp>
          <p:nvSpPr>
            <p:cNvPr id="49" name="TextBox 48"/>
            <p:cNvSpPr txBox="1"/>
            <p:nvPr/>
          </p:nvSpPr>
          <p:spPr>
            <a:xfrm>
              <a:off x="793381" y="3463651"/>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0" name="TextBox 49"/>
            <p:cNvSpPr txBox="1"/>
            <p:nvPr/>
          </p:nvSpPr>
          <p:spPr>
            <a:xfrm>
              <a:off x="2263487" y="1412950"/>
              <a:ext cx="651252" cy="584776"/>
            </a:xfrm>
            <a:prstGeom prst="rect">
              <a:avLst/>
            </a:prstGeom>
            <a:noFill/>
          </p:spPr>
          <p:txBody>
            <a:bodyPr wrap="square" rtlCol="0">
              <a:spAutoFit/>
            </a:bodyPr>
            <a:lstStyle/>
            <a:p>
              <a:r>
                <a:rPr lang="en-US" sz="3200" dirty="0" smtClean="0"/>
                <a:t>v</a:t>
              </a:r>
              <a:r>
                <a:rPr lang="en-US" sz="3200" baseline="-25000" dirty="0"/>
                <a:t>5</a:t>
              </a:r>
            </a:p>
          </p:txBody>
        </p:sp>
        <p:sp>
          <p:nvSpPr>
            <p:cNvPr id="51" name="TextBox 50"/>
            <p:cNvSpPr txBox="1"/>
            <p:nvPr/>
          </p:nvSpPr>
          <p:spPr>
            <a:xfrm>
              <a:off x="1263790" y="2588847"/>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2" name="TextBox 51"/>
            <p:cNvSpPr txBox="1"/>
            <p:nvPr/>
          </p:nvSpPr>
          <p:spPr>
            <a:xfrm>
              <a:off x="2263487" y="3803984"/>
              <a:ext cx="651252" cy="584776"/>
            </a:xfrm>
            <a:prstGeom prst="rect">
              <a:avLst/>
            </a:prstGeom>
            <a:noFill/>
          </p:spPr>
          <p:txBody>
            <a:bodyPr wrap="square" rtlCol="0">
              <a:spAutoFit/>
            </a:bodyPr>
            <a:lstStyle/>
            <a:p>
              <a:r>
                <a:rPr lang="en-US" sz="3200" dirty="0" smtClean="0"/>
                <a:t>e</a:t>
              </a:r>
              <a:r>
                <a:rPr lang="en-US" sz="3200" baseline="-25000" dirty="0"/>
                <a:t>6</a:t>
              </a:r>
            </a:p>
          </p:txBody>
        </p:sp>
        <p:sp>
          <p:nvSpPr>
            <p:cNvPr id="53" name="TextBox 52"/>
            <p:cNvSpPr txBox="1"/>
            <p:nvPr/>
          </p:nvSpPr>
          <p:spPr>
            <a:xfrm>
              <a:off x="2989958" y="2588847"/>
              <a:ext cx="651252" cy="584776"/>
            </a:xfrm>
            <a:prstGeom prst="rect">
              <a:avLst/>
            </a:prstGeom>
            <a:noFill/>
          </p:spPr>
          <p:txBody>
            <a:bodyPr wrap="square" rtlCol="0">
              <a:spAutoFit/>
            </a:bodyPr>
            <a:lstStyle/>
            <a:p>
              <a:r>
                <a:rPr lang="en-US" sz="3200" dirty="0" smtClean="0"/>
                <a:t>e</a:t>
              </a:r>
              <a:r>
                <a:rPr lang="en-US" sz="3200" baseline="-25000" dirty="0"/>
                <a:t>5</a:t>
              </a:r>
            </a:p>
          </p:txBody>
        </p:sp>
      </p:grpSp>
    </p:spTree>
    <p:extLst>
      <p:ext uri="{BB962C8B-B14F-4D97-AF65-F5344CB8AC3E}">
        <p14:creationId xmlns:p14="http://schemas.microsoft.com/office/powerpoint/2010/main" val="28757867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7821" y="377519"/>
            <a:ext cx="3192424" cy="974266"/>
            <a:chOff x="2390364" y="509467"/>
            <a:chExt cx="3192424" cy="974266"/>
          </a:xfrm>
        </p:grpSpPr>
        <p:sp>
          <p:nvSpPr>
            <p:cNvPr id="2" name="Rectangle 1"/>
            <p:cNvSpPr/>
            <p:nvPr/>
          </p:nvSpPr>
          <p:spPr>
            <a:xfrm>
              <a:off x="2390364" y="898957"/>
              <a:ext cx="3192424" cy="584776"/>
            </a:xfrm>
            <a:prstGeom prst="rect">
              <a:avLst/>
            </a:prstGeom>
          </p:spPr>
          <p:txBody>
            <a:bodyPr wrap="square">
              <a:spAutoFit/>
            </a:bodyPr>
            <a:lstStyle/>
            <a:p>
              <a:r>
                <a:rPr lang="en-US" sz="3200" dirty="0" smtClean="0"/>
                <a:t>C</a:t>
              </a:r>
              <a:r>
                <a:rPr lang="en-US" sz="3200" baseline="-25000" dirty="0" smtClean="0"/>
                <a:t>2   </a:t>
              </a:r>
              <a:r>
                <a:rPr lang="en-US" sz="3200" dirty="0" smtClean="0">
                  <a:sym typeface="Wingdings"/>
                </a:rPr>
                <a:t>   </a:t>
              </a:r>
              <a:r>
                <a:rPr lang="en-US" sz="3200" dirty="0" smtClean="0"/>
                <a:t>C</a:t>
              </a:r>
              <a:r>
                <a:rPr lang="en-US" sz="3200" baseline="-25000" dirty="0" smtClean="0"/>
                <a:t>1   </a:t>
              </a:r>
              <a:r>
                <a:rPr lang="en-US" sz="3200" dirty="0" smtClean="0">
                  <a:sym typeface="Wingdings"/>
                </a:rPr>
                <a:t>   </a:t>
              </a:r>
              <a:r>
                <a:rPr lang="en-US" sz="3200" dirty="0" smtClean="0"/>
                <a:t>C</a:t>
              </a:r>
              <a:r>
                <a:rPr lang="en-US" sz="3200" baseline="-25000" dirty="0" smtClean="0"/>
                <a:t>0 </a:t>
              </a:r>
              <a:endParaRPr lang="en-US" sz="3200" dirty="0" smtClean="0">
                <a:sym typeface="Wingdings"/>
              </a:endParaRPr>
            </a:p>
          </p:txBody>
        </p:sp>
        <p:grpSp>
          <p:nvGrpSpPr>
            <p:cNvPr id="15" name="Group 14"/>
            <p:cNvGrpSpPr/>
            <p:nvPr/>
          </p:nvGrpSpPr>
          <p:grpSpPr>
            <a:xfrm>
              <a:off x="4021075" y="509467"/>
              <a:ext cx="961338" cy="676656"/>
              <a:chOff x="658368" y="5669280"/>
              <a:chExt cx="961338" cy="676656"/>
            </a:xfrm>
          </p:grpSpPr>
          <p:sp>
            <p:nvSpPr>
              <p:cNvPr id="16" name="Arc 15"/>
              <p:cNvSpPr/>
              <p:nvPr/>
            </p:nvSpPr>
            <p:spPr>
              <a:xfrm rot="240000">
                <a:off x="658368" y="5779008"/>
                <a:ext cx="374904" cy="566928"/>
              </a:xfrm>
              <a:prstGeom prst="arc">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768096" y="5669280"/>
                <a:ext cx="851610" cy="584776"/>
              </a:xfrm>
              <a:prstGeom prst="rect">
                <a:avLst/>
              </a:prstGeom>
              <a:noFill/>
            </p:spPr>
            <p:txBody>
              <a:bodyPr wrap="square" rtlCol="0">
                <a:spAutoFit/>
              </a:bodyPr>
              <a:lstStyle/>
              <a:p>
                <a:r>
                  <a:rPr lang="en-US" sz="3200" dirty="0" smtClean="0"/>
                  <a:t>o</a:t>
                </a:r>
                <a:r>
                  <a:rPr lang="en-US" sz="3200" baseline="-25000" dirty="0" smtClean="0"/>
                  <a:t>1</a:t>
                </a:r>
                <a:r>
                  <a:rPr lang="en-US" sz="3200" dirty="0" smtClean="0"/>
                  <a:t> </a:t>
                </a:r>
              </a:p>
            </p:txBody>
          </p:sp>
        </p:grpSp>
        <p:grpSp>
          <p:nvGrpSpPr>
            <p:cNvPr id="21" name="Group 20"/>
            <p:cNvGrpSpPr/>
            <p:nvPr/>
          </p:nvGrpSpPr>
          <p:grpSpPr>
            <a:xfrm>
              <a:off x="2827053" y="509467"/>
              <a:ext cx="961338" cy="676656"/>
              <a:chOff x="658368" y="5669280"/>
              <a:chExt cx="961338" cy="676656"/>
            </a:xfrm>
          </p:grpSpPr>
          <p:sp>
            <p:nvSpPr>
              <p:cNvPr id="22" name="Arc 21"/>
              <p:cNvSpPr/>
              <p:nvPr/>
            </p:nvSpPr>
            <p:spPr>
              <a:xfrm rot="240000">
                <a:off x="658368" y="5779008"/>
                <a:ext cx="374904" cy="566928"/>
              </a:xfrm>
              <a:prstGeom prst="arc">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768096" y="5669280"/>
                <a:ext cx="851610" cy="584776"/>
              </a:xfrm>
              <a:prstGeom prst="rect">
                <a:avLst/>
              </a:prstGeom>
              <a:noFill/>
            </p:spPr>
            <p:txBody>
              <a:bodyPr wrap="square" rtlCol="0">
                <a:spAutoFit/>
              </a:bodyPr>
              <a:lstStyle/>
              <a:p>
                <a:r>
                  <a:rPr lang="en-US" sz="3200" dirty="0" smtClean="0"/>
                  <a:t>o</a:t>
                </a:r>
                <a:r>
                  <a:rPr lang="en-US" sz="3200" baseline="-25000" dirty="0"/>
                  <a:t>2</a:t>
                </a:r>
                <a:r>
                  <a:rPr lang="en-US" sz="3200" dirty="0" smtClean="0"/>
                  <a:t> </a:t>
                </a:r>
              </a:p>
            </p:txBody>
          </p:sp>
        </p:grpSp>
      </p:grpSp>
      <p:grpSp>
        <p:nvGrpSpPr>
          <p:cNvPr id="3" name="Group 2"/>
          <p:cNvGrpSpPr/>
          <p:nvPr/>
        </p:nvGrpSpPr>
        <p:grpSpPr>
          <a:xfrm>
            <a:off x="382765" y="1828375"/>
            <a:ext cx="7576500" cy="5498257"/>
            <a:chOff x="1026219" y="1828375"/>
            <a:chExt cx="7576500" cy="5498257"/>
          </a:xfrm>
        </p:grpSpPr>
        <p:grpSp>
          <p:nvGrpSpPr>
            <p:cNvPr id="24" name="Group 23"/>
            <p:cNvGrpSpPr/>
            <p:nvPr/>
          </p:nvGrpSpPr>
          <p:grpSpPr>
            <a:xfrm>
              <a:off x="1026219" y="1828375"/>
              <a:ext cx="7576500" cy="5498257"/>
              <a:chOff x="112723" y="3602667"/>
              <a:chExt cx="7576500" cy="5498257"/>
            </a:xfrm>
          </p:grpSpPr>
          <p:sp>
            <p:nvSpPr>
              <p:cNvPr id="25" name="Rectangle 24"/>
              <p:cNvSpPr/>
              <p:nvPr/>
            </p:nvSpPr>
            <p:spPr>
              <a:xfrm>
                <a:off x="112723" y="3602667"/>
                <a:ext cx="7576500" cy="5498257"/>
              </a:xfrm>
              <a:prstGeom prst="rect">
                <a:avLst/>
              </a:prstGeom>
            </p:spPr>
            <p:txBody>
              <a:bodyPr wrap="square">
                <a:spAutoFit/>
              </a:bodyPr>
              <a:lstStyle/>
              <a:p>
                <a:r>
                  <a:rPr lang="en-US" sz="3200" dirty="0" smtClean="0">
                    <a:sym typeface="Wingdings"/>
                  </a:rPr>
                  <a:t>H</a:t>
                </a:r>
                <a:r>
                  <a:rPr lang="en-US" sz="3200" baseline="-25000" dirty="0" smtClean="0">
                    <a:sym typeface="Wingdings"/>
                  </a:rPr>
                  <a:t>1</a:t>
                </a:r>
                <a:r>
                  <a:rPr lang="en-US" sz="3200" dirty="0" smtClean="0">
                    <a:sym typeface="Wingdings"/>
                  </a:rPr>
                  <a:t> = Z</a:t>
                </a:r>
                <a:r>
                  <a:rPr lang="en-US" sz="3200" baseline="-25000" dirty="0" smtClean="0">
                    <a:sym typeface="Wingdings"/>
                  </a:rPr>
                  <a:t>1</a:t>
                </a:r>
                <a:r>
                  <a:rPr lang="en-US" sz="3200" dirty="0" smtClean="0">
                    <a:sym typeface="Wingdings"/>
                  </a:rPr>
                  <a:t>/</a:t>
                </a:r>
                <a:r>
                  <a:rPr lang="en-US" sz="3200" dirty="0" smtClean="0"/>
                  <a:t>B</a:t>
                </a:r>
                <a:r>
                  <a:rPr lang="en-US" sz="3200" baseline="-25000" dirty="0" smtClean="0"/>
                  <a:t>1</a:t>
                </a:r>
                <a:r>
                  <a:rPr lang="en-US" sz="3200" dirty="0" smtClean="0"/>
                  <a:t> = (kernel of      )/ (image of      )</a:t>
                </a:r>
              </a:p>
              <a:p>
                <a:endParaRPr lang="en-US" sz="3200" dirty="0"/>
              </a:p>
              <a:p>
                <a:r>
                  <a:rPr lang="en-US" sz="3200" dirty="0" smtClean="0"/>
                  <a:t>				     null space of M</a:t>
                </a:r>
                <a:r>
                  <a:rPr lang="en-US" sz="3200" baseline="-25000" dirty="0"/>
                  <a:t>1</a:t>
                </a:r>
                <a:r>
                  <a:rPr lang="en-US" sz="3200" baseline="-25000" dirty="0" smtClean="0"/>
                  <a:t>        </a:t>
                </a:r>
              </a:p>
              <a:p>
                <a:pPr>
                  <a:lnSpc>
                    <a:spcPct val="120000"/>
                  </a:lnSpc>
                </a:pPr>
                <a:r>
                  <a:rPr lang="en-US" sz="3200" dirty="0"/>
                  <a:t>	</a:t>
                </a:r>
                <a:r>
                  <a:rPr lang="en-US" sz="3200" dirty="0" smtClean="0"/>
                  <a:t>			</a:t>
                </a:r>
                <a:r>
                  <a:rPr lang="en-US" sz="3200" dirty="0"/>
                  <a:t> </a:t>
                </a:r>
                <a:r>
                  <a:rPr lang="en-US" sz="3200" dirty="0" smtClean="0"/>
                  <a:t>  column space of M</a:t>
                </a:r>
                <a:r>
                  <a:rPr lang="en-US" sz="3200" baseline="-25000" dirty="0" smtClean="0"/>
                  <a:t>2</a:t>
                </a:r>
              </a:p>
              <a:p>
                <a:pPr>
                  <a:lnSpc>
                    <a:spcPct val="120000"/>
                  </a:lnSpc>
                </a:pPr>
                <a:endParaRPr lang="en-US" sz="3200" baseline="-25000" dirty="0"/>
              </a:p>
              <a:p>
                <a:pPr>
                  <a:lnSpc>
                    <a:spcPct val="120000"/>
                  </a:lnSpc>
                </a:pPr>
                <a:r>
                  <a:rPr lang="en-US" sz="3200" dirty="0" smtClean="0"/>
                  <a:t>					&lt;</a:t>
                </a: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a:t>
                </a:r>
                <a:r>
                  <a:rPr lang="en-US" sz="3200" baseline="-25000" dirty="0"/>
                  <a:t>  </a:t>
                </a:r>
                <a:r>
                  <a:rPr lang="en-US" sz="3200" dirty="0"/>
                  <a:t>e</a:t>
                </a:r>
                <a:r>
                  <a:rPr lang="en-US" sz="3200" baseline="-25000" dirty="0"/>
                  <a:t>4</a:t>
                </a:r>
                <a:r>
                  <a:rPr lang="en-US" sz="3200" dirty="0"/>
                  <a:t> + e</a:t>
                </a:r>
                <a:r>
                  <a:rPr lang="en-US" sz="3200" baseline="-25000" dirty="0"/>
                  <a:t>5</a:t>
                </a:r>
                <a:r>
                  <a:rPr lang="en-US" sz="3200" dirty="0"/>
                  <a:t> + e</a:t>
                </a:r>
                <a:r>
                  <a:rPr lang="en-US" sz="3200" baseline="-25000" dirty="0"/>
                  <a:t>6</a:t>
                </a:r>
                <a:r>
                  <a:rPr lang="en-US" sz="3200" dirty="0" smtClean="0"/>
                  <a:t>&gt;</a:t>
                </a:r>
                <a:r>
                  <a:rPr lang="en-US" sz="3200" baseline="-25000" dirty="0" smtClean="0"/>
                  <a:t> </a:t>
                </a:r>
                <a:endParaRPr lang="en-US" sz="3200" dirty="0" smtClean="0"/>
              </a:p>
              <a:p>
                <a:pPr>
                  <a:lnSpc>
                    <a:spcPct val="120000"/>
                  </a:lnSpc>
                </a:pPr>
                <a:r>
                  <a:rPr lang="en-US" sz="3200" dirty="0" smtClean="0"/>
                  <a:t>					          &lt;</a:t>
                </a:r>
                <a:r>
                  <a:rPr lang="en-US" sz="3200" dirty="0"/>
                  <a:t>e</a:t>
                </a:r>
                <a:r>
                  <a:rPr lang="en-US" sz="3200" baseline="-25000" dirty="0"/>
                  <a:t>4</a:t>
                </a:r>
                <a:r>
                  <a:rPr lang="en-US" sz="3200" dirty="0"/>
                  <a:t> + e</a:t>
                </a:r>
                <a:r>
                  <a:rPr lang="en-US" sz="3200" baseline="-25000" dirty="0"/>
                  <a:t>5</a:t>
                </a:r>
                <a:r>
                  <a:rPr lang="en-US" sz="3200" dirty="0"/>
                  <a:t> + e</a:t>
                </a:r>
                <a:r>
                  <a:rPr lang="en-US" sz="3200" baseline="-25000" dirty="0"/>
                  <a:t>6</a:t>
                </a:r>
                <a:r>
                  <a:rPr lang="en-US" sz="3200" dirty="0" smtClean="0"/>
                  <a:t>&gt;</a:t>
                </a:r>
                <a:r>
                  <a:rPr lang="en-US" sz="3200" baseline="-25000" dirty="0" smtClean="0"/>
                  <a:t> </a:t>
                </a:r>
                <a:endParaRPr lang="en-US" sz="3200" dirty="0" smtClean="0"/>
              </a:p>
              <a:p>
                <a:pPr>
                  <a:lnSpc>
                    <a:spcPct val="120000"/>
                  </a:lnSpc>
                </a:pPr>
                <a:endParaRPr lang="en-US" sz="3200" baseline="-25000" dirty="0"/>
              </a:p>
              <a:p>
                <a:pPr>
                  <a:lnSpc>
                    <a:spcPct val="120000"/>
                  </a:lnSpc>
                </a:pPr>
                <a:r>
                  <a:rPr lang="en-US" sz="3200" dirty="0" smtClean="0"/>
                  <a:t>Rank </a:t>
                </a:r>
                <a:r>
                  <a:rPr lang="en-US" sz="3200" dirty="0" smtClean="0">
                    <a:sym typeface="Wingdings"/>
                  </a:rPr>
                  <a:t>H</a:t>
                </a:r>
                <a:r>
                  <a:rPr lang="en-US" sz="3200" baseline="-25000" dirty="0">
                    <a:sym typeface="Wingdings"/>
                  </a:rPr>
                  <a:t>1</a:t>
                </a:r>
                <a:r>
                  <a:rPr lang="en-US" sz="3200" dirty="0" smtClean="0">
                    <a:sym typeface="Wingdings"/>
                  </a:rPr>
                  <a:t> = Rank Z</a:t>
                </a:r>
                <a:r>
                  <a:rPr lang="en-US" sz="3200" baseline="-25000" dirty="0" smtClean="0">
                    <a:sym typeface="Wingdings"/>
                  </a:rPr>
                  <a:t>1</a:t>
                </a:r>
                <a:r>
                  <a:rPr lang="en-US" sz="3200" dirty="0" smtClean="0">
                    <a:sym typeface="Wingdings"/>
                  </a:rPr>
                  <a:t> – Rank </a:t>
                </a:r>
                <a:r>
                  <a:rPr lang="en-US" sz="3200" dirty="0" smtClean="0"/>
                  <a:t>B</a:t>
                </a:r>
                <a:r>
                  <a:rPr lang="en-US" sz="3200" baseline="-25000" dirty="0" smtClean="0"/>
                  <a:t>1 </a:t>
                </a:r>
                <a:r>
                  <a:rPr lang="en-US" sz="3200" dirty="0" smtClean="0"/>
                  <a:t> = 2 – 1 = 1 </a:t>
                </a:r>
              </a:p>
              <a:p>
                <a:pPr>
                  <a:lnSpc>
                    <a:spcPct val="120000"/>
                  </a:lnSpc>
                </a:pPr>
                <a:endParaRPr lang="en-US" sz="3200" baseline="-25000" dirty="0" smtClean="0"/>
              </a:p>
              <a:p>
                <a:endParaRPr lang="en-US" sz="3200" baseline="-25000" dirty="0" smtClean="0"/>
              </a:p>
            </p:txBody>
          </p:sp>
          <p:cxnSp>
            <p:nvCxnSpPr>
              <p:cNvPr id="26" name="Straight Connector 25"/>
              <p:cNvCxnSpPr/>
              <p:nvPr/>
            </p:nvCxnSpPr>
            <p:spPr>
              <a:xfrm flipV="1">
                <a:off x="2313721" y="5201122"/>
                <a:ext cx="3318192"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3725521" y="3620062"/>
                <a:ext cx="961338" cy="676656"/>
                <a:chOff x="658368" y="5669280"/>
                <a:chExt cx="961338" cy="676656"/>
              </a:xfrm>
            </p:grpSpPr>
            <p:sp>
              <p:nvSpPr>
                <p:cNvPr id="31" name="Arc 30"/>
                <p:cNvSpPr/>
                <p:nvPr/>
              </p:nvSpPr>
              <p:spPr>
                <a:xfrm rot="240000">
                  <a:off x="658368" y="5779008"/>
                  <a:ext cx="374904" cy="566928"/>
                </a:xfrm>
                <a:prstGeom prst="arc">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768096" y="5669280"/>
                  <a:ext cx="851610" cy="584776"/>
                </a:xfrm>
                <a:prstGeom prst="rect">
                  <a:avLst/>
                </a:prstGeom>
                <a:noFill/>
              </p:spPr>
              <p:txBody>
                <a:bodyPr wrap="square" rtlCol="0">
                  <a:spAutoFit/>
                </a:bodyPr>
                <a:lstStyle/>
                <a:p>
                  <a:r>
                    <a:rPr lang="en-US" sz="3200" dirty="0" smtClean="0"/>
                    <a:t>o</a:t>
                  </a:r>
                  <a:r>
                    <a:rPr lang="en-US" sz="3200" baseline="-25000" dirty="0" smtClean="0"/>
                    <a:t>1</a:t>
                  </a:r>
                  <a:r>
                    <a:rPr lang="en-US" sz="3200" dirty="0" smtClean="0"/>
                    <a:t> </a:t>
                  </a:r>
                </a:p>
              </p:txBody>
            </p:sp>
          </p:grpSp>
          <p:grpSp>
            <p:nvGrpSpPr>
              <p:cNvPr id="28" name="Group 27"/>
              <p:cNvGrpSpPr/>
              <p:nvPr/>
            </p:nvGrpSpPr>
            <p:grpSpPr>
              <a:xfrm>
                <a:off x="6243470" y="3632552"/>
                <a:ext cx="961338" cy="676656"/>
                <a:chOff x="658368" y="5669280"/>
                <a:chExt cx="961338" cy="676656"/>
              </a:xfrm>
            </p:grpSpPr>
            <p:sp>
              <p:nvSpPr>
                <p:cNvPr id="29" name="Arc 28"/>
                <p:cNvSpPr/>
                <p:nvPr/>
              </p:nvSpPr>
              <p:spPr>
                <a:xfrm rot="240000">
                  <a:off x="658368" y="5779008"/>
                  <a:ext cx="374904" cy="566928"/>
                </a:xfrm>
                <a:prstGeom prst="arc">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68096" y="5669280"/>
                  <a:ext cx="851610" cy="584776"/>
                </a:xfrm>
                <a:prstGeom prst="rect">
                  <a:avLst/>
                </a:prstGeom>
                <a:noFill/>
              </p:spPr>
              <p:txBody>
                <a:bodyPr wrap="square" rtlCol="0">
                  <a:spAutoFit/>
                </a:bodyPr>
                <a:lstStyle/>
                <a:p>
                  <a:r>
                    <a:rPr lang="en-US" sz="3200" dirty="0" smtClean="0"/>
                    <a:t>o</a:t>
                  </a:r>
                  <a:r>
                    <a:rPr lang="en-US" sz="3200" baseline="-25000" dirty="0"/>
                    <a:t>2</a:t>
                  </a:r>
                  <a:r>
                    <a:rPr lang="en-US" sz="3200" dirty="0" smtClean="0"/>
                    <a:t>  </a:t>
                  </a:r>
                </a:p>
              </p:txBody>
            </p:sp>
          </p:grpSp>
        </p:grpSp>
        <p:sp>
          <p:nvSpPr>
            <p:cNvPr id="34" name="TextBox 33"/>
            <p:cNvSpPr txBox="1"/>
            <p:nvPr/>
          </p:nvSpPr>
          <p:spPr>
            <a:xfrm>
              <a:off x="2592050" y="3104782"/>
              <a:ext cx="521893" cy="584776"/>
            </a:xfrm>
            <a:prstGeom prst="rect">
              <a:avLst/>
            </a:prstGeom>
            <a:noFill/>
          </p:spPr>
          <p:txBody>
            <a:bodyPr wrap="square" rtlCol="0">
              <a:spAutoFit/>
            </a:bodyPr>
            <a:lstStyle/>
            <a:p>
              <a:r>
                <a:rPr lang="en-US" sz="3200" dirty="0" smtClean="0"/>
                <a:t>=</a:t>
              </a:r>
              <a:endParaRPr lang="en-US" sz="3200" dirty="0"/>
            </a:p>
          </p:txBody>
        </p:sp>
      </p:grpSp>
      <p:cxnSp>
        <p:nvCxnSpPr>
          <p:cNvPr id="20" name="Straight Connector 19"/>
          <p:cNvCxnSpPr/>
          <p:nvPr/>
        </p:nvCxnSpPr>
        <p:spPr>
          <a:xfrm>
            <a:off x="2772271" y="4970831"/>
            <a:ext cx="419513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164561" y="4648782"/>
            <a:ext cx="521893" cy="584776"/>
          </a:xfrm>
          <a:prstGeom prst="rect">
            <a:avLst/>
          </a:prstGeom>
          <a:noFill/>
        </p:spPr>
        <p:txBody>
          <a:bodyPr wrap="square" rtlCol="0">
            <a:spAutoFit/>
          </a:bodyPr>
          <a:lstStyle/>
          <a:p>
            <a:r>
              <a:rPr lang="en-US" sz="3200" dirty="0" smtClean="0"/>
              <a:t>=</a:t>
            </a:r>
            <a:endParaRPr lang="en-US" sz="3200" dirty="0"/>
          </a:p>
        </p:txBody>
      </p:sp>
      <p:grpSp>
        <p:nvGrpSpPr>
          <p:cNvPr id="36" name="Group 35"/>
          <p:cNvGrpSpPr/>
          <p:nvPr/>
        </p:nvGrpSpPr>
        <p:grpSpPr>
          <a:xfrm>
            <a:off x="6826923" y="-152781"/>
            <a:ext cx="2024491" cy="1832929"/>
            <a:chOff x="793381" y="1366738"/>
            <a:chExt cx="3688851" cy="3339803"/>
          </a:xfrm>
        </p:grpSpPr>
        <p:grpSp>
          <p:nvGrpSpPr>
            <p:cNvPr id="50" name="Group 49"/>
            <p:cNvGrpSpPr/>
            <p:nvPr/>
          </p:nvGrpSpPr>
          <p:grpSpPr>
            <a:xfrm>
              <a:off x="1284670" y="2021707"/>
              <a:ext cx="2239703" cy="1987736"/>
              <a:chOff x="1088696" y="3397905"/>
              <a:chExt cx="2239703" cy="1987736"/>
            </a:xfrm>
          </p:grpSpPr>
          <p:sp>
            <p:nvSpPr>
              <p:cNvPr id="57" name="Isosceles Triangle 56"/>
              <p:cNvSpPr/>
              <p:nvPr/>
            </p:nvSpPr>
            <p:spPr>
              <a:xfrm>
                <a:off x="1284670" y="3565883"/>
                <a:ext cx="1959740" cy="1696575"/>
              </a:xfrm>
              <a:prstGeom prst="triangle">
                <a:avLst/>
              </a:prstGeom>
              <a:solidFill>
                <a:schemeClr val="tx2">
                  <a:lumMod val="40000"/>
                  <a:lumOff val="60000"/>
                </a:schemeClr>
              </a:solid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1088696" y="5049686"/>
                <a:ext cx="2239703" cy="335955"/>
                <a:chOff x="2971800" y="2819400"/>
                <a:chExt cx="1021080" cy="182880"/>
              </a:xfrm>
            </p:grpSpPr>
            <p:sp>
              <p:nvSpPr>
                <p:cNvPr id="60" name="Oval 59"/>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Oval 58"/>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3501265" y="3463651"/>
              <a:ext cx="980967" cy="776770"/>
            </a:xfrm>
            <a:prstGeom prst="rect">
              <a:avLst/>
            </a:prstGeom>
            <a:noFill/>
          </p:spPr>
          <p:txBody>
            <a:bodyPr wrap="square" rtlCol="0">
              <a:spAutoFit/>
            </a:bodyPr>
            <a:lstStyle/>
            <a:p>
              <a:r>
                <a:rPr lang="en-US" sz="3200" dirty="0" smtClean="0"/>
                <a:t>v</a:t>
              </a:r>
              <a:r>
                <a:rPr lang="en-US" sz="3200" baseline="-25000" dirty="0"/>
                <a:t>6</a:t>
              </a:r>
            </a:p>
          </p:txBody>
        </p:sp>
        <p:sp>
          <p:nvSpPr>
            <p:cNvPr id="52" name="TextBox 51"/>
            <p:cNvSpPr txBox="1"/>
            <p:nvPr/>
          </p:nvSpPr>
          <p:spPr>
            <a:xfrm>
              <a:off x="793381" y="3463651"/>
              <a:ext cx="1098316" cy="776770"/>
            </a:xfrm>
            <a:prstGeom prst="rect">
              <a:avLst/>
            </a:prstGeom>
            <a:noFill/>
          </p:spPr>
          <p:txBody>
            <a:bodyPr wrap="square" rtlCol="0">
              <a:spAutoFit/>
            </a:bodyPr>
            <a:lstStyle/>
            <a:p>
              <a:r>
                <a:rPr lang="en-US" sz="3200" dirty="0" smtClean="0"/>
                <a:t>v</a:t>
              </a:r>
              <a:r>
                <a:rPr lang="en-US" sz="3200" baseline="-25000" dirty="0"/>
                <a:t>4</a:t>
              </a:r>
            </a:p>
          </p:txBody>
        </p:sp>
        <p:sp>
          <p:nvSpPr>
            <p:cNvPr id="53" name="TextBox 52"/>
            <p:cNvSpPr txBox="1"/>
            <p:nvPr/>
          </p:nvSpPr>
          <p:spPr>
            <a:xfrm>
              <a:off x="2402436" y="1366738"/>
              <a:ext cx="1176895" cy="776770"/>
            </a:xfrm>
            <a:prstGeom prst="rect">
              <a:avLst/>
            </a:prstGeom>
            <a:noFill/>
          </p:spPr>
          <p:txBody>
            <a:bodyPr wrap="square" rtlCol="0">
              <a:spAutoFit/>
            </a:bodyPr>
            <a:lstStyle/>
            <a:p>
              <a:r>
                <a:rPr lang="en-US" sz="3200" dirty="0" smtClean="0"/>
                <a:t>v</a:t>
              </a:r>
              <a:r>
                <a:rPr lang="en-US" sz="3200" baseline="-25000" dirty="0"/>
                <a:t>5</a:t>
              </a:r>
            </a:p>
          </p:txBody>
        </p:sp>
        <p:sp>
          <p:nvSpPr>
            <p:cNvPr id="54" name="TextBox 53"/>
            <p:cNvSpPr txBox="1"/>
            <p:nvPr/>
          </p:nvSpPr>
          <p:spPr>
            <a:xfrm>
              <a:off x="823659" y="2425877"/>
              <a:ext cx="1188586" cy="1065528"/>
            </a:xfrm>
            <a:prstGeom prst="rect">
              <a:avLst/>
            </a:prstGeom>
            <a:noFill/>
          </p:spPr>
          <p:txBody>
            <a:bodyPr wrap="square" rtlCol="0">
              <a:spAutoFit/>
            </a:bodyPr>
            <a:lstStyle/>
            <a:p>
              <a:r>
                <a:rPr lang="en-US" sz="3200" dirty="0" smtClean="0"/>
                <a:t>e</a:t>
              </a:r>
              <a:r>
                <a:rPr lang="en-US" sz="3200" baseline="-25000" dirty="0"/>
                <a:t>3</a:t>
              </a:r>
            </a:p>
          </p:txBody>
        </p:sp>
        <p:sp>
          <p:nvSpPr>
            <p:cNvPr id="55" name="TextBox 54"/>
            <p:cNvSpPr txBox="1"/>
            <p:nvPr/>
          </p:nvSpPr>
          <p:spPr>
            <a:xfrm>
              <a:off x="2165714" y="3641013"/>
              <a:ext cx="1260887" cy="1065528"/>
            </a:xfrm>
            <a:prstGeom prst="rect">
              <a:avLst/>
            </a:prstGeom>
            <a:noFill/>
          </p:spPr>
          <p:txBody>
            <a:bodyPr wrap="square" rtlCol="0">
              <a:spAutoFit/>
            </a:bodyPr>
            <a:lstStyle/>
            <a:p>
              <a:r>
                <a:rPr lang="en-US" sz="3200" dirty="0" smtClean="0"/>
                <a:t>e</a:t>
              </a:r>
              <a:r>
                <a:rPr lang="en-US" sz="3200" baseline="-25000" dirty="0"/>
                <a:t>5</a:t>
              </a:r>
            </a:p>
          </p:txBody>
        </p:sp>
        <p:sp>
          <p:nvSpPr>
            <p:cNvPr id="56" name="TextBox 55"/>
            <p:cNvSpPr txBox="1"/>
            <p:nvPr/>
          </p:nvSpPr>
          <p:spPr>
            <a:xfrm>
              <a:off x="3055139" y="2425877"/>
              <a:ext cx="1045157" cy="776770"/>
            </a:xfrm>
            <a:prstGeom prst="rect">
              <a:avLst/>
            </a:prstGeom>
            <a:noFill/>
          </p:spPr>
          <p:txBody>
            <a:bodyPr wrap="square" rtlCol="0">
              <a:spAutoFit/>
            </a:bodyPr>
            <a:lstStyle/>
            <a:p>
              <a:r>
                <a:rPr lang="en-US" sz="3200" dirty="0" smtClean="0"/>
                <a:t>e</a:t>
              </a:r>
              <a:r>
                <a:rPr lang="en-US" sz="3200" baseline="-25000" dirty="0"/>
                <a:t>4</a:t>
              </a:r>
            </a:p>
          </p:txBody>
        </p:sp>
      </p:grpSp>
      <p:grpSp>
        <p:nvGrpSpPr>
          <p:cNvPr id="62" name="Group 61"/>
          <p:cNvGrpSpPr/>
          <p:nvPr/>
        </p:nvGrpSpPr>
        <p:grpSpPr>
          <a:xfrm>
            <a:off x="4717451" y="-133871"/>
            <a:ext cx="2024491" cy="1832929"/>
            <a:chOff x="793381" y="1366738"/>
            <a:chExt cx="3688851" cy="3339803"/>
          </a:xfrm>
        </p:grpSpPr>
        <p:grpSp>
          <p:nvGrpSpPr>
            <p:cNvPr id="63" name="Group 62"/>
            <p:cNvGrpSpPr/>
            <p:nvPr/>
          </p:nvGrpSpPr>
          <p:grpSpPr>
            <a:xfrm>
              <a:off x="1284670" y="2021707"/>
              <a:ext cx="2239703" cy="1987736"/>
              <a:chOff x="1088696" y="3397905"/>
              <a:chExt cx="2239703" cy="1987736"/>
            </a:xfrm>
          </p:grpSpPr>
          <p:sp>
            <p:nvSpPr>
              <p:cNvPr id="70" name="Isosceles Triangle 69"/>
              <p:cNvSpPr/>
              <p:nvPr/>
            </p:nvSpPr>
            <p:spPr>
              <a:xfrm>
                <a:off x="1284670" y="3565883"/>
                <a:ext cx="1959740" cy="1696575"/>
              </a:xfrm>
              <a:prstGeom prst="triangle">
                <a:avLst/>
              </a:prstGeom>
              <a:noFill/>
              <a:ln w="1270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p:cNvGrpSpPr/>
              <p:nvPr/>
            </p:nvGrpSpPr>
            <p:grpSpPr>
              <a:xfrm>
                <a:off x="1088696" y="5049686"/>
                <a:ext cx="2239703" cy="335955"/>
                <a:chOff x="2971800" y="2819400"/>
                <a:chExt cx="1021080" cy="182880"/>
              </a:xfrm>
            </p:grpSpPr>
            <p:sp>
              <p:nvSpPr>
                <p:cNvPr id="73" name="Oval 72"/>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2" name="Oval 71"/>
              <p:cNvSpPr/>
              <p:nvPr/>
            </p:nvSpPr>
            <p:spPr>
              <a:xfrm>
                <a:off x="2090963" y="3397905"/>
                <a:ext cx="335955" cy="335955"/>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TextBox 63"/>
            <p:cNvSpPr txBox="1"/>
            <p:nvPr/>
          </p:nvSpPr>
          <p:spPr>
            <a:xfrm>
              <a:off x="3501265" y="3463651"/>
              <a:ext cx="980967" cy="1065528"/>
            </a:xfrm>
            <a:prstGeom prst="rect">
              <a:avLst/>
            </a:prstGeom>
            <a:noFill/>
          </p:spPr>
          <p:txBody>
            <a:bodyPr wrap="square" rtlCol="0">
              <a:spAutoFit/>
            </a:bodyPr>
            <a:lstStyle/>
            <a:p>
              <a:r>
                <a:rPr lang="en-US" sz="3200" dirty="0" smtClean="0"/>
                <a:t>v</a:t>
              </a:r>
              <a:r>
                <a:rPr lang="en-US" sz="3200" baseline="-25000" dirty="0"/>
                <a:t>3</a:t>
              </a:r>
            </a:p>
          </p:txBody>
        </p:sp>
        <p:sp>
          <p:nvSpPr>
            <p:cNvPr id="65" name="TextBox 64"/>
            <p:cNvSpPr txBox="1"/>
            <p:nvPr/>
          </p:nvSpPr>
          <p:spPr>
            <a:xfrm>
              <a:off x="793381" y="3463651"/>
              <a:ext cx="1098317" cy="1065528"/>
            </a:xfrm>
            <a:prstGeom prst="rect">
              <a:avLst/>
            </a:prstGeom>
            <a:noFill/>
          </p:spPr>
          <p:txBody>
            <a:bodyPr wrap="square" rtlCol="0">
              <a:spAutoFit/>
            </a:bodyPr>
            <a:lstStyle/>
            <a:p>
              <a:r>
                <a:rPr lang="en-US" sz="3200" dirty="0" smtClean="0"/>
                <a:t>v</a:t>
              </a:r>
              <a:r>
                <a:rPr lang="en-US" sz="3200" baseline="-25000" dirty="0"/>
                <a:t>1</a:t>
              </a:r>
            </a:p>
          </p:txBody>
        </p:sp>
        <p:sp>
          <p:nvSpPr>
            <p:cNvPr id="66" name="TextBox 65"/>
            <p:cNvSpPr txBox="1"/>
            <p:nvPr/>
          </p:nvSpPr>
          <p:spPr>
            <a:xfrm>
              <a:off x="2402436" y="1366738"/>
              <a:ext cx="1176895" cy="1065528"/>
            </a:xfrm>
            <a:prstGeom prst="rect">
              <a:avLst/>
            </a:prstGeom>
            <a:noFill/>
          </p:spPr>
          <p:txBody>
            <a:bodyPr wrap="square" rtlCol="0">
              <a:spAutoFit/>
            </a:bodyPr>
            <a:lstStyle/>
            <a:p>
              <a:r>
                <a:rPr lang="en-US" sz="3200" dirty="0" smtClean="0"/>
                <a:t>v</a:t>
              </a:r>
              <a:r>
                <a:rPr lang="en-US" sz="3200" baseline="-25000" dirty="0"/>
                <a:t>2</a:t>
              </a:r>
            </a:p>
          </p:txBody>
        </p:sp>
        <p:sp>
          <p:nvSpPr>
            <p:cNvPr id="67" name="TextBox 66"/>
            <p:cNvSpPr txBox="1"/>
            <p:nvPr/>
          </p:nvSpPr>
          <p:spPr>
            <a:xfrm>
              <a:off x="823659" y="2425877"/>
              <a:ext cx="1188586" cy="1065528"/>
            </a:xfrm>
            <a:prstGeom prst="rect">
              <a:avLst/>
            </a:prstGeom>
            <a:noFill/>
          </p:spPr>
          <p:txBody>
            <a:bodyPr wrap="square" rtlCol="0">
              <a:spAutoFit/>
            </a:bodyPr>
            <a:lstStyle/>
            <a:p>
              <a:r>
                <a:rPr lang="en-US" sz="3200" dirty="0" smtClean="0"/>
                <a:t>e</a:t>
              </a:r>
              <a:r>
                <a:rPr lang="en-US" sz="3200" baseline="-25000" dirty="0"/>
                <a:t>1</a:t>
              </a:r>
            </a:p>
          </p:txBody>
        </p:sp>
        <p:sp>
          <p:nvSpPr>
            <p:cNvPr id="68" name="TextBox 67"/>
            <p:cNvSpPr txBox="1"/>
            <p:nvPr/>
          </p:nvSpPr>
          <p:spPr>
            <a:xfrm>
              <a:off x="2165714" y="3641013"/>
              <a:ext cx="1260887" cy="1065528"/>
            </a:xfrm>
            <a:prstGeom prst="rect">
              <a:avLst/>
            </a:prstGeom>
            <a:noFill/>
          </p:spPr>
          <p:txBody>
            <a:bodyPr wrap="square" rtlCol="0">
              <a:spAutoFit/>
            </a:bodyPr>
            <a:lstStyle/>
            <a:p>
              <a:r>
                <a:rPr lang="en-US" sz="3200" dirty="0" smtClean="0"/>
                <a:t>e</a:t>
              </a:r>
              <a:r>
                <a:rPr lang="en-US" sz="3200" baseline="-25000" dirty="0"/>
                <a:t>3</a:t>
              </a:r>
            </a:p>
          </p:txBody>
        </p:sp>
        <p:sp>
          <p:nvSpPr>
            <p:cNvPr id="69" name="TextBox 68"/>
            <p:cNvSpPr txBox="1"/>
            <p:nvPr/>
          </p:nvSpPr>
          <p:spPr>
            <a:xfrm>
              <a:off x="3055139" y="2425877"/>
              <a:ext cx="1045157" cy="1065528"/>
            </a:xfrm>
            <a:prstGeom prst="rect">
              <a:avLst/>
            </a:prstGeom>
            <a:noFill/>
          </p:spPr>
          <p:txBody>
            <a:bodyPr wrap="square" rtlCol="0">
              <a:spAutoFit/>
            </a:bodyPr>
            <a:lstStyle/>
            <a:p>
              <a:r>
                <a:rPr lang="en-US" sz="3200" dirty="0" smtClean="0"/>
                <a:t>e</a:t>
              </a:r>
              <a:r>
                <a:rPr lang="en-US" sz="3200" baseline="-25000" dirty="0"/>
                <a:t>2</a:t>
              </a:r>
            </a:p>
          </p:txBody>
        </p:sp>
      </p:grpSp>
    </p:spTree>
    <p:extLst>
      <p:ext uri="{BB962C8B-B14F-4D97-AF65-F5344CB8AC3E}">
        <p14:creationId xmlns:p14="http://schemas.microsoft.com/office/powerpoint/2010/main" val="16669641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95947" y="414102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3" name="TextBox 2"/>
          <p:cNvSpPr txBox="1"/>
          <p:nvPr/>
        </p:nvSpPr>
        <p:spPr>
          <a:xfrm>
            <a:off x="448285" y="3750477"/>
            <a:ext cx="8277364" cy="1077218"/>
          </a:xfrm>
          <a:prstGeom prst="rect">
            <a:avLst/>
          </a:prstGeom>
          <a:noFill/>
        </p:spPr>
        <p:txBody>
          <a:bodyPr wrap="square" rtlCol="0">
            <a:spAutoFit/>
          </a:bodyPr>
          <a:lstStyle/>
          <a:p>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2" name="TextBox 61"/>
          <p:cNvSpPr txBox="1"/>
          <p:nvPr/>
        </p:nvSpPr>
        <p:spPr>
          <a:xfrm>
            <a:off x="448285" y="18133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a:solidFill>
                  <a:srgbClr val="000000"/>
                </a:solidFill>
              </a:rPr>
              <a:t>}</a:t>
            </a:r>
            <a:endParaRPr lang="en-US" sz="3200" baseline="-25000" dirty="0">
              <a:solidFill>
                <a:srgbClr val="000000"/>
              </a:solidFill>
            </a:endParaRPr>
          </a:p>
          <a:p>
            <a:r>
              <a:rPr lang="en-US" sz="3200" dirty="0" smtClean="0"/>
              <a:t> </a:t>
            </a:r>
          </a:p>
        </p:txBody>
      </p:sp>
      <p:grpSp>
        <p:nvGrpSpPr>
          <p:cNvPr id="9" name="Group 8"/>
          <p:cNvGrpSpPr/>
          <p:nvPr/>
        </p:nvGrpSpPr>
        <p:grpSpPr>
          <a:xfrm>
            <a:off x="1195947" y="2727392"/>
            <a:ext cx="2932737" cy="903181"/>
            <a:chOff x="591623" y="2196568"/>
            <a:chExt cx="2932737" cy="903181"/>
          </a:xfrm>
        </p:grpSpPr>
        <p:grpSp>
          <p:nvGrpSpPr>
            <p:cNvPr id="64" name="Group 63"/>
            <p:cNvGrpSpPr/>
            <p:nvPr/>
          </p:nvGrpSpPr>
          <p:grpSpPr>
            <a:xfrm>
              <a:off x="1042252" y="2411276"/>
              <a:ext cx="1838411" cy="688473"/>
              <a:chOff x="5835762" y="906089"/>
              <a:chExt cx="1838411" cy="688473"/>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448285" y="10124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122974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Building blocks for a simplicial complex</a:t>
            </a:r>
            <a:endParaRPr lang="en-US" sz="3200" dirty="0">
              <a:solidFill>
                <a:schemeClr val="tx1"/>
              </a:solidFill>
            </a:endParaRPr>
          </a:p>
        </p:txBody>
      </p:sp>
    </p:spTree>
    <p:extLst>
      <p:ext uri="{BB962C8B-B14F-4D97-AF65-F5344CB8AC3E}">
        <p14:creationId xmlns:p14="http://schemas.microsoft.com/office/powerpoint/2010/main" val="1766518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95947" y="414102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grpSp>
      </p:grpSp>
      <p:sp>
        <p:nvSpPr>
          <p:cNvPr id="3" name="TextBox 2"/>
          <p:cNvSpPr txBox="1"/>
          <p:nvPr/>
        </p:nvSpPr>
        <p:spPr>
          <a:xfrm>
            <a:off x="448285" y="3750477"/>
            <a:ext cx="8277364" cy="1077218"/>
          </a:xfrm>
          <a:prstGeom prst="rect">
            <a:avLst/>
          </a:prstGeom>
          <a:noFill/>
        </p:spPr>
        <p:txBody>
          <a:bodyPr wrap="square" rtlCol="0">
            <a:spAutoFit/>
          </a:bodyPr>
          <a:lstStyle/>
          <a:p>
            <a:r>
              <a:rPr lang="en-US" sz="3200" b="1" dirty="0" smtClean="0">
                <a:solidFill>
                  <a:srgbClr val="000000"/>
                </a:solidFill>
              </a:rPr>
              <a:t>2-simplex = triangle</a:t>
            </a:r>
            <a:endParaRPr lang="en-US" sz="3200" baseline="-25000" dirty="0">
              <a:solidFill>
                <a:srgbClr val="000000"/>
              </a:solidFill>
            </a:endParaRPr>
          </a:p>
          <a:p>
            <a:r>
              <a:rPr lang="en-US" sz="3200" dirty="0" smtClean="0"/>
              <a:t> </a:t>
            </a:r>
          </a:p>
        </p:txBody>
      </p:sp>
      <p:sp>
        <p:nvSpPr>
          <p:cNvPr id="62" name="TextBox 61"/>
          <p:cNvSpPr txBox="1"/>
          <p:nvPr/>
        </p:nvSpPr>
        <p:spPr>
          <a:xfrm>
            <a:off x="448285" y="18133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a:t>
            </a:r>
            <a:endParaRPr lang="en-US" sz="3200" baseline="-25000" dirty="0">
              <a:solidFill>
                <a:srgbClr val="000000"/>
              </a:solidFill>
            </a:endParaRPr>
          </a:p>
          <a:p>
            <a:r>
              <a:rPr lang="en-US" sz="3200" dirty="0" smtClean="0"/>
              <a:t> </a:t>
            </a:r>
          </a:p>
        </p:txBody>
      </p:sp>
      <p:grpSp>
        <p:nvGrpSpPr>
          <p:cNvPr id="9" name="Group 8"/>
          <p:cNvGrpSpPr/>
          <p:nvPr/>
        </p:nvGrpSpPr>
        <p:grpSpPr>
          <a:xfrm>
            <a:off x="1195947" y="2727392"/>
            <a:ext cx="2932737" cy="903181"/>
            <a:chOff x="591623" y="2196568"/>
            <a:chExt cx="2932737" cy="903181"/>
          </a:xfrm>
        </p:grpSpPr>
        <p:grpSp>
          <p:nvGrpSpPr>
            <p:cNvPr id="64" name="Group 63"/>
            <p:cNvGrpSpPr/>
            <p:nvPr/>
          </p:nvGrpSpPr>
          <p:grpSpPr>
            <a:xfrm>
              <a:off x="1042252" y="2411276"/>
              <a:ext cx="1838411" cy="688473"/>
              <a:chOff x="5835762" y="906089"/>
              <a:chExt cx="1838411" cy="688473"/>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2</a:t>
                </a:r>
              </a:p>
            </p:txBody>
          </p:sp>
        </p:grpSp>
      </p:grpSp>
      <p:sp>
        <p:nvSpPr>
          <p:cNvPr id="78" name="TextBox 77"/>
          <p:cNvSpPr txBox="1"/>
          <p:nvPr/>
        </p:nvSpPr>
        <p:spPr>
          <a:xfrm>
            <a:off x="448285" y="10124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122974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Building blocks for a simplicial complex</a:t>
            </a:r>
            <a:endParaRPr lang="en-US" sz="3200" dirty="0">
              <a:solidFill>
                <a:schemeClr val="tx1"/>
              </a:solidFill>
            </a:endParaRPr>
          </a:p>
        </p:txBody>
      </p:sp>
    </p:spTree>
    <p:extLst>
      <p:ext uri="{BB962C8B-B14F-4D97-AF65-F5344CB8AC3E}">
        <p14:creationId xmlns:p14="http://schemas.microsoft.com/office/powerpoint/2010/main" val="1394925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48285" y="3750477"/>
            <a:ext cx="8277364" cy="1077218"/>
          </a:xfrm>
          <a:prstGeom prst="rect">
            <a:avLst/>
          </a:prstGeom>
          <a:noFill/>
        </p:spPr>
        <p:txBody>
          <a:bodyPr wrap="square" rtlCol="0">
            <a:spAutoFit/>
          </a:bodyPr>
          <a:lstStyle/>
          <a:p>
            <a:r>
              <a:rPr lang="en-US" sz="3200" b="1" dirty="0" smtClean="0">
                <a:solidFill>
                  <a:srgbClr val="000000"/>
                </a:solidFill>
              </a:rPr>
              <a:t>2-simplex = triangle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a:solidFill>
                  <a:srgbClr val="000000"/>
                </a:solidFill>
              </a:rPr>
              <a:t>2</a:t>
            </a:r>
            <a:r>
              <a:rPr lang="en-US" sz="3200" dirty="0" smtClean="0">
                <a:solidFill>
                  <a:srgbClr val="000000"/>
                </a:solidFill>
              </a:rPr>
              <a:t>, v</a:t>
            </a:r>
            <a:r>
              <a:rPr lang="en-US" sz="3200" baseline="-25000" dirty="0" smtClean="0">
                <a:solidFill>
                  <a:srgbClr val="000000"/>
                </a:solidFill>
              </a:rPr>
              <a:t>3</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62" name="TextBox 61"/>
          <p:cNvSpPr txBox="1"/>
          <p:nvPr/>
        </p:nvSpPr>
        <p:spPr>
          <a:xfrm>
            <a:off x="448285" y="1813359"/>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edge </a:t>
            </a:r>
            <a:r>
              <a:rPr lang="en-US" sz="3200" dirty="0">
                <a:solidFill>
                  <a:srgbClr val="000000"/>
                </a:solidFill>
              </a:rPr>
              <a:t>= </a:t>
            </a:r>
            <a:r>
              <a:rPr lang="en-US" sz="3200" dirty="0" smtClean="0">
                <a:solidFill>
                  <a:srgbClr val="000000"/>
                </a:solidFill>
              </a:rPr>
              <a:t>{v</a:t>
            </a:r>
            <a:r>
              <a:rPr lang="en-US" sz="3200" baseline="-25000" dirty="0" smtClean="0">
                <a:solidFill>
                  <a:srgbClr val="000000"/>
                </a:solidFill>
              </a:rPr>
              <a:t>1</a:t>
            </a:r>
            <a:r>
              <a:rPr lang="en-US" sz="3200" dirty="0" smtClean="0">
                <a:solidFill>
                  <a:srgbClr val="000000"/>
                </a:solidFill>
              </a:rPr>
              <a:t>, v</a:t>
            </a:r>
            <a:r>
              <a:rPr lang="en-US" sz="3200" baseline="-25000" dirty="0" smtClean="0">
                <a:solidFill>
                  <a:srgbClr val="000000"/>
                </a:solidFill>
              </a:rPr>
              <a:t>2</a:t>
            </a:r>
            <a:r>
              <a:rPr lang="en-US" sz="3200" dirty="0">
                <a:solidFill>
                  <a:srgbClr val="000000"/>
                </a:solidFill>
              </a:rPr>
              <a:t>}</a:t>
            </a:r>
            <a:endParaRPr lang="en-US" sz="3200" baseline="-25000" dirty="0">
              <a:solidFill>
                <a:srgbClr val="000000"/>
              </a:solidFill>
            </a:endParaRPr>
          </a:p>
          <a:p>
            <a:r>
              <a:rPr lang="en-US" sz="3200" dirty="0" smtClean="0"/>
              <a:t> </a:t>
            </a:r>
          </a:p>
        </p:txBody>
      </p:sp>
      <p:sp>
        <p:nvSpPr>
          <p:cNvPr id="78" name="TextBox 77"/>
          <p:cNvSpPr txBox="1"/>
          <p:nvPr/>
        </p:nvSpPr>
        <p:spPr>
          <a:xfrm>
            <a:off x="448285" y="101242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grpSp>
        <p:nvGrpSpPr>
          <p:cNvPr id="53" name="Group 52"/>
          <p:cNvGrpSpPr/>
          <p:nvPr/>
        </p:nvGrpSpPr>
        <p:grpSpPr>
          <a:xfrm>
            <a:off x="-6963" y="-1"/>
            <a:ext cx="9171780" cy="6860229"/>
            <a:chOff x="-6963" y="-1"/>
            <a:chExt cx="9171780" cy="6860229"/>
          </a:xfrm>
          <a:solidFill>
            <a:srgbClr val="C6D9F1"/>
          </a:solidFill>
        </p:grpSpPr>
        <p:sp>
          <p:nvSpPr>
            <p:cNvPr id="54" name="Rectangle 53"/>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20817" y="-2535"/>
            <a:ext cx="9144000" cy="1042416"/>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Building blocks for a simplicial complex</a:t>
            </a:r>
            <a:endParaRPr lang="en-US" sz="3200" dirty="0">
              <a:solidFill>
                <a:schemeClr val="tx1"/>
              </a:solidFill>
            </a:endParaRPr>
          </a:p>
        </p:txBody>
      </p:sp>
    </p:spTree>
    <p:extLst>
      <p:ext uri="{BB962C8B-B14F-4D97-AF65-F5344CB8AC3E}">
        <p14:creationId xmlns:p14="http://schemas.microsoft.com/office/powerpoint/2010/main" val="1394925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963" y="-2535"/>
            <a:ext cx="9171780" cy="6862763"/>
            <a:chOff x="-6963" y="-2535"/>
            <a:chExt cx="9171780" cy="6862763"/>
          </a:xfrm>
          <a:solidFill>
            <a:schemeClr val="accent3">
              <a:lumMod val="40000"/>
              <a:lumOff val="60000"/>
            </a:schemeClr>
          </a:solidFill>
        </p:grpSpPr>
        <p:grpSp>
          <p:nvGrpSpPr>
            <p:cNvPr id="4" name="Group 3"/>
            <p:cNvGrpSpPr/>
            <p:nvPr/>
          </p:nvGrpSpPr>
          <p:grpSpPr>
            <a:xfrm>
              <a:off x="-6963" y="-1"/>
              <a:ext cx="9171780" cy="6860229"/>
              <a:chOff x="-6963" y="-1"/>
              <a:chExt cx="9171780" cy="6860229"/>
            </a:xfrm>
            <a:grpFill/>
          </p:grpSpPr>
          <p:sp>
            <p:nvSpPr>
              <p:cNvPr id="5" name="Rectangle 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p:cNvSpPr/>
            <p:nvPr/>
          </p:nvSpPr>
          <p:spPr>
            <a:xfrm>
              <a:off x="20817" y="-2535"/>
              <a:ext cx="9144000" cy="104241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endParaRPr>
            </a:p>
          </p:txBody>
        </p:sp>
      </p:grpSp>
      <p:sp>
        <p:nvSpPr>
          <p:cNvPr id="2" name="TextBox 1"/>
          <p:cNvSpPr txBox="1"/>
          <p:nvPr/>
        </p:nvSpPr>
        <p:spPr>
          <a:xfrm>
            <a:off x="542095" y="39706"/>
            <a:ext cx="8193395" cy="1015663"/>
          </a:xfrm>
          <a:prstGeom prst="rect">
            <a:avLst/>
          </a:prstGeom>
          <a:noFill/>
        </p:spPr>
        <p:txBody>
          <a:bodyPr wrap="square" rtlCol="0">
            <a:spAutoFit/>
          </a:bodyPr>
          <a:lstStyle/>
          <a:p>
            <a:r>
              <a:rPr lang="en-US" sz="6000" dirty="0" smtClean="0">
                <a:latin typeface="Comic Sans MS"/>
                <a:cs typeface="Comic Sans MS"/>
              </a:rPr>
              <a:t>Objects  = generators</a:t>
            </a:r>
          </a:p>
        </p:txBody>
      </p:sp>
      <p:sp>
        <p:nvSpPr>
          <p:cNvPr id="9" name="TextBox 8"/>
          <p:cNvSpPr txBox="1"/>
          <p:nvPr/>
        </p:nvSpPr>
        <p:spPr>
          <a:xfrm>
            <a:off x="743450" y="1672872"/>
            <a:ext cx="7868136" cy="4154983"/>
          </a:xfrm>
          <a:prstGeom prst="rect">
            <a:avLst/>
          </a:prstGeom>
          <a:noFill/>
        </p:spPr>
        <p:txBody>
          <a:bodyPr wrap="square" rtlCol="0">
            <a:spAutoFit/>
          </a:bodyPr>
          <a:lstStyle/>
          <a:p>
            <a:r>
              <a:rPr lang="en-US" sz="3200" dirty="0" smtClean="0"/>
              <a:t>Generators  =  X  =  { </a:t>
            </a:r>
            <a:r>
              <a:rPr lang="en-US" sz="3200" dirty="0" err="1" smtClean="0"/>
              <a:t>x</a:t>
            </a:r>
            <a:r>
              <a:rPr lang="en-US" sz="3200" baseline="-25000" dirty="0" err="1" smtClean="0">
                <a:latin typeface="Symbol" charset="2"/>
                <a:cs typeface="Symbol" charset="2"/>
              </a:rPr>
              <a:t>a</a:t>
            </a:r>
            <a:r>
              <a:rPr lang="en-US" sz="3200" dirty="0" smtClean="0"/>
              <a:t>  |  </a:t>
            </a:r>
            <a:r>
              <a:rPr lang="en-US" sz="3200" dirty="0">
                <a:latin typeface="Symbol" charset="2"/>
                <a:cs typeface="Symbol" charset="2"/>
              </a:rPr>
              <a:t>a</a:t>
            </a:r>
            <a:r>
              <a:rPr lang="en-US" sz="3200" dirty="0" smtClean="0"/>
              <a:t> in A }</a:t>
            </a:r>
          </a:p>
          <a:p>
            <a:endParaRPr lang="en-US" sz="3200" dirty="0" smtClean="0"/>
          </a:p>
          <a:p>
            <a:r>
              <a:rPr lang="en-US" sz="3200" dirty="0" smtClean="0"/>
              <a:t>Let </a:t>
            </a:r>
            <a:r>
              <a:rPr lang="en-US" sz="3200" b="1" dirty="0" smtClean="0"/>
              <a:t>R</a:t>
            </a:r>
            <a:r>
              <a:rPr lang="en-US" sz="3200" dirty="0" smtClean="0"/>
              <a:t> be a ring (or field)</a:t>
            </a:r>
            <a:endParaRPr lang="en-US" sz="3200" dirty="0"/>
          </a:p>
          <a:p>
            <a:endParaRPr lang="en-US" sz="3200" dirty="0" smtClean="0"/>
          </a:p>
          <a:p>
            <a:endParaRPr lang="en-US" sz="800" dirty="0"/>
          </a:p>
          <a:p>
            <a:pPr algn="ctr">
              <a:lnSpc>
                <a:spcPct val="50000"/>
              </a:lnSpc>
            </a:pPr>
            <a:r>
              <a:rPr lang="en-US" sz="3200" b="1" dirty="0" smtClean="0"/>
              <a:t>R</a:t>
            </a:r>
            <a:r>
              <a:rPr lang="en-US" sz="3200" dirty="0" smtClean="0"/>
              <a:t>[X]  =  { n</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a:t>
            </a:r>
            <a:r>
              <a:rPr lang="en-US" sz="3200" dirty="0"/>
              <a:t>x</a:t>
            </a:r>
            <a:r>
              <a:rPr lang="en-US" sz="3200" baseline="-25000" dirty="0" smtClean="0"/>
              <a:t>2</a:t>
            </a:r>
            <a:r>
              <a:rPr lang="en-US" sz="3200" dirty="0" smtClean="0"/>
              <a:t> </a:t>
            </a:r>
            <a:r>
              <a:rPr lang="en-US" sz="3200" dirty="0"/>
              <a:t>+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baseline="-25000" dirty="0"/>
              <a:t> </a:t>
            </a:r>
            <a:r>
              <a:rPr lang="en-US" sz="3200" dirty="0" smtClean="0"/>
              <a:t> : </a:t>
            </a:r>
            <a:r>
              <a:rPr lang="en-US" sz="3200" dirty="0"/>
              <a:t>x</a:t>
            </a:r>
            <a:r>
              <a:rPr lang="en-US" sz="3200" baseline="-25000" dirty="0" smtClean="0"/>
              <a:t>i</a:t>
            </a:r>
            <a:r>
              <a:rPr lang="en-US" sz="3200" dirty="0" smtClean="0"/>
              <a:t> in </a:t>
            </a:r>
            <a:r>
              <a:rPr lang="en-US" sz="3200" b="1" dirty="0" smtClean="0"/>
              <a:t>R</a:t>
            </a:r>
            <a:r>
              <a:rPr lang="en-US" sz="3200" dirty="0" smtClean="0"/>
              <a:t> }</a:t>
            </a:r>
          </a:p>
          <a:p>
            <a:pPr algn="ctr">
              <a:lnSpc>
                <a:spcPct val="50000"/>
              </a:lnSpc>
            </a:pPr>
            <a:endParaRPr lang="en-US" sz="3200" baseline="-25000" dirty="0"/>
          </a:p>
          <a:p>
            <a:pPr algn="ctr">
              <a:lnSpc>
                <a:spcPct val="50000"/>
              </a:lnSpc>
            </a:pPr>
            <a:endParaRPr lang="en-US" sz="3200" baseline="-25000" dirty="0" smtClean="0"/>
          </a:p>
          <a:p>
            <a:pPr algn="ctr">
              <a:lnSpc>
                <a:spcPct val="50000"/>
              </a:lnSpc>
            </a:pPr>
            <a:endParaRPr lang="en-US" sz="3200" baseline="-25000" dirty="0"/>
          </a:p>
          <a:p>
            <a:pPr algn="ctr">
              <a:lnSpc>
                <a:spcPct val="50000"/>
              </a:lnSpc>
            </a:pPr>
            <a:endParaRPr lang="en-US" sz="3200" baseline="-25000" dirty="0" smtClean="0"/>
          </a:p>
          <a:p>
            <a:endParaRPr lang="en-US" sz="800" dirty="0"/>
          </a:p>
          <a:p>
            <a:pPr algn="ctr">
              <a:lnSpc>
                <a:spcPct val="50000"/>
              </a:lnSpc>
            </a:pPr>
            <a:endParaRPr lang="en-US" sz="3200" dirty="0" smtClean="0"/>
          </a:p>
          <a:p>
            <a:pPr algn="ctr">
              <a:lnSpc>
                <a:spcPct val="50000"/>
              </a:lnSpc>
            </a:pPr>
            <a:r>
              <a:rPr lang="en-US" sz="3200" dirty="0" smtClean="0"/>
              <a:t>Ex:  </a:t>
            </a:r>
            <a:r>
              <a:rPr lang="en-US" sz="3200" b="1" dirty="0" smtClean="0"/>
              <a:t>Z</a:t>
            </a:r>
            <a:r>
              <a:rPr lang="en-US" sz="3200" b="1" baseline="-25000" dirty="0" smtClean="0"/>
              <a:t>2</a:t>
            </a:r>
            <a:r>
              <a:rPr lang="en-US" sz="3200" dirty="0" smtClean="0"/>
              <a:t>[X]  </a:t>
            </a:r>
            <a:r>
              <a:rPr lang="en-US" sz="3200" dirty="0"/>
              <a:t>=  { n</a:t>
            </a:r>
            <a:r>
              <a:rPr lang="en-US" sz="3200" baseline="-25000" dirty="0"/>
              <a:t>1</a:t>
            </a:r>
            <a:r>
              <a:rPr lang="en-US" sz="3200" dirty="0"/>
              <a:t>x</a:t>
            </a:r>
            <a:r>
              <a:rPr lang="en-US" sz="3200" baseline="-25000" dirty="0"/>
              <a:t>1</a:t>
            </a:r>
            <a:r>
              <a:rPr lang="en-US" sz="3200" dirty="0"/>
              <a:t> </a:t>
            </a:r>
            <a:r>
              <a:rPr lang="en-US" sz="3200" dirty="0" smtClean="0"/>
              <a:t>+ n</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n</a:t>
            </a:r>
            <a:r>
              <a:rPr lang="en-US" sz="3200" baseline="-25000" dirty="0" err="1"/>
              <a:t>k</a:t>
            </a:r>
            <a:r>
              <a:rPr lang="en-US" sz="3200" dirty="0" err="1"/>
              <a:t>x</a:t>
            </a:r>
            <a:r>
              <a:rPr lang="en-US" sz="3200" baseline="-25000" dirty="0" err="1"/>
              <a:t>k</a:t>
            </a:r>
            <a:r>
              <a:rPr lang="en-US" sz="3200" baseline="-25000" dirty="0"/>
              <a:t> </a:t>
            </a:r>
            <a:r>
              <a:rPr lang="en-US" sz="3200" dirty="0"/>
              <a:t> : x</a:t>
            </a:r>
            <a:r>
              <a:rPr lang="en-US" sz="3200" baseline="-25000" dirty="0"/>
              <a:t>i</a:t>
            </a:r>
            <a:r>
              <a:rPr lang="en-US" sz="3200" dirty="0"/>
              <a:t> in </a:t>
            </a:r>
            <a:r>
              <a:rPr lang="en-US" sz="3200" b="1" dirty="0" smtClean="0"/>
              <a:t>Z</a:t>
            </a:r>
            <a:r>
              <a:rPr lang="en-US" sz="3200" b="1" baseline="-25000" dirty="0" smtClean="0"/>
              <a:t>2</a:t>
            </a:r>
            <a:r>
              <a:rPr lang="en-US" sz="3200" dirty="0" smtClean="0"/>
              <a:t> </a:t>
            </a:r>
            <a:r>
              <a:rPr lang="en-US" sz="3200" dirty="0"/>
              <a:t>}</a:t>
            </a:r>
            <a:endParaRPr lang="en-US" sz="3200" baseline="-25000" dirty="0"/>
          </a:p>
          <a:p>
            <a:pPr algn="ctr">
              <a:lnSpc>
                <a:spcPct val="50000"/>
              </a:lnSpc>
            </a:pPr>
            <a:endParaRPr lang="en-US" sz="3200" baseline="-25000" dirty="0"/>
          </a:p>
          <a:p>
            <a:endParaRPr lang="en-US" sz="3200" dirty="0" smtClean="0"/>
          </a:p>
        </p:txBody>
      </p:sp>
    </p:spTree>
    <p:extLst>
      <p:ext uri="{BB962C8B-B14F-4D97-AF65-F5344CB8AC3E}">
        <p14:creationId xmlns:p14="http://schemas.microsoft.com/office/powerpoint/2010/main" val="23342505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7815473"/>
          </a:xfrm>
          <a:prstGeom prst="rect">
            <a:avLst/>
          </a:prstGeom>
          <a:noFill/>
        </p:spPr>
        <p:txBody>
          <a:bodyPr wrap="square" rtlCol="0">
            <a:spAutoFit/>
          </a:bodyPr>
          <a:lstStyle/>
          <a:p>
            <a:r>
              <a:rPr lang="en-US" sz="3200" dirty="0"/>
              <a:t>A free vector space over the field </a:t>
            </a:r>
            <a:r>
              <a:rPr lang="en-US" sz="3200" b="1" dirty="0"/>
              <a:t>F</a:t>
            </a:r>
            <a:r>
              <a:rPr lang="en-US" sz="3200" dirty="0"/>
              <a:t> generated by the elements  x</a:t>
            </a:r>
            <a:r>
              <a:rPr lang="en-US" sz="3200" baseline="-25000" dirty="0"/>
              <a:t>1</a:t>
            </a:r>
            <a:r>
              <a:rPr lang="en-US" sz="3200" dirty="0"/>
              <a:t>, x</a:t>
            </a:r>
            <a:r>
              <a:rPr lang="en-US" sz="3200" baseline="-25000" dirty="0"/>
              <a:t>2</a:t>
            </a:r>
            <a:r>
              <a:rPr lang="en-US" sz="3200" dirty="0"/>
              <a:t>, …, x</a:t>
            </a:r>
            <a:r>
              <a:rPr lang="en-US" sz="3200" baseline="-25000" dirty="0"/>
              <a:t>k</a:t>
            </a:r>
            <a:r>
              <a:rPr lang="en-US" sz="3200" dirty="0"/>
              <a:t> consists of all elements of the </a:t>
            </a:r>
          </a:p>
          <a:p>
            <a:r>
              <a:rPr lang="en-US" sz="3200" dirty="0"/>
              <a:t>form</a:t>
            </a:r>
            <a:endParaRPr lang="en-US" sz="800" dirty="0"/>
          </a:p>
          <a:p>
            <a:pPr algn="ctr">
              <a:lnSpc>
                <a:spcPct val="50000"/>
              </a:lnSpc>
            </a:pPr>
            <a:r>
              <a:rPr lang="en-US" sz="3200" dirty="0"/>
              <a:t>n</a:t>
            </a:r>
            <a:r>
              <a:rPr lang="en-US" sz="3200" baseline="-25000" dirty="0"/>
              <a:t>1</a:t>
            </a:r>
            <a:r>
              <a:rPr lang="en-US" sz="3200" dirty="0"/>
              <a:t>x</a:t>
            </a:r>
            <a:r>
              <a:rPr lang="en-US" sz="3200" baseline="-25000" dirty="0"/>
              <a:t>1</a:t>
            </a:r>
            <a:r>
              <a:rPr lang="en-US" sz="3200" dirty="0"/>
              <a:t> + n</a:t>
            </a:r>
            <a:r>
              <a:rPr lang="en-US" sz="3200" baseline="-25000" dirty="0"/>
              <a:t>2</a:t>
            </a:r>
            <a:r>
              <a:rPr lang="en-US" sz="3200" dirty="0"/>
              <a:t>x</a:t>
            </a:r>
            <a:r>
              <a:rPr lang="en-US" sz="3200" baseline="-25000" dirty="0"/>
              <a:t>2</a:t>
            </a:r>
            <a:r>
              <a:rPr lang="en-US" sz="3200" dirty="0"/>
              <a:t> + … + n</a:t>
            </a:r>
            <a:r>
              <a:rPr lang="en-US" sz="3200" baseline="-25000" dirty="0"/>
              <a:t>k</a:t>
            </a:r>
            <a:r>
              <a:rPr lang="en-US" sz="3200" dirty="0"/>
              <a:t>x</a:t>
            </a:r>
            <a:r>
              <a:rPr lang="en-US" sz="3200" baseline="-25000" dirty="0"/>
              <a:t>k</a:t>
            </a:r>
          </a:p>
          <a:p>
            <a:pPr>
              <a:lnSpc>
                <a:spcPct val="80000"/>
              </a:lnSpc>
            </a:pPr>
            <a:endParaRPr lang="en-US" sz="800" baseline="-25000" dirty="0"/>
          </a:p>
          <a:p>
            <a:pPr>
              <a:lnSpc>
                <a:spcPct val="80000"/>
              </a:lnSpc>
            </a:pPr>
            <a:r>
              <a:rPr lang="en-US" sz="3200" dirty="0"/>
              <a:t>where n</a:t>
            </a:r>
            <a:r>
              <a:rPr lang="en-US" sz="3200" baseline="-25000" dirty="0"/>
              <a:t>i</a:t>
            </a:r>
            <a:r>
              <a:rPr lang="en-US" sz="3200" dirty="0"/>
              <a:t> in </a:t>
            </a:r>
            <a:r>
              <a:rPr lang="en-US" sz="3200" b="1" dirty="0"/>
              <a:t>F</a:t>
            </a:r>
            <a:r>
              <a:rPr lang="en-US" sz="3200" dirty="0"/>
              <a:t>.</a:t>
            </a:r>
          </a:p>
          <a:p>
            <a:endParaRPr lang="en-US" sz="3200" dirty="0"/>
          </a:p>
          <a:p>
            <a:r>
              <a:rPr lang="en-US" sz="3200" dirty="0" smtClean="0"/>
              <a:t>Examples of a field:  </a:t>
            </a:r>
            <a:r>
              <a:rPr lang="en-US" sz="3200" b="1" dirty="0" smtClean="0"/>
              <a:t>R</a:t>
            </a:r>
            <a:r>
              <a:rPr lang="en-US" sz="3200" dirty="0" smtClean="0"/>
              <a:t> = set of real numbers</a:t>
            </a:r>
          </a:p>
          <a:p>
            <a:r>
              <a:rPr lang="en-US" sz="3200" dirty="0"/>
              <a:t>	</a:t>
            </a:r>
            <a:r>
              <a:rPr lang="en-US" sz="3200" dirty="0" smtClean="0"/>
              <a:t>						  </a:t>
            </a:r>
            <a:r>
              <a:rPr lang="en-US" sz="3200" b="1" dirty="0" smtClean="0"/>
              <a:t>Q</a:t>
            </a:r>
            <a:r>
              <a:rPr lang="en-US" sz="3200" dirty="0" smtClean="0"/>
              <a:t> = set of rational numbers</a:t>
            </a:r>
          </a:p>
          <a:p>
            <a:r>
              <a:rPr lang="en-US" sz="3200" b="1" dirty="0" smtClean="0"/>
              <a:t>							 </a:t>
            </a:r>
            <a:r>
              <a:rPr lang="en-US" sz="3200" b="1" dirty="0" smtClean="0">
                <a:solidFill>
                  <a:srgbClr val="0000FF"/>
                </a:solidFill>
              </a:rPr>
              <a:t> </a:t>
            </a:r>
            <a:r>
              <a:rPr lang="en-US" sz="3200" b="1" dirty="0" smtClean="0">
                <a:solidFill>
                  <a:srgbClr val="000000"/>
                </a:solidFill>
              </a:rPr>
              <a:t>Z</a:t>
            </a:r>
            <a:r>
              <a:rPr lang="en-US" sz="3200" b="1" baseline="-25000" dirty="0" smtClean="0">
                <a:solidFill>
                  <a:srgbClr val="000000"/>
                </a:solidFill>
              </a:rPr>
              <a:t>2</a:t>
            </a:r>
            <a:r>
              <a:rPr lang="en-US" sz="3200" dirty="0" smtClean="0">
                <a:solidFill>
                  <a:srgbClr val="000000"/>
                </a:solidFill>
              </a:rPr>
              <a:t> = {0, 1} </a:t>
            </a:r>
          </a:p>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smtClean="0"/>
              <a:t>n</a:t>
            </a:r>
            <a:r>
              <a:rPr lang="en-US" sz="3200" baseline="-25000" dirty="0" smtClean="0"/>
              <a:t>k</a:t>
            </a:r>
            <a:r>
              <a:rPr lang="en-US" sz="3200" dirty="0" smtClean="0"/>
              <a:t>x</a:t>
            </a:r>
            <a:r>
              <a:rPr lang="en-US" sz="3200" baseline="-25000" dirty="0"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m</a:t>
            </a:r>
            <a:r>
              <a:rPr lang="en-US" sz="3200" baseline="-25000" dirty="0" smtClean="0"/>
              <a:t>k</a:t>
            </a:r>
            <a:r>
              <a:rPr lang="en-US" sz="3200" dirty="0" smtClean="0"/>
              <a:t>x</a:t>
            </a:r>
            <a:r>
              <a:rPr lang="en-US" sz="3200" baseline="-25000" dirty="0"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(n</a:t>
            </a:r>
            <a:r>
              <a:rPr lang="en-US" sz="3200" baseline="-25000" dirty="0" smtClean="0"/>
              <a:t>k</a:t>
            </a:r>
            <a:r>
              <a:rPr lang="en-US" sz="3200" baseline="-25000" dirty="0"/>
              <a:t> </a:t>
            </a:r>
            <a:r>
              <a:rPr lang="en-US" sz="3200" dirty="0"/>
              <a:t>+ </a:t>
            </a:r>
            <a:r>
              <a:rPr lang="en-US" sz="3200" dirty="0" smtClean="0"/>
              <a:t>m</a:t>
            </a:r>
            <a:r>
              <a:rPr lang="en-US" sz="3200" baseline="-25000" dirty="0" smtClean="0"/>
              <a:t>k</a:t>
            </a:r>
            <a:r>
              <a:rPr lang="en-US" sz="3200" dirty="0" smtClean="0"/>
              <a:t>)x</a:t>
            </a:r>
            <a:r>
              <a:rPr lang="en-US" sz="3200" baseline="-25000" dirty="0" smtClean="0"/>
              <a:t>k</a:t>
            </a:r>
            <a:endParaRPr lang="en-US" sz="3200" baseline="-25000" dirty="0"/>
          </a:p>
          <a:p>
            <a:endParaRPr lang="en-US" sz="3200" dirty="0" smtClean="0"/>
          </a:p>
          <a:p>
            <a:endParaRPr lang="en-US" sz="3200" dirty="0"/>
          </a:p>
          <a:p>
            <a:endParaRPr lang="en-US" sz="3200" dirty="0" smtClean="0"/>
          </a:p>
        </p:txBody>
      </p:sp>
      <p:grpSp>
        <p:nvGrpSpPr>
          <p:cNvPr id="8" name="Group 7"/>
          <p:cNvGrpSpPr/>
          <p:nvPr/>
        </p:nvGrpSpPr>
        <p:grpSpPr>
          <a:xfrm>
            <a:off x="-6963" y="-1"/>
            <a:ext cx="9171780" cy="6860229"/>
            <a:chOff x="-6963" y="-1"/>
            <a:chExt cx="9171780" cy="6860229"/>
          </a:xfrm>
          <a:solidFill>
            <a:srgbClr val="C6D9F1"/>
          </a:solidFill>
        </p:grpSpPr>
        <p:sp>
          <p:nvSpPr>
            <p:cNvPr id="9" name="Rectangle 8"/>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2740783" y="6520364"/>
            <a:ext cx="6525175" cy="369332"/>
          </a:xfrm>
          <a:prstGeom prst="rect">
            <a:avLst/>
          </a:prstGeom>
        </p:spPr>
        <p:txBody>
          <a:bodyPr wrap="square">
            <a:spAutoFit/>
          </a:bodyPr>
          <a:lstStyle/>
          <a:p>
            <a:r>
              <a:rPr lang="en-US" dirty="0" smtClean="0">
                <a:solidFill>
                  <a:srgbClr val="0000FF"/>
                </a:solidFill>
              </a:rPr>
              <a:t>Slide from preparatory lecture </a:t>
            </a:r>
            <a:r>
              <a:rPr lang="en-US" dirty="0">
                <a:solidFill>
                  <a:srgbClr val="0000FF"/>
                </a:solidFill>
              </a:rPr>
              <a:t>4:  Addition (and free vector spaces)</a:t>
            </a:r>
          </a:p>
        </p:txBody>
      </p:sp>
    </p:spTree>
    <p:extLst>
      <p:ext uri="{BB962C8B-B14F-4D97-AF65-F5344CB8AC3E}">
        <p14:creationId xmlns:p14="http://schemas.microsoft.com/office/powerpoint/2010/main" val="3981037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85439"/>
            <a:ext cx="9160934" cy="7938584"/>
          </a:xfrm>
          <a:prstGeom prst="rect">
            <a:avLst/>
          </a:prstGeom>
          <a:noFill/>
        </p:spPr>
        <p:txBody>
          <a:bodyPr wrap="square" rtlCol="0">
            <a:spAutoFit/>
          </a:bodyPr>
          <a:lstStyle/>
          <a:p>
            <a:r>
              <a:rPr lang="en-US" sz="3200" dirty="0"/>
              <a:t>A free vector space over the field </a:t>
            </a:r>
            <a:r>
              <a:rPr lang="en-US" sz="3200" b="1" dirty="0"/>
              <a:t>F</a:t>
            </a:r>
            <a:r>
              <a:rPr lang="en-US" sz="3200" dirty="0"/>
              <a:t> generated by the elements  x</a:t>
            </a:r>
            <a:r>
              <a:rPr lang="en-US" sz="3200" baseline="-25000" dirty="0"/>
              <a:t>1</a:t>
            </a:r>
            <a:r>
              <a:rPr lang="en-US" sz="3200" dirty="0"/>
              <a:t>, x</a:t>
            </a:r>
            <a:r>
              <a:rPr lang="en-US" sz="3200" baseline="-25000" dirty="0"/>
              <a:t>2</a:t>
            </a:r>
            <a:r>
              <a:rPr lang="en-US" sz="3200" dirty="0"/>
              <a:t>, …, x</a:t>
            </a:r>
            <a:r>
              <a:rPr lang="en-US" sz="3200" baseline="-25000" dirty="0"/>
              <a:t>k</a:t>
            </a:r>
            <a:r>
              <a:rPr lang="en-US" sz="3200" dirty="0"/>
              <a:t> consists of all elements of the </a:t>
            </a:r>
          </a:p>
          <a:p>
            <a:r>
              <a:rPr lang="en-US" sz="3200" dirty="0"/>
              <a:t>form</a:t>
            </a:r>
            <a:endParaRPr lang="en-US" sz="800" dirty="0"/>
          </a:p>
          <a:p>
            <a:pPr algn="ctr">
              <a:lnSpc>
                <a:spcPct val="50000"/>
              </a:lnSpc>
            </a:pPr>
            <a:r>
              <a:rPr lang="en-US" sz="3200" dirty="0"/>
              <a:t>n</a:t>
            </a:r>
            <a:r>
              <a:rPr lang="en-US" sz="3200" baseline="-25000" dirty="0"/>
              <a:t>1</a:t>
            </a:r>
            <a:r>
              <a:rPr lang="en-US" sz="3200" dirty="0"/>
              <a:t>x</a:t>
            </a:r>
            <a:r>
              <a:rPr lang="en-US" sz="3200" baseline="-25000" dirty="0"/>
              <a:t>1</a:t>
            </a:r>
            <a:r>
              <a:rPr lang="en-US" sz="3200" dirty="0"/>
              <a:t> + n</a:t>
            </a:r>
            <a:r>
              <a:rPr lang="en-US" sz="3200" baseline="-25000" dirty="0"/>
              <a:t>2</a:t>
            </a:r>
            <a:r>
              <a:rPr lang="en-US" sz="3200" dirty="0"/>
              <a:t>x</a:t>
            </a:r>
            <a:r>
              <a:rPr lang="en-US" sz="3200" baseline="-25000" dirty="0"/>
              <a:t>2</a:t>
            </a:r>
            <a:r>
              <a:rPr lang="en-US" sz="3200" dirty="0"/>
              <a:t> + … + n</a:t>
            </a:r>
            <a:r>
              <a:rPr lang="en-US" sz="3200" baseline="-25000" dirty="0"/>
              <a:t>k</a:t>
            </a:r>
            <a:r>
              <a:rPr lang="en-US" sz="3200" dirty="0"/>
              <a:t>x</a:t>
            </a:r>
            <a:r>
              <a:rPr lang="en-US" sz="3200" baseline="-25000" dirty="0"/>
              <a:t>k</a:t>
            </a:r>
          </a:p>
          <a:p>
            <a:pPr>
              <a:lnSpc>
                <a:spcPct val="80000"/>
              </a:lnSpc>
            </a:pPr>
            <a:endParaRPr lang="en-US" sz="800" baseline="-25000" dirty="0"/>
          </a:p>
          <a:p>
            <a:pPr>
              <a:lnSpc>
                <a:spcPct val="80000"/>
              </a:lnSpc>
            </a:pPr>
            <a:r>
              <a:rPr lang="en-US" sz="3200" dirty="0"/>
              <a:t>where n</a:t>
            </a:r>
            <a:r>
              <a:rPr lang="en-US" sz="3200" baseline="-25000" dirty="0"/>
              <a:t>i</a:t>
            </a:r>
            <a:r>
              <a:rPr lang="en-US" sz="3200" dirty="0"/>
              <a:t> in </a:t>
            </a:r>
            <a:r>
              <a:rPr lang="en-US" sz="3200" b="1" dirty="0"/>
              <a:t>F</a:t>
            </a:r>
            <a:r>
              <a:rPr lang="en-US" sz="3200" dirty="0"/>
              <a:t>.</a:t>
            </a:r>
          </a:p>
          <a:p>
            <a:endParaRPr lang="en-US" sz="1600" dirty="0"/>
          </a:p>
          <a:p>
            <a:r>
              <a:rPr lang="en-US" sz="3200" dirty="0" smtClean="0"/>
              <a:t>Examples of a field:  </a:t>
            </a:r>
          </a:p>
          <a:p>
            <a:endParaRPr lang="en-US" sz="1600" b="1" dirty="0"/>
          </a:p>
          <a:p>
            <a:r>
              <a:rPr lang="en-US" sz="3200" b="1" dirty="0" smtClean="0"/>
              <a:t>R</a:t>
            </a:r>
            <a:r>
              <a:rPr lang="en-US" sz="3200" dirty="0" smtClean="0"/>
              <a:t> = set of real numbers:</a:t>
            </a:r>
          </a:p>
          <a:p>
            <a:pPr algn="ctr"/>
            <a:r>
              <a:rPr lang="en-US" sz="3200" dirty="0" smtClean="0"/>
              <a:t>πx + √2 y + 3z  is in  </a:t>
            </a:r>
            <a:r>
              <a:rPr lang="en-US" sz="3200" b="1" dirty="0" smtClean="0"/>
              <a:t>R</a:t>
            </a:r>
            <a:r>
              <a:rPr lang="en-US" sz="3200" dirty="0" smtClean="0"/>
              <a:t>[x, y, z]</a:t>
            </a:r>
          </a:p>
          <a:p>
            <a:r>
              <a:rPr lang="en-US" sz="1600" dirty="0"/>
              <a:t>	</a:t>
            </a:r>
            <a:r>
              <a:rPr lang="en-US" sz="1600" dirty="0" smtClean="0"/>
              <a:t>						  </a:t>
            </a:r>
          </a:p>
          <a:p>
            <a:r>
              <a:rPr lang="en-US" sz="3200" b="1" dirty="0" smtClean="0"/>
              <a:t>Q</a:t>
            </a:r>
            <a:r>
              <a:rPr lang="en-US" sz="3200" dirty="0" smtClean="0"/>
              <a:t> = set of rational numbers (i.e. fractions):</a:t>
            </a:r>
          </a:p>
          <a:p>
            <a:pPr algn="ctr"/>
            <a:r>
              <a:rPr lang="en-US" sz="3200" dirty="0" smtClean="0"/>
              <a:t>(½)x + 4y is in  </a:t>
            </a:r>
            <a:r>
              <a:rPr lang="en-US" sz="3200" b="1" dirty="0" smtClean="0"/>
              <a:t>Q</a:t>
            </a:r>
            <a:r>
              <a:rPr lang="en-US" sz="3200" dirty="0" smtClean="0"/>
              <a:t>[x, y]</a:t>
            </a:r>
          </a:p>
          <a:p>
            <a:endParaRPr lang="en-US" sz="2400" b="1" dirty="0"/>
          </a:p>
          <a:p>
            <a:r>
              <a:rPr lang="en-US" sz="3200" b="1" dirty="0" smtClean="0">
                <a:solidFill>
                  <a:srgbClr val="000090"/>
                </a:solidFill>
              </a:rPr>
              <a:t>Z</a:t>
            </a:r>
            <a:r>
              <a:rPr lang="en-US" sz="3200" b="1" baseline="-25000" dirty="0" smtClean="0">
                <a:solidFill>
                  <a:srgbClr val="000090"/>
                </a:solidFill>
              </a:rPr>
              <a:t>2</a:t>
            </a:r>
            <a:r>
              <a:rPr lang="en-US" sz="3200" dirty="0" smtClean="0">
                <a:solidFill>
                  <a:srgbClr val="000090"/>
                </a:solidFill>
              </a:rPr>
              <a:t> = {0, 1}:    0x + 1y + 1w + 0z  is in  </a:t>
            </a:r>
            <a:r>
              <a:rPr lang="en-US" sz="3200" b="1" dirty="0" smtClean="0">
                <a:solidFill>
                  <a:srgbClr val="000090"/>
                </a:solidFill>
              </a:rPr>
              <a:t>Z</a:t>
            </a:r>
            <a:r>
              <a:rPr lang="en-US" sz="3200" b="1" baseline="-25000" dirty="0" smtClean="0">
                <a:solidFill>
                  <a:srgbClr val="000090"/>
                </a:solidFill>
              </a:rPr>
              <a:t>2</a:t>
            </a:r>
            <a:r>
              <a:rPr lang="en-US" sz="3200" dirty="0" smtClean="0">
                <a:solidFill>
                  <a:srgbClr val="000090"/>
                </a:solidFill>
              </a:rPr>
              <a:t>[x, y, z, w] </a:t>
            </a:r>
          </a:p>
          <a:p>
            <a:endParaRPr lang="en-US" sz="3200" dirty="0" smtClean="0"/>
          </a:p>
          <a:p>
            <a:endParaRPr lang="en-US" sz="3200" dirty="0"/>
          </a:p>
          <a:p>
            <a:endParaRPr lang="en-US" sz="3200" dirty="0" smtClean="0"/>
          </a:p>
        </p:txBody>
      </p:sp>
      <p:grpSp>
        <p:nvGrpSpPr>
          <p:cNvPr id="8" name="Group 7"/>
          <p:cNvGrpSpPr/>
          <p:nvPr/>
        </p:nvGrpSpPr>
        <p:grpSpPr>
          <a:xfrm>
            <a:off x="3392424" y="3952260"/>
            <a:ext cx="263144" cy="91440"/>
            <a:chOff x="3392424" y="4187952"/>
            <a:chExt cx="263144" cy="91440"/>
          </a:xfrm>
        </p:grpSpPr>
        <p:cxnSp>
          <p:nvCxnSpPr>
            <p:cNvPr id="4" name="Straight Connector 3"/>
            <p:cNvCxnSpPr/>
            <p:nvPr/>
          </p:nvCxnSpPr>
          <p:spPr>
            <a:xfrm>
              <a:off x="3401568" y="4197096"/>
              <a:ext cx="2540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392424" y="4187952"/>
              <a:ext cx="27432" cy="9144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963" y="-1"/>
            <a:ext cx="9171780" cy="6860229"/>
            <a:chOff x="-6963" y="-1"/>
            <a:chExt cx="9171780" cy="6860229"/>
          </a:xfrm>
          <a:solidFill>
            <a:srgbClr val="C6D9F1"/>
          </a:solidFill>
        </p:grpSpPr>
        <p:sp>
          <p:nvSpPr>
            <p:cNvPr id="15" name="Rectangle 14"/>
            <p:cNvSpPr/>
            <p:nvPr/>
          </p:nvSpPr>
          <p:spPr>
            <a:xfrm>
              <a:off x="0"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8976879" y="0"/>
              <a:ext cx="182880" cy="6858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13854" y="-1"/>
              <a:ext cx="9150963" cy="18288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963" y="6677348"/>
              <a:ext cx="9150963" cy="18288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Rectangle 10"/>
          <p:cNvSpPr/>
          <p:nvPr/>
        </p:nvSpPr>
        <p:spPr>
          <a:xfrm>
            <a:off x="2740783" y="6520364"/>
            <a:ext cx="6525175" cy="369332"/>
          </a:xfrm>
          <a:prstGeom prst="rect">
            <a:avLst/>
          </a:prstGeom>
        </p:spPr>
        <p:txBody>
          <a:bodyPr wrap="square">
            <a:spAutoFit/>
          </a:bodyPr>
          <a:lstStyle/>
          <a:p>
            <a:r>
              <a:rPr lang="en-US" dirty="0" smtClean="0">
                <a:solidFill>
                  <a:srgbClr val="0000FF"/>
                </a:solidFill>
              </a:rPr>
              <a:t>Slide from preparatory lecture </a:t>
            </a:r>
            <a:r>
              <a:rPr lang="en-US" dirty="0">
                <a:solidFill>
                  <a:srgbClr val="0000FF"/>
                </a:solidFill>
              </a:rPr>
              <a:t>4:  Addition (and free vector spaces)</a:t>
            </a:r>
          </a:p>
        </p:txBody>
      </p:sp>
    </p:spTree>
    <p:extLst>
      <p:ext uri="{BB962C8B-B14F-4D97-AF65-F5344CB8AC3E}">
        <p14:creationId xmlns:p14="http://schemas.microsoft.com/office/powerpoint/2010/main" val="155563049"/>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smtClean="0"/>
        </a:defPPr>
      </a:lstStyle>
    </a:txDef>
  </a:objectDefaults>
  <a:extraClrSchemeLst/>
</a:theme>
</file>

<file path=ppt/theme/theme2.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a:noFill/>
        </a:ln>
        <a:effectLst/>
      </a:spPr>
      <a:bodyPr rtlCol="0" anchor="ctr"/>
      <a:lstStyle>
        <a:defPPr algn="ctr">
          <a:defRPr sz="4800" dirty="0" smtClean="0">
            <a:solidFill>
              <a:prstClr val="black"/>
            </a:solidFill>
            <a:latin typeface="Calibri"/>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2979</TotalTime>
  <Words>3249</Words>
  <Application>Microsoft Macintosh PowerPoint</Application>
  <PresentationFormat>On-screen Show (4:3)</PresentationFormat>
  <Paragraphs>496</Paragraphs>
  <Slides>39</Slides>
  <Notes>30</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Couture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 Darcy</dc:creator>
  <cp:keywords/>
  <dc:description/>
  <cp:lastModifiedBy>I D</cp:lastModifiedBy>
  <cp:revision>55</cp:revision>
  <dcterms:created xsi:type="dcterms:W3CDTF">2013-08-20T22:04:22Z</dcterms:created>
  <dcterms:modified xsi:type="dcterms:W3CDTF">2013-09-09T19:18:46Z</dcterms:modified>
  <cp:category/>
</cp:coreProperties>
</file>