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7" r:id="rId2"/>
    <p:sldId id="269" r:id="rId3"/>
    <p:sldId id="256" r:id="rId4"/>
    <p:sldId id="260" r:id="rId5"/>
    <p:sldId id="261" r:id="rId6"/>
    <p:sldId id="266" r:id="rId7"/>
    <p:sldId id="264" r:id="rId8"/>
    <p:sldId id="262" r:id="rId9"/>
    <p:sldId id="268" r:id="rId10"/>
    <p:sldId id="263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72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DD69B-FB4C-B944-B88A-A407FCCFC386}" type="datetimeFigureOut">
              <a:rPr lang="en-US" smtClean="0"/>
              <a:t>9/18/13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3105E-09E7-F748-80AC-A17AFA5609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31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9A8A4-3739-1A4D-A33C-7E49772D1D72}" type="datetimeFigureOut">
              <a:rPr lang="en-US" smtClean="0"/>
              <a:t>9/18/13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3368D-69E1-2C46-8131-EE5B31D0C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586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9A8A4-3739-1A4D-A33C-7E49772D1D72}" type="datetimeFigureOut">
              <a:rPr lang="en-US" smtClean="0"/>
              <a:t>9/18/13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3368D-69E1-2C46-8131-EE5B31D0C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239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9A8A4-3739-1A4D-A33C-7E49772D1D72}" type="datetimeFigureOut">
              <a:rPr lang="en-US" smtClean="0"/>
              <a:t>9/18/13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3368D-69E1-2C46-8131-EE5B31D0C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629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9A8A4-3739-1A4D-A33C-7E49772D1D72}" type="datetimeFigureOut">
              <a:rPr lang="en-US" smtClean="0"/>
              <a:t>9/18/13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3368D-69E1-2C46-8131-EE5B31D0C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892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9A8A4-3739-1A4D-A33C-7E49772D1D72}" type="datetimeFigureOut">
              <a:rPr lang="en-US" smtClean="0"/>
              <a:t>9/18/13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3368D-69E1-2C46-8131-EE5B31D0C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23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9A8A4-3739-1A4D-A33C-7E49772D1D72}" type="datetimeFigureOut">
              <a:rPr lang="en-US" smtClean="0"/>
              <a:t>9/18/13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3368D-69E1-2C46-8131-EE5B31D0C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903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9A8A4-3739-1A4D-A33C-7E49772D1D72}" type="datetimeFigureOut">
              <a:rPr lang="en-US" smtClean="0"/>
              <a:t>9/18/13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3368D-69E1-2C46-8131-EE5B31D0C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50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9A8A4-3739-1A4D-A33C-7E49772D1D72}" type="datetimeFigureOut">
              <a:rPr lang="en-US" smtClean="0"/>
              <a:t>9/18/13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3368D-69E1-2C46-8131-EE5B31D0C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714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9A8A4-3739-1A4D-A33C-7E49772D1D72}" type="datetimeFigureOut">
              <a:rPr lang="en-US" smtClean="0"/>
              <a:t>9/18/13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3368D-69E1-2C46-8131-EE5B31D0C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119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9A8A4-3739-1A4D-A33C-7E49772D1D72}" type="datetimeFigureOut">
              <a:rPr lang="en-US" smtClean="0"/>
              <a:t>9/18/13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3368D-69E1-2C46-8131-EE5B31D0C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651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9A8A4-3739-1A4D-A33C-7E49772D1D72}" type="datetimeFigureOut">
              <a:rPr lang="en-US" smtClean="0"/>
              <a:t>9/18/13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3368D-69E1-2C46-8131-EE5B31D0C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249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9A8A4-3739-1A4D-A33C-7E49772D1D72}" type="datetimeFigureOut">
              <a:rPr lang="en-US" smtClean="0"/>
              <a:t>9/18/13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3368D-69E1-2C46-8131-EE5B31D0C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91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png"/><Relationship Id="rId5" Type="http://schemas.openxmlformats.org/officeDocument/2006/relationships/hyperlink" Target="http://www.nature.com/srep/2013/130207/srep01236/full/srep01236.html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9171" y="341056"/>
            <a:ext cx="8908049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rgbClr val="000000"/>
                </a:solidFill>
              </a:rPr>
              <a:t>MATH:7450 (22M:305) Topics in Topology: Scientific and Engineering Applications of Algebraic Topology</a:t>
            </a:r>
          </a:p>
          <a:p>
            <a:pPr algn="ctr"/>
            <a:endParaRPr lang="en-US" sz="1200" dirty="0" smtClean="0">
              <a:solidFill>
                <a:srgbClr val="0000FF"/>
              </a:solidFill>
            </a:endParaRPr>
          </a:p>
          <a:p>
            <a:pPr algn="ctr"/>
            <a:r>
              <a:rPr lang="en-US" sz="3600" dirty="0" smtClean="0">
                <a:solidFill>
                  <a:srgbClr val="0000FF"/>
                </a:solidFill>
              </a:rPr>
              <a:t>Sept </a:t>
            </a:r>
            <a:r>
              <a:rPr lang="en-US" sz="3600" dirty="0" smtClean="0">
                <a:solidFill>
                  <a:srgbClr val="0000FF"/>
                </a:solidFill>
              </a:rPr>
              <a:t>18, </a:t>
            </a:r>
            <a:r>
              <a:rPr lang="en-US" sz="3600" dirty="0" smtClean="0">
                <a:solidFill>
                  <a:srgbClr val="0000FF"/>
                </a:solidFill>
              </a:rPr>
              <a:t>2013:  </a:t>
            </a:r>
            <a:r>
              <a:rPr lang="en-US" sz="3600" dirty="0" err="1" smtClean="0">
                <a:solidFill>
                  <a:srgbClr val="0000FF"/>
                </a:solidFill>
              </a:rPr>
              <a:t>j</a:t>
            </a:r>
            <a:r>
              <a:rPr lang="en-US" sz="3600" dirty="0" err="1" smtClean="0">
                <a:solidFill>
                  <a:srgbClr val="0000FF"/>
                </a:solidFill>
              </a:rPr>
              <a:t>avaPlex</a:t>
            </a:r>
            <a:r>
              <a:rPr lang="en-US" sz="3600" dirty="0" smtClean="0">
                <a:solidFill>
                  <a:srgbClr val="0000FF"/>
                </a:solidFill>
              </a:rPr>
              <a:t>  </a:t>
            </a:r>
            <a:endParaRPr lang="en-US" sz="3600" dirty="0">
              <a:solidFill>
                <a:srgbClr val="0000FF"/>
              </a:solidFill>
            </a:endParaRPr>
          </a:p>
          <a:p>
            <a:pPr algn="ctr"/>
            <a:endParaRPr lang="en-US" sz="3600" dirty="0">
              <a:solidFill>
                <a:srgbClr val="0000FF"/>
              </a:solidFill>
            </a:endParaRPr>
          </a:p>
          <a:p>
            <a:pPr algn="ctr"/>
            <a:r>
              <a:rPr lang="en-US" sz="3200" dirty="0" smtClean="0"/>
              <a:t>Fall 2013 course offered through the </a:t>
            </a:r>
          </a:p>
          <a:p>
            <a:pPr algn="ctr"/>
            <a:r>
              <a:rPr lang="en-US" sz="3200" dirty="0" smtClean="0"/>
              <a:t>University of Iowa Division of Continuing Education</a:t>
            </a:r>
          </a:p>
          <a:p>
            <a:pPr algn="ctr"/>
            <a:endParaRPr lang="en-US" sz="3200" dirty="0"/>
          </a:p>
          <a:p>
            <a:pPr algn="ctr"/>
            <a:r>
              <a:rPr lang="en-US" sz="3200" dirty="0" smtClean="0"/>
              <a:t>Isabel K. Darcy, Department of Mathematics</a:t>
            </a:r>
          </a:p>
          <a:p>
            <a:pPr algn="ctr"/>
            <a:r>
              <a:rPr lang="en-US" sz="3200" dirty="0" smtClean="0"/>
              <a:t>Applied Mathematical and Computational Sciences, University of Iowa</a:t>
            </a:r>
          </a:p>
          <a:p>
            <a:pPr algn="ctr"/>
            <a:endParaRPr lang="en-US" sz="3200" dirty="0" smtClean="0"/>
          </a:p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http://www.math.uiowa.edu/~idarcy/</a:t>
            </a:r>
            <a:r>
              <a:rPr lang="en-US" sz="2800" dirty="0" err="1" smtClean="0">
                <a:solidFill>
                  <a:srgbClr val="FF0000"/>
                </a:solidFill>
              </a:rPr>
              <a:t>AppliedTopology.html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0791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9404" y="1274564"/>
            <a:ext cx="1012213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 </a:t>
            </a:r>
          </a:p>
          <a:p>
            <a:r>
              <a:rPr lang="en-US" sz="3200" dirty="0" err="1" smtClean="0"/>
              <a:t>options.filename</a:t>
            </a:r>
            <a:r>
              <a:rPr lang="en-US" sz="3200" dirty="0" smtClean="0"/>
              <a:t> </a:t>
            </a:r>
            <a:r>
              <a:rPr lang="en-US" sz="3200" dirty="0"/>
              <a:t>= </a:t>
            </a:r>
            <a:r>
              <a:rPr lang="en-US" sz="3200" dirty="0" smtClean="0"/>
              <a:t>’</a:t>
            </a:r>
            <a:r>
              <a:rPr lang="en-US" sz="3200" dirty="0" err="1" smtClean="0"/>
              <a:t>small_data</a:t>
            </a:r>
            <a:r>
              <a:rPr lang="en-US" sz="3200" dirty="0" smtClean="0"/>
              <a:t>’</a:t>
            </a:r>
            <a:endParaRPr lang="en-US" sz="3200" dirty="0"/>
          </a:p>
          <a:p>
            <a:r>
              <a:rPr lang="en-US" sz="3200" dirty="0" err="1" smtClean="0"/>
              <a:t>options.max_filtration_value</a:t>
            </a:r>
            <a:r>
              <a:rPr lang="en-US" sz="3200" dirty="0" smtClean="0"/>
              <a:t> </a:t>
            </a:r>
            <a:r>
              <a:rPr lang="en-US" sz="3200" dirty="0"/>
              <a:t>= </a:t>
            </a:r>
            <a:r>
              <a:rPr lang="en-US" sz="3200" dirty="0" err="1" smtClean="0"/>
              <a:t>max_filtration_value</a:t>
            </a:r>
            <a:endParaRPr lang="en-US" sz="3200" dirty="0"/>
          </a:p>
          <a:p>
            <a:r>
              <a:rPr lang="en-US" sz="3200" dirty="0" err="1" smtClean="0"/>
              <a:t>options.max_dimension</a:t>
            </a:r>
            <a:r>
              <a:rPr lang="en-US" sz="3200" dirty="0" smtClean="0"/>
              <a:t> </a:t>
            </a:r>
            <a:r>
              <a:rPr lang="en-US" sz="3200" dirty="0"/>
              <a:t>= </a:t>
            </a:r>
            <a:r>
              <a:rPr lang="en-US" sz="3200" dirty="0" err="1"/>
              <a:t>max_dimension</a:t>
            </a:r>
            <a:r>
              <a:rPr lang="en-US" sz="3200" dirty="0"/>
              <a:t> </a:t>
            </a:r>
            <a:r>
              <a:rPr lang="en-US" sz="3200" dirty="0" smtClean="0"/>
              <a:t>– 1</a:t>
            </a:r>
            <a:endParaRPr lang="en-US" sz="3200" dirty="0"/>
          </a:p>
          <a:p>
            <a:r>
              <a:rPr lang="en-US" sz="3200" dirty="0" err="1" smtClean="0"/>
              <a:t>plot_barcodes</a:t>
            </a:r>
            <a:r>
              <a:rPr lang="en-US" sz="3200" dirty="0"/>
              <a:t>(intervals, options</a:t>
            </a:r>
            <a:r>
              <a:rPr lang="en-US" sz="3200" dirty="0" smtClean="0"/>
              <a:t>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531709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80133" y="202032"/>
            <a:ext cx="8142526" cy="6740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Run on entire set:</a:t>
            </a:r>
          </a:p>
          <a:p>
            <a:r>
              <a:rPr lang="en-US" sz="2400" dirty="0" err="1" smtClean="0"/>
              <a:t>load_javaplex</a:t>
            </a:r>
            <a:r>
              <a:rPr lang="en-US" sz="2400" dirty="0" smtClean="0"/>
              <a:t>;</a:t>
            </a:r>
          </a:p>
          <a:p>
            <a:r>
              <a:rPr lang="pl-PL" sz="2400" dirty="0" err="1" smtClean="0"/>
              <a:t>clear</a:t>
            </a:r>
            <a:r>
              <a:rPr lang="pl-PL" sz="2400" dirty="0" smtClean="0"/>
              <a:t> C; </a:t>
            </a:r>
            <a:r>
              <a:rPr lang="pl-PL" sz="2400" dirty="0" err="1" smtClean="0"/>
              <a:t>clear</a:t>
            </a:r>
            <a:r>
              <a:rPr lang="pl-PL" sz="2400" dirty="0" smtClean="0"/>
              <a:t> D; </a:t>
            </a:r>
            <a:r>
              <a:rPr lang="pl-PL" sz="2400" dirty="0" err="1" smtClean="0"/>
              <a:t>clear</a:t>
            </a:r>
            <a:r>
              <a:rPr lang="pl-PL" sz="2400" dirty="0" smtClean="0"/>
              <a:t> R; </a:t>
            </a:r>
            <a:endParaRPr lang="en-US" sz="2400" dirty="0" smtClean="0"/>
          </a:p>
          <a:p>
            <a:r>
              <a:rPr lang="hu-HU" sz="2400" dirty="0" smtClean="0"/>
              <a:t>C = csvread('Array5yr.csv',2,1);</a:t>
            </a:r>
            <a:endParaRPr lang="pl-PL" sz="2400" dirty="0" smtClean="0"/>
          </a:p>
          <a:p>
            <a:r>
              <a:rPr lang="da-DK" sz="2400" dirty="0" smtClean="0"/>
              <a:t>for i = 1:35  D(:,i) = C(:,3*i-1); end</a:t>
            </a:r>
            <a:endParaRPr lang="pl-PL" sz="2400" dirty="0" smtClean="0"/>
          </a:p>
          <a:p>
            <a:r>
              <a:rPr lang="en-US" sz="2400" dirty="0" smtClean="0"/>
              <a:t>R = transpose(D); </a:t>
            </a:r>
          </a:p>
          <a:p>
            <a:r>
              <a:rPr lang="en-US" sz="2400" dirty="0" smtClean="0"/>
              <a:t>stream = api.Plex4.createVietorisRipsStream(R, </a:t>
            </a:r>
            <a:r>
              <a:rPr lang="en-US" sz="2400" dirty="0" err="1" smtClean="0"/>
              <a:t>max_dimension,max_filtration_value</a:t>
            </a:r>
            <a:r>
              <a:rPr lang="en-US" sz="2400" dirty="0" smtClean="0"/>
              <a:t>, </a:t>
            </a:r>
            <a:r>
              <a:rPr lang="en-US" sz="2400" dirty="0" err="1" smtClean="0"/>
              <a:t>num_divisions</a:t>
            </a:r>
            <a:r>
              <a:rPr lang="en-US" sz="2400" dirty="0" smtClean="0"/>
              <a:t>);</a:t>
            </a:r>
          </a:p>
          <a:p>
            <a:endParaRPr lang="en-US" sz="2400" dirty="0" smtClean="0"/>
          </a:p>
          <a:p>
            <a:r>
              <a:rPr lang="en-US" sz="2400" dirty="0" smtClean="0"/>
              <a:t>persistence =api.Plex4.getModularSimplicialAlgorithm(</a:t>
            </a:r>
            <a:r>
              <a:rPr lang="en-US" sz="2400" dirty="0" err="1" smtClean="0"/>
              <a:t>max_dimension</a:t>
            </a:r>
            <a:r>
              <a:rPr lang="en-US" sz="2400" dirty="0" smtClean="0"/>
              <a:t>, 2);</a:t>
            </a:r>
          </a:p>
          <a:p>
            <a:endParaRPr lang="en-US" sz="2400" dirty="0" smtClean="0"/>
          </a:p>
          <a:p>
            <a:r>
              <a:rPr lang="en-US" sz="2400" dirty="0" smtClean="0"/>
              <a:t>intervals = </a:t>
            </a:r>
            <a:r>
              <a:rPr lang="en-US" sz="2400" dirty="0" err="1" smtClean="0"/>
              <a:t>persistence.computeIntervals</a:t>
            </a:r>
            <a:r>
              <a:rPr lang="en-US" sz="2400" dirty="0" smtClean="0"/>
              <a:t>(stream)</a:t>
            </a:r>
          </a:p>
          <a:p>
            <a:r>
              <a:rPr lang="en-US" sz="2400" dirty="0" err="1" smtClean="0"/>
              <a:t>options.filename</a:t>
            </a:r>
            <a:r>
              <a:rPr lang="en-US" sz="2400" dirty="0" smtClean="0"/>
              <a:t> = ’data’;</a:t>
            </a:r>
          </a:p>
          <a:p>
            <a:r>
              <a:rPr lang="en-US" sz="2400" dirty="0" err="1" smtClean="0"/>
              <a:t>options.max_filtration_value</a:t>
            </a:r>
            <a:r>
              <a:rPr lang="en-US" sz="2400" dirty="0" smtClean="0"/>
              <a:t> = </a:t>
            </a:r>
            <a:r>
              <a:rPr lang="en-US" sz="2400" dirty="0" err="1" smtClean="0"/>
              <a:t>max_filtration_value</a:t>
            </a:r>
            <a:r>
              <a:rPr lang="en-US" sz="2400" dirty="0" smtClean="0"/>
              <a:t>;</a:t>
            </a:r>
          </a:p>
          <a:p>
            <a:r>
              <a:rPr lang="en-US" sz="2400" dirty="0" err="1" smtClean="0"/>
              <a:t>options.max_dimension</a:t>
            </a:r>
            <a:r>
              <a:rPr lang="en-US" sz="2400" dirty="0" smtClean="0"/>
              <a:t> = </a:t>
            </a:r>
            <a:r>
              <a:rPr lang="en-US" sz="2400" dirty="0" err="1" smtClean="0"/>
              <a:t>max_dimension</a:t>
            </a:r>
            <a:r>
              <a:rPr lang="en-US" sz="2400" dirty="0" smtClean="0"/>
              <a:t> - 1;</a:t>
            </a:r>
          </a:p>
          <a:p>
            <a:r>
              <a:rPr lang="en-US" sz="2400" dirty="0" err="1" smtClean="0"/>
              <a:t>plot_barcodes</a:t>
            </a:r>
            <a:r>
              <a:rPr lang="en-US" sz="2400" dirty="0" smtClean="0"/>
              <a:t>(intervals, options)</a:t>
            </a:r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076117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85613"/>
            <a:ext cx="9144000" cy="531679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053297" y="289891"/>
            <a:ext cx="6379070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/>
              <a:t>http://</a:t>
            </a:r>
            <a:r>
              <a:rPr lang="en-US" sz="3200" dirty="0" err="1"/>
              <a:t>bioinformatics.nki.nl</a:t>
            </a:r>
            <a:r>
              <a:rPr lang="en-US" sz="3200" dirty="0"/>
              <a:t>/</a:t>
            </a:r>
            <a:r>
              <a:rPr lang="en-US" sz="3200" dirty="0" err="1"/>
              <a:t>data.php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08105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24614"/>
            <a:ext cx="9144000" cy="43980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36823" y="204399"/>
            <a:ext cx="61255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00FF"/>
                </a:solidFill>
              </a:rPr>
              <a:t>3 columns  =  patient  </a:t>
            </a:r>
          </a:p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middle column (ratio)  =  data point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3046" y="5774289"/>
            <a:ext cx="293205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rows = genes</a:t>
            </a:r>
            <a:endParaRPr lang="en-US" sz="3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386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4240" y="379442"/>
            <a:ext cx="8497361" cy="6001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Create Data Matrix</a:t>
            </a:r>
          </a:p>
          <a:p>
            <a:endParaRPr lang="en-US" sz="3200" dirty="0" smtClean="0"/>
          </a:p>
          <a:p>
            <a:r>
              <a:rPr lang="en-US" sz="3200" dirty="0" err="1" smtClean="0"/>
              <a:t>load_javaplex</a:t>
            </a:r>
            <a:endParaRPr lang="en-US" sz="3200" dirty="0" smtClean="0"/>
          </a:p>
          <a:p>
            <a:endParaRPr lang="hu-HU" sz="3200" dirty="0"/>
          </a:p>
          <a:p>
            <a:r>
              <a:rPr lang="hu-HU" sz="3200" dirty="0" smtClean="0"/>
              <a:t>C = csvread('Array5yr.csv',2,1,[2,1,3,21])</a:t>
            </a:r>
            <a:endParaRPr lang="pl-PL" sz="3200" dirty="0" smtClean="0"/>
          </a:p>
          <a:p>
            <a:r>
              <a:rPr lang="pl-PL" sz="3200" dirty="0" smtClean="0"/>
              <a:t>C(1, 2)</a:t>
            </a:r>
          </a:p>
          <a:p>
            <a:endParaRPr lang="pl-PL" sz="3200" dirty="0"/>
          </a:p>
          <a:p>
            <a:r>
              <a:rPr lang="da-DK" sz="3200" dirty="0" smtClean="0"/>
              <a:t>for i = 1:7  D(:,i) = C(:,3*i-1); end</a:t>
            </a:r>
            <a:endParaRPr lang="pl-PL" sz="3200" dirty="0"/>
          </a:p>
          <a:p>
            <a:r>
              <a:rPr lang="en-US" sz="3200" dirty="0" smtClean="0"/>
              <a:t>R = transpose(D) </a:t>
            </a:r>
          </a:p>
          <a:p>
            <a:endParaRPr lang="pl-PL" sz="3200" dirty="0" smtClean="0"/>
          </a:p>
          <a:p>
            <a:r>
              <a:rPr lang="pl-PL" sz="3200" dirty="0" err="1" smtClean="0"/>
              <a:t>size</a:t>
            </a:r>
            <a:r>
              <a:rPr lang="pl-PL" sz="3200" dirty="0" smtClean="0"/>
              <a:t>(R)</a:t>
            </a:r>
            <a:endParaRPr lang="pl-PL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53170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8080" y="371658"/>
            <a:ext cx="8975920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Use standard Euclidean Metric: </a:t>
            </a:r>
          </a:p>
          <a:p>
            <a:endParaRPr lang="en-US" sz="3200" dirty="0" smtClean="0"/>
          </a:p>
          <a:p>
            <a:r>
              <a:rPr lang="en-US" sz="3200" dirty="0" err="1" smtClean="0"/>
              <a:t>m_space</a:t>
            </a:r>
            <a:r>
              <a:rPr lang="en-US" sz="3200" dirty="0" smtClean="0"/>
              <a:t> </a:t>
            </a:r>
            <a:r>
              <a:rPr lang="en-US" sz="3200" dirty="0"/>
              <a:t>= </a:t>
            </a:r>
            <a:r>
              <a:rPr lang="en-US" sz="3200" dirty="0" err="1"/>
              <a:t>metric.impl.EuclideanMetricSpace</a:t>
            </a:r>
            <a:r>
              <a:rPr lang="en-US" sz="3200" dirty="0" smtClean="0"/>
              <a:t>(</a:t>
            </a:r>
            <a:r>
              <a:rPr lang="en-US" sz="3200" dirty="0"/>
              <a:t>R</a:t>
            </a:r>
            <a:r>
              <a:rPr lang="en-US" sz="3200" dirty="0" smtClean="0"/>
              <a:t>);</a:t>
            </a:r>
          </a:p>
          <a:p>
            <a:endParaRPr lang="en-US" sz="3200" dirty="0"/>
          </a:p>
          <a:p>
            <a:r>
              <a:rPr lang="en-US" sz="3200" dirty="0" err="1" smtClean="0"/>
              <a:t>m_space.getPoint</a:t>
            </a:r>
            <a:r>
              <a:rPr lang="en-US" sz="3200" dirty="0"/>
              <a:t>(0</a:t>
            </a:r>
            <a:r>
              <a:rPr lang="en-US" sz="3200" dirty="0" smtClean="0"/>
              <a:t>)</a:t>
            </a:r>
          </a:p>
          <a:p>
            <a:endParaRPr lang="en-US" sz="3200" dirty="0"/>
          </a:p>
          <a:p>
            <a:r>
              <a:rPr lang="en-US" sz="2700" dirty="0" err="1" smtClean="0"/>
              <a:t>m_space.distance</a:t>
            </a:r>
            <a:r>
              <a:rPr lang="en-US" sz="2700" dirty="0"/>
              <a:t>(</a:t>
            </a:r>
            <a:r>
              <a:rPr lang="en-US" sz="2700" dirty="0" err="1"/>
              <a:t>m_space.getPoint</a:t>
            </a:r>
            <a:r>
              <a:rPr lang="en-US" sz="2700" dirty="0"/>
              <a:t>(0), </a:t>
            </a:r>
            <a:r>
              <a:rPr lang="en-US" sz="2700" dirty="0" err="1"/>
              <a:t>m_space.getPoint</a:t>
            </a:r>
            <a:r>
              <a:rPr lang="en-US" sz="2700" dirty="0" smtClean="0"/>
              <a:t>(1))</a:t>
            </a:r>
          </a:p>
          <a:p>
            <a:endParaRPr lang="en-US" sz="3200" dirty="0" smtClean="0"/>
          </a:p>
          <a:p>
            <a:r>
              <a:rPr lang="fr-FR" sz="3200" dirty="0" err="1" smtClean="0"/>
              <a:t>sqrt</a:t>
            </a:r>
            <a:r>
              <a:rPr lang="fr-FR" sz="3200" dirty="0" smtClean="0"/>
              <a:t>([R(1,1) - R(2, 1)]^2 + [R(1,2) - R(2,2)]^2) </a:t>
            </a:r>
            <a:endParaRPr lang="en-US" sz="3200" dirty="0" smtClean="0"/>
          </a:p>
          <a:p>
            <a:endParaRPr lang="en-US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170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13" y="2148007"/>
            <a:ext cx="6204236" cy="3838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686" y="21353"/>
            <a:ext cx="3080018" cy="2148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5934055"/>
            <a:ext cx="668215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Topology based data analysis identifies a subgroup of breast cancers with a unique mutational profile and excellent survival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Monica </a:t>
            </a:r>
            <a:r>
              <a:rPr lang="en-US" dirty="0" err="1" smtClean="0">
                <a:solidFill>
                  <a:srgbClr val="008000"/>
                </a:solidFill>
              </a:rPr>
              <a:t>Nicolau</a:t>
            </a:r>
            <a:r>
              <a:rPr lang="en-US" dirty="0" smtClean="0">
                <a:solidFill>
                  <a:srgbClr val="008000"/>
                </a:solidFill>
              </a:rPr>
              <a:t>, Arnold J. Levineb,1, and Gunnar </a:t>
            </a:r>
            <a:r>
              <a:rPr lang="en-US" dirty="0" err="1" smtClean="0">
                <a:solidFill>
                  <a:srgbClr val="008000"/>
                </a:solidFill>
              </a:rPr>
              <a:t>Carlsson</a:t>
            </a:r>
            <a:r>
              <a:rPr lang="en-US" dirty="0" smtClean="0">
                <a:solidFill>
                  <a:srgbClr val="008000"/>
                </a:solidFill>
              </a:rPr>
              <a:t>, PNAS 2011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73637" y="58701"/>
            <a:ext cx="2538244" cy="1848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200" dirty="0" smtClean="0"/>
              <a:t>[</a:t>
            </a:r>
            <a:r>
              <a:rPr lang="en-US" sz="3200" dirty="0" smtClean="0">
                <a:latin typeface="Symbol" charset="2"/>
                <a:cs typeface="Symbol" charset="2"/>
              </a:rPr>
              <a:t>S </a:t>
            </a:r>
            <a:r>
              <a:rPr lang="en-US" sz="3200" dirty="0" smtClean="0"/>
              <a:t>|</a:t>
            </a:r>
            <a:r>
              <a:rPr lang="en-US" sz="3200" dirty="0" err="1" smtClean="0"/>
              <a:t>x</a:t>
            </a:r>
            <a:r>
              <a:rPr lang="en-US" sz="3200" baseline="-25000" dirty="0" err="1" smtClean="0"/>
              <a:t>i</a:t>
            </a:r>
            <a:r>
              <a:rPr lang="en-US" sz="3200" dirty="0" err="1" smtClean="0"/>
              <a:t>|</a:t>
            </a:r>
            <a:r>
              <a:rPr lang="en-US" sz="3200" baseline="30000" dirty="0" err="1" smtClean="0"/>
              <a:t>p</a:t>
            </a:r>
            <a:r>
              <a:rPr lang="en-US" sz="3200" dirty="0" smtClean="0"/>
              <a:t>]</a:t>
            </a:r>
            <a:r>
              <a:rPr lang="en-US" sz="3200" baseline="30000" dirty="0" smtClean="0"/>
              <a:t>k/p</a:t>
            </a:r>
          </a:p>
          <a:p>
            <a:pPr>
              <a:lnSpc>
                <a:spcPct val="120000"/>
              </a:lnSpc>
            </a:pPr>
            <a:r>
              <a:rPr lang="en-US" sz="3200" dirty="0" smtClean="0"/>
              <a:t>k = 1…10</a:t>
            </a:r>
          </a:p>
          <a:p>
            <a:pPr>
              <a:lnSpc>
                <a:spcPct val="120000"/>
              </a:lnSpc>
            </a:pPr>
            <a:r>
              <a:rPr lang="en-US" sz="3200" dirty="0" smtClean="0"/>
              <a:t>p = 1…5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0480" y="213596"/>
            <a:ext cx="3604260" cy="221361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658682" y="2436279"/>
            <a:ext cx="345605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Pearson correlation</a:t>
            </a:r>
            <a:endParaRPr lang="en-US" sz="3200" u="sng" dirty="0" smtClean="0">
              <a:hlinkClick r:id="rId5"/>
            </a:endParaRPr>
          </a:p>
          <a:p>
            <a:endParaRPr lang="en-US" sz="1000" u="sng" dirty="0">
              <a:hlinkClick r:id="rId5"/>
            </a:endParaRPr>
          </a:p>
          <a:p>
            <a:r>
              <a:rPr lang="en-US" u="sng" dirty="0" smtClean="0">
                <a:hlinkClick r:id="rId5"/>
              </a:rPr>
              <a:t>Extracting </a:t>
            </a:r>
            <a:r>
              <a:rPr lang="en-US" u="sng" dirty="0">
                <a:hlinkClick r:id="rId5"/>
              </a:rPr>
              <a:t>insights from the shape of complex data using topology P. Y. Lum, G. Singh, A. Lehman, T. Ishkanov, M. Vejdemo-Johansson, M. Alagappan, J. Carlsson, G. Carlsson (2013)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510480" y="-1"/>
            <a:ext cx="3633520" cy="4960047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811525" y="5378091"/>
            <a:ext cx="2241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 = 2, k=4</a:t>
            </a:r>
          </a:p>
        </p:txBody>
      </p:sp>
    </p:spTree>
    <p:extLst>
      <p:ext uri="{BB962C8B-B14F-4D97-AF65-F5344CB8AC3E}">
        <p14:creationId xmlns:p14="http://schemas.microsoft.com/office/powerpoint/2010/main" val="2813895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8209" y="730260"/>
            <a:ext cx="9143999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Choose your own distance matrix:</a:t>
            </a:r>
          </a:p>
          <a:p>
            <a:endParaRPr lang="en-US" sz="3200" dirty="0"/>
          </a:p>
          <a:p>
            <a:r>
              <a:rPr lang="en-US" sz="3200" dirty="0" err="1" smtClean="0"/>
              <a:t>dist</a:t>
            </a:r>
            <a:r>
              <a:rPr lang="en-US" sz="3200" dirty="0" smtClean="0"/>
              <a:t> = ones(7) - eye(7)</a:t>
            </a:r>
          </a:p>
          <a:p>
            <a:r>
              <a:rPr lang="en-US" sz="3200" dirty="0" smtClean="0"/>
              <a:t> </a:t>
            </a:r>
          </a:p>
          <a:p>
            <a:r>
              <a:rPr lang="en-US" sz="3200" dirty="0" err="1" smtClean="0"/>
              <a:t>dist_space</a:t>
            </a:r>
            <a:r>
              <a:rPr lang="en-US" sz="3200" dirty="0" smtClean="0"/>
              <a:t> = </a:t>
            </a:r>
            <a:r>
              <a:rPr lang="en-US" sz="3200" dirty="0" err="1" smtClean="0"/>
              <a:t>metric.impl.ExplicitMetricSpace</a:t>
            </a:r>
            <a:r>
              <a:rPr lang="en-US" sz="3200" dirty="0"/>
              <a:t>(</a:t>
            </a:r>
            <a:r>
              <a:rPr lang="en-US" sz="3200" dirty="0" err="1" smtClean="0"/>
              <a:t>dist</a:t>
            </a:r>
            <a:r>
              <a:rPr lang="en-US" sz="3200" dirty="0" smtClean="0"/>
              <a:t>);</a:t>
            </a:r>
          </a:p>
          <a:p>
            <a:endParaRPr lang="en-US" sz="3200" dirty="0"/>
          </a:p>
          <a:p>
            <a:r>
              <a:rPr lang="en-US" sz="3200" dirty="0" err="1" smtClean="0"/>
              <a:t>dist</a:t>
            </a:r>
            <a:r>
              <a:rPr lang="en-US" sz="3200" dirty="0" err="1" smtClean="0"/>
              <a:t>_space.distance</a:t>
            </a:r>
            <a:r>
              <a:rPr lang="en-US" sz="3200" dirty="0" smtClean="0"/>
              <a:t>(</a:t>
            </a:r>
            <a:r>
              <a:rPr lang="en-US" sz="3200" dirty="0" smtClean="0"/>
              <a:t>0,1</a:t>
            </a:r>
            <a:r>
              <a:rPr lang="en-US" sz="3200" dirty="0" smtClean="0"/>
              <a:t>)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53170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340" y="74694"/>
            <a:ext cx="928174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Calculate </a:t>
            </a:r>
            <a:r>
              <a:rPr lang="en-US" sz="3200" dirty="0" err="1" smtClean="0">
                <a:solidFill>
                  <a:srgbClr val="0000FF"/>
                </a:solidFill>
              </a:rPr>
              <a:t>Vietoris</a:t>
            </a:r>
            <a:r>
              <a:rPr lang="en-US" sz="3200" dirty="0" smtClean="0">
                <a:solidFill>
                  <a:srgbClr val="0000FF"/>
                </a:solidFill>
              </a:rPr>
              <a:t> Rips Complex</a:t>
            </a:r>
          </a:p>
          <a:p>
            <a:r>
              <a:rPr lang="en-US" sz="3200" dirty="0" err="1" smtClean="0"/>
              <a:t>max_dimension</a:t>
            </a:r>
            <a:r>
              <a:rPr lang="en-US" sz="3200" dirty="0" smtClean="0"/>
              <a:t> </a:t>
            </a:r>
            <a:r>
              <a:rPr lang="en-US" sz="3200" dirty="0"/>
              <a:t>= 3;</a:t>
            </a:r>
          </a:p>
          <a:p>
            <a:r>
              <a:rPr lang="en-US" sz="3200" dirty="0" err="1" smtClean="0"/>
              <a:t>max_filtration_value</a:t>
            </a:r>
            <a:r>
              <a:rPr lang="en-US" sz="3200" dirty="0" smtClean="0"/>
              <a:t> </a:t>
            </a:r>
            <a:r>
              <a:rPr lang="en-US" sz="3200" dirty="0"/>
              <a:t>= 4;</a:t>
            </a:r>
          </a:p>
          <a:p>
            <a:r>
              <a:rPr lang="en-US" sz="3200" dirty="0" err="1" smtClean="0"/>
              <a:t>num_divisions</a:t>
            </a:r>
            <a:r>
              <a:rPr lang="en-US" sz="3200" dirty="0" smtClean="0"/>
              <a:t> </a:t>
            </a:r>
            <a:r>
              <a:rPr lang="en-US" sz="3200" dirty="0"/>
              <a:t>= 100;</a:t>
            </a:r>
          </a:p>
          <a:p>
            <a:endParaRPr lang="en-US" sz="3200" dirty="0" smtClean="0"/>
          </a:p>
          <a:p>
            <a:r>
              <a:rPr lang="en-US" sz="3200" dirty="0" smtClean="0"/>
              <a:t>stream </a:t>
            </a:r>
            <a:r>
              <a:rPr lang="en-US" sz="3200" dirty="0"/>
              <a:t>= api.Plex4.createVietorisRipsStream</a:t>
            </a:r>
            <a:r>
              <a:rPr lang="en-US" sz="3200" dirty="0" smtClean="0"/>
              <a:t>(R, </a:t>
            </a:r>
            <a:r>
              <a:rPr lang="en-US" sz="3200" dirty="0" err="1"/>
              <a:t>max_dimension</a:t>
            </a:r>
            <a:r>
              <a:rPr lang="en-US" sz="3200" dirty="0" err="1" smtClean="0"/>
              <a:t>,max_filtration_value</a:t>
            </a:r>
            <a:r>
              <a:rPr lang="en-US" sz="3200" dirty="0"/>
              <a:t>, </a:t>
            </a:r>
            <a:r>
              <a:rPr lang="en-US" sz="3200" dirty="0" err="1"/>
              <a:t>num_divisions</a:t>
            </a:r>
            <a:r>
              <a:rPr lang="en-US" sz="3200" dirty="0"/>
              <a:t>)</a:t>
            </a:r>
            <a:r>
              <a:rPr lang="en-US" sz="3200" dirty="0" smtClean="0"/>
              <a:t>;</a:t>
            </a:r>
          </a:p>
          <a:p>
            <a:endParaRPr lang="en-US" sz="3200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4756"/>
            <a:ext cx="9144000" cy="1215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170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340" y="74694"/>
            <a:ext cx="928174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Calculate Persistence</a:t>
            </a:r>
          </a:p>
          <a:p>
            <a:endParaRPr lang="en-US" sz="3200" dirty="0"/>
          </a:p>
          <a:p>
            <a:r>
              <a:rPr lang="en-US" sz="2800" dirty="0" smtClean="0"/>
              <a:t>persistence =api.Plex4</a:t>
            </a:r>
            <a:r>
              <a:rPr lang="en-US" sz="2800" dirty="0"/>
              <a:t>.getModularSimplicialAlgorithm</a:t>
            </a:r>
            <a:r>
              <a:rPr lang="en-US" sz="2800" dirty="0" smtClean="0"/>
              <a:t>(</a:t>
            </a:r>
            <a:r>
              <a:rPr lang="en-US" sz="2800" dirty="0" err="1" smtClean="0"/>
              <a:t>max_dimension</a:t>
            </a:r>
            <a:r>
              <a:rPr lang="en-US" sz="2800" dirty="0"/>
              <a:t>, 2</a:t>
            </a:r>
            <a:r>
              <a:rPr lang="en-US" sz="2800" dirty="0" smtClean="0"/>
              <a:t>);</a:t>
            </a:r>
            <a:endParaRPr lang="en-US" sz="2800" dirty="0"/>
          </a:p>
          <a:p>
            <a:endParaRPr lang="en-US" sz="2800" dirty="0" smtClean="0"/>
          </a:p>
          <a:p>
            <a:r>
              <a:rPr lang="en-US" sz="2800" dirty="0" smtClean="0"/>
              <a:t>intervals </a:t>
            </a:r>
            <a:r>
              <a:rPr lang="en-US" sz="2800" dirty="0"/>
              <a:t>= </a:t>
            </a:r>
            <a:r>
              <a:rPr lang="en-US" sz="2800" dirty="0" err="1"/>
              <a:t>persistence.computeIntervals</a:t>
            </a:r>
            <a:r>
              <a:rPr lang="en-US" sz="2800" dirty="0"/>
              <a:t>(stream</a:t>
            </a:r>
            <a:r>
              <a:rPr lang="en-US" sz="2800" dirty="0" smtClean="0"/>
              <a:t>)</a:t>
            </a:r>
          </a:p>
          <a:p>
            <a:endParaRPr lang="en-US" sz="2800" dirty="0" smtClean="0"/>
          </a:p>
          <a:p>
            <a:r>
              <a:rPr lang="en-US" sz="2800" dirty="0" smtClean="0"/>
              <a:t>intervals </a:t>
            </a:r>
            <a:r>
              <a:rPr lang="en-US" sz="2800" dirty="0"/>
              <a:t>= </a:t>
            </a:r>
            <a:r>
              <a:rPr lang="en-US" sz="2800" dirty="0" err="1"/>
              <a:t>persistence.computeAnnotatedIntervals</a:t>
            </a:r>
            <a:r>
              <a:rPr lang="en-US" sz="2800" dirty="0"/>
              <a:t>(stream</a:t>
            </a:r>
            <a:r>
              <a:rPr lang="en-US" sz="2800" dirty="0" smtClean="0"/>
              <a:t>)</a:t>
            </a:r>
          </a:p>
          <a:p>
            <a:endParaRPr lang="en-US" sz="2800" dirty="0"/>
          </a:p>
          <a:p>
            <a:r>
              <a:rPr lang="en-US" sz="2800" dirty="0" err="1" smtClean="0"/>
              <a:t>betti_numbers_array</a:t>
            </a:r>
            <a:r>
              <a:rPr lang="en-US" sz="2800" dirty="0" smtClean="0"/>
              <a:t> </a:t>
            </a:r>
            <a:r>
              <a:rPr lang="en-US" sz="2800" dirty="0"/>
              <a:t>= </a:t>
            </a:r>
            <a:r>
              <a:rPr lang="en-US" sz="2800" dirty="0" err="1"/>
              <a:t>infinite_barcodes.getBettiSequence</a:t>
            </a:r>
            <a:r>
              <a:rPr lang="en-US" sz="2800" dirty="0"/>
              <a:t>(</a:t>
            </a:r>
            <a:r>
              <a:rPr lang="en-US" sz="2800" dirty="0" smtClean="0"/>
              <a:t>)</a:t>
            </a:r>
          </a:p>
          <a:p>
            <a:endParaRPr lang="en-US" sz="2800" dirty="0"/>
          </a:p>
          <a:p>
            <a:r>
              <a:rPr lang="en-US" sz="2800" dirty="0" err="1" smtClean="0"/>
              <a:t>betti_numbers_string</a:t>
            </a:r>
            <a:r>
              <a:rPr lang="en-US" sz="2800" dirty="0" smtClean="0"/>
              <a:t> </a:t>
            </a:r>
            <a:r>
              <a:rPr lang="en-US" sz="2800" dirty="0"/>
              <a:t>= </a:t>
            </a:r>
            <a:r>
              <a:rPr lang="en-US" sz="2800" dirty="0" err="1"/>
              <a:t>infinite_barcodes.getBettiNumbers</a:t>
            </a:r>
            <a:r>
              <a:rPr lang="en-US" sz="2800" dirty="0"/>
              <a:t>(</a:t>
            </a:r>
            <a:r>
              <a:rPr lang="en-US" sz="2800" dirty="0" smtClean="0"/>
              <a:t>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1802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32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545</Words>
  <Application>Microsoft Macintosh PowerPoint</Application>
  <PresentationFormat>On-screen Show (4:3)</PresentationFormat>
  <Paragraphs>88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I Darcy</dc:creator>
  <cp:keywords/>
  <dc:description/>
  <cp:lastModifiedBy>I D</cp:lastModifiedBy>
  <cp:revision>28</cp:revision>
  <dcterms:created xsi:type="dcterms:W3CDTF">2013-09-18T05:59:22Z</dcterms:created>
  <dcterms:modified xsi:type="dcterms:W3CDTF">2013-09-18T15:35:02Z</dcterms:modified>
  <cp:category/>
</cp:coreProperties>
</file>